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vPI3QLLVVM/I7MBpdG2SydNck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75A014-E86F-4B4F-A6EC-4705838F19E5}">
  <a:tblStyle styleId="{4875A014-E86F-4B4F-A6EC-4705838F19E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8676404-57EE-4022-9F2F-F09DEED2D952}"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374"/>
  </p:normalViewPr>
  <p:slideViewPr>
    <p:cSldViewPr snapToGrid="0" snapToObjects="1">
      <p:cViewPr varScale="1">
        <p:scale>
          <a:sx n="90" d="100"/>
          <a:sy n="90" d="100"/>
        </p:scale>
        <p:origin x="6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Concrete resources – </a:t>
            </a:r>
            <a:r>
              <a:rPr lang="en-GB" dirty="0">
                <a:solidFill>
                  <a:srgbClr val="000000"/>
                </a:solidFill>
                <a:latin typeface="Arial"/>
                <a:ea typeface="Arial"/>
                <a:cs typeface="Arial"/>
                <a:sym typeface="Arial"/>
              </a:rPr>
              <a:t>Counters, number tracks, word mat for numbers as words </a:t>
            </a:r>
            <a:endParaRPr dirty="0"/>
          </a:p>
          <a:p>
            <a:pPr marL="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Key Questions – </a:t>
            </a:r>
            <a:r>
              <a:rPr lang="en-GB" dirty="0">
                <a:solidFill>
                  <a:srgbClr val="000000"/>
                </a:solidFill>
                <a:latin typeface="Arial"/>
                <a:ea typeface="Arial"/>
                <a:cs typeface="Arial"/>
                <a:sym typeface="Arial"/>
              </a:rPr>
              <a:t>Which numbers are missing? How do you know? What is different about this sequence to the sequences before? </a:t>
            </a:r>
            <a:endParaRPr dirty="0"/>
          </a:p>
          <a:p>
            <a:pPr marL="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Misconceptions/ Common Errors – </a:t>
            </a:r>
            <a:r>
              <a:rPr lang="en-GB" b="0" dirty="0">
                <a:solidFill>
                  <a:srgbClr val="000000"/>
                </a:solidFill>
                <a:latin typeface="Arial"/>
                <a:ea typeface="Arial"/>
                <a:cs typeface="Arial"/>
                <a:sym typeface="Arial"/>
              </a:rPr>
              <a:t>Pupils may struggle to read the numbers in words.</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Further Practice – </a:t>
            </a:r>
            <a:r>
              <a:rPr lang="en-GB" dirty="0">
                <a:solidFill>
                  <a:srgbClr val="000000"/>
                </a:solidFill>
                <a:latin typeface="Arial"/>
                <a:ea typeface="Arial"/>
                <a:cs typeface="Arial"/>
                <a:sym typeface="Arial"/>
              </a:rPr>
              <a:t>Using a number tracks cover up numbers with counters. What numbers are hidden, how do you know?</a:t>
            </a:r>
            <a:endParaRPr dirty="0"/>
          </a:p>
          <a:p>
            <a:pPr marL="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Extension – </a:t>
            </a:r>
            <a:r>
              <a:rPr lang="en-GB" b="0" dirty="0">
                <a:solidFill>
                  <a:srgbClr val="000000"/>
                </a:solidFill>
                <a:latin typeface="Arial"/>
                <a:ea typeface="Arial"/>
                <a:cs typeface="Arial"/>
                <a:sym typeface="Arial"/>
              </a:rPr>
              <a:t>Make a missing number sequence for a friend.</a:t>
            </a:r>
            <a:endParaRPr dirty="0">
              <a:solidFill>
                <a:srgbClr val="000000"/>
              </a:solidFill>
              <a:latin typeface="Arial"/>
              <a:ea typeface="Arial"/>
              <a:cs typeface="Arial"/>
              <a:sym typeface="Arial"/>
            </a:endParaRPr>
          </a:p>
        </p:txBody>
      </p:sp>
      <p:sp>
        <p:nvSpPr>
          <p:cNvPr id="235" name="Google Shape;2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ten, nine, eight, seven, six, three, two, one, zero</a:t>
            </a:r>
            <a:endParaRPr dirty="0"/>
          </a:p>
        </p:txBody>
      </p:sp>
      <p:sp>
        <p:nvSpPr>
          <p:cNvPr id="249" name="Google Shape;2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tracks, number tracks, counters etc to represent sequences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Do you agree with the statement? Why/ why not?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agree with the statement.</a:t>
            </a:r>
            <a:endParaRPr dirty="0"/>
          </a:p>
        </p:txBody>
      </p:sp>
      <p:sp>
        <p:nvSpPr>
          <p:cNvPr id="256" name="Google Shape;25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Pupils should finish the game with completed number tracks.</a:t>
            </a:r>
            <a:endParaRPr dirty="0"/>
          </a:p>
        </p:txBody>
      </p:sp>
      <p:sp>
        <p:nvSpPr>
          <p:cNvPr id="265" name="Google Shape;2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tracks, number shapes etc to help identify numbers in the sequence</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Are the numbers increasing or decreasing? What do you notice about the numbers?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not identifying that there is a pattern to the counting. </a:t>
            </a:r>
            <a:endParaRPr dirty="0"/>
          </a:p>
        </p:txBody>
      </p:sp>
      <p:sp>
        <p:nvSpPr>
          <p:cNvPr id="272" name="Google Shape;2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these slides if pupils are struggling with counting objects. To extend the learning, count all the objects then remove one at a time and count again, identifying the pattern that the numbers and objects are decreasing.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Toys/ people to count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people are there? If they move around, are there still 4 people? How do you know?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think moving the people changes how many there are. </a:t>
            </a:r>
            <a:endParaRPr dirty="0"/>
          </a:p>
        </p:txBody>
      </p:sp>
      <p:sp>
        <p:nvSpPr>
          <p:cNvPr id="288" name="Google Shape;2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Toys to represent the food</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sweet treats are there? How do you know? If I move them around, are there still 5 treats? </a:t>
            </a:r>
            <a:endParaRPr b="0" dirty="0"/>
          </a:p>
          <a:p>
            <a:pPr marL="0" lvl="0" indent="0" algn="l" rtl="0">
              <a:lnSpc>
                <a:spcPct val="100000"/>
              </a:lnSpc>
              <a:spcBef>
                <a:spcPts val="0"/>
              </a:spcBef>
              <a:spcAft>
                <a:spcPts val="0"/>
              </a:spcAft>
              <a:buSzPts val="1400"/>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miscount.</a:t>
            </a:r>
            <a:endParaRPr dirty="0"/>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Assessment point for the lesson – ask the </a:t>
            </a:r>
            <a:r>
              <a:rPr lang="en-GB" dirty="0"/>
              <a:t>pupils</a:t>
            </a:r>
            <a:r>
              <a:rPr lang="en-GB" sz="1200" b="0" i="0" u="none" strike="noStrike" dirty="0">
                <a:solidFill>
                  <a:schemeClr val="dk1"/>
                </a:solidFill>
                <a:latin typeface="Calibri"/>
                <a:ea typeface="Calibri"/>
                <a:cs typeface="Calibri"/>
                <a:sym typeface="Calibri"/>
              </a:rPr>
              <a:t> to vote for the answer they think is correct. </a:t>
            </a:r>
            <a:endParaRPr b="0" dirty="0"/>
          </a:p>
          <a:p>
            <a:pPr marL="0" lvl="0" indent="0" algn="l" rtl="0">
              <a:lnSpc>
                <a:spcPct val="100000"/>
              </a:lnSpc>
              <a:spcBef>
                <a:spcPts val="0"/>
              </a:spcBef>
              <a:spcAft>
                <a:spcPts val="0"/>
              </a:spcAft>
              <a:buSzPts val="1400"/>
              <a:buNone/>
            </a:pPr>
            <a:br>
              <a:rPr lang="en-GB" b="0" dirty="0"/>
            </a:br>
            <a:r>
              <a:rPr lang="en-GB" sz="1200" b="0" i="0" u="none" strike="noStrike" dirty="0">
                <a:solidFill>
                  <a:schemeClr val="dk1"/>
                </a:solidFill>
                <a:latin typeface="Calibri"/>
                <a:ea typeface="Calibri"/>
                <a:cs typeface="Calibri"/>
                <a:sym typeface="Calibri"/>
              </a:rPr>
              <a:t>A – Correct answer</a:t>
            </a:r>
            <a:endParaRPr b="0"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B – The pupil has identified the number at the start of the sequence.</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C – The pupil has identified the smallest number they know.</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D – The pupil has identified the last number the Mathling said. </a:t>
            </a:r>
            <a:endParaRPr dirty="0"/>
          </a:p>
          <a:p>
            <a:pPr marL="0" lvl="0" indent="0" algn="l" rtl="0">
              <a:lnSpc>
                <a:spcPct val="100000"/>
              </a:lnSpc>
              <a:spcBef>
                <a:spcPts val="0"/>
              </a:spcBef>
              <a:spcAft>
                <a:spcPts val="0"/>
              </a:spcAft>
              <a:buSzPts val="1400"/>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cubes etc to recreate the towers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cubes are in each tower? What do you notice? What is happening to the tower each time?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miscount. Pupils may not identify that there is a connection between the towers.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Create the first part of the tower (1, 2, 3) using cubes. </a:t>
            </a:r>
            <a:endParaRPr b="0" dirty="0"/>
          </a:p>
        </p:txBody>
      </p:sp>
      <p:sp>
        <p:nvSpPr>
          <p:cNvPr id="84" name="Google Shape;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1" u="none" strike="noStrike" dirty="0">
                <a:solidFill>
                  <a:schemeClr val="dk1"/>
                </a:solidFill>
                <a:latin typeface="Calibri"/>
                <a:ea typeface="Calibri"/>
                <a:cs typeface="Calibri"/>
                <a:sym typeface="Calibri"/>
              </a:rPr>
              <a:t>Pupil’s answers will vary. These are the same cubes from the starter slide but in reverse order. Direct pupils to identify that they could recreate the sequence by removing one cube from the tower each time.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cubes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cubes did we start with? What did we do to get the next tower? </a:t>
            </a:r>
            <a:endParaRPr b="0"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ounters, number tracks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Which</a:t>
            </a:r>
            <a:r>
              <a:rPr lang="en-GB" sz="1200" b="0" i="0" u="none" strike="noStrike" dirty="0">
                <a:solidFill>
                  <a:srgbClr val="000000"/>
                </a:solidFill>
                <a:latin typeface="Arial"/>
                <a:ea typeface="Arial"/>
                <a:cs typeface="Arial"/>
                <a:sym typeface="Arial"/>
              </a:rPr>
              <a:t> numbers are missing? </a:t>
            </a:r>
            <a:r>
              <a:rPr lang="en-GB" dirty="0">
                <a:solidFill>
                  <a:srgbClr val="000000"/>
                </a:solidFill>
                <a:latin typeface="Arial"/>
                <a:ea typeface="Arial"/>
                <a:cs typeface="Arial"/>
                <a:sym typeface="Arial"/>
              </a:rPr>
              <a:t>H</a:t>
            </a:r>
            <a:r>
              <a:rPr lang="en-GB" sz="1200" b="0" i="0" u="none" strike="noStrike" dirty="0">
                <a:solidFill>
                  <a:srgbClr val="000000"/>
                </a:solidFill>
                <a:latin typeface="Arial"/>
                <a:ea typeface="Arial"/>
                <a:cs typeface="Arial"/>
                <a:sym typeface="Arial"/>
              </a:rPr>
              <a:t>ow do you know? What do you notice about the numbers?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ot </a:t>
            </a:r>
            <a:r>
              <a:rPr lang="en-GB" dirty="0">
                <a:solidFill>
                  <a:srgbClr val="000000"/>
                </a:solidFill>
                <a:latin typeface="Arial"/>
                <a:ea typeface="Arial"/>
                <a:cs typeface="Arial"/>
                <a:sym typeface="Arial"/>
              </a:rPr>
              <a:t>recognising the sequence is going down.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a:t>
            </a:r>
            <a:r>
              <a:rPr lang="en-GB" sz="1200" b="0" i="0" u="none" strike="noStrike" dirty="0">
                <a:solidFill>
                  <a:srgbClr val="000000"/>
                </a:solidFill>
                <a:latin typeface="Arial"/>
                <a:ea typeface="Arial"/>
                <a:cs typeface="Arial"/>
                <a:sym typeface="Arial"/>
              </a:rPr>
              <a:t>sing a number tracks cover up numbers with a counter. </a:t>
            </a:r>
            <a:r>
              <a:rPr lang="en-GB" dirty="0">
                <a:solidFill>
                  <a:srgbClr val="000000"/>
                </a:solidFill>
                <a:latin typeface="Arial"/>
                <a:ea typeface="Arial"/>
                <a:cs typeface="Arial"/>
                <a:sym typeface="Arial"/>
              </a:rPr>
              <a:t>Which</a:t>
            </a:r>
            <a:r>
              <a:rPr lang="en-GB" sz="1200" b="0" i="0" u="none" strike="noStrike" dirty="0">
                <a:solidFill>
                  <a:srgbClr val="000000"/>
                </a:solidFill>
                <a:latin typeface="Arial"/>
                <a:ea typeface="Arial"/>
                <a:cs typeface="Arial"/>
                <a:sym typeface="Arial"/>
              </a:rPr>
              <a:t> number is hidden, how do you know?</a:t>
            </a:r>
            <a:endParaRPr dirty="0"/>
          </a:p>
        </p:txBody>
      </p:sp>
      <p:sp>
        <p:nvSpPr>
          <p:cNvPr id="212" name="Google Shape;2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AutoNum type="alphaLcParenR"/>
            </a:pPr>
            <a:r>
              <a:rPr lang="en-GB" dirty="0">
                <a:latin typeface="Arial"/>
                <a:ea typeface="Arial"/>
                <a:cs typeface="Arial"/>
                <a:sym typeface="Arial"/>
              </a:rPr>
              <a:t>9, 5, 3, </a:t>
            </a:r>
            <a:endParaRPr dirty="0"/>
          </a:p>
          <a:p>
            <a:pPr marL="228600" marR="0" lvl="0" indent="-228600" algn="l" rtl="0">
              <a:lnSpc>
                <a:spcPct val="100000"/>
              </a:lnSpc>
              <a:spcBef>
                <a:spcPts val="0"/>
              </a:spcBef>
              <a:spcAft>
                <a:spcPts val="0"/>
              </a:spcAft>
              <a:buClr>
                <a:schemeClr val="dk1"/>
              </a:buClr>
              <a:buSzPts val="1200"/>
              <a:buFont typeface="Arial"/>
              <a:buAutoNum type="alphaLcParenR"/>
            </a:pPr>
            <a:r>
              <a:rPr lang="en-GB" dirty="0">
                <a:latin typeface="Arial"/>
                <a:ea typeface="Arial"/>
                <a:cs typeface="Arial"/>
                <a:sym typeface="Arial"/>
              </a:rPr>
              <a:t>9, 6, 5, 4 </a:t>
            </a:r>
            <a:endParaRPr dirty="0"/>
          </a:p>
          <a:p>
            <a:pPr marL="228600" marR="0" lvl="0" indent="-228600" algn="l" rtl="0">
              <a:lnSpc>
                <a:spcPct val="100000"/>
              </a:lnSpc>
              <a:spcBef>
                <a:spcPts val="0"/>
              </a:spcBef>
              <a:spcAft>
                <a:spcPts val="0"/>
              </a:spcAft>
              <a:buClr>
                <a:schemeClr val="dk1"/>
              </a:buClr>
              <a:buSzPts val="1200"/>
              <a:buFont typeface="Arial"/>
              <a:buAutoNum type="alphaLcParenR"/>
            </a:pPr>
            <a:r>
              <a:rPr lang="en-GB" dirty="0">
                <a:latin typeface="Arial"/>
                <a:ea typeface="Arial"/>
                <a:cs typeface="Arial"/>
                <a:sym typeface="Arial"/>
              </a:rPr>
              <a:t>7, 5, 3</a:t>
            </a:r>
            <a:endParaRPr dirty="0"/>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count backwards (within 10)</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a:t>To know how to count backwards (within 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38" name="Google Shape;238;p10"/>
          <p:cNvSpPr txBox="1">
            <a:spLocks noGrp="1"/>
          </p:cNvSpPr>
          <p:nvPr>
            <p:ph type="body" idx="2"/>
          </p:nvPr>
        </p:nvSpPr>
        <p:spPr>
          <a:xfrm>
            <a:off x="263046" y="1176339"/>
            <a:ext cx="11736887" cy="50991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number tracks.</a:t>
            </a:r>
            <a:endParaRPr/>
          </a:p>
        </p:txBody>
      </p:sp>
      <p:sp>
        <p:nvSpPr>
          <p:cNvPr id="239" name="Google Shape;239;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aphicFrame>
        <p:nvGraphicFramePr>
          <p:cNvPr id="240" name="Google Shape;240;p10"/>
          <p:cNvGraphicFramePr/>
          <p:nvPr/>
        </p:nvGraphicFramePr>
        <p:xfrm>
          <a:off x="1472500" y="1832400"/>
          <a:ext cx="9293750" cy="1004400"/>
        </p:xfrm>
        <a:graphic>
          <a:graphicData uri="http://schemas.openxmlformats.org/drawingml/2006/table">
            <a:tbl>
              <a:tblPr>
                <a:noFill/>
                <a:tableStyleId>{28676404-57EE-4022-9F2F-F09DEED2D952}</a:tableStyleId>
              </a:tblPr>
              <a:tblGrid>
                <a:gridCol w="929375">
                  <a:extLst>
                    <a:ext uri="{9D8B030D-6E8A-4147-A177-3AD203B41FA5}">
                      <a16:colId xmlns:a16="http://schemas.microsoft.com/office/drawing/2014/main" val="20000"/>
                    </a:ext>
                  </a:extLst>
                </a:gridCol>
                <a:gridCol w="929375">
                  <a:extLst>
                    <a:ext uri="{9D8B030D-6E8A-4147-A177-3AD203B41FA5}">
                      <a16:colId xmlns:a16="http://schemas.microsoft.com/office/drawing/2014/main" val="20001"/>
                    </a:ext>
                  </a:extLst>
                </a:gridCol>
                <a:gridCol w="929375">
                  <a:extLst>
                    <a:ext uri="{9D8B030D-6E8A-4147-A177-3AD203B41FA5}">
                      <a16:colId xmlns:a16="http://schemas.microsoft.com/office/drawing/2014/main" val="20002"/>
                    </a:ext>
                  </a:extLst>
                </a:gridCol>
                <a:gridCol w="929375">
                  <a:extLst>
                    <a:ext uri="{9D8B030D-6E8A-4147-A177-3AD203B41FA5}">
                      <a16:colId xmlns:a16="http://schemas.microsoft.com/office/drawing/2014/main" val="20003"/>
                    </a:ext>
                  </a:extLst>
                </a:gridCol>
                <a:gridCol w="929375">
                  <a:extLst>
                    <a:ext uri="{9D8B030D-6E8A-4147-A177-3AD203B41FA5}">
                      <a16:colId xmlns:a16="http://schemas.microsoft.com/office/drawing/2014/main" val="20004"/>
                    </a:ext>
                  </a:extLst>
                </a:gridCol>
                <a:gridCol w="929375">
                  <a:extLst>
                    <a:ext uri="{9D8B030D-6E8A-4147-A177-3AD203B41FA5}">
                      <a16:colId xmlns:a16="http://schemas.microsoft.com/office/drawing/2014/main" val="20005"/>
                    </a:ext>
                  </a:extLst>
                </a:gridCol>
                <a:gridCol w="929375">
                  <a:extLst>
                    <a:ext uri="{9D8B030D-6E8A-4147-A177-3AD203B41FA5}">
                      <a16:colId xmlns:a16="http://schemas.microsoft.com/office/drawing/2014/main" val="20006"/>
                    </a:ext>
                  </a:extLst>
                </a:gridCol>
                <a:gridCol w="929375">
                  <a:extLst>
                    <a:ext uri="{9D8B030D-6E8A-4147-A177-3AD203B41FA5}">
                      <a16:colId xmlns:a16="http://schemas.microsoft.com/office/drawing/2014/main" val="20007"/>
                    </a:ext>
                  </a:extLst>
                </a:gridCol>
                <a:gridCol w="929375">
                  <a:extLst>
                    <a:ext uri="{9D8B030D-6E8A-4147-A177-3AD203B41FA5}">
                      <a16:colId xmlns:a16="http://schemas.microsoft.com/office/drawing/2014/main" val="20008"/>
                    </a:ext>
                  </a:extLst>
                </a:gridCol>
                <a:gridCol w="929375">
                  <a:extLst>
                    <a:ext uri="{9D8B030D-6E8A-4147-A177-3AD203B41FA5}">
                      <a16:colId xmlns:a16="http://schemas.microsoft.com/office/drawing/2014/main" val="20009"/>
                    </a:ext>
                  </a:extLst>
                </a:gridCol>
              </a:tblGrid>
              <a:tr h="1004400">
                <a:tc>
                  <a:txBody>
                    <a:bodyPr/>
                    <a:lstStyle/>
                    <a:p>
                      <a:pPr marL="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ten</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nine</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eight</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seven</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six</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five</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three</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1900"/>
                        <a:buFont typeface="Century Gothic"/>
                        <a:buNone/>
                      </a:pPr>
                      <a:r>
                        <a:rPr lang="en-GB" sz="1900" u="none" strike="noStrike" cap="none">
                          <a:latin typeface="Century Gothic"/>
                          <a:ea typeface="Century Gothic"/>
                          <a:cs typeface="Century Gothic"/>
                          <a:sym typeface="Century Gothic"/>
                        </a:rPr>
                        <a:t>two</a:t>
                      </a: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41" name="Google Shape;241;p10"/>
          <p:cNvGraphicFramePr/>
          <p:nvPr/>
        </p:nvGraphicFramePr>
        <p:xfrm>
          <a:off x="1472500" y="4152999"/>
          <a:ext cx="9293750" cy="1004400"/>
        </p:xfrm>
        <a:graphic>
          <a:graphicData uri="http://schemas.openxmlformats.org/drawingml/2006/table">
            <a:tbl>
              <a:tblPr>
                <a:noFill/>
                <a:tableStyleId>{28676404-57EE-4022-9F2F-F09DEED2D952}</a:tableStyleId>
              </a:tblPr>
              <a:tblGrid>
                <a:gridCol w="929375">
                  <a:extLst>
                    <a:ext uri="{9D8B030D-6E8A-4147-A177-3AD203B41FA5}">
                      <a16:colId xmlns:a16="http://schemas.microsoft.com/office/drawing/2014/main" val="20000"/>
                    </a:ext>
                  </a:extLst>
                </a:gridCol>
                <a:gridCol w="929375">
                  <a:extLst>
                    <a:ext uri="{9D8B030D-6E8A-4147-A177-3AD203B41FA5}">
                      <a16:colId xmlns:a16="http://schemas.microsoft.com/office/drawing/2014/main" val="20001"/>
                    </a:ext>
                  </a:extLst>
                </a:gridCol>
                <a:gridCol w="929375">
                  <a:extLst>
                    <a:ext uri="{9D8B030D-6E8A-4147-A177-3AD203B41FA5}">
                      <a16:colId xmlns:a16="http://schemas.microsoft.com/office/drawing/2014/main" val="20002"/>
                    </a:ext>
                  </a:extLst>
                </a:gridCol>
                <a:gridCol w="929375">
                  <a:extLst>
                    <a:ext uri="{9D8B030D-6E8A-4147-A177-3AD203B41FA5}">
                      <a16:colId xmlns:a16="http://schemas.microsoft.com/office/drawing/2014/main" val="20003"/>
                    </a:ext>
                  </a:extLst>
                </a:gridCol>
                <a:gridCol w="929375">
                  <a:extLst>
                    <a:ext uri="{9D8B030D-6E8A-4147-A177-3AD203B41FA5}">
                      <a16:colId xmlns:a16="http://schemas.microsoft.com/office/drawing/2014/main" val="20004"/>
                    </a:ext>
                  </a:extLst>
                </a:gridCol>
                <a:gridCol w="929375">
                  <a:extLst>
                    <a:ext uri="{9D8B030D-6E8A-4147-A177-3AD203B41FA5}">
                      <a16:colId xmlns:a16="http://schemas.microsoft.com/office/drawing/2014/main" val="20005"/>
                    </a:ext>
                  </a:extLst>
                </a:gridCol>
                <a:gridCol w="929375">
                  <a:extLst>
                    <a:ext uri="{9D8B030D-6E8A-4147-A177-3AD203B41FA5}">
                      <a16:colId xmlns:a16="http://schemas.microsoft.com/office/drawing/2014/main" val="20006"/>
                    </a:ext>
                  </a:extLst>
                </a:gridCol>
                <a:gridCol w="929375">
                  <a:extLst>
                    <a:ext uri="{9D8B030D-6E8A-4147-A177-3AD203B41FA5}">
                      <a16:colId xmlns:a16="http://schemas.microsoft.com/office/drawing/2014/main" val="20007"/>
                    </a:ext>
                  </a:extLst>
                </a:gridCol>
                <a:gridCol w="929375">
                  <a:extLst>
                    <a:ext uri="{9D8B030D-6E8A-4147-A177-3AD203B41FA5}">
                      <a16:colId xmlns:a16="http://schemas.microsoft.com/office/drawing/2014/main" val="20008"/>
                    </a:ext>
                  </a:extLst>
                </a:gridCol>
                <a:gridCol w="929375">
                  <a:extLst>
                    <a:ext uri="{9D8B030D-6E8A-4147-A177-3AD203B41FA5}">
                      <a16:colId xmlns:a16="http://schemas.microsoft.com/office/drawing/2014/main" val="20009"/>
                    </a:ext>
                  </a:extLst>
                </a:gridCol>
              </a:tblGrid>
              <a:tr h="1004400">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ten</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1800"/>
                        <a:buFont typeface="Calibri"/>
                        <a:buNone/>
                      </a:pP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eight</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seven</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1800"/>
                        <a:buFont typeface="Calibri"/>
                        <a:buNone/>
                      </a:pP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five</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four</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three</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two</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1800"/>
                        <a:buFont typeface="Century Gothic"/>
                        <a:buNone/>
                      </a:pPr>
                      <a:r>
                        <a:rPr lang="en-GB" sz="1800" u="none" strike="noStrike" cap="none">
                          <a:solidFill>
                            <a:srgbClr val="000000"/>
                          </a:solidFill>
                          <a:latin typeface="Century Gothic"/>
                          <a:ea typeface="Century Gothic"/>
                          <a:cs typeface="Century Gothic"/>
                          <a:sym typeface="Century Gothic"/>
                        </a:rPr>
                        <a:t>one</a:t>
                      </a:r>
                      <a:endParaRPr sz="18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bl>
          </a:graphicData>
        </a:graphic>
      </p:graphicFrame>
      <p:sp>
        <p:nvSpPr>
          <p:cNvPr id="242" name="Google Shape;242;p10"/>
          <p:cNvSpPr txBox="1"/>
          <p:nvPr/>
        </p:nvSpPr>
        <p:spPr>
          <a:xfrm>
            <a:off x="7048650" y="1743620"/>
            <a:ext cx="929400" cy="1150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GB" sz="2000" b="1" i="0" u="none" strike="noStrike" cap="none">
                <a:solidFill>
                  <a:srgbClr val="43A047"/>
                </a:solidFill>
                <a:latin typeface="Century Gothic"/>
                <a:ea typeface="Century Gothic"/>
                <a:cs typeface="Century Gothic"/>
                <a:sym typeface="Century Gothic"/>
              </a:rPr>
              <a:t>four</a:t>
            </a:r>
            <a:endParaRPr sz="2000" b="1" i="0" u="none" strike="noStrike" cap="none">
              <a:solidFill>
                <a:srgbClr val="43A047"/>
              </a:solidFill>
              <a:latin typeface="Century Gothic"/>
              <a:ea typeface="Century Gothic"/>
              <a:cs typeface="Century Gothic"/>
              <a:sym typeface="Century Gothic"/>
            </a:endParaRPr>
          </a:p>
        </p:txBody>
      </p:sp>
      <p:sp>
        <p:nvSpPr>
          <p:cNvPr id="243" name="Google Shape;243;p10"/>
          <p:cNvSpPr txBox="1"/>
          <p:nvPr/>
        </p:nvSpPr>
        <p:spPr>
          <a:xfrm>
            <a:off x="9836875" y="1743658"/>
            <a:ext cx="929400" cy="1150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GB" sz="2000" b="1" i="0" u="none" strike="noStrike" cap="none">
                <a:solidFill>
                  <a:srgbClr val="43A047"/>
                </a:solidFill>
                <a:latin typeface="Century Gothic"/>
                <a:ea typeface="Century Gothic"/>
                <a:cs typeface="Century Gothic"/>
                <a:sym typeface="Century Gothic"/>
              </a:rPr>
              <a:t>one</a:t>
            </a:r>
            <a:endParaRPr sz="2000" b="1" i="0" u="none" strike="noStrike" cap="none">
              <a:solidFill>
                <a:srgbClr val="43A047"/>
              </a:solidFill>
              <a:latin typeface="Century Gothic"/>
              <a:ea typeface="Century Gothic"/>
              <a:cs typeface="Century Gothic"/>
              <a:sym typeface="Century Gothic"/>
            </a:endParaRPr>
          </a:p>
        </p:txBody>
      </p:sp>
      <p:sp>
        <p:nvSpPr>
          <p:cNvPr id="244" name="Google Shape;244;p10"/>
          <p:cNvSpPr txBox="1"/>
          <p:nvPr/>
        </p:nvSpPr>
        <p:spPr>
          <a:xfrm>
            <a:off x="2401875" y="4064269"/>
            <a:ext cx="929400" cy="1150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GB" sz="2000" b="1" i="0" u="none" strike="noStrike" cap="none">
                <a:solidFill>
                  <a:srgbClr val="43A047"/>
                </a:solidFill>
                <a:latin typeface="Century Gothic"/>
                <a:ea typeface="Century Gothic"/>
                <a:cs typeface="Century Gothic"/>
                <a:sym typeface="Century Gothic"/>
              </a:rPr>
              <a:t>nine</a:t>
            </a:r>
            <a:endParaRPr sz="2000" b="1" i="0" u="none" strike="noStrike" cap="none">
              <a:solidFill>
                <a:srgbClr val="43A047"/>
              </a:solidFill>
              <a:latin typeface="Century Gothic"/>
              <a:ea typeface="Century Gothic"/>
              <a:cs typeface="Century Gothic"/>
              <a:sym typeface="Century Gothic"/>
            </a:endParaRPr>
          </a:p>
        </p:txBody>
      </p:sp>
      <p:sp>
        <p:nvSpPr>
          <p:cNvPr id="245" name="Google Shape;245;p10"/>
          <p:cNvSpPr txBox="1"/>
          <p:nvPr/>
        </p:nvSpPr>
        <p:spPr>
          <a:xfrm>
            <a:off x="5189900" y="4096469"/>
            <a:ext cx="929400" cy="1150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GB" sz="2000" b="1" i="0" u="none" strike="noStrike" cap="none">
                <a:solidFill>
                  <a:srgbClr val="43A047"/>
                </a:solidFill>
                <a:latin typeface="Century Gothic"/>
                <a:ea typeface="Century Gothic"/>
                <a:cs typeface="Century Gothic"/>
                <a:sym typeface="Century Gothic"/>
              </a:rPr>
              <a:t>six</a:t>
            </a:r>
            <a:endParaRPr sz="2000" b="1"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10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100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3"/>
                                        </p:tgtEl>
                                        <p:attrNameLst>
                                          <p:attrName>style.visibility</p:attrName>
                                        </p:attrNameLst>
                                      </p:cBhvr>
                                      <p:to>
                                        <p:strVal val="visible"/>
                                      </p:to>
                                    </p:set>
                                    <p:animEffect transition="in" filter="fade">
                                      <p:cBhvr>
                                        <p:cTn id="16" dur="1000"/>
                                        <p:tgtEl>
                                          <p:spTgt spid="243"/>
                                        </p:tgtEl>
                                      </p:cBhvr>
                                    </p:animEffect>
                                  </p:childTnLst>
                                </p:cTn>
                              </p:par>
                            </p:childTnLst>
                          </p:cTn>
                        </p:par>
                      </p:childTnLst>
                    </p:cTn>
                  </p:par>
                </p:childTnLst>
              </p:cTn>
              <p:nextCondLst>
                <p:cond evt="onClick" delay="0">
                  <p:tgtEl>
                    <p:spTgt spid="23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able&#10;&#10;Description automatically generated">
            <a:extLst>
              <a:ext uri="{FF2B5EF4-FFF2-40B4-BE49-F238E27FC236}">
                <a16:creationId xmlns:a16="http://schemas.microsoft.com/office/drawing/2014/main" id="{F6BD341B-7608-C344-9724-AA12F36A9774}"/>
              </a:ext>
            </a:extLst>
          </p:cNvPr>
          <p:cNvPicPr>
            <a:picLocks noChangeAspect="1"/>
          </p:cNvPicPr>
          <p:nvPr/>
        </p:nvPicPr>
        <p:blipFill>
          <a:blip r:embed="rId3"/>
          <a:stretch>
            <a:fillRect/>
          </a:stretch>
        </p:blipFill>
        <p:spPr>
          <a:xfrm>
            <a:off x="263524" y="1077157"/>
            <a:ext cx="7848600" cy="14782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59" name="Google Shape;259;p12"/>
          <p:cNvSpPr txBox="1">
            <a:spLocks noGrp="1"/>
          </p:cNvSpPr>
          <p:nvPr>
            <p:ph type="body" idx="2"/>
          </p:nvPr>
        </p:nvSpPr>
        <p:spPr>
          <a:xfrm>
            <a:off x="263046" y="1176339"/>
            <a:ext cx="11736887" cy="2252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True or false? </a:t>
            </a:r>
            <a:endParaRPr/>
          </a:p>
          <a:p>
            <a:pPr marL="0" lvl="0" indent="0" algn="l" rtl="0">
              <a:lnSpc>
                <a:spcPct val="150000"/>
              </a:lnSpc>
              <a:spcBef>
                <a:spcPts val="1000"/>
              </a:spcBef>
              <a:spcAft>
                <a:spcPts val="0"/>
              </a:spcAft>
              <a:buClr>
                <a:srgbClr val="222222"/>
              </a:buClr>
              <a:buSzPts val="1800"/>
              <a:buNone/>
            </a:pPr>
            <a:r>
              <a:rPr lang="en-GB"/>
              <a:t>When we count backwards, we always start from 10 and end at 1.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Explain your answer. </a:t>
            </a:r>
            <a:endParaRPr/>
          </a:p>
        </p:txBody>
      </p:sp>
      <p:sp>
        <p:nvSpPr>
          <p:cNvPr id="260" name="Google Shape;260;p12"/>
          <p:cNvSpPr txBox="1"/>
          <p:nvPr/>
        </p:nvSpPr>
        <p:spPr>
          <a:xfrm>
            <a:off x="263046" y="4063631"/>
            <a:ext cx="95199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False, we can start counting backwards from any number and end at any number. </a:t>
            </a:r>
            <a:endParaRPr sz="1400" b="0" i="0" u="none" strike="noStrike" cap="none">
              <a:solidFill>
                <a:srgbClr val="000000"/>
              </a:solidFill>
              <a:latin typeface="Arial"/>
              <a:ea typeface="Arial"/>
              <a:cs typeface="Arial"/>
              <a:sym typeface="Arial"/>
            </a:endParaRPr>
          </a:p>
        </p:txBody>
      </p:sp>
      <p:sp>
        <p:nvSpPr>
          <p:cNvPr id="261" name="Google Shape;261;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nextCondLst>
                <p:cond evt="onClick" delay="0">
                  <p:tgtEl>
                    <p:spTgt spid="26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7357ED26-52AA-E447-9C17-B639F292384E}"/>
              </a:ext>
            </a:extLst>
          </p:cNvPr>
          <p:cNvPicPr>
            <a:picLocks noChangeAspect="1"/>
          </p:cNvPicPr>
          <p:nvPr/>
        </p:nvPicPr>
        <p:blipFill>
          <a:blip r:embed="rId3"/>
          <a:stretch>
            <a:fillRect/>
          </a:stretch>
        </p:blipFill>
        <p:spPr>
          <a:xfrm>
            <a:off x="263524" y="1077157"/>
            <a:ext cx="7848600" cy="25450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75" name="Google Shape;275;p14"/>
          <p:cNvSpPr txBox="1">
            <a:spLocks noGrp="1"/>
          </p:cNvSpPr>
          <p:nvPr>
            <p:ph type="body" idx="2"/>
          </p:nvPr>
        </p:nvSpPr>
        <p:spPr>
          <a:xfrm>
            <a:off x="263046" y="1176339"/>
            <a:ext cx="11736887" cy="16776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is counting. </a:t>
            </a:r>
            <a:endParaRPr/>
          </a:p>
          <a:p>
            <a:pPr marL="0" lvl="0" indent="0" algn="l" rtl="0">
              <a:lnSpc>
                <a:spcPct val="150000"/>
              </a:lnSpc>
              <a:spcBef>
                <a:spcPts val="1000"/>
              </a:spcBef>
              <a:spcAft>
                <a:spcPts val="0"/>
              </a:spcAft>
              <a:buClr>
                <a:srgbClr val="222222"/>
              </a:buClr>
              <a:buSzPts val="1800"/>
              <a:buNone/>
            </a:pPr>
            <a:r>
              <a:rPr lang="en-GB" b="1"/>
              <a:t>Is it counting forwards or backwards?</a:t>
            </a:r>
            <a:endParaRPr/>
          </a:p>
          <a:p>
            <a:pPr marL="0" lvl="0" indent="0" algn="l" rtl="0">
              <a:lnSpc>
                <a:spcPct val="150000"/>
              </a:lnSpc>
              <a:spcBef>
                <a:spcPts val="1000"/>
              </a:spcBef>
              <a:spcAft>
                <a:spcPts val="0"/>
              </a:spcAft>
              <a:buClr>
                <a:srgbClr val="222222"/>
              </a:buClr>
              <a:buSzPts val="1800"/>
              <a:buNone/>
            </a:pPr>
            <a:r>
              <a:rPr lang="en-GB"/>
              <a:t>Explain your answer.</a:t>
            </a:r>
            <a:endParaRPr/>
          </a:p>
        </p:txBody>
      </p:sp>
      <p:sp>
        <p:nvSpPr>
          <p:cNvPr id="276" name="Google Shape;276;p14"/>
          <p:cNvSpPr txBox="1"/>
          <p:nvPr/>
        </p:nvSpPr>
        <p:spPr>
          <a:xfrm>
            <a:off x="105156" y="5587600"/>
            <a:ext cx="9960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It’s counting backwards. The numbers are decreasing by 1 each time.</a:t>
            </a:r>
            <a:endParaRPr sz="1400" b="0" i="0" u="none" strike="noStrike" cap="none">
              <a:solidFill>
                <a:srgbClr val="000000"/>
              </a:solidFill>
              <a:latin typeface="Arial"/>
              <a:ea typeface="Arial"/>
              <a:cs typeface="Arial"/>
              <a:sym typeface="Arial"/>
            </a:endParaRPr>
          </a:p>
        </p:txBody>
      </p:sp>
      <p:sp>
        <p:nvSpPr>
          <p:cNvPr id="277" name="Google Shape;277;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278" name="Google Shape;278;p14"/>
          <p:cNvPicPr preferRelativeResize="0"/>
          <p:nvPr/>
        </p:nvPicPr>
        <p:blipFill rotWithShape="1">
          <a:blip r:embed="rId3">
            <a:alphaModFix/>
          </a:blip>
          <a:srcRect/>
          <a:stretch/>
        </p:blipFill>
        <p:spPr>
          <a:xfrm>
            <a:off x="1755348" y="3582876"/>
            <a:ext cx="1677703" cy="1677698"/>
          </a:xfrm>
          <a:prstGeom prst="rect">
            <a:avLst/>
          </a:prstGeom>
          <a:noFill/>
          <a:ln>
            <a:noFill/>
          </a:ln>
        </p:spPr>
      </p:pic>
      <p:sp>
        <p:nvSpPr>
          <p:cNvPr id="279" name="Google Shape;279;p14"/>
          <p:cNvSpPr/>
          <p:nvPr/>
        </p:nvSpPr>
        <p:spPr>
          <a:xfrm>
            <a:off x="2980704" y="2799005"/>
            <a:ext cx="4209805" cy="882728"/>
          </a:xfrm>
          <a:prstGeom prst="wedgeEllipseCallout">
            <a:avLst>
              <a:gd name="adj1" fmla="val -45845"/>
              <a:gd name="adj2" fmla="val 78195"/>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6, 5, 4, 3</a:t>
            </a:r>
            <a:endParaRPr sz="1800" b="0" i="0" u="none" strike="noStrike" cap="none">
              <a:solidFill>
                <a:srgbClr val="22222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nextCondLst>
                <p:cond evt="onClick" delay="0">
                  <p:tgtEl>
                    <p:spTgt spid="27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a:t>The following slides are based on:</a:t>
            </a:r>
            <a:br>
              <a:rPr lang="en-GB" sz="2800"/>
            </a:br>
            <a:r>
              <a:rPr lang="en-GB" sz="2800"/>
              <a:t>Counting objects</a:t>
            </a: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a:spLocks noGrp="1"/>
          </p:cNvSpPr>
          <p:nvPr>
            <p:ph type="body" idx="2"/>
          </p:nvPr>
        </p:nvSpPr>
        <p:spPr>
          <a:xfrm>
            <a:off x="263046" y="700644"/>
            <a:ext cx="11736887" cy="5878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people are there? </a:t>
            </a:r>
            <a:endParaRPr/>
          </a:p>
        </p:txBody>
      </p:sp>
      <p:pic>
        <p:nvPicPr>
          <p:cNvPr id="291" name="Google Shape;291;p16"/>
          <p:cNvPicPr preferRelativeResize="0"/>
          <p:nvPr/>
        </p:nvPicPr>
        <p:blipFill rotWithShape="1">
          <a:blip r:embed="rId3">
            <a:alphaModFix/>
          </a:blip>
          <a:srcRect/>
          <a:stretch/>
        </p:blipFill>
        <p:spPr>
          <a:xfrm>
            <a:off x="948886" y="1579310"/>
            <a:ext cx="894575" cy="2250324"/>
          </a:xfrm>
          <a:prstGeom prst="rect">
            <a:avLst/>
          </a:prstGeom>
          <a:noFill/>
          <a:ln>
            <a:noFill/>
          </a:ln>
        </p:spPr>
      </p:pic>
      <p:pic>
        <p:nvPicPr>
          <p:cNvPr id="292" name="Google Shape;292;p16"/>
          <p:cNvPicPr preferRelativeResize="0"/>
          <p:nvPr/>
        </p:nvPicPr>
        <p:blipFill rotWithShape="1">
          <a:blip r:embed="rId4">
            <a:alphaModFix/>
          </a:blip>
          <a:srcRect/>
          <a:stretch/>
        </p:blipFill>
        <p:spPr>
          <a:xfrm>
            <a:off x="3426370" y="3129287"/>
            <a:ext cx="894575" cy="2544105"/>
          </a:xfrm>
          <a:prstGeom prst="rect">
            <a:avLst/>
          </a:prstGeom>
          <a:noFill/>
          <a:ln>
            <a:noFill/>
          </a:ln>
        </p:spPr>
      </p:pic>
      <p:pic>
        <p:nvPicPr>
          <p:cNvPr id="293" name="Google Shape;293;p16"/>
          <p:cNvPicPr preferRelativeResize="0"/>
          <p:nvPr/>
        </p:nvPicPr>
        <p:blipFill rotWithShape="1">
          <a:blip r:embed="rId5">
            <a:alphaModFix/>
          </a:blip>
          <a:srcRect/>
          <a:stretch/>
        </p:blipFill>
        <p:spPr>
          <a:xfrm>
            <a:off x="9479079" y="3027111"/>
            <a:ext cx="999210" cy="2353585"/>
          </a:xfrm>
          <a:prstGeom prst="rect">
            <a:avLst/>
          </a:prstGeom>
          <a:noFill/>
          <a:ln>
            <a:noFill/>
          </a:ln>
        </p:spPr>
      </p:pic>
      <p:pic>
        <p:nvPicPr>
          <p:cNvPr id="294" name="Google Shape;294;p16"/>
          <p:cNvPicPr preferRelativeResize="0"/>
          <p:nvPr/>
        </p:nvPicPr>
        <p:blipFill rotWithShape="1">
          <a:blip r:embed="rId6">
            <a:alphaModFix/>
          </a:blip>
          <a:srcRect/>
          <a:stretch/>
        </p:blipFill>
        <p:spPr>
          <a:xfrm>
            <a:off x="6988174" y="1340329"/>
            <a:ext cx="894576" cy="23535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body" idx="2"/>
          </p:nvPr>
        </p:nvSpPr>
        <p:spPr>
          <a:xfrm>
            <a:off x="263046" y="700644"/>
            <a:ext cx="11736887" cy="49084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How many sweet treats are there? </a:t>
            </a:r>
            <a:endParaRPr/>
          </a:p>
        </p:txBody>
      </p:sp>
      <p:pic>
        <p:nvPicPr>
          <p:cNvPr id="301" name="Google Shape;301;p17"/>
          <p:cNvPicPr preferRelativeResize="0"/>
          <p:nvPr/>
        </p:nvPicPr>
        <p:blipFill rotWithShape="1">
          <a:blip r:embed="rId3">
            <a:alphaModFix/>
          </a:blip>
          <a:srcRect/>
          <a:stretch/>
        </p:blipFill>
        <p:spPr>
          <a:xfrm>
            <a:off x="707001" y="2328110"/>
            <a:ext cx="1794033" cy="2099063"/>
          </a:xfrm>
          <a:prstGeom prst="rect">
            <a:avLst/>
          </a:prstGeom>
          <a:noFill/>
          <a:ln>
            <a:noFill/>
          </a:ln>
        </p:spPr>
      </p:pic>
      <p:pic>
        <p:nvPicPr>
          <p:cNvPr id="302" name="Google Shape;302;p17"/>
          <p:cNvPicPr preferRelativeResize="0"/>
          <p:nvPr/>
        </p:nvPicPr>
        <p:blipFill rotWithShape="1">
          <a:blip r:embed="rId4">
            <a:alphaModFix/>
          </a:blip>
          <a:srcRect/>
          <a:stretch/>
        </p:blipFill>
        <p:spPr>
          <a:xfrm>
            <a:off x="6415634" y="2839982"/>
            <a:ext cx="1552148" cy="1147050"/>
          </a:xfrm>
          <a:prstGeom prst="rect">
            <a:avLst/>
          </a:prstGeom>
          <a:noFill/>
          <a:ln>
            <a:noFill/>
          </a:ln>
        </p:spPr>
      </p:pic>
      <p:pic>
        <p:nvPicPr>
          <p:cNvPr id="303" name="Google Shape;303;p17"/>
          <p:cNvPicPr preferRelativeResize="0"/>
          <p:nvPr/>
        </p:nvPicPr>
        <p:blipFill rotWithShape="1">
          <a:blip r:embed="rId5">
            <a:alphaModFix/>
          </a:blip>
          <a:srcRect/>
          <a:stretch/>
        </p:blipFill>
        <p:spPr>
          <a:xfrm>
            <a:off x="3479629" y="3987032"/>
            <a:ext cx="2114488" cy="2099063"/>
          </a:xfrm>
          <a:prstGeom prst="rect">
            <a:avLst/>
          </a:prstGeom>
          <a:noFill/>
          <a:ln>
            <a:noFill/>
          </a:ln>
        </p:spPr>
      </p:pic>
      <p:pic>
        <p:nvPicPr>
          <p:cNvPr id="304" name="Google Shape;304;p17"/>
          <p:cNvPicPr preferRelativeResize="0"/>
          <p:nvPr/>
        </p:nvPicPr>
        <p:blipFill rotWithShape="1">
          <a:blip r:embed="rId6">
            <a:alphaModFix/>
          </a:blip>
          <a:srcRect/>
          <a:stretch/>
        </p:blipFill>
        <p:spPr>
          <a:xfrm>
            <a:off x="9610816" y="3987032"/>
            <a:ext cx="1471822" cy="1612482"/>
          </a:xfrm>
          <a:prstGeom prst="rect">
            <a:avLst/>
          </a:prstGeom>
          <a:noFill/>
          <a:ln>
            <a:noFill/>
          </a:ln>
        </p:spPr>
      </p:pic>
      <p:pic>
        <p:nvPicPr>
          <p:cNvPr id="305" name="Google Shape;305;p17"/>
          <p:cNvPicPr preferRelativeResize="0"/>
          <p:nvPr/>
        </p:nvPicPr>
        <p:blipFill rotWithShape="1">
          <a:blip r:embed="rId7">
            <a:alphaModFix/>
          </a:blip>
          <a:srcRect t="14646" r="16983"/>
          <a:stretch/>
        </p:blipFill>
        <p:spPr>
          <a:xfrm>
            <a:off x="3598471" y="1546020"/>
            <a:ext cx="1405350" cy="15220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Identify the pattern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Missing numbers in a number track (digits)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Missing numbers in a number track (digits)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Missing numbers in a number track (words)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Missing numbers in a number track (words)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True or false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Practical activity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counting objects (maximum of 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24" y="3641007"/>
            <a:ext cx="11736300" cy="161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Consecutive numbers have a difference of one.</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The number before a number is 1 less.</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The number that comes before (number) is (number)</a:t>
            </a:r>
            <a:endParaRPr sz="1800" b="0" i="0" u="none" strike="noStrike" cap="none" dirty="0">
              <a:solidFill>
                <a:srgbClr val="222222"/>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222222"/>
              </a:buClr>
              <a:buSzPts val="1800"/>
              <a:buFont typeface="Century Gothic"/>
              <a:buChar char="●"/>
            </a:pPr>
            <a:r>
              <a:rPr lang="en-GB" sz="1800" b="0" i="0" u="none" strike="noStrike" cap="none" dirty="0">
                <a:solidFill>
                  <a:srgbClr val="222222"/>
                </a:solidFill>
                <a:latin typeface="Century Gothic"/>
                <a:ea typeface="Century Gothic"/>
                <a:cs typeface="Century Gothic"/>
                <a:sym typeface="Century Gothic"/>
              </a:rPr>
              <a:t>The number that comes before 7 is 6</a:t>
            </a:r>
            <a:endParaRPr sz="1800" b="0" i="0" u="none" strike="noStrike" cap="none" dirty="0">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713574987"/>
              </p:ext>
            </p:extLst>
          </p:nvPr>
        </p:nvGraphicFramePr>
        <p:xfrm>
          <a:off x="263524" y="1155866"/>
          <a:ext cx="11736400" cy="1107470"/>
        </p:xfrm>
        <a:graphic>
          <a:graphicData uri="http://schemas.openxmlformats.org/drawingml/2006/table">
            <a:tbl>
              <a:tblPr firstRow="1" bandRow="1">
                <a:noFill/>
                <a:tableStyleId>{4875A014-E86F-4B4F-A6EC-4705838F19E5}</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back</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solidFill>
                            <a:srgbClr val="222222"/>
                          </a:solidFill>
                          <a:latin typeface="Century Gothic"/>
                          <a:ea typeface="Century Gothic"/>
                          <a:cs typeface="Century Gothic"/>
                          <a:sym typeface="Century Gothic"/>
                        </a:rPr>
                        <a:t>backwards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small</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smaller</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consecutive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is counting down. </a:t>
            </a:r>
            <a:endParaRPr/>
          </a:p>
          <a:p>
            <a:pPr marL="0" lvl="0" indent="0" algn="l" rtl="0">
              <a:lnSpc>
                <a:spcPct val="150000"/>
              </a:lnSpc>
              <a:spcBef>
                <a:spcPts val="1000"/>
              </a:spcBef>
              <a:spcAft>
                <a:spcPts val="0"/>
              </a:spcAft>
              <a:buClr>
                <a:srgbClr val="222222"/>
              </a:buClr>
              <a:buSzPts val="1800"/>
              <a:buNone/>
            </a:pPr>
            <a:r>
              <a:rPr lang="en-GB" b="1"/>
              <a:t>Which number will it say next?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a:t>
            </a:r>
            <a:endParaRPr/>
          </a:p>
        </p:txBody>
      </p:sp>
      <p:pic>
        <p:nvPicPr>
          <p:cNvPr id="74" name="Google Shape;74;p4"/>
          <p:cNvPicPr preferRelativeResize="0"/>
          <p:nvPr/>
        </p:nvPicPr>
        <p:blipFill rotWithShape="1">
          <a:blip r:embed="rId3">
            <a:alphaModFix/>
          </a:blip>
          <a:srcRect/>
          <a:stretch/>
        </p:blipFill>
        <p:spPr>
          <a:xfrm>
            <a:off x="8799253" y="1595240"/>
            <a:ext cx="1397691" cy="1429282"/>
          </a:xfrm>
          <a:prstGeom prst="rect">
            <a:avLst/>
          </a:prstGeom>
          <a:noFill/>
          <a:ln>
            <a:noFill/>
          </a:ln>
        </p:spPr>
      </p:pic>
      <p:sp>
        <p:nvSpPr>
          <p:cNvPr id="75" name="Google Shape;75;p4"/>
          <p:cNvSpPr/>
          <p:nvPr/>
        </p:nvSpPr>
        <p:spPr>
          <a:xfrm>
            <a:off x="4572001" y="1153876"/>
            <a:ext cx="3560618" cy="882728"/>
          </a:xfrm>
          <a:prstGeom prst="wedgeEllipseCallout">
            <a:avLst>
              <a:gd name="adj1" fmla="val 66998"/>
              <a:gd name="adj2" fmla="val 42096"/>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10, 9, 8, 7</a:t>
            </a:r>
            <a:endParaRPr sz="1800" b="0" i="0" u="none" strike="noStrike" cap="none">
              <a:solidFill>
                <a:srgbClr val="22222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latin typeface="Century Gothic"/>
                <a:ea typeface="Century Gothic"/>
                <a:cs typeface="Century Gothic"/>
                <a:sym typeface="Century Gothic"/>
              </a:rPr>
              <a:t>To count backwards within 10</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7" name="Google Shape;87;p6"/>
          <p:cNvSpPr txBox="1">
            <a:spLocks noGrp="1"/>
          </p:cNvSpPr>
          <p:nvPr>
            <p:ph type="body" idx="2"/>
          </p:nvPr>
        </p:nvSpPr>
        <p:spPr>
          <a:xfrm>
            <a:off x="263046" y="1176338"/>
            <a:ext cx="11736887" cy="97111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800"/>
              <a:buNone/>
            </a:pPr>
            <a:r>
              <a:rPr lang="en-GB" b="1"/>
              <a:t>Which numbers can we see? </a:t>
            </a:r>
            <a:endParaRPr/>
          </a:p>
          <a:p>
            <a:pPr marL="0" lvl="0" indent="0" algn="l" rtl="0">
              <a:lnSpc>
                <a:spcPct val="150000"/>
              </a:lnSpc>
              <a:spcBef>
                <a:spcPts val="0"/>
              </a:spcBef>
              <a:spcAft>
                <a:spcPts val="0"/>
              </a:spcAft>
              <a:buClr>
                <a:schemeClr val="dk1"/>
              </a:buClr>
              <a:buSzPts val="1800"/>
              <a:buNone/>
            </a:pPr>
            <a:r>
              <a:rPr lang="en-GB" b="1"/>
              <a:t>Can you describe the pattern?</a:t>
            </a:r>
            <a:endParaRPr/>
          </a:p>
        </p:txBody>
      </p:sp>
      <p:sp>
        <p:nvSpPr>
          <p:cNvPr id="88" name="Google Shape;88;p6"/>
          <p:cNvSpPr txBox="1"/>
          <p:nvPr/>
        </p:nvSpPr>
        <p:spPr>
          <a:xfrm>
            <a:off x="263046" y="5387380"/>
            <a:ext cx="5557651"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4, 5, 6, 7, 8, 9, 10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 towers are increasing by 1 each time.</a:t>
            </a:r>
            <a:endParaRPr sz="1400" b="0" i="0" u="none" strike="noStrike" cap="none">
              <a:solidFill>
                <a:srgbClr val="000000"/>
              </a:solidFill>
              <a:latin typeface="Arial"/>
              <a:ea typeface="Arial"/>
              <a:cs typeface="Arial"/>
              <a:sym typeface="Arial"/>
            </a:endParaRPr>
          </a:p>
        </p:txBody>
      </p:sp>
      <p:sp>
        <p:nvSpPr>
          <p:cNvPr id="89" name="Google Shape;89;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90" name="Google Shape;90;p6"/>
          <p:cNvGrpSpPr/>
          <p:nvPr/>
        </p:nvGrpSpPr>
        <p:grpSpPr>
          <a:xfrm>
            <a:off x="8884697" y="1667265"/>
            <a:ext cx="468589" cy="3523470"/>
            <a:chOff x="1167716" y="2412427"/>
            <a:chExt cx="468589" cy="3523470"/>
          </a:xfrm>
        </p:grpSpPr>
        <p:pic>
          <p:nvPicPr>
            <p:cNvPr id="91" name="Google Shape;91;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92" name="Google Shape;92;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93" name="Google Shape;93;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94" name="Google Shape;94;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95" name="Google Shape;95;p6"/>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96" name="Google Shape;96;p6"/>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97" name="Google Shape;97;p6"/>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98" name="Google Shape;98;p6"/>
            <p:cNvPicPr preferRelativeResize="0"/>
            <p:nvPr/>
          </p:nvPicPr>
          <p:blipFill rotWithShape="1">
            <a:blip r:embed="rId3">
              <a:alphaModFix/>
            </a:blip>
            <a:srcRect/>
            <a:stretch/>
          </p:blipFill>
          <p:spPr>
            <a:xfrm>
              <a:off x="1172447" y="3107714"/>
              <a:ext cx="463858" cy="497562"/>
            </a:xfrm>
            <a:prstGeom prst="rect">
              <a:avLst/>
            </a:prstGeom>
            <a:noFill/>
            <a:ln>
              <a:noFill/>
            </a:ln>
          </p:spPr>
        </p:pic>
        <p:pic>
          <p:nvPicPr>
            <p:cNvPr id="99" name="Google Shape;99;p6"/>
            <p:cNvPicPr preferRelativeResize="0"/>
            <p:nvPr/>
          </p:nvPicPr>
          <p:blipFill rotWithShape="1">
            <a:blip r:embed="rId3">
              <a:alphaModFix/>
            </a:blip>
            <a:srcRect/>
            <a:stretch/>
          </p:blipFill>
          <p:spPr>
            <a:xfrm>
              <a:off x="1167716" y="2759825"/>
              <a:ext cx="463858" cy="497562"/>
            </a:xfrm>
            <a:prstGeom prst="rect">
              <a:avLst/>
            </a:prstGeom>
            <a:noFill/>
            <a:ln>
              <a:noFill/>
            </a:ln>
          </p:spPr>
        </p:pic>
        <p:pic>
          <p:nvPicPr>
            <p:cNvPr id="100" name="Google Shape;100;p6"/>
            <p:cNvPicPr preferRelativeResize="0"/>
            <p:nvPr/>
          </p:nvPicPr>
          <p:blipFill rotWithShape="1">
            <a:blip r:embed="rId3">
              <a:alphaModFix/>
            </a:blip>
            <a:srcRect/>
            <a:stretch/>
          </p:blipFill>
          <p:spPr>
            <a:xfrm>
              <a:off x="1172447" y="2412427"/>
              <a:ext cx="463858" cy="497562"/>
            </a:xfrm>
            <a:prstGeom prst="rect">
              <a:avLst/>
            </a:prstGeom>
            <a:noFill/>
            <a:ln>
              <a:noFill/>
            </a:ln>
          </p:spPr>
        </p:pic>
      </p:grpSp>
      <p:grpSp>
        <p:nvGrpSpPr>
          <p:cNvPr id="101" name="Google Shape;101;p6"/>
          <p:cNvGrpSpPr/>
          <p:nvPr/>
        </p:nvGrpSpPr>
        <p:grpSpPr>
          <a:xfrm>
            <a:off x="7833548" y="2014663"/>
            <a:ext cx="468589" cy="3176072"/>
            <a:chOff x="1167716" y="2759825"/>
            <a:chExt cx="468589" cy="3176072"/>
          </a:xfrm>
        </p:grpSpPr>
        <p:pic>
          <p:nvPicPr>
            <p:cNvPr id="102" name="Google Shape;102;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03" name="Google Shape;103;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04" name="Google Shape;104;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05" name="Google Shape;105;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06" name="Google Shape;106;p6"/>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07" name="Google Shape;107;p6"/>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08" name="Google Shape;108;p6"/>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109" name="Google Shape;109;p6"/>
            <p:cNvPicPr preferRelativeResize="0"/>
            <p:nvPr/>
          </p:nvPicPr>
          <p:blipFill rotWithShape="1">
            <a:blip r:embed="rId3">
              <a:alphaModFix/>
            </a:blip>
            <a:srcRect/>
            <a:stretch/>
          </p:blipFill>
          <p:spPr>
            <a:xfrm>
              <a:off x="1172447" y="3107714"/>
              <a:ext cx="463858" cy="497562"/>
            </a:xfrm>
            <a:prstGeom prst="rect">
              <a:avLst/>
            </a:prstGeom>
            <a:noFill/>
            <a:ln>
              <a:noFill/>
            </a:ln>
          </p:spPr>
        </p:pic>
        <p:pic>
          <p:nvPicPr>
            <p:cNvPr id="110" name="Google Shape;110;p6"/>
            <p:cNvPicPr preferRelativeResize="0"/>
            <p:nvPr/>
          </p:nvPicPr>
          <p:blipFill rotWithShape="1">
            <a:blip r:embed="rId3">
              <a:alphaModFix/>
            </a:blip>
            <a:srcRect/>
            <a:stretch/>
          </p:blipFill>
          <p:spPr>
            <a:xfrm>
              <a:off x="1167716" y="2759825"/>
              <a:ext cx="463858" cy="497562"/>
            </a:xfrm>
            <a:prstGeom prst="rect">
              <a:avLst/>
            </a:prstGeom>
            <a:noFill/>
            <a:ln>
              <a:noFill/>
            </a:ln>
          </p:spPr>
        </p:pic>
      </p:grpSp>
      <p:grpSp>
        <p:nvGrpSpPr>
          <p:cNvPr id="111" name="Google Shape;111;p6"/>
          <p:cNvGrpSpPr/>
          <p:nvPr/>
        </p:nvGrpSpPr>
        <p:grpSpPr>
          <a:xfrm>
            <a:off x="6777668" y="2362552"/>
            <a:ext cx="468589" cy="2828183"/>
            <a:chOff x="1167716" y="3107714"/>
            <a:chExt cx="468589" cy="2828183"/>
          </a:xfrm>
        </p:grpSpPr>
        <p:pic>
          <p:nvPicPr>
            <p:cNvPr id="112" name="Google Shape;112;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13" name="Google Shape;113;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14" name="Google Shape;114;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15" name="Google Shape;115;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16" name="Google Shape;116;p6"/>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17" name="Google Shape;117;p6"/>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18" name="Google Shape;118;p6"/>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119" name="Google Shape;119;p6"/>
            <p:cNvPicPr preferRelativeResize="0"/>
            <p:nvPr/>
          </p:nvPicPr>
          <p:blipFill rotWithShape="1">
            <a:blip r:embed="rId3">
              <a:alphaModFix/>
            </a:blip>
            <a:srcRect/>
            <a:stretch/>
          </p:blipFill>
          <p:spPr>
            <a:xfrm>
              <a:off x="1172447" y="3107714"/>
              <a:ext cx="463858" cy="497562"/>
            </a:xfrm>
            <a:prstGeom prst="rect">
              <a:avLst/>
            </a:prstGeom>
            <a:noFill/>
            <a:ln>
              <a:noFill/>
            </a:ln>
          </p:spPr>
        </p:pic>
      </p:grpSp>
      <p:grpSp>
        <p:nvGrpSpPr>
          <p:cNvPr id="120" name="Google Shape;120;p6"/>
          <p:cNvGrpSpPr/>
          <p:nvPr/>
        </p:nvGrpSpPr>
        <p:grpSpPr>
          <a:xfrm>
            <a:off x="5717057" y="2706792"/>
            <a:ext cx="464194" cy="2499267"/>
            <a:chOff x="1167716" y="3436630"/>
            <a:chExt cx="464194" cy="2499267"/>
          </a:xfrm>
        </p:grpSpPr>
        <p:pic>
          <p:nvPicPr>
            <p:cNvPr id="121" name="Google Shape;121;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22" name="Google Shape;122;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23" name="Google Shape;123;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24" name="Google Shape;124;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25" name="Google Shape;125;p6"/>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26" name="Google Shape;126;p6"/>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27" name="Google Shape;127;p6"/>
            <p:cNvPicPr preferRelativeResize="0"/>
            <p:nvPr/>
          </p:nvPicPr>
          <p:blipFill rotWithShape="1">
            <a:blip r:embed="rId3">
              <a:alphaModFix/>
            </a:blip>
            <a:srcRect/>
            <a:stretch/>
          </p:blipFill>
          <p:spPr>
            <a:xfrm>
              <a:off x="1167716" y="3436630"/>
              <a:ext cx="463858" cy="497562"/>
            </a:xfrm>
            <a:prstGeom prst="rect">
              <a:avLst/>
            </a:prstGeom>
            <a:noFill/>
            <a:ln>
              <a:noFill/>
            </a:ln>
          </p:spPr>
        </p:pic>
      </p:grpSp>
      <p:grpSp>
        <p:nvGrpSpPr>
          <p:cNvPr id="128" name="Google Shape;128;p6"/>
          <p:cNvGrpSpPr/>
          <p:nvPr/>
        </p:nvGrpSpPr>
        <p:grpSpPr>
          <a:xfrm>
            <a:off x="4656110" y="3053268"/>
            <a:ext cx="464194" cy="2155242"/>
            <a:chOff x="1167716" y="3780655"/>
            <a:chExt cx="464194" cy="2155242"/>
          </a:xfrm>
        </p:grpSpPr>
        <p:pic>
          <p:nvPicPr>
            <p:cNvPr id="129" name="Google Shape;129;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30" name="Google Shape;130;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31" name="Google Shape;131;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32" name="Google Shape;132;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33" name="Google Shape;133;p6"/>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34" name="Google Shape;134;p6"/>
            <p:cNvPicPr preferRelativeResize="0"/>
            <p:nvPr/>
          </p:nvPicPr>
          <p:blipFill rotWithShape="1">
            <a:blip r:embed="rId3">
              <a:alphaModFix/>
            </a:blip>
            <a:srcRect/>
            <a:stretch/>
          </p:blipFill>
          <p:spPr>
            <a:xfrm>
              <a:off x="1168052" y="3780655"/>
              <a:ext cx="463858" cy="497562"/>
            </a:xfrm>
            <a:prstGeom prst="rect">
              <a:avLst/>
            </a:prstGeom>
            <a:noFill/>
            <a:ln>
              <a:noFill/>
            </a:ln>
          </p:spPr>
        </p:pic>
      </p:grpSp>
      <p:grpSp>
        <p:nvGrpSpPr>
          <p:cNvPr id="135" name="Google Shape;135;p6"/>
          <p:cNvGrpSpPr/>
          <p:nvPr/>
        </p:nvGrpSpPr>
        <p:grpSpPr>
          <a:xfrm>
            <a:off x="3594827" y="3386549"/>
            <a:ext cx="463858" cy="1819510"/>
            <a:chOff x="1167716" y="4116387"/>
            <a:chExt cx="463858" cy="1819510"/>
          </a:xfrm>
        </p:grpSpPr>
        <p:pic>
          <p:nvPicPr>
            <p:cNvPr id="136" name="Google Shape;136;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37" name="Google Shape;137;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38" name="Google Shape;138;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39" name="Google Shape;139;p6"/>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40" name="Google Shape;140;p6"/>
            <p:cNvPicPr preferRelativeResize="0"/>
            <p:nvPr/>
          </p:nvPicPr>
          <p:blipFill rotWithShape="1">
            <a:blip r:embed="rId3">
              <a:alphaModFix/>
            </a:blip>
            <a:srcRect/>
            <a:stretch/>
          </p:blipFill>
          <p:spPr>
            <a:xfrm>
              <a:off x="1167716" y="4116387"/>
              <a:ext cx="463858" cy="497562"/>
            </a:xfrm>
            <a:prstGeom prst="rect">
              <a:avLst/>
            </a:prstGeom>
            <a:noFill/>
            <a:ln>
              <a:noFill/>
            </a:ln>
          </p:spPr>
        </p:pic>
      </p:grpSp>
      <p:grpSp>
        <p:nvGrpSpPr>
          <p:cNvPr id="141" name="Google Shape;141;p6"/>
          <p:cNvGrpSpPr/>
          <p:nvPr/>
        </p:nvGrpSpPr>
        <p:grpSpPr>
          <a:xfrm>
            <a:off x="2539619" y="3708731"/>
            <a:ext cx="463858" cy="1497328"/>
            <a:chOff x="1167716" y="4438569"/>
            <a:chExt cx="463858" cy="1497328"/>
          </a:xfrm>
        </p:grpSpPr>
        <p:pic>
          <p:nvPicPr>
            <p:cNvPr id="142" name="Google Shape;142;p6"/>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43" name="Google Shape;143;p6"/>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44" name="Google Shape;144;p6"/>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45" name="Google Shape;145;p6"/>
            <p:cNvPicPr preferRelativeResize="0"/>
            <p:nvPr/>
          </p:nvPicPr>
          <p:blipFill rotWithShape="1">
            <a:blip r:embed="rId3">
              <a:alphaModFix/>
            </a:blip>
            <a:srcRect/>
            <a:stretch/>
          </p:blipFill>
          <p:spPr>
            <a:xfrm>
              <a:off x="1167716" y="4438569"/>
              <a:ext cx="463858" cy="497562"/>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nextCondLst>
                <p:cond evt="onClick" delay="0">
                  <p:tgtEl>
                    <p:spTgt spid="8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52" name="Google Shape;152;p7"/>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do you notice about these towers? </a:t>
            </a:r>
            <a:endParaRPr/>
          </a:p>
        </p:txBody>
      </p:sp>
      <p:grpSp>
        <p:nvGrpSpPr>
          <p:cNvPr id="153" name="Google Shape;153;p7"/>
          <p:cNvGrpSpPr/>
          <p:nvPr/>
        </p:nvGrpSpPr>
        <p:grpSpPr>
          <a:xfrm>
            <a:off x="2544686" y="1690937"/>
            <a:ext cx="468589" cy="3523470"/>
            <a:chOff x="1167716" y="2412427"/>
            <a:chExt cx="468589" cy="3523470"/>
          </a:xfrm>
        </p:grpSpPr>
        <p:pic>
          <p:nvPicPr>
            <p:cNvPr id="154" name="Google Shape;154;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55" name="Google Shape;155;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56" name="Google Shape;156;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57" name="Google Shape;157;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58" name="Google Shape;158;p7"/>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59" name="Google Shape;159;p7"/>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60" name="Google Shape;160;p7"/>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161" name="Google Shape;161;p7"/>
            <p:cNvPicPr preferRelativeResize="0"/>
            <p:nvPr/>
          </p:nvPicPr>
          <p:blipFill rotWithShape="1">
            <a:blip r:embed="rId3">
              <a:alphaModFix/>
            </a:blip>
            <a:srcRect/>
            <a:stretch/>
          </p:blipFill>
          <p:spPr>
            <a:xfrm>
              <a:off x="1172447" y="3107714"/>
              <a:ext cx="463858" cy="497562"/>
            </a:xfrm>
            <a:prstGeom prst="rect">
              <a:avLst/>
            </a:prstGeom>
            <a:noFill/>
            <a:ln>
              <a:noFill/>
            </a:ln>
          </p:spPr>
        </p:pic>
        <p:pic>
          <p:nvPicPr>
            <p:cNvPr id="162" name="Google Shape;162;p7"/>
            <p:cNvPicPr preferRelativeResize="0"/>
            <p:nvPr/>
          </p:nvPicPr>
          <p:blipFill rotWithShape="1">
            <a:blip r:embed="rId3">
              <a:alphaModFix/>
            </a:blip>
            <a:srcRect/>
            <a:stretch/>
          </p:blipFill>
          <p:spPr>
            <a:xfrm>
              <a:off x="1167716" y="2759825"/>
              <a:ext cx="463858" cy="497562"/>
            </a:xfrm>
            <a:prstGeom prst="rect">
              <a:avLst/>
            </a:prstGeom>
            <a:noFill/>
            <a:ln>
              <a:noFill/>
            </a:ln>
          </p:spPr>
        </p:pic>
        <p:pic>
          <p:nvPicPr>
            <p:cNvPr id="163" name="Google Shape;163;p7"/>
            <p:cNvPicPr preferRelativeResize="0"/>
            <p:nvPr/>
          </p:nvPicPr>
          <p:blipFill rotWithShape="1">
            <a:blip r:embed="rId3">
              <a:alphaModFix/>
            </a:blip>
            <a:srcRect/>
            <a:stretch/>
          </p:blipFill>
          <p:spPr>
            <a:xfrm>
              <a:off x="1172447" y="2412427"/>
              <a:ext cx="463858" cy="497562"/>
            </a:xfrm>
            <a:prstGeom prst="rect">
              <a:avLst/>
            </a:prstGeom>
            <a:noFill/>
            <a:ln>
              <a:noFill/>
            </a:ln>
          </p:spPr>
        </p:pic>
      </p:grpSp>
      <p:grpSp>
        <p:nvGrpSpPr>
          <p:cNvPr id="164" name="Google Shape;164;p7"/>
          <p:cNvGrpSpPr/>
          <p:nvPr/>
        </p:nvGrpSpPr>
        <p:grpSpPr>
          <a:xfrm>
            <a:off x="3587541" y="2038335"/>
            <a:ext cx="468589" cy="3176072"/>
            <a:chOff x="1167716" y="2759825"/>
            <a:chExt cx="468589" cy="3176072"/>
          </a:xfrm>
        </p:grpSpPr>
        <p:pic>
          <p:nvPicPr>
            <p:cNvPr id="165" name="Google Shape;165;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66" name="Google Shape;166;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67" name="Google Shape;167;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68" name="Google Shape;168;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69" name="Google Shape;169;p7"/>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70" name="Google Shape;170;p7"/>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71" name="Google Shape;171;p7"/>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172" name="Google Shape;172;p7"/>
            <p:cNvPicPr preferRelativeResize="0"/>
            <p:nvPr/>
          </p:nvPicPr>
          <p:blipFill rotWithShape="1">
            <a:blip r:embed="rId3">
              <a:alphaModFix/>
            </a:blip>
            <a:srcRect/>
            <a:stretch/>
          </p:blipFill>
          <p:spPr>
            <a:xfrm>
              <a:off x="1172447" y="3107714"/>
              <a:ext cx="463858" cy="497562"/>
            </a:xfrm>
            <a:prstGeom prst="rect">
              <a:avLst/>
            </a:prstGeom>
            <a:noFill/>
            <a:ln>
              <a:noFill/>
            </a:ln>
          </p:spPr>
        </p:pic>
        <p:pic>
          <p:nvPicPr>
            <p:cNvPr id="173" name="Google Shape;173;p7"/>
            <p:cNvPicPr preferRelativeResize="0"/>
            <p:nvPr/>
          </p:nvPicPr>
          <p:blipFill rotWithShape="1">
            <a:blip r:embed="rId3">
              <a:alphaModFix/>
            </a:blip>
            <a:srcRect/>
            <a:stretch/>
          </p:blipFill>
          <p:spPr>
            <a:xfrm>
              <a:off x="1167716" y="2759825"/>
              <a:ext cx="463858" cy="497562"/>
            </a:xfrm>
            <a:prstGeom prst="rect">
              <a:avLst/>
            </a:prstGeom>
            <a:noFill/>
            <a:ln>
              <a:noFill/>
            </a:ln>
          </p:spPr>
        </p:pic>
      </p:grpSp>
      <p:grpSp>
        <p:nvGrpSpPr>
          <p:cNvPr id="174" name="Google Shape;174;p7"/>
          <p:cNvGrpSpPr/>
          <p:nvPr/>
        </p:nvGrpSpPr>
        <p:grpSpPr>
          <a:xfrm>
            <a:off x="4625665" y="2386224"/>
            <a:ext cx="468589" cy="2828183"/>
            <a:chOff x="1167716" y="3107714"/>
            <a:chExt cx="468589" cy="2828183"/>
          </a:xfrm>
        </p:grpSpPr>
        <p:pic>
          <p:nvPicPr>
            <p:cNvPr id="175" name="Google Shape;175;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76" name="Google Shape;176;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77" name="Google Shape;177;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78" name="Google Shape;178;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79" name="Google Shape;179;p7"/>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80" name="Google Shape;180;p7"/>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81" name="Google Shape;181;p7"/>
            <p:cNvPicPr preferRelativeResize="0"/>
            <p:nvPr/>
          </p:nvPicPr>
          <p:blipFill rotWithShape="1">
            <a:blip r:embed="rId3">
              <a:alphaModFix/>
            </a:blip>
            <a:srcRect/>
            <a:stretch/>
          </p:blipFill>
          <p:spPr>
            <a:xfrm>
              <a:off x="1167716" y="3436630"/>
              <a:ext cx="463858" cy="497562"/>
            </a:xfrm>
            <a:prstGeom prst="rect">
              <a:avLst/>
            </a:prstGeom>
            <a:noFill/>
            <a:ln>
              <a:noFill/>
            </a:ln>
          </p:spPr>
        </p:pic>
        <p:pic>
          <p:nvPicPr>
            <p:cNvPr id="182" name="Google Shape;182;p7"/>
            <p:cNvPicPr preferRelativeResize="0"/>
            <p:nvPr/>
          </p:nvPicPr>
          <p:blipFill rotWithShape="1">
            <a:blip r:embed="rId3">
              <a:alphaModFix/>
            </a:blip>
            <a:srcRect/>
            <a:stretch/>
          </p:blipFill>
          <p:spPr>
            <a:xfrm>
              <a:off x="1172447" y="3107714"/>
              <a:ext cx="463858" cy="497562"/>
            </a:xfrm>
            <a:prstGeom prst="rect">
              <a:avLst/>
            </a:prstGeom>
            <a:noFill/>
            <a:ln>
              <a:noFill/>
            </a:ln>
          </p:spPr>
        </p:pic>
      </p:grpSp>
      <p:grpSp>
        <p:nvGrpSpPr>
          <p:cNvPr id="183" name="Google Shape;183;p7"/>
          <p:cNvGrpSpPr/>
          <p:nvPr/>
        </p:nvGrpSpPr>
        <p:grpSpPr>
          <a:xfrm>
            <a:off x="5717057" y="2706792"/>
            <a:ext cx="464194" cy="2499267"/>
            <a:chOff x="1167716" y="3436630"/>
            <a:chExt cx="464194" cy="2499267"/>
          </a:xfrm>
        </p:grpSpPr>
        <p:pic>
          <p:nvPicPr>
            <p:cNvPr id="184" name="Google Shape;184;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85" name="Google Shape;185;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86" name="Google Shape;186;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87" name="Google Shape;187;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88" name="Google Shape;188;p7"/>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89" name="Google Shape;189;p7"/>
            <p:cNvPicPr preferRelativeResize="0"/>
            <p:nvPr/>
          </p:nvPicPr>
          <p:blipFill rotWithShape="1">
            <a:blip r:embed="rId3">
              <a:alphaModFix/>
            </a:blip>
            <a:srcRect/>
            <a:stretch/>
          </p:blipFill>
          <p:spPr>
            <a:xfrm>
              <a:off x="1168052" y="3780655"/>
              <a:ext cx="463858" cy="497562"/>
            </a:xfrm>
            <a:prstGeom prst="rect">
              <a:avLst/>
            </a:prstGeom>
            <a:noFill/>
            <a:ln>
              <a:noFill/>
            </a:ln>
          </p:spPr>
        </p:pic>
        <p:pic>
          <p:nvPicPr>
            <p:cNvPr id="190" name="Google Shape;190;p7"/>
            <p:cNvPicPr preferRelativeResize="0"/>
            <p:nvPr/>
          </p:nvPicPr>
          <p:blipFill rotWithShape="1">
            <a:blip r:embed="rId3">
              <a:alphaModFix/>
            </a:blip>
            <a:srcRect/>
            <a:stretch/>
          </p:blipFill>
          <p:spPr>
            <a:xfrm>
              <a:off x="1167716" y="3436630"/>
              <a:ext cx="463858" cy="497562"/>
            </a:xfrm>
            <a:prstGeom prst="rect">
              <a:avLst/>
            </a:prstGeom>
            <a:noFill/>
            <a:ln>
              <a:noFill/>
            </a:ln>
          </p:spPr>
        </p:pic>
      </p:grpSp>
      <p:grpSp>
        <p:nvGrpSpPr>
          <p:cNvPr id="191" name="Google Shape;191;p7"/>
          <p:cNvGrpSpPr/>
          <p:nvPr/>
        </p:nvGrpSpPr>
        <p:grpSpPr>
          <a:xfrm>
            <a:off x="6763811" y="3062625"/>
            <a:ext cx="464194" cy="2155242"/>
            <a:chOff x="1167716" y="3780655"/>
            <a:chExt cx="464194" cy="2155242"/>
          </a:xfrm>
        </p:grpSpPr>
        <p:pic>
          <p:nvPicPr>
            <p:cNvPr id="192" name="Google Shape;192;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193" name="Google Shape;193;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194" name="Google Shape;194;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195" name="Google Shape;195;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196" name="Google Shape;196;p7"/>
            <p:cNvPicPr preferRelativeResize="0"/>
            <p:nvPr/>
          </p:nvPicPr>
          <p:blipFill rotWithShape="1">
            <a:blip r:embed="rId3">
              <a:alphaModFix/>
            </a:blip>
            <a:srcRect/>
            <a:stretch/>
          </p:blipFill>
          <p:spPr>
            <a:xfrm>
              <a:off x="1167716" y="4116387"/>
              <a:ext cx="463858" cy="497562"/>
            </a:xfrm>
            <a:prstGeom prst="rect">
              <a:avLst/>
            </a:prstGeom>
            <a:noFill/>
            <a:ln>
              <a:noFill/>
            </a:ln>
          </p:spPr>
        </p:pic>
        <p:pic>
          <p:nvPicPr>
            <p:cNvPr id="197" name="Google Shape;197;p7"/>
            <p:cNvPicPr preferRelativeResize="0"/>
            <p:nvPr/>
          </p:nvPicPr>
          <p:blipFill rotWithShape="1">
            <a:blip r:embed="rId3">
              <a:alphaModFix/>
            </a:blip>
            <a:srcRect/>
            <a:stretch/>
          </p:blipFill>
          <p:spPr>
            <a:xfrm>
              <a:off x="1168052" y="3780655"/>
              <a:ext cx="463858" cy="497562"/>
            </a:xfrm>
            <a:prstGeom prst="rect">
              <a:avLst/>
            </a:prstGeom>
            <a:noFill/>
            <a:ln>
              <a:noFill/>
            </a:ln>
          </p:spPr>
        </p:pic>
      </p:grpSp>
      <p:grpSp>
        <p:nvGrpSpPr>
          <p:cNvPr id="198" name="Google Shape;198;p7"/>
          <p:cNvGrpSpPr/>
          <p:nvPr/>
        </p:nvGrpSpPr>
        <p:grpSpPr>
          <a:xfrm>
            <a:off x="7837943" y="3371225"/>
            <a:ext cx="463858" cy="1819510"/>
            <a:chOff x="1167716" y="4116387"/>
            <a:chExt cx="463858" cy="1819510"/>
          </a:xfrm>
        </p:grpSpPr>
        <p:pic>
          <p:nvPicPr>
            <p:cNvPr id="199" name="Google Shape;199;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200" name="Google Shape;200;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201" name="Google Shape;201;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202" name="Google Shape;202;p7"/>
            <p:cNvPicPr preferRelativeResize="0"/>
            <p:nvPr/>
          </p:nvPicPr>
          <p:blipFill rotWithShape="1">
            <a:blip r:embed="rId3">
              <a:alphaModFix/>
            </a:blip>
            <a:srcRect/>
            <a:stretch/>
          </p:blipFill>
          <p:spPr>
            <a:xfrm>
              <a:off x="1167716" y="4438569"/>
              <a:ext cx="463858" cy="497562"/>
            </a:xfrm>
            <a:prstGeom prst="rect">
              <a:avLst/>
            </a:prstGeom>
            <a:noFill/>
            <a:ln>
              <a:noFill/>
            </a:ln>
          </p:spPr>
        </p:pic>
        <p:pic>
          <p:nvPicPr>
            <p:cNvPr id="203" name="Google Shape;203;p7"/>
            <p:cNvPicPr preferRelativeResize="0"/>
            <p:nvPr/>
          </p:nvPicPr>
          <p:blipFill rotWithShape="1">
            <a:blip r:embed="rId3">
              <a:alphaModFix/>
            </a:blip>
            <a:srcRect/>
            <a:stretch/>
          </p:blipFill>
          <p:spPr>
            <a:xfrm>
              <a:off x="1167716" y="4116387"/>
              <a:ext cx="463858" cy="497562"/>
            </a:xfrm>
            <a:prstGeom prst="rect">
              <a:avLst/>
            </a:prstGeom>
            <a:noFill/>
            <a:ln>
              <a:noFill/>
            </a:ln>
          </p:spPr>
        </p:pic>
      </p:grpSp>
      <p:grpSp>
        <p:nvGrpSpPr>
          <p:cNvPr id="204" name="Google Shape;204;p7"/>
          <p:cNvGrpSpPr/>
          <p:nvPr/>
        </p:nvGrpSpPr>
        <p:grpSpPr>
          <a:xfrm>
            <a:off x="8884697" y="3693407"/>
            <a:ext cx="463858" cy="1497328"/>
            <a:chOff x="1167716" y="4438569"/>
            <a:chExt cx="463858" cy="1497328"/>
          </a:xfrm>
        </p:grpSpPr>
        <p:pic>
          <p:nvPicPr>
            <p:cNvPr id="205" name="Google Shape;205;p7"/>
            <p:cNvPicPr preferRelativeResize="0"/>
            <p:nvPr/>
          </p:nvPicPr>
          <p:blipFill rotWithShape="1">
            <a:blip r:embed="rId3">
              <a:alphaModFix/>
            </a:blip>
            <a:srcRect/>
            <a:stretch/>
          </p:blipFill>
          <p:spPr>
            <a:xfrm>
              <a:off x="1167716" y="5438335"/>
              <a:ext cx="463858" cy="497562"/>
            </a:xfrm>
            <a:prstGeom prst="rect">
              <a:avLst/>
            </a:prstGeom>
            <a:noFill/>
            <a:ln>
              <a:noFill/>
            </a:ln>
          </p:spPr>
        </p:pic>
        <p:pic>
          <p:nvPicPr>
            <p:cNvPr id="206" name="Google Shape;206;p7"/>
            <p:cNvPicPr preferRelativeResize="0"/>
            <p:nvPr/>
          </p:nvPicPr>
          <p:blipFill rotWithShape="1">
            <a:blip r:embed="rId3">
              <a:alphaModFix/>
            </a:blip>
            <a:srcRect/>
            <a:stretch/>
          </p:blipFill>
          <p:spPr>
            <a:xfrm>
              <a:off x="1167716" y="5101844"/>
              <a:ext cx="463858" cy="497562"/>
            </a:xfrm>
            <a:prstGeom prst="rect">
              <a:avLst/>
            </a:prstGeom>
            <a:noFill/>
            <a:ln>
              <a:noFill/>
            </a:ln>
          </p:spPr>
        </p:pic>
        <p:pic>
          <p:nvPicPr>
            <p:cNvPr id="207" name="Google Shape;207;p7"/>
            <p:cNvPicPr preferRelativeResize="0"/>
            <p:nvPr/>
          </p:nvPicPr>
          <p:blipFill rotWithShape="1">
            <a:blip r:embed="rId3">
              <a:alphaModFix/>
            </a:blip>
            <a:srcRect/>
            <a:stretch/>
          </p:blipFill>
          <p:spPr>
            <a:xfrm>
              <a:off x="1167716" y="4769480"/>
              <a:ext cx="463858" cy="497562"/>
            </a:xfrm>
            <a:prstGeom prst="rect">
              <a:avLst/>
            </a:prstGeom>
            <a:noFill/>
            <a:ln>
              <a:noFill/>
            </a:ln>
          </p:spPr>
        </p:pic>
        <p:pic>
          <p:nvPicPr>
            <p:cNvPr id="208" name="Google Shape;208;p7"/>
            <p:cNvPicPr preferRelativeResize="0"/>
            <p:nvPr/>
          </p:nvPicPr>
          <p:blipFill rotWithShape="1">
            <a:blip r:embed="rId3">
              <a:alphaModFix/>
            </a:blip>
            <a:srcRect/>
            <a:stretch/>
          </p:blipFill>
          <p:spPr>
            <a:xfrm>
              <a:off x="1167716" y="4438569"/>
              <a:ext cx="463858" cy="49756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5" name="Google Shape;215;p8"/>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number tracks.</a:t>
            </a:r>
            <a:endParaRPr/>
          </a:p>
        </p:txBody>
      </p:sp>
      <p:sp>
        <p:nvSpPr>
          <p:cNvPr id="216" name="Google Shape;21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aphicFrame>
        <p:nvGraphicFramePr>
          <p:cNvPr id="217" name="Google Shape;217;p8"/>
          <p:cNvGraphicFramePr/>
          <p:nvPr/>
        </p:nvGraphicFramePr>
        <p:xfrm>
          <a:off x="1471095" y="1832879"/>
          <a:ext cx="8706750" cy="1003900"/>
        </p:xfrm>
        <a:graphic>
          <a:graphicData uri="http://schemas.openxmlformats.org/drawingml/2006/table">
            <a:tbl>
              <a:tblPr>
                <a:noFill/>
                <a:tableStyleId>{28676404-57EE-4022-9F2F-F09DEED2D952}</a:tableStyleId>
              </a:tblPr>
              <a:tblGrid>
                <a:gridCol w="870675">
                  <a:extLst>
                    <a:ext uri="{9D8B030D-6E8A-4147-A177-3AD203B41FA5}">
                      <a16:colId xmlns:a16="http://schemas.microsoft.com/office/drawing/2014/main" val="20000"/>
                    </a:ext>
                  </a:extLst>
                </a:gridCol>
                <a:gridCol w="870675">
                  <a:extLst>
                    <a:ext uri="{9D8B030D-6E8A-4147-A177-3AD203B41FA5}">
                      <a16:colId xmlns:a16="http://schemas.microsoft.com/office/drawing/2014/main" val="20001"/>
                    </a:ext>
                  </a:extLst>
                </a:gridCol>
                <a:gridCol w="870675">
                  <a:extLst>
                    <a:ext uri="{9D8B030D-6E8A-4147-A177-3AD203B41FA5}">
                      <a16:colId xmlns:a16="http://schemas.microsoft.com/office/drawing/2014/main" val="20002"/>
                    </a:ext>
                  </a:extLst>
                </a:gridCol>
                <a:gridCol w="870675">
                  <a:extLst>
                    <a:ext uri="{9D8B030D-6E8A-4147-A177-3AD203B41FA5}">
                      <a16:colId xmlns:a16="http://schemas.microsoft.com/office/drawing/2014/main" val="20003"/>
                    </a:ext>
                  </a:extLst>
                </a:gridCol>
                <a:gridCol w="870675">
                  <a:extLst>
                    <a:ext uri="{9D8B030D-6E8A-4147-A177-3AD203B41FA5}">
                      <a16:colId xmlns:a16="http://schemas.microsoft.com/office/drawing/2014/main" val="20004"/>
                    </a:ext>
                  </a:extLst>
                </a:gridCol>
                <a:gridCol w="870675">
                  <a:extLst>
                    <a:ext uri="{9D8B030D-6E8A-4147-A177-3AD203B41FA5}">
                      <a16:colId xmlns:a16="http://schemas.microsoft.com/office/drawing/2014/main" val="20005"/>
                    </a:ext>
                  </a:extLst>
                </a:gridCol>
                <a:gridCol w="870675">
                  <a:extLst>
                    <a:ext uri="{9D8B030D-6E8A-4147-A177-3AD203B41FA5}">
                      <a16:colId xmlns:a16="http://schemas.microsoft.com/office/drawing/2014/main" val="20006"/>
                    </a:ext>
                  </a:extLst>
                </a:gridCol>
                <a:gridCol w="870675">
                  <a:extLst>
                    <a:ext uri="{9D8B030D-6E8A-4147-A177-3AD203B41FA5}">
                      <a16:colId xmlns:a16="http://schemas.microsoft.com/office/drawing/2014/main" val="20007"/>
                    </a:ext>
                  </a:extLst>
                </a:gridCol>
                <a:gridCol w="870675">
                  <a:extLst>
                    <a:ext uri="{9D8B030D-6E8A-4147-A177-3AD203B41FA5}">
                      <a16:colId xmlns:a16="http://schemas.microsoft.com/office/drawing/2014/main" val="20008"/>
                    </a:ext>
                  </a:extLst>
                </a:gridCol>
                <a:gridCol w="870675">
                  <a:extLst>
                    <a:ext uri="{9D8B030D-6E8A-4147-A177-3AD203B41FA5}">
                      <a16:colId xmlns:a16="http://schemas.microsoft.com/office/drawing/2014/main" val="20009"/>
                    </a:ext>
                  </a:extLst>
                </a:gridCol>
              </a:tblGrid>
              <a:tr h="1003900">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10</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9</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8</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7</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5</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4</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3</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9050" marR="0" lvl="0" indent="0" algn="ctr" rtl="0">
                        <a:lnSpc>
                          <a:spcPct val="100000"/>
                        </a:lnSpc>
                        <a:spcBef>
                          <a:spcPts val="0"/>
                        </a:spcBef>
                        <a:spcAft>
                          <a:spcPts val="0"/>
                        </a:spcAft>
                        <a:buClr>
                          <a:schemeClr val="dk1"/>
                        </a:buClr>
                        <a:buSzPts val="2400"/>
                        <a:buFont typeface="Century Gothic"/>
                        <a:buNone/>
                      </a:pPr>
                      <a:r>
                        <a:rPr lang="en-GB" sz="2400" u="none" strike="noStrike" cap="none">
                          <a:latin typeface="Century Gothic"/>
                          <a:ea typeface="Century Gothic"/>
                          <a:cs typeface="Century Gothic"/>
                          <a:sym typeface="Century Gothic"/>
                        </a:rPr>
                        <a:t>1</a:t>
                      </a:r>
                      <a:endParaRPr sz="2400" u="none" strike="noStrike" cap="none">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18" name="Google Shape;218;p8"/>
          <p:cNvGraphicFramePr/>
          <p:nvPr/>
        </p:nvGraphicFramePr>
        <p:xfrm>
          <a:off x="1471095" y="4091012"/>
          <a:ext cx="8706750" cy="1003900"/>
        </p:xfrm>
        <a:graphic>
          <a:graphicData uri="http://schemas.openxmlformats.org/drawingml/2006/table">
            <a:tbl>
              <a:tblPr>
                <a:noFill/>
                <a:tableStyleId>{28676404-57EE-4022-9F2F-F09DEED2D952}</a:tableStyleId>
              </a:tblPr>
              <a:tblGrid>
                <a:gridCol w="870675">
                  <a:extLst>
                    <a:ext uri="{9D8B030D-6E8A-4147-A177-3AD203B41FA5}">
                      <a16:colId xmlns:a16="http://schemas.microsoft.com/office/drawing/2014/main" val="20000"/>
                    </a:ext>
                  </a:extLst>
                </a:gridCol>
                <a:gridCol w="870675">
                  <a:extLst>
                    <a:ext uri="{9D8B030D-6E8A-4147-A177-3AD203B41FA5}">
                      <a16:colId xmlns:a16="http://schemas.microsoft.com/office/drawing/2014/main" val="20001"/>
                    </a:ext>
                  </a:extLst>
                </a:gridCol>
                <a:gridCol w="870675">
                  <a:extLst>
                    <a:ext uri="{9D8B030D-6E8A-4147-A177-3AD203B41FA5}">
                      <a16:colId xmlns:a16="http://schemas.microsoft.com/office/drawing/2014/main" val="20002"/>
                    </a:ext>
                  </a:extLst>
                </a:gridCol>
                <a:gridCol w="870675">
                  <a:extLst>
                    <a:ext uri="{9D8B030D-6E8A-4147-A177-3AD203B41FA5}">
                      <a16:colId xmlns:a16="http://schemas.microsoft.com/office/drawing/2014/main" val="20003"/>
                    </a:ext>
                  </a:extLst>
                </a:gridCol>
                <a:gridCol w="870675">
                  <a:extLst>
                    <a:ext uri="{9D8B030D-6E8A-4147-A177-3AD203B41FA5}">
                      <a16:colId xmlns:a16="http://schemas.microsoft.com/office/drawing/2014/main" val="20004"/>
                    </a:ext>
                  </a:extLst>
                </a:gridCol>
                <a:gridCol w="870675">
                  <a:extLst>
                    <a:ext uri="{9D8B030D-6E8A-4147-A177-3AD203B41FA5}">
                      <a16:colId xmlns:a16="http://schemas.microsoft.com/office/drawing/2014/main" val="20005"/>
                    </a:ext>
                  </a:extLst>
                </a:gridCol>
                <a:gridCol w="870675">
                  <a:extLst>
                    <a:ext uri="{9D8B030D-6E8A-4147-A177-3AD203B41FA5}">
                      <a16:colId xmlns:a16="http://schemas.microsoft.com/office/drawing/2014/main" val="20006"/>
                    </a:ext>
                  </a:extLst>
                </a:gridCol>
                <a:gridCol w="870675">
                  <a:extLst>
                    <a:ext uri="{9D8B030D-6E8A-4147-A177-3AD203B41FA5}">
                      <a16:colId xmlns:a16="http://schemas.microsoft.com/office/drawing/2014/main" val="20007"/>
                    </a:ext>
                  </a:extLst>
                </a:gridCol>
                <a:gridCol w="870675">
                  <a:extLst>
                    <a:ext uri="{9D8B030D-6E8A-4147-A177-3AD203B41FA5}">
                      <a16:colId xmlns:a16="http://schemas.microsoft.com/office/drawing/2014/main" val="20008"/>
                    </a:ext>
                  </a:extLst>
                </a:gridCol>
                <a:gridCol w="870675">
                  <a:extLst>
                    <a:ext uri="{9D8B030D-6E8A-4147-A177-3AD203B41FA5}">
                      <a16:colId xmlns:a16="http://schemas.microsoft.com/office/drawing/2014/main" val="20009"/>
                    </a:ext>
                  </a:extLst>
                </a:gridCol>
              </a:tblGrid>
              <a:tr h="1003900">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10</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8</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7</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6</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chemeClr val="dk1"/>
                        </a:buClr>
                        <a:buSzPts val="2400"/>
                        <a:buFont typeface="Calibri"/>
                        <a:buNone/>
                      </a:pP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2</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19050" marR="0" lvl="0" indent="0" algn="ctr" rtl="0">
                        <a:lnSpc>
                          <a:spcPct val="100000"/>
                        </a:lnSpc>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1</a:t>
                      </a:r>
                      <a:endParaRPr sz="2400" u="none" strike="noStrike" cap="none">
                        <a:solidFill>
                          <a:srgbClr val="000000"/>
                        </a:solidFill>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bl>
          </a:graphicData>
        </a:graphic>
      </p:graphicFrame>
      <p:sp>
        <p:nvSpPr>
          <p:cNvPr id="219" name="Google Shape;219;p8"/>
          <p:cNvSpPr txBox="1"/>
          <p:nvPr/>
        </p:nvSpPr>
        <p:spPr>
          <a:xfrm>
            <a:off x="4953800" y="1832875"/>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6 </a:t>
            </a:r>
            <a:endParaRPr sz="2400" b="1" i="0" u="none" strike="noStrike" cap="none">
              <a:solidFill>
                <a:srgbClr val="43A047"/>
              </a:solidFill>
              <a:latin typeface="Century Gothic"/>
              <a:ea typeface="Century Gothic"/>
              <a:cs typeface="Century Gothic"/>
              <a:sym typeface="Century Gothic"/>
            </a:endParaRPr>
          </a:p>
        </p:txBody>
      </p:sp>
      <p:sp>
        <p:nvSpPr>
          <p:cNvPr id="220" name="Google Shape;220;p8"/>
          <p:cNvSpPr txBox="1"/>
          <p:nvPr/>
        </p:nvSpPr>
        <p:spPr>
          <a:xfrm>
            <a:off x="8436500" y="1832975"/>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2 </a:t>
            </a:r>
            <a:endParaRPr sz="2400" b="1" i="0" u="none" strike="noStrike" cap="none">
              <a:solidFill>
                <a:srgbClr val="43A047"/>
              </a:solidFill>
              <a:latin typeface="Century Gothic"/>
              <a:ea typeface="Century Gothic"/>
              <a:cs typeface="Century Gothic"/>
              <a:sym typeface="Century Gothic"/>
            </a:endParaRPr>
          </a:p>
        </p:txBody>
      </p:sp>
      <p:sp>
        <p:nvSpPr>
          <p:cNvPr id="221" name="Google Shape;221;p8"/>
          <p:cNvSpPr txBox="1"/>
          <p:nvPr/>
        </p:nvSpPr>
        <p:spPr>
          <a:xfrm>
            <a:off x="2341775" y="4091058"/>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9 </a:t>
            </a:r>
            <a:endParaRPr sz="2400" b="1" i="0" u="none" strike="noStrike" cap="none">
              <a:solidFill>
                <a:srgbClr val="43A047"/>
              </a:solidFill>
              <a:latin typeface="Century Gothic"/>
              <a:ea typeface="Century Gothic"/>
              <a:cs typeface="Century Gothic"/>
              <a:sym typeface="Century Gothic"/>
            </a:endParaRPr>
          </a:p>
        </p:txBody>
      </p:sp>
      <p:sp>
        <p:nvSpPr>
          <p:cNvPr id="222" name="Google Shape;222;p8"/>
          <p:cNvSpPr txBox="1"/>
          <p:nvPr/>
        </p:nvSpPr>
        <p:spPr>
          <a:xfrm>
            <a:off x="5824475" y="4091058"/>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5 </a:t>
            </a:r>
            <a:endParaRPr sz="2400" b="1" i="0" u="none" strike="noStrike" cap="none">
              <a:solidFill>
                <a:srgbClr val="43A047"/>
              </a:solidFill>
              <a:latin typeface="Century Gothic"/>
              <a:ea typeface="Century Gothic"/>
              <a:cs typeface="Century Gothic"/>
              <a:sym typeface="Century Gothic"/>
            </a:endParaRPr>
          </a:p>
        </p:txBody>
      </p:sp>
      <p:sp>
        <p:nvSpPr>
          <p:cNvPr id="223" name="Google Shape;223;p8"/>
          <p:cNvSpPr txBox="1"/>
          <p:nvPr/>
        </p:nvSpPr>
        <p:spPr>
          <a:xfrm>
            <a:off x="6695075" y="4091058"/>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4 </a:t>
            </a:r>
            <a:endParaRPr sz="2400" b="1" i="0" u="none" strike="noStrike" cap="none">
              <a:solidFill>
                <a:srgbClr val="43A047"/>
              </a:solidFill>
              <a:latin typeface="Century Gothic"/>
              <a:ea typeface="Century Gothic"/>
              <a:cs typeface="Century Gothic"/>
              <a:sym typeface="Century Gothic"/>
            </a:endParaRPr>
          </a:p>
        </p:txBody>
      </p:sp>
      <p:sp>
        <p:nvSpPr>
          <p:cNvPr id="224" name="Google Shape;224;p8"/>
          <p:cNvSpPr txBox="1"/>
          <p:nvPr/>
        </p:nvSpPr>
        <p:spPr>
          <a:xfrm>
            <a:off x="7565825" y="4091058"/>
            <a:ext cx="870600" cy="1003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GB" sz="2400" b="1" i="0" u="none" strike="noStrike" cap="none">
                <a:solidFill>
                  <a:srgbClr val="43A047"/>
                </a:solidFill>
                <a:latin typeface="Century Gothic"/>
                <a:ea typeface="Century Gothic"/>
                <a:cs typeface="Century Gothic"/>
                <a:sym typeface="Century Gothic"/>
              </a:rPr>
              <a:t>3 </a:t>
            </a:r>
            <a:endParaRPr sz="2400" b="1"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par>
                                <p:cTn id="11" presetID="10"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1000"/>
                                        <p:tgtEl>
                                          <p:spTgt spid="222"/>
                                        </p:tgtEl>
                                      </p:cBhvr>
                                    </p:animEffect>
                                  </p:childTnLst>
                                </p:cTn>
                              </p:par>
                              <p:par>
                                <p:cTn id="14" presetID="10" presetClass="entr" presetSubtype="0" fill="hold" nodeType="with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fade">
                                      <p:cBhvr>
                                        <p:cTn id="16" dur="1000"/>
                                        <p:tgtEl>
                                          <p:spTgt spid="223"/>
                                        </p:tgtEl>
                                      </p:cBhvr>
                                    </p:animEffect>
                                  </p:childTnLst>
                                </p:cTn>
                              </p:par>
                              <p:par>
                                <p:cTn id="17" presetID="10" presetClass="entr" presetSubtype="0" fill="hold" nodeType="withEffect">
                                  <p:stCondLst>
                                    <p:cond delay="0"/>
                                  </p:stCondLst>
                                  <p:childTnLst>
                                    <p:set>
                                      <p:cBhvr>
                                        <p:cTn id="18" dur="1" fill="hold">
                                          <p:stCondLst>
                                            <p:cond delay="0"/>
                                          </p:stCondLst>
                                        </p:cTn>
                                        <p:tgtEl>
                                          <p:spTgt spid="224"/>
                                        </p:tgtEl>
                                        <p:attrNameLst>
                                          <p:attrName>style.visibility</p:attrName>
                                        </p:attrNameLst>
                                      </p:cBhvr>
                                      <p:to>
                                        <p:strVal val="visible"/>
                                      </p:to>
                                    </p:set>
                                    <p:animEffect transition="in" filter="fade">
                                      <p:cBhvr>
                                        <p:cTn id="19" dur="1000"/>
                                        <p:tgtEl>
                                          <p:spTgt spid="224"/>
                                        </p:tgtEl>
                                      </p:cBhvr>
                                    </p:animEffect>
                                  </p:childTnLst>
                                </p:cTn>
                              </p:par>
                              <p:par>
                                <p:cTn id="20" presetID="10" presetClass="entr" presetSubtype="0" fill="hold" nodeType="with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1000"/>
                                        <p:tgtEl>
                                          <p:spTgt spid="219"/>
                                        </p:tgtEl>
                                      </p:cBhvr>
                                    </p:animEffect>
                                  </p:childTnLst>
                                </p:cTn>
                              </p:par>
                            </p:childTnLst>
                          </p:cTn>
                        </p:par>
                      </p:childTnLst>
                    </p:cTn>
                  </p:par>
                </p:childTnLst>
              </p:cTn>
              <p:nextCondLst>
                <p:cond evt="onClick" delay="0">
                  <p:tgtEl>
                    <p:spTgt spid="2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screenshot of a computer&#10;&#10;Description automatically generated with medium confidence">
            <a:extLst>
              <a:ext uri="{FF2B5EF4-FFF2-40B4-BE49-F238E27FC236}">
                <a16:creationId xmlns:a16="http://schemas.microsoft.com/office/drawing/2014/main" id="{29187517-77A0-134E-901D-A363CFEECA92}"/>
              </a:ext>
            </a:extLst>
          </p:cNvPr>
          <p:cNvPicPr>
            <a:picLocks noChangeAspect="1"/>
          </p:cNvPicPr>
          <p:nvPr/>
        </p:nvPicPr>
        <p:blipFill>
          <a:blip r:embed="rId3"/>
          <a:stretch>
            <a:fillRect/>
          </a:stretch>
        </p:blipFill>
        <p:spPr>
          <a:xfrm>
            <a:off x="263524" y="1077157"/>
            <a:ext cx="7833360" cy="28956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1053</Words>
  <Application>Microsoft Macintosh PowerPoint</Application>
  <PresentationFormat>Widescreen</PresentationFormat>
  <Paragraphs>162</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backwards within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objects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2022-08-23T17:52:26Z</dcterms:modified>
</cp:coreProperties>
</file>