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6F3"/>
    <a:srgbClr val="0277BD"/>
    <a:srgbClr val="222222"/>
    <a:srgbClr val="CCD4F4"/>
    <a:srgbClr val="F8FBFF"/>
    <a:srgbClr val="F8FCFF"/>
    <a:srgbClr val="E4F2FF"/>
    <a:srgbClr val="E8EAF6"/>
    <a:srgbClr val="E1F5FE"/>
    <a:srgbClr val="F5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20 x 1,000</a:t>
            </a:r>
          </a:p>
          <a:p>
            <a:pPr marL="228600" indent="-228600" rtl="0">
              <a:buAutoNum type="alphaLcParenR"/>
            </a:pPr>
            <a:r>
              <a:rPr lang="en-GB" dirty="0"/>
              <a:t>80,000 ÷ 100</a:t>
            </a:r>
          </a:p>
          <a:p>
            <a:pPr marL="228600" indent="-228600" rtl="0">
              <a:buAutoNum type="alphaLcParenR"/>
            </a:pPr>
            <a:r>
              <a:rPr lang="en-GB" dirty="0"/>
              <a:t>50 x 100</a:t>
            </a:r>
          </a:p>
          <a:p>
            <a:pPr marL="228600" indent="-228600" rtl="0">
              <a:buAutoNum type="alphaLcParenR"/>
            </a:pPr>
            <a:r>
              <a:rPr lang="en-GB" dirty="0"/>
              <a:t>300 x 1,000</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 or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calculation do you need to do? Can you give me an example? Will the number be greater or smaller when finding 10 times the size? (This question does not work with 0 as 0 will not change.)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This lesson focuses on using multiplying/ dividing by powers of 10, but may not always use this explicit language. These slides focus on explicitly exploring multiplying and dividing by 10 and 100 to ensure pupils are confident with this concept.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On this slide, demonstrate the digits become 10/ 100 times bigger. On a place value chart, this is shown by moving each digit one/ two columns to the left.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you multiply by 10/100? What happens to the value of each digit? What happens in the place value chart?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that one or two zeros are ‘added’. Discuss what adding zero actually means (25,314 + 0 = 25,314).</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On this slide, demonstrate the digits become 10/ 100 times smaller. On a place value chart, this is shown by moving each digit one/ two columns to the right.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is shown? What happens when I divide by 10/ 100? What happens in the place value chart? What will the new number be? How do you say/ write this?</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that one or two zeros are ‘removed’ or ‘subtracted’. Discuss what subtracting zero actually means (1,746,000 – 0 = 1,746,000)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Correct answer</a:t>
            </a:r>
            <a:endParaRPr lang="en-GB" b="0" dirty="0">
              <a:effectLst/>
            </a:endParaRPr>
          </a:p>
          <a:p>
            <a:pPr rtl="0"/>
            <a:r>
              <a:rPr lang="en-GB" sz="1200" b="0" i="0" u="none" strike="noStrike" kern="1200" dirty="0">
                <a:solidFill>
                  <a:schemeClr val="tx1"/>
                </a:solidFill>
                <a:effectLst/>
                <a:latin typeface="+mn-lt"/>
                <a:ea typeface="+mn-ea"/>
                <a:cs typeface="+mn-cs"/>
              </a:rPr>
              <a:t>B – The pupil has made the number 10 times the size.</a:t>
            </a:r>
          </a:p>
          <a:p>
            <a:pPr rtl="0"/>
            <a:r>
              <a:rPr lang="en-GB" sz="1200" b="0" i="0" u="none" strike="noStrike" kern="1200" dirty="0">
                <a:solidFill>
                  <a:schemeClr val="tx1"/>
                </a:solidFill>
                <a:effectLst/>
                <a:latin typeface="+mn-lt"/>
                <a:ea typeface="+mn-ea"/>
                <a:cs typeface="+mn-cs"/>
              </a:rPr>
              <a:t>C – The pupil has added 200 and 100.</a:t>
            </a:r>
          </a:p>
          <a:p>
            <a:pPr rtl="0"/>
            <a:r>
              <a:rPr lang="en-GB" sz="1200" b="0" i="0" u="none" strike="noStrike" kern="1200" dirty="0">
                <a:solidFill>
                  <a:schemeClr val="tx1"/>
                </a:solidFill>
                <a:effectLst/>
                <a:latin typeface="+mn-lt"/>
                <a:ea typeface="+mn-ea"/>
                <a:cs typeface="+mn-cs"/>
              </a:rPr>
              <a:t>D – The pupil has made the number 1,000 times the size.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Answers will vary. Pupils may identify the value of each digit in the number. They may partition it. They may write it in words etc.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 Gattegno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can you tell me about the number? How do you say the number out loud? What is the value of each digit? What is different between the values of the two fives? </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What can you tell me that this number does not have? E.g. it does not include the digit 3. The thousands column does not have a value of 7. (Non-examples for the number.)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ensure that pupils understand scaling and the comparative size of number in the place value grid. You could include discussions about how many ones make 1 ten. How many tens make 1 hundred (how many ones make one hundred) etc. – see the sentence stems for simple facts.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does scaling mean? What does the image mean? What is ‘ten times’ the size? If I went the other way (from thousands to hundreds etc), how would I describe the relationship (one-tenth the size)?</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know the relationship between the columns but not know how to describe the relationship.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does ‘times larger’ mean? What does the arrow show? If the difference between 1 row is x 10, what is the difference between 2 rows/ 3 rows?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that 300,000 is 3 times bigger or 30 times bigger as there are a difference of 3 rows.</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Continue working with the Gattegno chart focusing on finding how many times larger a number is than another number (how many times smaller will be covered next).</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Sammy says, “50,000 is 49,995 times larger than 5.” Do you agree? (This reminds pupils of the meaning of ‘times’.)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10</a:t>
            </a:r>
          </a:p>
          <a:p>
            <a:pPr marL="228600" indent="-228600" rtl="0">
              <a:buAutoNum type="alphaLcParenR"/>
            </a:pPr>
            <a:r>
              <a:rPr lang="en-GB" dirty="0"/>
              <a:t>1,000</a:t>
            </a:r>
          </a:p>
          <a:p>
            <a:pPr marL="228600" indent="-228600" rtl="0">
              <a:buAutoNum type="alphaLcParenR"/>
            </a:pPr>
            <a:r>
              <a:rPr lang="en-GB" dirty="0"/>
              <a:t>10,000</a:t>
            </a:r>
          </a:p>
          <a:p>
            <a:pPr marL="228600" indent="-228600" rtl="0">
              <a:buAutoNum type="alphaLcParenR"/>
            </a:pPr>
            <a:r>
              <a:rPr lang="en-GB" dirty="0"/>
              <a:t>100</a:t>
            </a:r>
          </a:p>
          <a:p>
            <a:pPr marL="228600" indent="-228600" rtl="0">
              <a:buAutoNum type="alphaLcParenR"/>
            </a:pPr>
            <a:r>
              <a:rPr lang="en-GB" dirty="0"/>
              <a:t>10,000</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 (or a place value chart if pupils are finding this challenging)</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calculation would you complete to solve these calculations? What do you notice about the language used? When have you used this language before?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know how to apply the language of tenth/ hundredth/ thousandth to the task. Encourage pupils to think of the first two sentences as ? ÷ 10 (or 100) = given number. They could break it down into parts e.g. one-hundredth can be broken down into one-tenth then another one-tenth.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Complete some division calculations (especially if pupils are finding this challenging).</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Write a number sentence to describe the relationship between 20,000 and 20.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500</a:t>
            </a:r>
          </a:p>
          <a:p>
            <a:pPr marL="228600" indent="-228600" rtl="0">
              <a:buAutoNum type="alphaLcParenR"/>
            </a:pPr>
            <a:r>
              <a:rPr lang="en-GB" dirty="0"/>
              <a:t>70,000</a:t>
            </a:r>
          </a:p>
          <a:p>
            <a:pPr marL="228600" indent="-228600" rtl="0">
              <a:buAutoNum type="alphaLcParenR"/>
            </a:pPr>
            <a:r>
              <a:rPr lang="en-GB" dirty="0"/>
              <a:t>3,000</a:t>
            </a:r>
          </a:p>
          <a:p>
            <a:pPr marL="228600" indent="-228600" rtl="0">
              <a:buAutoNum type="alphaLcParenR"/>
            </a:pPr>
            <a:r>
              <a:rPr lang="en-GB" dirty="0"/>
              <a:t>900</a:t>
            </a:r>
          </a:p>
          <a:p>
            <a:pPr marL="228600" indent="-228600" rtl="0">
              <a:buAutoNum type="alphaLcParenR"/>
            </a:pPr>
            <a:r>
              <a:rPr lang="en-GB" dirty="0"/>
              <a:t>40</a:t>
            </a:r>
          </a:p>
          <a:p>
            <a:pPr marL="228600" indent="-228600" rtl="0">
              <a:buAutoNum type="alphaLcParenR"/>
            </a:pP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 or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answer to the calculations? Which one is the odd one out? Why?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miscalculate.</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In partners, create a set of 3 calculations where one is the odd one out. Swap with another pair – can you work out the odd one out?</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scaling within place value</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understand scaling within place value</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563662"/>
          </a:xfrm>
        </p:spPr>
        <p:txBody>
          <a:bodyPr/>
          <a:lstStyle/>
          <a:p>
            <a:r>
              <a:rPr lang="en-GB" b="1" dirty="0"/>
              <a:t>Complete the sentences about scaling down.</a:t>
            </a:r>
          </a:p>
          <a:p>
            <a:r>
              <a:rPr lang="en-GB" dirty="0"/>
              <a:t>700,000 is one-tenth the size of __________ .</a:t>
            </a:r>
          </a:p>
          <a:p>
            <a:r>
              <a:rPr lang="en-GB" dirty="0"/>
              <a:t>50 is one-hundredth the size of __________ .</a:t>
            </a:r>
          </a:p>
          <a:p>
            <a:r>
              <a:rPr lang="en-GB" dirty="0"/>
              <a:t>100,000 made one-thousandth times the size is __________ .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12" name="Picture 11" descr="Table&#10;&#10;Description automatically generated with low confidence">
            <a:extLst>
              <a:ext uri="{FF2B5EF4-FFF2-40B4-BE49-F238E27FC236}">
                <a16:creationId xmlns:a16="http://schemas.microsoft.com/office/drawing/2014/main" id="{EFAADE38-FC7D-864C-BB20-01CDF3634FAC}"/>
              </a:ext>
            </a:extLst>
          </p:cNvPr>
          <p:cNvPicPr>
            <a:picLocks noChangeAspect="1"/>
          </p:cNvPicPr>
          <p:nvPr/>
        </p:nvPicPr>
        <p:blipFill>
          <a:blip r:embed="rId3"/>
          <a:stretch>
            <a:fillRect/>
          </a:stretch>
        </p:blipFill>
        <p:spPr>
          <a:xfrm>
            <a:off x="2607705" y="3790280"/>
            <a:ext cx="7785100" cy="2768600"/>
          </a:xfrm>
          <a:prstGeom prst="rect">
            <a:avLst/>
          </a:prstGeom>
        </p:spPr>
      </p:pic>
      <p:sp>
        <p:nvSpPr>
          <p:cNvPr id="15" name="TextBox 14">
            <a:extLst>
              <a:ext uri="{FF2B5EF4-FFF2-40B4-BE49-F238E27FC236}">
                <a16:creationId xmlns:a16="http://schemas.microsoft.com/office/drawing/2014/main" id="{8F25F70D-4D4D-0147-8B05-B914E32CB073}"/>
              </a:ext>
            </a:extLst>
          </p:cNvPr>
          <p:cNvSpPr txBox="1"/>
          <p:nvPr/>
        </p:nvSpPr>
        <p:spPr>
          <a:xfrm>
            <a:off x="3759107" y="1601794"/>
            <a:ext cx="124238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7,000,000</a:t>
            </a:r>
          </a:p>
        </p:txBody>
      </p:sp>
      <p:pic>
        <p:nvPicPr>
          <p:cNvPr id="16" name="Google Shape;102;p9">
            <a:extLst>
              <a:ext uri="{FF2B5EF4-FFF2-40B4-BE49-F238E27FC236}">
                <a16:creationId xmlns:a16="http://schemas.microsoft.com/office/drawing/2014/main" id="{895824BD-446D-714B-9125-FFEBE6084577}"/>
              </a:ext>
            </a:extLst>
          </p:cNvPr>
          <p:cNvPicPr preferRelativeResize="0"/>
          <p:nvPr/>
        </p:nvPicPr>
        <p:blipFill>
          <a:blip r:embed="rId4">
            <a:alphaModFix/>
          </a:blip>
          <a:stretch>
            <a:fillRect/>
          </a:stretch>
        </p:blipFill>
        <p:spPr>
          <a:xfrm>
            <a:off x="7744321" y="4192010"/>
            <a:ext cx="911721" cy="390881"/>
          </a:xfrm>
          <a:prstGeom prst="rect">
            <a:avLst/>
          </a:prstGeom>
          <a:noFill/>
          <a:ln>
            <a:noFill/>
          </a:ln>
        </p:spPr>
      </p:pic>
      <p:pic>
        <p:nvPicPr>
          <p:cNvPr id="17" name="Google Shape;103;p9">
            <a:extLst>
              <a:ext uri="{FF2B5EF4-FFF2-40B4-BE49-F238E27FC236}">
                <a16:creationId xmlns:a16="http://schemas.microsoft.com/office/drawing/2014/main" id="{BE3E2E71-84B3-9B4A-8AE3-0E0847E80A76}"/>
              </a:ext>
            </a:extLst>
          </p:cNvPr>
          <p:cNvPicPr preferRelativeResize="0"/>
          <p:nvPr/>
        </p:nvPicPr>
        <p:blipFill>
          <a:blip r:embed="rId5">
            <a:alphaModFix/>
          </a:blip>
          <a:stretch>
            <a:fillRect/>
          </a:stretch>
        </p:blipFill>
        <p:spPr>
          <a:xfrm>
            <a:off x="6044393" y="5777782"/>
            <a:ext cx="911721" cy="390890"/>
          </a:xfrm>
          <a:prstGeom prst="rect">
            <a:avLst/>
          </a:prstGeom>
          <a:noFill/>
          <a:ln>
            <a:noFill/>
          </a:ln>
        </p:spPr>
      </p:pic>
      <p:grpSp>
        <p:nvGrpSpPr>
          <p:cNvPr id="23" name="Group 22">
            <a:extLst>
              <a:ext uri="{FF2B5EF4-FFF2-40B4-BE49-F238E27FC236}">
                <a16:creationId xmlns:a16="http://schemas.microsoft.com/office/drawing/2014/main" id="{46ED64AB-993C-E84C-88E4-74B1BED46F24}"/>
              </a:ext>
            </a:extLst>
          </p:cNvPr>
          <p:cNvGrpSpPr/>
          <p:nvPr/>
        </p:nvGrpSpPr>
        <p:grpSpPr>
          <a:xfrm>
            <a:off x="7367196" y="3811236"/>
            <a:ext cx="1288846" cy="761547"/>
            <a:chOff x="7367196" y="3811236"/>
            <a:chExt cx="1288846" cy="761547"/>
          </a:xfrm>
        </p:grpSpPr>
        <p:pic>
          <p:nvPicPr>
            <p:cNvPr id="19" name="Google Shape;102;p9">
              <a:extLst>
                <a:ext uri="{FF2B5EF4-FFF2-40B4-BE49-F238E27FC236}">
                  <a16:creationId xmlns:a16="http://schemas.microsoft.com/office/drawing/2014/main" id="{28B66200-7B68-054A-BAB7-F70A927F9133}"/>
                </a:ext>
              </a:extLst>
            </p:cNvPr>
            <p:cNvPicPr preferRelativeResize="0"/>
            <p:nvPr/>
          </p:nvPicPr>
          <p:blipFill>
            <a:blip r:embed="rId4">
              <a:alphaModFix/>
            </a:blip>
            <a:stretch>
              <a:fillRect/>
            </a:stretch>
          </p:blipFill>
          <p:spPr>
            <a:xfrm>
              <a:off x="7744321" y="3811236"/>
              <a:ext cx="911721" cy="390881"/>
            </a:xfrm>
            <a:prstGeom prst="rect">
              <a:avLst/>
            </a:prstGeom>
            <a:noFill/>
            <a:ln>
              <a:noFill/>
            </a:ln>
          </p:spPr>
        </p:pic>
        <p:sp>
          <p:nvSpPr>
            <p:cNvPr id="20" name="Google Shape;508;p25">
              <a:extLst>
                <a:ext uri="{FF2B5EF4-FFF2-40B4-BE49-F238E27FC236}">
                  <a16:creationId xmlns:a16="http://schemas.microsoft.com/office/drawing/2014/main" id="{496F9297-A60E-234E-B11A-AA8EECEFD1B2}"/>
                </a:ext>
              </a:extLst>
            </p:cNvPr>
            <p:cNvSpPr/>
            <p:nvPr/>
          </p:nvSpPr>
          <p:spPr>
            <a:xfrm rot="5400000" flipV="1">
              <a:off x="7196304" y="4052475"/>
              <a:ext cx="691200" cy="349415"/>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grpSp>
        <p:nvGrpSpPr>
          <p:cNvPr id="4" name="Group 3">
            <a:extLst>
              <a:ext uri="{FF2B5EF4-FFF2-40B4-BE49-F238E27FC236}">
                <a16:creationId xmlns:a16="http://schemas.microsoft.com/office/drawing/2014/main" id="{FB6A594E-5D62-AF4E-8B7E-32F7755F147F}"/>
              </a:ext>
            </a:extLst>
          </p:cNvPr>
          <p:cNvGrpSpPr/>
          <p:nvPr/>
        </p:nvGrpSpPr>
        <p:grpSpPr>
          <a:xfrm>
            <a:off x="5694979" y="4979135"/>
            <a:ext cx="1261136" cy="1075304"/>
            <a:chOff x="5694979" y="4979135"/>
            <a:chExt cx="1261136" cy="1075304"/>
          </a:xfrm>
        </p:grpSpPr>
        <p:pic>
          <p:nvPicPr>
            <p:cNvPr id="18" name="Google Shape;103;p9">
              <a:extLst>
                <a:ext uri="{FF2B5EF4-FFF2-40B4-BE49-F238E27FC236}">
                  <a16:creationId xmlns:a16="http://schemas.microsoft.com/office/drawing/2014/main" id="{DBEE4435-FED8-7042-A5AD-E0CA686AA62F}"/>
                </a:ext>
              </a:extLst>
            </p:cNvPr>
            <p:cNvPicPr preferRelativeResize="0"/>
            <p:nvPr/>
          </p:nvPicPr>
          <p:blipFill>
            <a:blip r:embed="rId5">
              <a:alphaModFix/>
            </a:blip>
            <a:stretch>
              <a:fillRect/>
            </a:stretch>
          </p:blipFill>
          <p:spPr>
            <a:xfrm>
              <a:off x="6044394" y="4979135"/>
              <a:ext cx="911721" cy="390890"/>
            </a:xfrm>
            <a:prstGeom prst="rect">
              <a:avLst/>
            </a:prstGeom>
            <a:noFill/>
            <a:ln>
              <a:noFill/>
            </a:ln>
          </p:spPr>
        </p:pic>
        <p:sp>
          <p:nvSpPr>
            <p:cNvPr id="22" name="Google Shape;508;p25">
              <a:extLst>
                <a:ext uri="{FF2B5EF4-FFF2-40B4-BE49-F238E27FC236}">
                  <a16:creationId xmlns:a16="http://schemas.microsoft.com/office/drawing/2014/main" id="{CA9E52F8-E6B1-044E-84C1-D976362B3092}"/>
                </a:ext>
              </a:extLst>
            </p:cNvPr>
            <p:cNvSpPr/>
            <p:nvPr/>
          </p:nvSpPr>
          <p:spPr>
            <a:xfrm rot="5400000" flipV="1">
              <a:off x="5391983" y="5402027"/>
              <a:ext cx="955408" cy="349415"/>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sp>
        <p:nvSpPr>
          <p:cNvPr id="24" name="TextBox 23">
            <a:extLst>
              <a:ext uri="{FF2B5EF4-FFF2-40B4-BE49-F238E27FC236}">
                <a16:creationId xmlns:a16="http://schemas.microsoft.com/office/drawing/2014/main" id="{46E280F5-6F37-FB4A-B323-BFA00FEF6F82}"/>
              </a:ext>
            </a:extLst>
          </p:cNvPr>
          <p:cNvSpPr txBox="1"/>
          <p:nvPr/>
        </p:nvSpPr>
        <p:spPr>
          <a:xfrm>
            <a:off x="3731398" y="2169830"/>
            <a:ext cx="1270093"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5,000</a:t>
            </a:r>
          </a:p>
        </p:txBody>
      </p:sp>
      <p:pic>
        <p:nvPicPr>
          <p:cNvPr id="26" name="Google Shape;104;p9">
            <a:extLst>
              <a:ext uri="{FF2B5EF4-FFF2-40B4-BE49-F238E27FC236}">
                <a16:creationId xmlns:a16="http://schemas.microsoft.com/office/drawing/2014/main" id="{504CEB42-02AD-C244-9FCA-5B6A8420414D}"/>
              </a:ext>
            </a:extLst>
          </p:cNvPr>
          <p:cNvPicPr preferRelativeResize="0"/>
          <p:nvPr/>
        </p:nvPicPr>
        <p:blipFill>
          <a:blip r:embed="rId6">
            <a:alphaModFix/>
          </a:blip>
          <a:stretch>
            <a:fillRect/>
          </a:stretch>
        </p:blipFill>
        <p:spPr>
          <a:xfrm>
            <a:off x="2621558" y="4206243"/>
            <a:ext cx="911722" cy="385219"/>
          </a:xfrm>
          <a:prstGeom prst="rect">
            <a:avLst/>
          </a:prstGeom>
          <a:noFill/>
          <a:ln>
            <a:noFill/>
          </a:ln>
        </p:spPr>
      </p:pic>
      <p:grpSp>
        <p:nvGrpSpPr>
          <p:cNvPr id="30" name="Group 29">
            <a:extLst>
              <a:ext uri="{FF2B5EF4-FFF2-40B4-BE49-F238E27FC236}">
                <a16:creationId xmlns:a16="http://schemas.microsoft.com/office/drawing/2014/main" id="{23BBFFAC-4583-C849-83C8-38E32212EE5C}"/>
              </a:ext>
            </a:extLst>
          </p:cNvPr>
          <p:cNvGrpSpPr/>
          <p:nvPr/>
        </p:nvGrpSpPr>
        <p:grpSpPr>
          <a:xfrm>
            <a:off x="2308971" y="4364339"/>
            <a:ext cx="1210455" cy="1390905"/>
            <a:chOff x="2308971" y="4364339"/>
            <a:chExt cx="1210455" cy="1390905"/>
          </a:xfrm>
        </p:grpSpPr>
        <p:pic>
          <p:nvPicPr>
            <p:cNvPr id="25" name="Google Shape;104;p9">
              <a:extLst>
                <a:ext uri="{FF2B5EF4-FFF2-40B4-BE49-F238E27FC236}">
                  <a16:creationId xmlns:a16="http://schemas.microsoft.com/office/drawing/2014/main" id="{224B395B-318B-1E47-A71A-2100EDE839FF}"/>
                </a:ext>
              </a:extLst>
            </p:cNvPr>
            <p:cNvPicPr preferRelativeResize="0"/>
            <p:nvPr/>
          </p:nvPicPr>
          <p:blipFill>
            <a:blip r:embed="rId6">
              <a:alphaModFix/>
            </a:blip>
            <a:stretch>
              <a:fillRect/>
            </a:stretch>
          </p:blipFill>
          <p:spPr>
            <a:xfrm>
              <a:off x="2607704" y="5370025"/>
              <a:ext cx="911722" cy="385219"/>
            </a:xfrm>
            <a:prstGeom prst="rect">
              <a:avLst/>
            </a:prstGeom>
            <a:noFill/>
            <a:ln>
              <a:noFill/>
            </a:ln>
          </p:spPr>
        </p:pic>
        <p:sp>
          <p:nvSpPr>
            <p:cNvPr id="27" name="Google Shape;508;p25">
              <a:extLst>
                <a:ext uri="{FF2B5EF4-FFF2-40B4-BE49-F238E27FC236}">
                  <a16:creationId xmlns:a16="http://schemas.microsoft.com/office/drawing/2014/main" id="{C8854A13-77DE-A54D-9683-12990D94067C}"/>
                </a:ext>
              </a:extLst>
            </p:cNvPr>
            <p:cNvSpPr/>
            <p:nvPr/>
          </p:nvSpPr>
          <p:spPr>
            <a:xfrm rot="5400000" flipV="1">
              <a:off x="1825017" y="4848293"/>
              <a:ext cx="1317324" cy="349415"/>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sp>
        <p:nvSpPr>
          <p:cNvPr id="29" name="TextBox 28">
            <a:extLst>
              <a:ext uri="{FF2B5EF4-FFF2-40B4-BE49-F238E27FC236}">
                <a16:creationId xmlns:a16="http://schemas.microsoft.com/office/drawing/2014/main" id="{4DA6BD09-224F-3549-A2BB-143326D2C754}"/>
              </a:ext>
            </a:extLst>
          </p:cNvPr>
          <p:cNvSpPr txBox="1"/>
          <p:nvPr/>
        </p:nvSpPr>
        <p:spPr>
          <a:xfrm>
            <a:off x="5506331" y="2726872"/>
            <a:ext cx="1270093"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100</a:t>
            </a: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nextCondLst>
                <p:cond evt="onClick" delay="0">
                  <p:tgtEl>
                    <p:spTgt spid="5"/>
                  </p:tgtEl>
                </p:cond>
              </p:nextCondLst>
            </p:seq>
          </p:childTnLst>
        </p:cTn>
      </p:par>
    </p:tnLst>
    <p:bldLst>
      <p:bldP spid="15" grpId="0"/>
      <p:bldP spid="2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ext&#10;&#10;Description automatically generated">
            <a:extLst>
              <a:ext uri="{FF2B5EF4-FFF2-40B4-BE49-F238E27FC236}">
                <a16:creationId xmlns:a16="http://schemas.microsoft.com/office/drawing/2014/main" id="{4B9D0036-7393-E447-8CEA-FCF909CC61FB}"/>
              </a:ext>
            </a:extLst>
          </p:cNvPr>
          <p:cNvPicPr>
            <a:picLocks noChangeAspect="1"/>
          </p:cNvPicPr>
          <p:nvPr/>
        </p:nvPicPr>
        <p:blipFill>
          <a:blip r:embed="rId3"/>
          <a:stretch>
            <a:fillRect/>
          </a:stretch>
        </p:blipFill>
        <p:spPr>
          <a:xfrm>
            <a:off x="263524" y="1077157"/>
            <a:ext cx="7848600" cy="3550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48207"/>
          </a:xfrm>
        </p:spPr>
        <p:txBody>
          <a:bodyPr/>
          <a:lstStyle/>
          <a:p>
            <a:r>
              <a:rPr lang="en-GB" b="1" dirty="0"/>
              <a:t>Which calculation is the odd one out?</a:t>
            </a:r>
          </a:p>
          <a:p>
            <a:r>
              <a:rPr lang="en-GB" dirty="0"/>
              <a:t>Explain your answer</a:t>
            </a:r>
            <a:r>
              <a:rPr lang="en-GB" b="1" dirty="0"/>
              <a:t>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928461" y="3655726"/>
            <a:ext cx="3072852"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30,000</a:t>
            </a:r>
          </a:p>
        </p:txBody>
      </p:sp>
      <p:sp>
        <p:nvSpPr>
          <p:cNvPr id="7" name="Rounded Rectangle 6">
            <a:extLst>
              <a:ext uri="{FF2B5EF4-FFF2-40B4-BE49-F238E27FC236}">
                <a16:creationId xmlns:a16="http://schemas.microsoft.com/office/drawing/2014/main" id="{C54F2FDE-6B17-8F4E-A50A-7CE34E363161}"/>
              </a:ext>
            </a:extLst>
          </p:cNvPr>
          <p:cNvSpPr/>
          <p:nvPr/>
        </p:nvSpPr>
        <p:spPr>
          <a:xfrm>
            <a:off x="928461" y="2675634"/>
            <a:ext cx="307285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 x 1,000</a:t>
            </a:r>
          </a:p>
        </p:txBody>
      </p:sp>
      <p:sp>
        <p:nvSpPr>
          <p:cNvPr id="8" name="Rounded Rectangle 7">
            <a:extLst>
              <a:ext uri="{FF2B5EF4-FFF2-40B4-BE49-F238E27FC236}">
                <a16:creationId xmlns:a16="http://schemas.microsoft.com/office/drawing/2014/main" id="{F37AFCF5-FC83-244C-9BCC-9ABAC02CE27F}"/>
              </a:ext>
            </a:extLst>
          </p:cNvPr>
          <p:cNvSpPr/>
          <p:nvPr/>
        </p:nvSpPr>
        <p:spPr>
          <a:xfrm>
            <a:off x="4559573" y="4110851"/>
            <a:ext cx="307285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300,000 ÷ 10</a:t>
            </a:r>
          </a:p>
        </p:txBody>
      </p:sp>
      <p:sp>
        <p:nvSpPr>
          <p:cNvPr id="9" name="Rounded Rectangle 8">
            <a:extLst>
              <a:ext uri="{FF2B5EF4-FFF2-40B4-BE49-F238E27FC236}">
                <a16:creationId xmlns:a16="http://schemas.microsoft.com/office/drawing/2014/main" id="{A785BF63-614C-4E48-A8D3-67BA3440D300}"/>
              </a:ext>
            </a:extLst>
          </p:cNvPr>
          <p:cNvSpPr/>
          <p:nvPr/>
        </p:nvSpPr>
        <p:spPr>
          <a:xfrm>
            <a:off x="8190686" y="2675634"/>
            <a:ext cx="307285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300 x 10</a:t>
            </a:r>
          </a:p>
        </p:txBody>
      </p:sp>
      <p:sp>
        <p:nvSpPr>
          <p:cNvPr id="10" name="Oval 9">
            <a:extLst>
              <a:ext uri="{FF2B5EF4-FFF2-40B4-BE49-F238E27FC236}">
                <a16:creationId xmlns:a16="http://schemas.microsoft.com/office/drawing/2014/main" id="{39E9F62E-9B0E-F84D-A1FE-05A07399EA8A}"/>
              </a:ext>
            </a:extLst>
          </p:cNvPr>
          <p:cNvSpPr/>
          <p:nvPr/>
        </p:nvSpPr>
        <p:spPr>
          <a:xfrm>
            <a:off x="8545545" y="2742410"/>
            <a:ext cx="236313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A728D2CE-CFE9-E448-83A9-0950C36BCDF3}"/>
              </a:ext>
            </a:extLst>
          </p:cNvPr>
          <p:cNvSpPr txBox="1"/>
          <p:nvPr/>
        </p:nvSpPr>
        <p:spPr>
          <a:xfrm>
            <a:off x="4559573" y="5157262"/>
            <a:ext cx="3072852"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30,000</a:t>
            </a:r>
          </a:p>
        </p:txBody>
      </p:sp>
      <p:sp>
        <p:nvSpPr>
          <p:cNvPr id="12" name="TextBox 11">
            <a:extLst>
              <a:ext uri="{FF2B5EF4-FFF2-40B4-BE49-F238E27FC236}">
                <a16:creationId xmlns:a16="http://schemas.microsoft.com/office/drawing/2014/main" id="{1B58A67C-46F0-2D4C-A473-523EC09E506C}"/>
              </a:ext>
            </a:extLst>
          </p:cNvPr>
          <p:cNvSpPr txBox="1"/>
          <p:nvPr/>
        </p:nvSpPr>
        <p:spPr>
          <a:xfrm>
            <a:off x="8190685" y="3655725"/>
            <a:ext cx="3072852"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3,000</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nextCondLst>
                <p:cond evt="onClick" delay="0">
                  <p:tgtEl>
                    <p:spTgt spid="5"/>
                  </p:tgtEl>
                </p:cond>
              </p:nextCondLst>
            </p:seq>
          </p:childTnLst>
        </p:cTn>
      </p:par>
    </p:tnLst>
    <p:bldLst>
      <p:bldP spid="6" grpId="0"/>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Diagram&#10;&#10;Description automatically generated with medium confidence">
            <a:extLst>
              <a:ext uri="{FF2B5EF4-FFF2-40B4-BE49-F238E27FC236}">
                <a16:creationId xmlns:a16="http://schemas.microsoft.com/office/drawing/2014/main" id="{83BE3F19-ABED-9D4B-95FD-263B2B89D68D}"/>
              </a:ext>
            </a:extLst>
          </p:cNvPr>
          <p:cNvPicPr>
            <a:picLocks noChangeAspect="1"/>
          </p:cNvPicPr>
          <p:nvPr/>
        </p:nvPicPr>
        <p:blipFill>
          <a:blip r:embed="rId3"/>
          <a:stretch>
            <a:fillRect/>
          </a:stretch>
        </p:blipFill>
        <p:spPr>
          <a:xfrm>
            <a:off x="263524" y="1077157"/>
            <a:ext cx="7848600" cy="3002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2966171"/>
          </a:xfrm>
        </p:spPr>
        <p:txBody>
          <a:bodyPr/>
          <a:lstStyle/>
          <a:p>
            <a:r>
              <a:rPr lang="en-GB" b="1" dirty="0"/>
              <a:t>Explain how to scale a number to be:</a:t>
            </a:r>
          </a:p>
          <a:p>
            <a:r>
              <a:rPr lang="en-GB" dirty="0"/>
              <a:t>10 times the size</a:t>
            </a:r>
          </a:p>
          <a:p>
            <a:r>
              <a:rPr lang="en-GB" dirty="0"/>
              <a:t>One-tenth of the size</a:t>
            </a:r>
          </a:p>
          <a:p>
            <a:r>
              <a:rPr lang="en-GB" dirty="0"/>
              <a:t>1,000 times the size</a:t>
            </a:r>
          </a:p>
          <a:p>
            <a:r>
              <a:rPr lang="en-GB" dirty="0"/>
              <a:t>One-hundredth of the size</a:t>
            </a:r>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Multiplying and dividing whole numbers by 10 and 100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754082"/>
          </a:xfrm>
        </p:spPr>
        <p:txBody>
          <a:bodyPr/>
          <a:lstStyle/>
          <a:p>
            <a:r>
              <a:rPr lang="en-GB" b="1" dirty="0"/>
              <a:t>Explain how to use the place value chart to multiply the number shown by 10 and 100. </a:t>
            </a:r>
          </a:p>
        </p:txBody>
      </p:sp>
      <p:grpSp>
        <p:nvGrpSpPr>
          <p:cNvPr id="16" name="Group 15">
            <a:extLst>
              <a:ext uri="{FF2B5EF4-FFF2-40B4-BE49-F238E27FC236}">
                <a16:creationId xmlns:a16="http://schemas.microsoft.com/office/drawing/2014/main" id="{759BFA46-46DE-974E-958E-C1C89F139DCF}"/>
              </a:ext>
            </a:extLst>
          </p:cNvPr>
          <p:cNvGrpSpPr/>
          <p:nvPr/>
        </p:nvGrpSpPr>
        <p:grpSpPr>
          <a:xfrm>
            <a:off x="2653998" y="1995149"/>
            <a:ext cx="6954982" cy="2363006"/>
            <a:chOff x="2653998" y="1995149"/>
            <a:chExt cx="6954982" cy="2363006"/>
          </a:xfrm>
        </p:grpSpPr>
        <p:pic>
          <p:nvPicPr>
            <p:cNvPr id="8" name="Picture 7" descr="A picture containing timeline&#10;&#10;Description automatically generated">
              <a:extLst>
                <a:ext uri="{FF2B5EF4-FFF2-40B4-BE49-F238E27FC236}">
                  <a16:creationId xmlns:a16="http://schemas.microsoft.com/office/drawing/2014/main" id="{92D8B4E3-3F03-F64E-BB75-CAB9929B5418}"/>
                </a:ext>
              </a:extLst>
            </p:cNvPr>
            <p:cNvPicPr>
              <a:picLocks noChangeAspect="1"/>
            </p:cNvPicPr>
            <p:nvPr/>
          </p:nvPicPr>
          <p:blipFill>
            <a:blip r:embed="rId3"/>
            <a:stretch>
              <a:fillRect/>
            </a:stretch>
          </p:blipFill>
          <p:spPr>
            <a:xfrm>
              <a:off x="2653998" y="1995149"/>
              <a:ext cx="6954982" cy="2363006"/>
            </a:xfrm>
            <a:prstGeom prst="rect">
              <a:avLst/>
            </a:prstGeom>
          </p:spPr>
        </p:pic>
        <p:sp>
          <p:nvSpPr>
            <p:cNvPr id="11" name="TextBox 10">
              <a:extLst>
                <a:ext uri="{FF2B5EF4-FFF2-40B4-BE49-F238E27FC236}">
                  <a16:creationId xmlns:a16="http://schemas.microsoft.com/office/drawing/2014/main" id="{B9748ABE-AF40-E24E-9137-A1129934EF11}"/>
                </a:ext>
              </a:extLst>
            </p:cNvPr>
            <p:cNvSpPr txBox="1"/>
            <p:nvPr/>
          </p:nvSpPr>
          <p:spPr>
            <a:xfrm>
              <a:off x="4811726"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2</a:t>
              </a:r>
            </a:p>
          </p:txBody>
        </p:sp>
        <p:sp>
          <p:nvSpPr>
            <p:cNvPr id="12" name="TextBox 11">
              <a:extLst>
                <a:ext uri="{FF2B5EF4-FFF2-40B4-BE49-F238E27FC236}">
                  <a16:creationId xmlns:a16="http://schemas.microsoft.com/office/drawing/2014/main" id="{57A51172-5210-504C-A1D6-409FAF411A4F}"/>
                </a:ext>
              </a:extLst>
            </p:cNvPr>
            <p:cNvSpPr txBox="1"/>
            <p:nvPr/>
          </p:nvSpPr>
          <p:spPr>
            <a:xfrm>
              <a:off x="5773789"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5</a:t>
              </a:r>
            </a:p>
          </p:txBody>
        </p:sp>
        <p:sp>
          <p:nvSpPr>
            <p:cNvPr id="13" name="TextBox 12">
              <a:extLst>
                <a:ext uri="{FF2B5EF4-FFF2-40B4-BE49-F238E27FC236}">
                  <a16:creationId xmlns:a16="http://schemas.microsoft.com/office/drawing/2014/main" id="{1104DC6F-7268-5E4F-A96A-540180DE2450}"/>
                </a:ext>
              </a:extLst>
            </p:cNvPr>
            <p:cNvSpPr txBox="1"/>
            <p:nvPr/>
          </p:nvSpPr>
          <p:spPr>
            <a:xfrm>
              <a:off x="6782491"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3</a:t>
              </a:r>
            </a:p>
          </p:txBody>
        </p:sp>
        <p:sp>
          <p:nvSpPr>
            <p:cNvPr id="14" name="TextBox 13">
              <a:extLst>
                <a:ext uri="{FF2B5EF4-FFF2-40B4-BE49-F238E27FC236}">
                  <a16:creationId xmlns:a16="http://schemas.microsoft.com/office/drawing/2014/main" id="{C74E065D-C983-104B-B0E8-03A5213B5D0B}"/>
                </a:ext>
              </a:extLst>
            </p:cNvPr>
            <p:cNvSpPr txBox="1"/>
            <p:nvPr/>
          </p:nvSpPr>
          <p:spPr>
            <a:xfrm>
              <a:off x="7768257"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1</a:t>
              </a:r>
            </a:p>
          </p:txBody>
        </p:sp>
        <p:sp>
          <p:nvSpPr>
            <p:cNvPr id="15" name="TextBox 14">
              <a:extLst>
                <a:ext uri="{FF2B5EF4-FFF2-40B4-BE49-F238E27FC236}">
                  <a16:creationId xmlns:a16="http://schemas.microsoft.com/office/drawing/2014/main" id="{1537BE97-D9DE-C942-9255-FC0186EEA081}"/>
                </a:ext>
              </a:extLst>
            </p:cNvPr>
            <p:cNvSpPr txBox="1"/>
            <p:nvPr/>
          </p:nvSpPr>
          <p:spPr>
            <a:xfrm>
              <a:off x="8754023"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4</a:t>
              </a:r>
            </a:p>
          </p:txBody>
        </p:sp>
      </p:grpSp>
    </p:spTree>
    <p:extLst>
      <p:ext uri="{BB962C8B-B14F-4D97-AF65-F5344CB8AC3E}">
        <p14:creationId xmlns:p14="http://schemas.microsoft.com/office/powerpoint/2010/main" val="28345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E8976F0-6666-D249-A426-0C54CC4C2E5A}"/>
              </a:ext>
            </a:extLst>
          </p:cNvPr>
          <p:cNvSpPr txBox="1">
            <a:spLocks/>
          </p:cNvSpPr>
          <p:nvPr/>
        </p:nvSpPr>
        <p:spPr>
          <a:xfrm>
            <a:off x="263046" y="700645"/>
            <a:ext cx="11736887" cy="75408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Explain how to use the place value chart to divide the number shown by 10 and 100. </a:t>
            </a:r>
          </a:p>
        </p:txBody>
      </p:sp>
      <p:grpSp>
        <p:nvGrpSpPr>
          <p:cNvPr id="7" name="Group 6">
            <a:extLst>
              <a:ext uri="{FF2B5EF4-FFF2-40B4-BE49-F238E27FC236}">
                <a16:creationId xmlns:a16="http://schemas.microsoft.com/office/drawing/2014/main" id="{B7D0AF1E-6463-E443-A2A4-2E5EFB5903F6}"/>
              </a:ext>
            </a:extLst>
          </p:cNvPr>
          <p:cNvGrpSpPr/>
          <p:nvPr/>
        </p:nvGrpSpPr>
        <p:grpSpPr>
          <a:xfrm>
            <a:off x="2653998" y="1995149"/>
            <a:ext cx="6954982" cy="2363006"/>
            <a:chOff x="2653998" y="1995149"/>
            <a:chExt cx="6954982" cy="2363006"/>
          </a:xfrm>
        </p:grpSpPr>
        <p:pic>
          <p:nvPicPr>
            <p:cNvPr id="8" name="Picture 7" descr="A picture containing timeline&#10;&#10;Description automatically generated">
              <a:extLst>
                <a:ext uri="{FF2B5EF4-FFF2-40B4-BE49-F238E27FC236}">
                  <a16:creationId xmlns:a16="http://schemas.microsoft.com/office/drawing/2014/main" id="{B9CB5C81-48D1-0843-AC87-CC80899CBB39}"/>
                </a:ext>
              </a:extLst>
            </p:cNvPr>
            <p:cNvPicPr>
              <a:picLocks noChangeAspect="1"/>
            </p:cNvPicPr>
            <p:nvPr/>
          </p:nvPicPr>
          <p:blipFill>
            <a:blip r:embed="rId3"/>
            <a:stretch>
              <a:fillRect/>
            </a:stretch>
          </p:blipFill>
          <p:spPr>
            <a:xfrm>
              <a:off x="2653998" y="1995149"/>
              <a:ext cx="6954982" cy="2363006"/>
            </a:xfrm>
            <a:prstGeom prst="rect">
              <a:avLst/>
            </a:prstGeom>
          </p:spPr>
        </p:pic>
        <p:sp>
          <p:nvSpPr>
            <p:cNvPr id="9" name="TextBox 8">
              <a:extLst>
                <a:ext uri="{FF2B5EF4-FFF2-40B4-BE49-F238E27FC236}">
                  <a16:creationId xmlns:a16="http://schemas.microsoft.com/office/drawing/2014/main" id="{E94018C7-60D5-794C-94CB-2595C0203BDC}"/>
                </a:ext>
              </a:extLst>
            </p:cNvPr>
            <p:cNvSpPr txBox="1"/>
            <p:nvPr/>
          </p:nvSpPr>
          <p:spPr>
            <a:xfrm>
              <a:off x="4811726"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4</a:t>
              </a:r>
            </a:p>
          </p:txBody>
        </p:sp>
        <p:sp>
          <p:nvSpPr>
            <p:cNvPr id="10" name="TextBox 9">
              <a:extLst>
                <a:ext uri="{FF2B5EF4-FFF2-40B4-BE49-F238E27FC236}">
                  <a16:creationId xmlns:a16="http://schemas.microsoft.com/office/drawing/2014/main" id="{B03976DE-53FC-BD45-938B-2E99C204EE89}"/>
                </a:ext>
              </a:extLst>
            </p:cNvPr>
            <p:cNvSpPr txBox="1"/>
            <p:nvPr/>
          </p:nvSpPr>
          <p:spPr>
            <a:xfrm>
              <a:off x="5773789"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6</a:t>
              </a:r>
            </a:p>
          </p:txBody>
        </p:sp>
        <p:sp>
          <p:nvSpPr>
            <p:cNvPr id="11" name="TextBox 10">
              <a:extLst>
                <a:ext uri="{FF2B5EF4-FFF2-40B4-BE49-F238E27FC236}">
                  <a16:creationId xmlns:a16="http://schemas.microsoft.com/office/drawing/2014/main" id="{D956621E-A604-664B-97AB-F2A4DA0AD05F}"/>
                </a:ext>
              </a:extLst>
            </p:cNvPr>
            <p:cNvSpPr txBox="1"/>
            <p:nvPr/>
          </p:nvSpPr>
          <p:spPr>
            <a:xfrm>
              <a:off x="6782491"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0</a:t>
              </a:r>
            </a:p>
          </p:txBody>
        </p:sp>
        <p:sp>
          <p:nvSpPr>
            <p:cNvPr id="12" name="TextBox 11">
              <a:extLst>
                <a:ext uri="{FF2B5EF4-FFF2-40B4-BE49-F238E27FC236}">
                  <a16:creationId xmlns:a16="http://schemas.microsoft.com/office/drawing/2014/main" id="{423A2C81-827B-B147-B74C-0DDDA1772C7A}"/>
                </a:ext>
              </a:extLst>
            </p:cNvPr>
            <p:cNvSpPr txBox="1"/>
            <p:nvPr/>
          </p:nvSpPr>
          <p:spPr>
            <a:xfrm>
              <a:off x="7768257"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0</a:t>
              </a:r>
            </a:p>
          </p:txBody>
        </p:sp>
        <p:sp>
          <p:nvSpPr>
            <p:cNvPr id="13" name="TextBox 12">
              <a:extLst>
                <a:ext uri="{FF2B5EF4-FFF2-40B4-BE49-F238E27FC236}">
                  <a16:creationId xmlns:a16="http://schemas.microsoft.com/office/drawing/2014/main" id="{780890C7-FBA0-7A4F-BB65-CFD51F572B38}"/>
                </a:ext>
              </a:extLst>
            </p:cNvPr>
            <p:cNvSpPr txBox="1"/>
            <p:nvPr/>
          </p:nvSpPr>
          <p:spPr>
            <a:xfrm>
              <a:off x="8754023"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0</a:t>
              </a:r>
            </a:p>
          </p:txBody>
        </p:sp>
        <p:sp>
          <p:nvSpPr>
            <p:cNvPr id="14" name="TextBox 13">
              <a:extLst>
                <a:ext uri="{FF2B5EF4-FFF2-40B4-BE49-F238E27FC236}">
                  <a16:creationId xmlns:a16="http://schemas.microsoft.com/office/drawing/2014/main" id="{385A2518-2D81-9A47-B768-28A645E34145}"/>
                </a:ext>
              </a:extLst>
            </p:cNvPr>
            <p:cNvSpPr txBox="1"/>
            <p:nvPr/>
          </p:nvSpPr>
          <p:spPr>
            <a:xfrm>
              <a:off x="2840961"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1</a:t>
              </a:r>
            </a:p>
          </p:txBody>
        </p:sp>
        <p:sp>
          <p:nvSpPr>
            <p:cNvPr id="15" name="TextBox 14">
              <a:extLst>
                <a:ext uri="{FF2B5EF4-FFF2-40B4-BE49-F238E27FC236}">
                  <a16:creationId xmlns:a16="http://schemas.microsoft.com/office/drawing/2014/main" id="{897800E2-A5CC-354C-B174-12FA1F773C2F}"/>
                </a:ext>
              </a:extLst>
            </p:cNvPr>
            <p:cNvSpPr txBox="1"/>
            <p:nvPr/>
          </p:nvSpPr>
          <p:spPr>
            <a:xfrm>
              <a:off x="3830734" y="2739719"/>
              <a:ext cx="664731" cy="523220"/>
            </a:xfrm>
            <a:prstGeom prst="rect">
              <a:avLst/>
            </a:prstGeom>
            <a:noFill/>
          </p:spPr>
          <p:txBody>
            <a:bodyPr wrap="square" rtlCol="0">
              <a:spAutoFit/>
            </a:bodyPr>
            <a:lstStyle/>
            <a:p>
              <a:pPr algn="ctr"/>
              <a:r>
                <a:rPr lang="en-GB" sz="2800" dirty="0">
                  <a:latin typeface="Century Gothic" panose="020B0502020202020204" pitchFamily="34" charset="0"/>
                </a:rPr>
                <a:t>7</a:t>
              </a:r>
            </a:p>
          </p:txBody>
        </p:sp>
      </p:grpSp>
    </p:spTree>
    <p:extLst>
      <p:ext uri="{BB962C8B-B14F-4D97-AF65-F5344CB8AC3E}">
        <p14:creationId xmlns:p14="http://schemas.microsoft.com/office/powerpoint/2010/main" val="22791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Exploring a given number</a:t>
            </a:r>
          </a:p>
          <a:p>
            <a:pPr>
              <a:lnSpc>
                <a:spcPct val="110000"/>
              </a:lnSpc>
            </a:pPr>
            <a:r>
              <a:rPr lang="en-GB" dirty="0"/>
              <a:t>Let’s Learn</a:t>
            </a:r>
          </a:p>
          <a:p>
            <a:pPr>
              <a:lnSpc>
                <a:spcPct val="110000"/>
              </a:lnSpc>
            </a:pPr>
            <a:r>
              <a:rPr lang="en-GB" dirty="0"/>
              <a:t>Follow Me – Multiplying by powers of 10</a:t>
            </a:r>
          </a:p>
          <a:p>
            <a:pPr>
              <a:lnSpc>
                <a:spcPct val="110000"/>
              </a:lnSpc>
            </a:pPr>
            <a:r>
              <a:rPr lang="en-GB" dirty="0"/>
              <a:t>Your Turn (1) – Multiplying by powers of 10</a:t>
            </a:r>
          </a:p>
          <a:p>
            <a:pPr>
              <a:lnSpc>
                <a:spcPct val="110000"/>
              </a:lnSpc>
            </a:pPr>
            <a:r>
              <a:rPr lang="en-GB" dirty="0"/>
              <a:t>Follow Me – Dividing by powers of 10</a:t>
            </a:r>
          </a:p>
          <a:p>
            <a:pPr>
              <a:lnSpc>
                <a:spcPct val="110000"/>
              </a:lnSpc>
            </a:pPr>
            <a:r>
              <a:rPr lang="en-GB" dirty="0"/>
              <a:t>Your Turn (2) – Dividing by powers of 10</a:t>
            </a:r>
          </a:p>
          <a:p>
            <a:pPr>
              <a:lnSpc>
                <a:spcPct val="110000"/>
              </a:lnSpc>
            </a:pPr>
            <a:r>
              <a:rPr lang="en-GB" dirty="0"/>
              <a:t>Follow Me – Odd one out</a:t>
            </a:r>
          </a:p>
          <a:p>
            <a:pPr>
              <a:lnSpc>
                <a:spcPct val="110000"/>
              </a:lnSpc>
            </a:pPr>
            <a:r>
              <a:rPr lang="en-GB" dirty="0"/>
              <a:t>Your Turn (3) </a:t>
            </a:r>
            <a:r>
              <a:rPr lang="en-GB"/>
              <a:t>– Odd one out</a:t>
            </a:r>
            <a:endParaRPr lang="en-GB" dirty="0"/>
          </a:p>
          <a:p>
            <a:pPr>
              <a:lnSpc>
                <a:spcPct val="110000"/>
              </a:lnSpc>
            </a:pPr>
            <a:r>
              <a:rPr lang="en-GB" dirty="0"/>
              <a:t>Let’s Reflect </a:t>
            </a:r>
          </a:p>
          <a:p>
            <a:pPr>
              <a:lnSpc>
                <a:spcPct val="110000"/>
              </a:lnSpc>
            </a:pPr>
            <a:r>
              <a:rPr lang="en-GB" dirty="0"/>
              <a:t>Support Slides – Based on multiplying and dividing whole numbers by 10 and 100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2532681"/>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10 one in ten. </a:t>
            </a:r>
          </a:p>
          <a:p>
            <a:pPr>
              <a:lnSpc>
                <a:spcPct val="150000"/>
              </a:lnSpc>
            </a:pPr>
            <a:r>
              <a:rPr lang="en-GB" dirty="0">
                <a:solidFill>
                  <a:srgbClr val="222222"/>
                </a:solidFill>
                <a:latin typeface="Century Gothic" panose="020B0502020202020204" pitchFamily="34" charset="0"/>
              </a:rPr>
              <a:t>There are 10 tens in one hundred.</a:t>
            </a:r>
          </a:p>
          <a:p>
            <a:pPr>
              <a:lnSpc>
                <a:spcPct val="150000"/>
              </a:lnSpc>
            </a:pPr>
            <a:r>
              <a:rPr lang="en-GB" dirty="0">
                <a:solidFill>
                  <a:srgbClr val="222222"/>
                </a:solidFill>
                <a:latin typeface="Century Gothic" panose="020B0502020202020204" pitchFamily="34" charset="0"/>
              </a:rPr>
              <a:t>There are 10 hundreds in one thousand.</a:t>
            </a:r>
          </a:p>
          <a:p>
            <a:pPr>
              <a:lnSpc>
                <a:spcPct val="150000"/>
              </a:lnSpc>
            </a:pPr>
            <a:r>
              <a:rPr lang="en-GB" dirty="0">
                <a:solidFill>
                  <a:srgbClr val="222222"/>
                </a:solidFill>
                <a:latin typeface="Century Gothic" panose="020B0502020202020204" pitchFamily="34" charset="0"/>
              </a:rPr>
              <a:t>There are 10 thousands in ten thousand.</a:t>
            </a:r>
          </a:p>
          <a:p>
            <a:pPr>
              <a:lnSpc>
                <a:spcPct val="150000"/>
              </a:lnSpc>
            </a:pPr>
            <a:r>
              <a:rPr lang="en-GB" dirty="0">
                <a:solidFill>
                  <a:srgbClr val="222222"/>
                </a:solidFill>
                <a:latin typeface="Century Gothic" panose="020B0502020202020204" pitchFamily="34" charset="0"/>
              </a:rPr>
              <a:t>There are 10 ten thousands in one hundred thousand. </a:t>
            </a:r>
          </a:p>
          <a:p>
            <a:pPr>
              <a:lnSpc>
                <a:spcPct val="150000"/>
              </a:lnSpc>
            </a:pPr>
            <a:r>
              <a:rPr lang="en-GB" dirty="0">
                <a:solidFill>
                  <a:srgbClr val="222222"/>
                </a:solidFill>
                <a:latin typeface="Century Gothic" panose="020B0502020202020204" pitchFamily="34" charset="0"/>
              </a:rPr>
              <a:t>There are 10 one hundred thousands in one million. </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468452146"/>
              </p:ext>
            </p:extLst>
          </p:nvPr>
        </p:nvGraphicFramePr>
        <p:xfrm>
          <a:off x="263524" y="1155866"/>
          <a:ext cx="11736388" cy="110744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scaling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multiply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one-tenth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r>
                        <a:rPr lang="en-GB" dirty="0">
                          <a:solidFill>
                            <a:srgbClr val="222222"/>
                          </a:solidFill>
                          <a:latin typeface="Century Gothic" panose="020B0502020202020204" pitchFamily="34" charset="0"/>
                        </a:rPr>
                        <a:t>one-hundredth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b="1" dirty="0"/>
              <a:t>What is 200 made 100 times the size?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20,000</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300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2,000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200,000</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pPr>
              <a:lnSpc>
                <a:spcPct val="100000"/>
              </a:lnSpc>
            </a:pPr>
            <a:r>
              <a:rPr lang="en-GB" dirty="0"/>
              <a:t>To understand scaling within place value</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66317"/>
          </a:xfrm>
        </p:spPr>
        <p:txBody>
          <a:bodyPr/>
          <a:lstStyle/>
          <a:p>
            <a:r>
              <a:rPr lang="en-GB" b="1" dirty="0"/>
              <a:t>What can you tell me about this number? </a:t>
            </a:r>
          </a:p>
        </p:txBody>
      </p:sp>
      <p:sp>
        <p:nvSpPr>
          <p:cNvPr id="6" name="Rounded Rectangle 5">
            <a:extLst>
              <a:ext uri="{FF2B5EF4-FFF2-40B4-BE49-F238E27FC236}">
                <a16:creationId xmlns:a16="http://schemas.microsoft.com/office/drawing/2014/main" id="{33694B39-B2BB-D142-B3B5-2691EFC98BCA}"/>
              </a:ext>
            </a:extLst>
          </p:cNvPr>
          <p:cNvSpPr/>
          <p:nvPr/>
        </p:nvSpPr>
        <p:spPr>
          <a:xfrm>
            <a:off x="4893510" y="1842655"/>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4,126,550</a:t>
            </a:r>
          </a:p>
        </p:txBody>
      </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7" y="1176339"/>
            <a:ext cx="6899754" cy="1220497"/>
          </a:xfrm>
        </p:spPr>
        <p:txBody>
          <a:bodyPr/>
          <a:lstStyle/>
          <a:p>
            <a:r>
              <a:rPr lang="en-GB" dirty="0"/>
              <a:t>Each place on the place value chart is ten times larger than the place to its right. </a:t>
            </a:r>
          </a:p>
        </p:txBody>
      </p:sp>
      <p:pic>
        <p:nvPicPr>
          <p:cNvPr id="8" name="Picture 7" descr="A picture containing graphical user interface&#10;&#10;Description automatically generated">
            <a:extLst>
              <a:ext uri="{FF2B5EF4-FFF2-40B4-BE49-F238E27FC236}">
                <a16:creationId xmlns:a16="http://schemas.microsoft.com/office/drawing/2014/main" id="{D322FD03-EEF8-A54D-875F-2AB45403E890}"/>
              </a:ext>
            </a:extLst>
          </p:cNvPr>
          <p:cNvPicPr>
            <a:picLocks noChangeAspect="1"/>
          </p:cNvPicPr>
          <p:nvPr/>
        </p:nvPicPr>
        <p:blipFill>
          <a:blip r:embed="rId3"/>
          <a:stretch>
            <a:fillRect/>
          </a:stretch>
        </p:blipFill>
        <p:spPr>
          <a:xfrm>
            <a:off x="7645400" y="865150"/>
            <a:ext cx="4546600" cy="5372100"/>
          </a:xfrm>
          <a:prstGeom prst="rect">
            <a:avLst/>
          </a:prstGeom>
        </p:spPr>
      </p:pic>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Use the Gattegno chart to complete the sentences.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12" name="Content Placeholder 2">
            <a:extLst>
              <a:ext uri="{FF2B5EF4-FFF2-40B4-BE49-F238E27FC236}">
                <a16:creationId xmlns:a16="http://schemas.microsoft.com/office/drawing/2014/main" id="{E960295E-15FC-0F4B-97F4-E6E3FA3529B0}"/>
              </a:ext>
            </a:extLst>
          </p:cNvPr>
          <p:cNvSpPr txBox="1">
            <a:spLocks/>
          </p:cNvSpPr>
          <p:nvPr/>
        </p:nvSpPr>
        <p:spPr>
          <a:xfrm>
            <a:off x="263046" y="2235779"/>
            <a:ext cx="3824045" cy="1795894"/>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300,000 is ________ times larger than 300. </a:t>
            </a:r>
          </a:p>
          <a:p>
            <a:r>
              <a:rPr lang="en-GB" dirty="0"/>
              <a:t>6,000 is ________ times larger than 60.</a:t>
            </a:r>
          </a:p>
        </p:txBody>
      </p:sp>
      <p:grpSp>
        <p:nvGrpSpPr>
          <p:cNvPr id="18" name="Group 17">
            <a:extLst>
              <a:ext uri="{FF2B5EF4-FFF2-40B4-BE49-F238E27FC236}">
                <a16:creationId xmlns:a16="http://schemas.microsoft.com/office/drawing/2014/main" id="{A64251A0-1922-1243-A426-1C2D8C86DECB}"/>
              </a:ext>
            </a:extLst>
          </p:cNvPr>
          <p:cNvGrpSpPr/>
          <p:nvPr/>
        </p:nvGrpSpPr>
        <p:grpSpPr>
          <a:xfrm>
            <a:off x="1741975" y="3790280"/>
            <a:ext cx="8650830" cy="2768600"/>
            <a:chOff x="3349103" y="1790118"/>
            <a:chExt cx="8650830" cy="2768600"/>
          </a:xfrm>
        </p:grpSpPr>
        <p:pic>
          <p:nvPicPr>
            <p:cNvPr id="7" name="Picture 6" descr="Table&#10;&#10;Description automatically generated with low confidence">
              <a:extLst>
                <a:ext uri="{FF2B5EF4-FFF2-40B4-BE49-F238E27FC236}">
                  <a16:creationId xmlns:a16="http://schemas.microsoft.com/office/drawing/2014/main" id="{A686590F-6C91-EB42-91B0-5F250431AB35}"/>
                </a:ext>
              </a:extLst>
            </p:cNvPr>
            <p:cNvPicPr>
              <a:picLocks noChangeAspect="1"/>
            </p:cNvPicPr>
            <p:nvPr/>
          </p:nvPicPr>
          <p:blipFill>
            <a:blip r:embed="rId3"/>
            <a:stretch>
              <a:fillRect/>
            </a:stretch>
          </p:blipFill>
          <p:spPr>
            <a:xfrm>
              <a:off x="4214833" y="1790118"/>
              <a:ext cx="7785100" cy="2768600"/>
            </a:xfrm>
            <a:prstGeom prst="rect">
              <a:avLst/>
            </a:prstGeom>
          </p:spPr>
        </p:pic>
        <p:sp>
          <p:nvSpPr>
            <p:cNvPr id="14" name="Google Shape;508;p25">
              <a:extLst>
                <a:ext uri="{FF2B5EF4-FFF2-40B4-BE49-F238E27FC236}">
                  <a16:creationId xmlns:a16="http://schemas.microsoft.com/office/drawing/2014/main" id="{2005539B-CE21-B348-A050-58F00A02338B}"/>
                </a:ext>
              </a:extLst>
            </p:cNvPr>
            <p:cNvSpPr/>
            <p:nvPr/>
          </p:nvSpPr>
          <p:spPr>
            <a:xfrm rot="16200000">
              <a:off x="3694526" y="3988131"/>
              <a:ext cx="691200" cy="349415"/>
            </a:xfrm>
            <a:prstGeom prst="curvedDownArrow">
              <a:avLst>
                <a:gd name="adj1" fmla="val 25000"/>
                <a:gd name="adj2" fmla="val 50000"/>
                <a:gd name="adj3" fmla="val 25000"/>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17" name="Content Placeholder 2">
              <a:extLst>
                <a:ext uri="{FF2B5EF4-FFF2-40B4-BE49-F238E27FC236}">
                  <a16:creationId xmlns:a16="http://schemas.microsoft.com/office/drawing/2014/main" id="{6C49BF13-13C0-1640-AE4D-D51619694B08}"/>
                </a:ext>
              </a:extLst>
            </p:cNvPr>
            <p:cNvSpPr txBox="1">
              <a:spLocks/>
            </p:cNvSpPr>
            <p:nvPr/>
          </p:nvSpPr>
          <p:spPr>
            <a:xfrm>
              <a:off x="3349103" y="3887790"/>
              <a:ext cx="691023" cy="45512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x10</a:t>
              </a:r>
            </a:p>
          </p:txBody>
        </p:sp>
      </p:grpSp>
      <p:sp>
        <p:nvSpPr>
          <p:cNvPr id="19" name="TextBox 18">
            <a:extLst>
              <a:ext uri="{FF2B5EF4-FFF2-40B4-BE49-F238E27FC236}">
                <a16:creationId xmlns:a16="http://schemas.microsoft.com/office/drawing/2014/main" id="{AD57DF42-2000-1245-A1E6-617B87E4A828}"/>
              </a:ext>
            </a:extLst>
          </p:cNvPr>
          <p:cNvSpPr txBox="1"/>
          <p:nvPr/>
        </p:nvSpPr>
        <p:spPr>
          <a:xfrm>
            <a:off x="1383558" y="2137720"/>
            <a:ext cx="971715"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1,000</a:t>
            </a:r>
          </a:p>
        </p:txBody>
      </p:sp>
      <p:sp>
        <p:nvSpPr>
          <p:cNvPr id="20" name="TextBox 19">
            <a:extLst>
              <a:ext uri="{FF2B5EF4-FFF2-40B4-BE49-F238E27FC236}">
                <a16:creationId xmlns:a16="http://schemas.microsoft.com/office/drawing/2014/main" id="{D876A0CE-0F7B-A54E-9ED4-9AD553DCCB64}"/>
              </a:ext>
            </a:extLst>
          </p:cNvPr>
          <p:cNvSpPr txBox="1"/>
          <p:nvPr/>
        </p:nvSpPr>
        <p:spPr>
          <a:xfrm>
            <a:off x="1161885" y="3024411"/>
            <a:ext cx="971715"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100</a:t>
            </a:r>
          </a:p>
        </p:txBody>
      </p:sp>
      <p:pic>
        <p:nvPicPr>
          <p:cNvPr id="21" name="Google Shape;102;p9">
            <a:extLst>
              <a:ext uri="{FF2B5EF4-FFF2-40B4-BE49-F238E27FC236}">
                <a16:creationId xmlns:a16="http://schemas.microsoft.com/office/drawing/2014/main" id="{11533F43-3B50-8D4C-BDC3-DB26BA9C7022}"/>
              </a:ext>
            </a:extLst>
          </p:cNvPr>
          <p:cNvPicPr preferRelativeResize="0"/>
          <p:nvPr/>
        </p:nvPicPr>
        <p:blipFill>
          <a:blip r:embed="rId4">
            <a:alphaModFix/>
          </a:blip>
          <a:stretch>
            <a:fillRect/>
          </a:stretch>
        </p:blipFill>
        <p:spPr>
          <a:xfrm>
            <a:off x="6926902" y="5772120"/>
            <a:ext cx="911721" cy="390881"/>
          </a:xfrm>
          <a:prstGeom prst="rect">
            <a:avLst/>
          </a:prstGeom>
          <a:noFill/>
          <a:ln>
            <a:noFill/>
          </a:ln>
        </p:spPr>
      </p:pic>
      <p:pic>
        <p:nvPicPr>
          <p:cNvPr id="22" name="Google Shape;103;p9">
            <a:extLst>
              <a:ext uri="{FF2B5EF4-FFF2-40B4-BE49-F238E27FC236}">
                <a16:creationId xmlns:a16="http://schemas.microsoft.com/office/drawing/2014/main" id="{A0B77E19-7EB7-DF4C-A3E2-7276448AD5EC}"/>
              </a:ext>
            </a:extLst>
          </p:cNvPr>
          <p:cNvPicPr preferRelativeResize="0"/>
          <p:nvPr/>
        </p:nvPicPr>
        <p:blipFill>
          <a:blip r:embed="rId5">
            <a:alphaModFix/>
          </a:blip>
          <a:stretch>
            <a:fillRect/>
          </a:stretch>
        </p:blipFill>
        <p:spPr>
          <a:xfrm>
            <a:off x="4311443" y="5393608"/>
            <a:ext cx="911721" cy="390890"/>
          </a:xfrm>
          <a:prstGeom prst="rect">
            <a:avLst/>
          </a:prstGeom>
          <a:noFill/>
          <a:ln>
            <a:noFill/>
          </a:ln>
        </p:spPr>
      </p:pic>
      <p:pic>
        <p:nvPicPr>
          <p:cNvPr id="23" name="Google Shape;103;p9">
            <a:extLst>
              <a:ext uri="{FF2B5EF4-FFF2-40B4-BE49-F238E27FC236}">
                <a16:creationId xmlns:a16="http://schemas.microsoft.com/office/drawing/2014/main" id="{FFF35D2F-304E-FD48-9F49-547013CD970B}"/>
              </a:ext>
            </a:extLst>
          </p:cNvPr>
          <p:cNvPicPr preferRelativeResize="0"/>
          <p:nvPr/>
        </p:nvPicPr>
        <p:blipFill>
          <a:blip r:embed="rId5">
            <a:alphaModFix/>
          </a:blip>
          <a:stretch>
            <a:fillRect/>
          </a:stretch>
        </p:blipFill>
        <p:spPr>
          <a:xfrm>
            <a:off x="4325298" y="4202117"/>
            <a:ext cx="911721" cy="390890"/>
          </a:xfrm>
          <a:prstGeom prst="rect">
            <a:avLst/>
          </a:prstGeom>
          <a:noFill/>
          <a:ln>
            <a:noFill/>
          </a:ln>
        </p:spPr>
      </p:pic>
      <p:pic>
        <p:nvPicPr>
          <p:cNvPr id="24" name="Google Shape;102;p9">
            <a:extLst>
              <a:ext uri="{FF2B5EF4-FFF2-40B4-BE49-F238E27FC236}">
                <a16:creationId xmlns:a16="http://schemas.microsoft.com/office/drawing/2014/main" id="{5A3D0C1D-A8AE-5843-8FB3-4B06C2E24B20}"/>
              </a:ext>
            </a:extLst>
          </p:cNvPr>
          <p:cNvPicPr preferRelativeResize="0"/>
          <p:nvPr/>
        </p:nvPicPr>
        <p:blipFill>
          <a:blip r:embed="rId4">
            <a:alphaModFix/>
          </a:blip>
          <a:stretch>
            <a:fillRect/>
          </a:stretch>
        </p:blipFill>
        <p:spPr>
          <a:xfrm>
            <a:off x="6926902" y="4954702"/>
            <a:ext cx="911721" cy="390881"/>
          </a:xfrm>
          <a:prstGeom prst="rect">
            <a:avLst/>
          </a:prstGeom>
          <a:noFill/>
          <a:ln>
            <a:noFill/>
          </a:ln>
        </p:spPr>
      </p:pic>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nextCondLst>
                <p:cond evt="onClick" delay="0">
                  <p:tgtEl>
                    <p:spTgt spid="5"/>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able&#10;&#10;Description automatically generated">
            <a:extLst>
              <a:ext uri="{FF2B5EF4-FFF2-40B4-BE49-F238E27FC236}">
                <a16:creationId xmlns:a16="http://schemas.microsoft.com/office/drawing/2014/main" id="{F6BEFBC3-E440-DB4A-A29A-CD1EE6925D26}"/>
              </a:ext>
            </a:extLst>
          </p:cNvPr>
          <p:cNvPicPr>
            <a:picLocks noChangeAspect="1"/>
          </p:cNvPicPr>
          <p:nvPr/>
        </p:nvPicPr>
        <p:blipFill>
          <a:blip r:embed="rId3"/>
          <a:stretch>
            <a:fillRect/>
          </a:stretch>
        </p:blipFill>
        <p:spPr>
          <a:xfrm>
            <a:off x="263524" y="1077157"/>
            <a:ext cx="7848600" cy="3550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1428</Words>
  <Application>Microsoft Macintosh PowerPoint</Application>
  <PresentationFormat>Widescreen</PresentationFormat>
  <Paragraphs>157</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understand scaling within place value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Multiplying and dividing whole numbers by 10 and 100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40</cp:revision>
  <dcterms:created xsi:type="dcterms:W3CDTF">2022-06-30T10:03:35Z</dcterms:created>
  <dcterms:modified xsi:type="dcterms:W3CDTF">2022-08-26T14:18:00Z</dcterms:modified>
</cp:coreProperties>
</file>