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48" r:id="rId2"/>
  </p:sldMasterIdLst>
  <p:notesMasterIdLst>
    <p:notesMasterId r:id="rId20"/>
  </p:notesMasterIdLst>
  <p:sldIdLst>
    <p:sldId id="260" r:id="rId3"/>
    <p:sldId id="261" r:id="rId4"/>
    <p:sldId id="262" r:id="rId5"/>
    <p:sldId id="264" r:id="rId6"/>
    <p:sldId id="266" r:id="rId7"/>
    <p:sldId id="263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65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047"/>
    <a:srgbClr val="222222"/>
    <a:srgbClr val="CCD4F4"/>
    <a:srgbClr val="2196F3"/>
    <a:srgbClr val="0277BD"/>
    <a:srgbClr val="F8FBFF"/>
    <a:srgbClr val="F8FCFF"/>
    <a:srgbClr val="E4F2FF"/>
    <a:srgbClr val="E8EAF6"/>
    <a:srgbClr val="E1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279"/>
  </p:normalViewPr>
  <p:slideViewPr>
    <p:cSldViewPr snapToGrid="0" snapToObjects="1">
      <p:cViewPr varScale="1">
        <p:scale>
          <a:sx n="93" d="100"/>
          <a:sy n="93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3805F-7D1E-E94C-BB55-3B101E5AFAED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6D0C-E1F7-C24C-9F61-F920AE918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1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3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5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6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1, 3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7, 9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Three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5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 resources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Cubes</a:t>
            </a:r>
            <a:endParaRPr lang="en-GB" b="0" dirty="0">
              <a:effectLst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Questions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cubes are in the first tower? Does this match the number under the tower? What do you notice? </a:t>
            </a:r>
            <a:endParaRPr lang="en-GB" b="0" dirty="0">
              <a:effectLst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Misconceptions/ Common Errors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Pupils may think that counting always starts with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3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and when to use these slides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Use these slides if pupils are struggling to count from 1 to 10. Encourage the use of concrete resources and fingers to count on from 1 to 10. </a:t>
            </a: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 resources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Tens frames and counters</a:t>
            </a:r>
            <a:endParaRPr lang="en-GB" b="0" dirty="0">
              <a:effectLst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Questions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counters are in the first tens frame? How many are in the next? How many are in a full tens frame? </a:t>
            </a:r>
            <a:endParaRPr lang="en-GB" b="0" dirty="0">
              <a:effectLst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Misconceptions/ Common Errors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Pupils missing numbers when counting.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27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 resources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Hands</a:t>
            </a:r>
            <a:endParaRPr lang="en-GB" b="0" dirty="0">
              <a:effectLst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Questions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fingers am I holding up (1)? Which number comes next? How many fingers would I be holding up if I hold up all my fingers? </a:t>
            </a:r>
            <a:endParaRPr lang="en-GB" b="0" dirty="0">
              <a:effectLst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Misconceptions/ Common Errors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Miscounting, holding fingers up in different orders and thinking this changes the way you count.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point for the lesson – ask the pupils to vote for the answer they think is correct. </a:t>
            </a:r>
            <a:endParaRPr lang="en-GB" b="0" dirty="0">
              <a:effectLst/>
            </a:endParaRPr>
          </a:p>
          <a:p>
            <a:pPr rtl="0"/>
            <a:br>
              <a:rPr lang="en-GB" b="0" dirty="0">
                <a:effectLst/>
              </a:rPr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– The pupil has identified the first number and not continued counting. 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– The pupil has counted one more than the missing number OR has missed counting four. </a:t>
            </a: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Correct answer</a:t>
            </a: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– The pupil may have counted all the apples.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7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umber trac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ks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counters 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number tracks doing? Do we always start from 0 or 1? 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Can you extend the number track? Can you show the number track using counters?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3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Counters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mistake has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made? Why do we not start counting on 0? What does 0 mean?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understanding the place value of 0.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Teach the Mathling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 to count correctly. </a:t>
            </a:r>
            <a:endParaRPr lang="en-GB"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8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umber tra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ck, counters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Which number is missing? How do you know? Can you use the top number tracks to help fill in the other number tracks?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tarting each time from one rather than continuing sequen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rovide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blank number tracks to complete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1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1, 4, 10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5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1, 3, 4, 5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2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 bank for spelling numbers, counters and blank number track to create numbers.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hich number is missing?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do you know? How do you show this number using counters? How can you show this number using digits?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recognising number as word.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Can you draw an image for each number to prove your answer is right?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number track with missing numbers for a friend.</a:t>
            </a:r>
            <a:endParaRPr lang="en-GB"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zero, one, two, three, four, seven, eight, nine, 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1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 resources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Number tracks, word mat, counters, blank number track</a:t>
            </a:r>
            <a:endParaRPr lang="en-GB" b="0" dirty="0">
              <a:effectLst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Questions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Do we always start counting on one? Can we start counting from another number? What do you notice about the last sequence? </a:t>
            </a:r>
            <a:endParaRPr lang="en-GB" b="0" dirty="0">
              <a:effectLst/>
            </a:endParaRP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Misconceptions/ Common Errors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Starting at one (even when the sequence doesn’t start at one) </a:t>
            </a:r>
          </a:p>
          <a:p>
            <a:pPr rtl="0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Practice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Continue the last sequence to 10. </a:t>
            </a:r>
            <a:endParaRPr lang="en-GB" b="0" dirty="0">
              <a:effectLst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Use counters, cubes or number shapes to show one of the sequences. What do you notice?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5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F3F217D-1D27-DC40-83E1-AF2038C4AB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Year x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E5B7E4-5D17-8642-8DBB-FAC30757A6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Block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6E54D7B-07D1-7745-81A3-0D026B86A8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12E4D-3B51-2647-8880-5DA3468DAEAB}"/>
              </a:ext>
            </a:extLst>
          </p:cNvPr>
          <p:cNvSpPr txBox="1"/>
          <p:nvPr userDrawn="1"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entury Gothic" panose="020B0502020202020204" pitchFamily="34" charset="0"/>
              </a:rPr>
              <a:t>Ready-to-go Lesson Slides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CBA34A2-1100-1B4F-8C2A-92DAA5036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12" y="6346950"/>
            <a:ext cx="1757220" cy="4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8009-7689-104F-89A5-0E06A94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B969EC-E71D-4B4A-AA62-7CF572FFA260}"/>
              </a:ext>
            </a:extLst>
          </p:cNvPr>
          <p:cNvSpPr txBox="1">
            <a:spLocks/>
          </p:cNvSpPr>
          <p:nvPr userDrawn="1"/>
        </p:nvSpPr>
        <p:spPr>
          <a:xfrm>
            <a:off x="838200" y="1802122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277BD"/>
                </a:solidFill>
              </a:rPr>
              <a:t>Support Slides</a:t>
            </a:r>
          </a:p>
        </p:txBody>
      </p:sp>
    </p:spTree>
    <p:extLst>
      <p:ext uri="{BB962C8B-B14F-4D97-AF65-F5344CB8AC3E}">
        <p14:creationId xmlns:p14="http://schemas.microsoft.com/office/powerpoint/2010/main" val="15879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8009-7689-104F-89A5-0E06A94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B969EC-E71D-4B4A-AA62-7CF572FFA260}"/>
              </a:ext>
            </a:extLst>
          </p:cNvPr>
          <p:cNvSpPr txBox="1">
            <a:spLocks/>
          </p:cNvSpPr>
          <p:nvPr userDrawn="1"/>
        </p:nvSpPr>
        <p:spPr>
          <a:xfrm>
            <a:off x="838200" y="1802122"/>
            <a:ext cx="10515600" cy="6441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277BD"/>
                </a:solidFill>
              </a:rPr>
              <a:t>Today we are learning</a:t>
            </a:r>
          </a:p>
        </p:txBody>
      </p:sp>
    </p:spTree>
    <p:extLst>
      <p:ext uri="{BB962C8B-B14F-4D97-AF65-F5344CB8AC3E}">
        <p14:creationId xmlns:p14="http://schemas.microsoft.com/office/powerpoint/2010/main" val="256654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56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nostic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D731D0-11A9-434D-B4CC-6A57B4E02E8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7" y="1293813"/>
            <a:ext cx="11736887" cy="1722519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B9F7CE-5C04-F74C-BF15-55B5CF176B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0506" y="3466464"/>
            <a:ext cx="5181036" cy="3417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0493250-A884-9B42-9EAB-CC3AB545F5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506" y="4794521"/>
            <a:ext cx="5181036" cy="3417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D05C5B0-AF97-AE4F-94A0-C8AC5F250A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88949" y="3466464"/>
            <a:ext cx="5181036" cy="3417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25663F9-7D26-3A41-B8B5-D301AB5405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88947" y="4794521"/>
            <a:ext cx="5181036" cy="3417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3792C-5A7D-AB49-924C-0C601775E88C}"/>
              </a:ext>
            </a:extLst>
          </p:cNvPr>
          <p:cNvSpPr txBox="1"/>
          <p:nvPr userDrawn="1"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rgbClr val="0277BD"/>
                </a:solidFill>
                <a:latin typeface="Century Gothic" panose="020B0502020202020204" pitchFamily="34" charset="0"/>
              </a:rPr>
              <a:t>Diagnostic Question</a:t>
            </a:r>
          </a:p>
        </p:txBody>
      </p:sp>
      <p:pic>
        <p:nvPicPr>
          <p:cNvPr id="21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49073B74-0C69-5046-8E1C-89E38A232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97" y="3400082"/>
            <a:ext cx="469900" cy="4826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F06AABC-9E9D-A44A-8E5D-A74D27C55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945" y="3400082"/>
            <a:ext cx="482600" cy="4826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CD4EF5E-E8A9-C344-B8D7-1659C5F8EC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5747" y="4720003"/>
            <a:ext cx="457200" cy="48260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6E5F293-9A1C-174E-A6CB-0144DCCD2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03945" y="4720003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3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5D7C4-04D3-AD40-B73C-A2EFE021BC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524" y="653143"/>
            <a:ext cx="2717181" cy="4240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 b="0">
                <a:solidFill>
                  <a:srgbClr val="0277BD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60E31-9254-314F-9D21-2BEA7E2533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8"/>
            <a:ext cx="11736887" cy="52482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62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2B7A83AC-536F-2047-82D4-5BD95B9F4A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BEBE5-5FBA-B348-89AC-94591443BF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06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FE50-F6DB-F94A-A399-89895AAA6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C1E63-4073-3049-BA7F-C5B7B418C1A1}"/>
              </a:ext>
            </a:extLst>
          </p:cNvPr>
          <p:cNvSpPr txBox="1"/>
          <p:nvPr userDrawn="1"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277BD"/>
                </a:solidFill>
                <a:latin typeface="Century Gothic" panose="020B0502020202020204" pitchFamily="34" charset="0"/>
              </a:rPr>
              <a:t>To know how to count on from any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B7A00-251E-8449-93BD-3A16B09DBB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27" y="6638306"/>
            <a:ext cx="2137830" cy="1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rgbClr val="0277B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3845-CB0E-4842-85A8-E4EFC2A1CD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Year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9592D-F58A-1A4E-B320-C0CB29E035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Place Value (within 10)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49CD48-E22B-3140-A72A-E06DA01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0393" y="4574330"/>
            <a:ext cx="8431213" cy="58719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dirty="0"/>
              <a:t>To know how to count on from any number</a:t>
            </a:r>
          </a:p>
        </p:txBody>
      </p:sp>
    </p:spTree>
    <p:extLst>
      <p:ext uri="{BB962C8B-B14F-4D97-AF65-F5344CB8AC3E}">
        <p14:creationId xmlns:p14="http://schemas.microsoft.com/office/powerpoint/2010/main" val="138874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Follow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8"/>
            <a:ext cx="11736887" cy="514599"/>
          </a:xfrm>
        </p:spPr>
        <p:txBody>
          <a:bodyPr/>
          <a:lstStyle/>
          <a:p>
            <a:r>
              <a:rPr lang="en-GB" b="1" dirty="0"/>
              <a:t>Complete the missing numbers in words.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C3F9C2-59B6-0341-B97C-81C2931D1D1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graphicFrame>
        <p:nvGraphicFramePr>
          <p:cNvPr id="6" name="Google Shape;217;p19">
            <a:extLst>
              <a:ext uri="{FF2B5EF4-FFF2-40B4-BE49-F238E27FC236}">
                <a16:creationId xmlns:a16="http://schemas.microsoft.com/office/drawing/2014/main" id="{0548A5E4-5E43-7E42-AD30-E58D1D621FC1}"/>
              </a:ext>
            </a:extLst>
          </p:cNvPr>
          <p:cNvGraphicFramePr/>
          <p:nvPr/>
        </p:nvGraphicFramePr>
        <p:xfrm>
          <a:off x="1742620" y="2043654"/>
          <a:ext cx="8706750" cy="1003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7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3900"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five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seven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eight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nine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218;p19">
            <a:extLst>
              <a:ext uri="{FF2B5EF4-FFF2-40B4-BE49-F238E27FC236}">
                <a16:creationId xmlns:a16="http://schemas.microsoft.com/office/drawing/2014/main" id="{2D36BAF1-A686-A847-A9D0-C58A51C82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105330"/>
              </p:ext>
            </p:extLst>
          </p:nvPr>
        </p:nvGraphicFramePr>
        <p:xfrm>
          <a:off x="1742625" y="4436266"/>
          <a:ext cx="8706750" cy="1003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7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3900"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</a:t>
                      </a: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three</a:t>
                      </a: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</a:t>
                      </a: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eight</a:t>
                      </a: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nine</a:t>
                      </a: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</a:t>
                      </a:r>
                      <a:endParaRPr sz="2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Google Shape;222;p19">
            <a:extLst>
              <a:ext uri="{FF2B5EF4-FFF2-40B4-BE49-F238E27FC236}">
                <a16:creationId xmlns:a16="http://schemas.microsoft.com/office/drawing/2014/main" id="{16E07C6E-0EA3-3E48-AE5D-AE57F226A720}"/>
              </a:ext>
            </a:extLst>
          </p:cNvPr>
          <p:cNvSpPr txBox="1"/>
          <p:nvPr/>
        </p:nvSpPr>
        <p:spPr>
          <a:xfrm>
            <a:off x="3483975" y="2074375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223;p19">
            <a:extLst>
              <a:ext uri="{FF2B5EF4-FFF2-40B4-BE49-F238E27FC236}">
                <a16:creationId xmlns:a16="http://schemas.microsoft.com/office/drawing/2014/main" id="{7D34631C-37B9-B04F-9E27-6AF175D9378B}"/>
              </a:ext>
            </a:extLst>
          </p:cNvPr>
          <p:cNvSpPr txBox="1"/>
          <p:nvPr/>
        </p:nvSpPr>
        <p:spPr>
          <a:xfrm>
            <a:off x="6096000" y="2074375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six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224;p19">
            <a:extLst>
              <a:ext uri="{FF2B5EF4-FFF2-40B4-BE49-F238E27FC236}">
                <a16:creationId xmlns:a16="http://schemas.microsoft.com/office/drawing/2014/main" id="{88B13261-5812-F94E-B7A0-BA052B7756B8}"/>
              </a:ext>
            </a:extLst>
          </p:cNvPr>
          <p:cNvSpPr txBox="1"/>
          <p:nvPr/>
        </p:nvSpPr>
        <p:spPr>
          <a:xfrm>
            <a:off x="1742630" y="4451613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225;p19">
            <a:extLst>
              <a:ext uri="{FF2B5EF4-FFF2-40B4-BE49-F238E27FC236}">
                <a16:creationId xmlns:a16="http://schemas.microsoft.com/office/drawing/2014/main" id="{AB4156DB-6768-9C4F-8770-8FD2E3931909}"/>
              </a:ext>
            </a:extLst>
          </p:cNvPr>
          <p:cNvSpPr txBox="1"/>
          <p:nvPr/>
        </p:nvSpPr>
        <p:spPr>
          <a:xfrm>
            <a:off x="5225330" y="4451613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five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26;p19">
            <a:extLst>
              <a:ext uri="{FF2B5EF4-FFF2-40B4-BE49-F238E27FC236}">
                <a16:creationId xmlns:a16="http://schemas.microsoft.com/office/drawing/2014/main" id="{11284E35-38B5-2840-9545-3F5ED62C97ED}"/>
              </a:ext>
            </a:extLst>
          </p:cNvPr>
          <p:cNvSpPr txBox="1"/>
          <p:nvPr/>
        </p:nvSpPr>
        <p:spPr>
          <a:xfrm>
            <a:off x="6096005" y="4451613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six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27;p19">
            <a:extLst>
              <a:ext uri="{FF2B5EF4-FFF2-40B4-BE49-F238E27FC236}">
                <a16:creationId xmlns:a16="http://schemas.microsoft.com/office/drawing/2014/main" id="{49B9FE52-6AEA-AF46-A8C8-9A14FE49623E}"/>
              </a:ext>
            </a:extLst>
          </p:cNvPr>
          <p:cNvSpPr txBox="1"/>
          <p:nvPr/>
        </p:nvSpPr>
        <p:spPr>
          <a:xfrm>
            <a:off x="6966605" y="4451613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seven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67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Your Turn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8535874-4655-9A41-8412-7DD6CE8F1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1478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26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Follow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9"/>
            <a:ext cx="11736887" cy="514598"/>
          </a:xfrm>
        </p:spPr>
        <p:txBody>
          <a:bodyPr/>
          <a:lstStyle/>
          <a:p>
            <a:r>
              <a:rPr lang="en-GB" b="1" dirty="0"/>
              <a:t>Fill in the missing numbers.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C3F9C2-59B6-0341-B97C-81C2931D1D1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AEE7B2-E6BC-CE46-9C0D-755C48BD55A6}"/>
              </a:ext>
            </a:extLst>
          </p:cNvPr>
          <p:cNvGrpSpPr/>
          <p:nvPr/>
        </p:nvGrpSpPr>
        <p:grpSpPr>
          <a:xfrm>
            <a:off x="373399" y="1948293"/>
            <a:ext cx="3423604" cy="761875"/>
            <a:chOff x="2380196" y="1906684"/>
            <a:chExt cx="3423604" cy="76187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391B31A-53E6-5E41-8949-504601E20804}"/>
                </a:ext>
              </a:extLst>
            </p:cNvPr>
            <p:cNvSpPr/>
            <p:nvPr/>
          </p:nvSpPr>
          <p:spPr>
            <a:xfrm>
              <a:off x="3279646" y="1906684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910B0D0-9F4D-9E4C-946B-E6268D735A18}"/>
                </a:ext>
              </a:extLst>
            </p:cNvPr>
            <p:cNvSpPr/>
            <p:nvPr/>
          </p:nvSpPr>
          <p:spPr>
            <a:xfrm>
              <a:off x="2380196" y="1915422"/>
              <a:ext cx="693893" cy="753137"/>
            </a:xfrm>
            <a:prstGeom prst="roundRect">
              <a:avLst/>
            </a:prstGeom>
            <a:noFill/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4096727-7105-904B-AD9B-40D611D7C6AF}"/>
                </a:ext>
              </a:extLst>
            </p:cNvPr>
            <p:cNvSpPr/>
            <p:nvPr/>
          </p:nvSpPr>
          <p:spPr>
            <a:xfrm>
              <a:off x="4179096" y="1906684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41D2325-8C7A-5840-B05D-898C06825E60}"/>
                </a:ext>
              </a:extLst>
            </p:cNvPr>
            <p:cNvSpPr/>
            <p:nvPr/>
          </p:nvSpPr>
          <p:spPr>
            <a:xfrm>
              <a:off x="5109907" y="1906684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D93BB5F-F030-A84E-8504-18C7F2F168DD}"/>
              </a:ext>
            </a:extLst>
          </p:cNvPr>
          <p:cNvSpPr/>
          <p:nvPr/>
        </p:nvSpPr>
        <p:spPr>
          <a:xfrm>
            <a:off x="373399" y="1948292"/>
            <a:ext cx="693893" cy="7531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43A047"/>
                </a:solidFill>
                <a:latin typeface="Century Gothic" panose="020B0502020202020204" pitchFamily="34" charset="0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6A9BE-E38B-074D-A0A5-F97E97D88366}"/>
              </a:ext>
            </a:extLst>
          </p:cNvPr>
          <p:cNvGrpSpPr/>
          <p:nvPr/>
        </p:nvGrpSpPr>
        <p:grpSpPr>
          <a:xfrm>
            <a:off x="373399" y="3519005"/>
            <a:ext cx="4323054" cy="761875"/>
            <a:chOff x="4412515" y="2972797"/>
            <a:chExt cx="4323054" cy="76187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D268D83-81DC-FE47-85C1-6CFEA326AD6E}"/>
                </a:ext>
              </a:extLst>
            </p:cNvPr>
            <p:cNvSpPr/>
            <p:nvPr/>
          </p:nvSpPr>
          <p:spPr>
            <a:xfrm>
              <a:off x="6211415" y="2972797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0A9520-F422-5D47-974F-DE6F2DD80F56}"/>
                </a:ext>
              </a:extLst>
            </p:cNvPr>
            <p:cNvSpPr/>
            <p:nvPr/>
          </p:nvSpPr>
          <p:spPr>
            <a:xfrm>
              <a:off x="5311965" y="2981535"/>
              <a:ext cx="693893" cy="753137"/>
            </a:xfrm>
            <a:prstGeom prst="roundRect">
              <a:avLst/>
            </a:prstGeom>
            <a:noFill/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17F0C0A-834D-A449-B534-1DDC81A09A07}"/>
                </a:ext>
              </a:extLst>
            </p:cNvPr>
            <p:cNvSpPr/>
            <p:nvPr/>
          </p:nvSpPr>
          <p:spPr>
            <a:xfrm>
              <a:off x="7110865" y="2972797"/>
              <a:ext cx="693893" cy="753137"/>
            </a:xfrm>
            <a:prstGeom prst="roundRect">
              <a:avLst/>
            </a:prstGeom>
            <a:noFill/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62ED517-043E-F34F-8B74-C8D40A22D6D9}"/>
                </a:ext>
              </a:extLst>
            </p:cNvPr>
            <p:cNvSpPr/>
            <p:nvPr/>
          </p:nvSpPr>
          <p:spPr>
            <a:xfrm>
              <a:off x="8041676" y="2972797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F8E46F1-81D5-C14C-A03B-1BCF52E9ABF0}"/>
                </a:ext>
              </a:extLst>
            </p:cNvPr>
            <p:cNvSpPr/>
            <p:nvPr/>
          </p:nvSpPr>
          <p:spPr>
            <a:xfrm>
              <a:off x="4412515" y="2972797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1721918-6F10-A946-9CD1-339D61A8F0DC}"/>
              </a:ext>
            </a:extLst>
          </p:cNvPr>
          <p:cNvSpPr/>
          <p:nvPr/>
        </p:nvSpPr>
        <p:spPr>
          <a:xfrm>
            <a:off x="1272849" y="3527742"/>
            <a:ext cx="693893" cy="7531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43A047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2310DD-8B78-5F43-968D-840FDF43B74C}"/>
              </a:ext>
            </a:extLst>
          </p:cNvPr>
          <p:cNvSpPr/>
          <p:nvPr/>
        </p:nvSpPr>
        <p:spPr>
          <a:xfrm>
            <a:off x="3071749" y="3527742"/>
            <a:ext cx="693893" cy="7531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43A047"/>
                </a:solidFill>
                <a:latin typeface="Century Gothic" panose="020B0502020202020204" pitchFamily="34" charset="0"/>
              </a:rPr>
              <a:t>9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F395A0-C74D-584E-98C2-8CBA4D9F8FB3}"/>
              </a:ext>
            </a:extLst>
          </p:cNvPr>
          <p:cNvGrpSpPr/>
          <p:nvPr/>
        </p:nvGrpSpPr>
        <p:grpSpPr>
          <a:xfrm>
            <a:off x="373399" y="5089717"/>
            <a:ext cx="8265092" cy="761875"/>
            <a:chOff x="4412515" y="2972797"/>
            <a:chExt cx="4323054" cy="761875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FA3AF23-4615-C041-B1CA-EEC7BCCB3B9D}"/>
                </a:ext>
              </a:extLst>
            </p:cNvPr>
            <p:cNvSpPr/>
            <p:nvPr/>
          </p:nvSpPr>
          <p:spPr>
            <a:xfrm>
              <a:off x="6211415" y="2972797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five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CE49219-FAF3-8F49-8A57-EB03E011F7D2}"/>
                </a:ext>
              </a:extLst>
            </p:cNvPr>
            <p:cNvSpPr/>
            <p:nvPr/>
          </p:nvSpPr>
          <p:spPr>
            <a:xfrm>
              <a:off x="5311965" y="2981535"/>
              <a:ext cx="693893" cy="753137"/>
            </a:xfrm>
            <a:prstGeom prst="roundRect">
              <a:avLst/>
            </a:prstGeom>
            <a:noFill/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6D36355-36B2-2842-B470-BD911104FE96}"/>
                </a:ext>
              </a:extLst>
            </p:cNvPr>
            <p:cNvSpPr/>
            <p:nvPr/>
          </p:nvSpPr>
          <p:spPr>
            <a:xfrm>
              <a:off x="7110865" y="2972797"/>
              <a:ext cx="693893" cy="753137"/>
            </a:xfrm>
            <a:prstGeom prst="roundRect">
              <a:avLst/>
            </a:prstGeom>
            <a:noFill/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86531B0-1594-6547-B50E-61C7B35E4C61}"/>
                </a:ext>
              </a:extLst>
            </p:cNvPr>
            <p:cNvSpPr/>
            <p:nvPr/>
          </p:nvSpPr>
          <p:spPr>
            <a:xfrm>
              <a:off x="8041676" y="2972797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seven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6E70976-AE7F-F443-AB32-8158A1E4B296}"/>
                </a:ext>
              </a:extLst>
            </p:cNvPr>
            <p:cNvSpPr/>
            <p:nvPr/>
          </p:nvSpPr>
          <p:spPr>
            <a:xfrm>
              <a:off x="4412515" y="2972797"/>
              <a:ext cx="693893" cy="753137"/>
            </a:xfrm>
            <a:prstGeom prst="roundRect">
              <a:avLst/>
            </a:prstGeom>
            <a:solidFill>
              <a:srgbClr val="CCD4F4"/>
            </a:solidFill>
            <a:ln w="38100">
              <a:solidFill>
                <a:srgbClr val="CCD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three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4F481B-EC26-6D49-8EFF-B69158C07F8B}"/>
              </a:ext>
            </a:extLst>
          </p:cNvPr>
          <p:cNvSpPr/>
          <p:nvPr/>
        </p:nvSpPr>
        <p:spPr>
          <a:xfrm>
            <a:off x="2092066" y="5098455"/>
            <a:ext cx="1326629" cy="7531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43A047"/>
                </a:solidFill>
                <a:latin typeface="Century Gothic" panose="020B0502020202020204" pitchFamily="34" charset="0"/>
              </a:rPr>
              <a:t>four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E4DF6C0-1E72-0543-86B5-2D67CEF1A211}"/>
              </a:ext>
            </a:extLst>
          </p:cNvPr>
          <p:cNvSpPr/>
          <p:nvPr/>
        </p:nvSpPr>
        <p:spPr>
          <a:xfrm>
            <a:off x="5531318" y="5098455"/>
            <a:ext cx="1326629" cy="7531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43A047"/>
                </a:solidFill>
                <a:latin typeface="Century Gothic" panose="020B0502020202020204" pitchFamily="34" charset="0"/>
              </a:rPr>
              <a:t>six</a:t>
            </a:r>
          </a:p>
        </p:txBody>
      </p:sp>
    </p:spTree>
    <p:extLst>
      <p:ext uri="{BB962C8B-B14F-4D97-AF65-F5344CB8AC3E}">
        <p14:creationId xmlns:p14="http://schemas.microsoft.com/office/powerpoint/2010/main" val="536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Your Turn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2F2851A-704A-2048-ADCF-8C89A80E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2926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02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Let’s 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2088" y="4380459"/>
            <a:ext cx="692822" cy="636979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A48F2-0ED7-9843-AD92-27C5DE5CA8B3}"/>
              </a:ext>
            </a:extLst>
          </p:cNvPr>
          <p:cNvSpPr txBox="1"/>
          <p:nvPr/>
        </p:nvSpPr>
        <p:spPr>
          <a:xfrm>
            <a:off x="192067" y="5989413"/>
            <a:ext cx="817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The counting has started from 1 but the sequence doesn’t start with 1.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C3F9C2-59B6-0341-B97C-81C2931D1D1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2EDD38-1362-7B48-AC61-7E1F2E2F86D2}"/>
              </a:ext>
            </a:extLst>
          </p:cNvPr>
          <p:cNvGrpSpPr/>
          <p:nvPr/>
        </p:nvGrpSpPr>
        <p:grpSpPr>
          <a:xfrm>
            <a:off x="7772399" y="1842655"/>
            <a:ext cx="595746" cy="2372854"/>
            <a:chOff x="1622113" y="2373988"/>
            <a:chExt cx="595746" cy="2372854"/>
          </a:xfrm>
        </p:grpSpPr>
        <p:pic>
          <p:nvPicPr>
            <p:cNvPr id="6" name="Google Shape;139;p11">
              <a:extLst>
                <a:ext uri="{FF2B5EF4-FFF2-40B4-BE49-F238E27FC236}">
                  <a16:creationId xmlns:a16="http://schemas.microsoft.com/office/drawing/2014/main" id="{74169801-C4C8-2949-8B8B-E7098B90F61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4109863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39;p11">
              <a:extLst>
                <a:ext uri="{FF2B5EF4-FFF2-40B4-BE49-F238E27FC236}">
                  <a16:creationId xmlns:a16="http://schemas.microsoft.com/office/drawing/2014/main" id="{23441C96-2B97-0C48-96E1-82CA5CA6D00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3684338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39;p11">
              <a:extLst>
                <a:ext uri="{FF2B5EF4-FFF2-40B4-BE49-F238E27FC236}">
                  <a16:creationId xmlns:a16="http://schemas.microsoft.com/office/drawing/2014/main" id="{2F1B63D6-A14A-5D43-9628-FC13DA24ADA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3258813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39;p11">
              <a:extLst>
                <a:ext uri="{FF2B5EF4-FFF2-40B4-BE49-F238E27FC236}">
                  <a16:creationId xmlns:a16="http://schemas.microsoft.com/office/drawing/2014/main" id="{B1F50EDD-8815-8C4A-A596-CAA652673C5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2832046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39;p11">
              <a:extLst>
                <a:ext uri="{FF2B5EF4-FFF2-40B4-BE49-F238E27FC236}">
                  <a16:creationId xmlns:a16="http://schemas.microsoft.com/office/drawing/2014/main" id="{FFA7C0CB-5448-F041-86B7-7EB9CEF21C0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3" y="2373988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324F2-E52D-DD4B-AF29-9472CD88E7F8}"/>
              </a:ext>
            </a:extLst>
          </p:cNvPr>
          <p:cNvGrpSpPr/>
          <p:nvPr/>
        </p:nvGrpSpPr>
        <p:grpSpPr>
          <a:xfrm>
            <a:off x="6414655" y="2314567"/>
            <a:ext cx="595745" cy="1914796"/>
            <a:chOff x="1622114" y="2832046"/>
            <a:chExt cx="595745" cy="1914796"/>
          </a:xfrm>
        </p:grpSpPr>
        <p:pic>
          <p:nvPicPr>
            <p:cNvPr id="13" name="Google Shape;139;p11">
              <a:extLst>
                <a:ext uri="{FF2B5EF4-FFF2-40B4-BE49-F238E27FC236}">
                  <a16:creationId xmlns:a16="http://schemas.microsoft.com/office/drawing/2014/main" id="{C98B99D7-A4DE-AF4A-B361-4564AABA73E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4109863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11">
              <a:extLst>
                <a:ext uri="{FF2B5EF4-FFF2-40B4-BE49-F238E27FC236}">
                  <a16:creationId xmlns:a16="http://schemas.microsoft.com/office/drawing/2014/main" id="{67705FC2-D304-4C45-A46B-BCB6D021A20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3684338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39;p11">
              <a:extLst>
                <a:ext uri="{FF2B5EF4-FFF2-40B4-BE49-F238E27FC236}">
                  <a16:creationId xmlns:a16="http://schemas.microsoft.com/office/drawing/2014/main" id="{3B93A985-26FB-C641-926B-E3E2E2BB74B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3258813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39;p11">
              <a:extLst>
                <a:ext uri="{FF2B5EF4-FFF2-40B4-BE49-F238E27FC236}">
                  <a16:creationId xmlns:a16="http://schemas.microsoft.com/office/drawing/2014/main" id="{16325ECF-372A-3B45-BB22-B3CD1474EB4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2832046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A5067E-1745-1242-A457-E8932BAAC8EE}"/>
              </a:ext>
            </a:extLst>
          </p:cNvPr>
          <p:cNvGrpSpPr/>
          <p:nvPr/>
        </p:nvGrpSpPr>
        <p:grpSpPr>
          <a:xfrm>
            <a:off x="5056910" y="2833828"/>
            <a:ext cx="595745" cy="1488029"/>
            <a:chOff x="1622114" y="3258813"/>
            <a:chExt cx="595745" cy="1488029"/>
          </a:xfrm>
        </p:grpSpPr>
        <p:pic>
          <p:nvPicPr>
            <p:cNvPr id="19" name="Google Shape;139;p11">
              <a:extLst>
                <a:ext uri="{FF2B5EF4-FFF2-40B4-BE49-F238E27FC236}">
                  <a16:creationId xmlns:a16="http://schemas.microsoft.com/office/drawing/2014/main" id="{8C2698D8-A29A-CE41-A632-DFD611F724D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4109863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39;p11">
              <a:extLst>
                <a:ext uri="{FF2B5EF4-FFF2-40B4-BE49-F238E27FC236}">
                  <a16:creationId xmlns:a16="http://schemas.microsoft.com/office/drawing/2014/main" id="{B2BB37D9-AF88-D04F-A859-46A1792DBBD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3684338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39;p11">
              <a:extLst>
                <a:ext uri="{FF2B5EF4-FFF2-40B4-BE49-F238E27FC236}">
                  <a16:creationId xmlns:a16="http://schemas.microsoft.com/office/drawing/2014/main" id="{B32AC4D7-6D98-1A4D-B94F-09F2021407F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3258813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A93A03-6714-D647-9FC0-EC05F3686957}"/>
              </a:ext>
            </a:extLst>
          </p:cNvPr>
          <p:cNvGrpSpPr/>
          <p:nvPr/>
        </p:nvGrpSpPr>
        <p:grpSpPr>
          <a:xfrm>
            <a:off x="3699165" y="3259352"/>
            <a:ext cx="595745" cy="1062504"/>
            <a:chOff x="1622114" y="3684338"/>
            <a:chExt cx="595745" cy="1062504"/>
          </a:xfrm>
        </p:grpSpPr>
        <p:pic>
          <p:nvPicPr>
            <p:cNvPr id="24" name="Google Shape;139;p11">
              <a:extLst>
                <a:ext uri="{FF2B5EF4-FFF2-40B4-BE49-F238E27FC236}">
                  <a16:creationId xmlns:a16="http://schemas.microsoft.com/office/drawing/2014/main" id="{29906C70-2FF0-314B-9AB8-13246530E31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4109863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39;p11">
              <a:extLst>
                <a:ext uri="{FF2B5EF4-FFF2-40B4-BE49-F238E27FC236}">
                  <a16:creationId xmlns:a16="http://schemas.microsoft.com/office/drawing/2014/main" id="{2AB4D87C-DBAF-F242-AEF9-91228302734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2114" y="3684338"/>
              <a:ext cx="595745" cy="636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81DCB1F-DA7A-1B44-BC99-18EAC22772EC}"/>
              </a:ext>
            </a:extLst>
          </p:cNvPr>
          <p:cNvSpPr txBox="1">
            <a:spLocks/>
          </p:cNvSpPr>
          <p:nvPr/>
        </p:nvSpPr>
        <p:spPr>
          <a:xfrm>
            <a:off x="415446" y="1328738"/>
            <a:ext cx="11736887" cy="666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Explain the mistake.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D42DE9C-2C39-1143-84E9-0A4C3781CD8C}"/>
              </a:ext>
            </a:extLst>
          </p:cNvPr>
          <p:cNvSpPr txBox="1">
            <a:spLocks/>
          </p:cNvSpPr>
          <p:nvPr/>
        </p:nvSpPr>
        <p:spPr>
          <a:xfrm>
            <a:off x="4959833" y="4380459"/>
            <a:ext cx="692822" cy="636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2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6A0D921-DAAE-5244-8F32-7D18B006217D}"/>
              </a:ext>
            </a:extLst>
          </p:cNvPr>
          <p:cNvSpPr txBox="1">
            <a:spLocks/>
          </p:cNvSpPr>
          <p:nvPr/>
        </p:nvSpPr>
        <p:spPr>
          <a:xfrm>
            <a:off x="6317578" y="4327739"/>
            <a:ext cx="692822" cy="636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3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B3E3E84-DBE0-0346-8769-CD52D107F783}"/>
              </a:ext>
            </a:extLst>
          </p:cNvPr>
          <p:cNvSpPr txBox="1">
            <a:spLocks/>
          </p:cNvSpPr>
          <p:nvPr/>
        </p:nvSpPr>
        <p:spPr>
          <a:xfrm>
            <a:off x="7675322" y="4327739"/>
            <a:ext cx="692822" cy="636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146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EEC1-B085-D449-BE76-00E35C90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/>
              <a:t>The following slides are based on:</a:t>
            </a:r>
            <a:br>
              <a:rPr lang="en-GB" sz="2800" dirty="0"/>
            </a:br>
            <a:r>
              <a:rPr lang="en-GB" sz="2800" dirty="0"/>
              <a:t>Counting to 10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697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755D-9ACF-C143-A323-0FC01C229A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700644"/>
            <a:ext cx="11736887" cy="546265"/>
          </a:xfrm>
        </p:spPr>
        <p:txBody>
          <a:bodyPr/>
          <a:lstStyle/>
          <a:p>
            <a:r>
              <a:rPr lang="en-GB" b="1" dirty="0"/>
              <a:t>Starting at 1, count to 10.</a:t>
            </a:r>
          </a:p>
        </p:txBody>
      </p:sp>
      <p:pic>
        <p:nvPicPr>
          <p:cNvPr id="23" name="Google Shape;197;p14">
            <a:extLst>
              <a:ext uri="{FF2B5EF4-FFF2-40B4-BE49-F238E27FC236}">
                <a16:creationId xmlns:a16="http://schemas.microsoft.com/office/drawing/2014/main" id="{09A098FB-203D-D342-BD06-70E3E65831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535" y="1542183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98;p14">
            <a:extLst>
              <a:ext uri="{FF2B5EF4-FFF2-40B4-BE49-F238E27FC236}">
                <a16:creationId xmlns:a16="http://schemas.microsoft.com/office/drawing/2014/main" id="{879858E4-6EB7-A247-A3D1-648D912C03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7535" y="2927177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99;p14">
            <a:extLst>
              <a:ext uri="{FF2B5EF4-FFF2-40B4-BE49-F238E27FC236}">
                <a16:creationId xmlns:a16="http://schemas.microsoft.com/office/drawing/2014/main" id="{EB8A2BC5-211F-8041-A61C-F32CC4AB8CD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7535" y="4317518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00;p14">
            <a:extLst>
              <a:ext uri="{FF2B5EF4-FFF2-40B4-BE49-F238E27FC236}">
                <a16:creationId xmlns:a16="http://schemas.microsoft.com/office/drawing/2014/main" id="{7CFFCC17-2B27-2142-ADBD-E4F789D0EF2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9036" y="1486968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01;p14">
            <a:extLst>
              <a:ext uri="{FF2B5EF4-FFF2-40B4-BE49-F238E27FC236}">
                <a16:creationId xmlns:a16="http://schemas.microsoft.com/office/drawing/2014/main" id="{B5F2BA7D-F6C1-F842-95FE-FCB15AF1823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9036" y="2927177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02;p14">
            <a:extLst>
              <a:ext uri="{FF2B5EF4-FFF2-40B4-BE49-F238E27FC236}">
                <a16:creationId xmlns:a16="http://schemas.microsoft.com/office/drawing/2014/main" id="{44553DAD-D082-E04A-AFF3-527B2CB7130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59036" y="4367386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03;p14">
            <a:extLst>
              <a:ext uri="{FF2B5EF4-FFF2-40B4-BE49-F238E27FC236}">
                <a16:creationId xmlns:a16="http://schemas.microsoft.com/office/drawing/2014/main" id="{8CB4D965-0008-0947-A162-AC35065B5F1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10537" y="1491093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04;p14">
            <a:extLst>
              <a:ext uri="{FF2B5EF4-FFF2-40B4-BE49-F238E27FC236}">
                <a16:creationId xmlns:a16="http://schemas.microsoft.com/office/drawing/2014/main" id="{47651D71-1A35-ED4B-8B82-F743C1451690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04056" y="2925441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05;p14">
            <a:extLst>
              <a:ext uri="{FF2B5EF4-FFF2-40B4-BE49-F238E27FC236}">
                <a16:creationId xmlns:a16="http://schemas.microsoft.com/office/drawing/2014/main" id="{2AD820B6-8883-D443-8199-873E6208767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04056" y="4254214"/>
            <a:ext cx="2209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06;p14">
            <a:extLst>
              <a:ext uri="{FF2B5EF4-FFF2-40B4-BE49-F238E27FC236}">
                <a16:creationId xmlns:a16="http://schemas.microsoft.com/office/drawing/2014/main" id="{A440686C-0BD6-B340-A571-893873E9DAD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04056" y="5582987"/>
            <a:ext cx="2209800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55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755D-9ACF-C143-A323-0FC01C229A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700645"/>
            <a:ext cx="11736887" cy="560120"/>
          </a:xfrm>
        </p:spPr>
        <p:txBody>
          <a:bodyPr/>
          <a:lstStyle/>
          <a:p>
            <a:r>
              <a:rPr lang="en-GB" b="1" dirty="0"/>
              <a:t>Starting at 1, count to 10.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FCAD07-E0B1-4F41-BAE7-463F8535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043" y="1265959"/>
            <a:ext cx="812800" cy="12446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68161A6-8B08-034F-8FBE-47CFF9E2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116" y="1258042"/>
            <a:ext cx="800100" cy="12954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139FD20-DCF1-9447-8B39-B7E3D6A0B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05" y="1246909"/>
            <a:ext cx="812800" cy="12446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F1E30CB-130E-C841-9201-A0D47F2C5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267" y="1246909"/>
            <a:ext cx="812800" cy="12827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74C5AF8-ABA3-4B41-946B-811BC867B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32" y="3485573"/>
            <a:ext cx="1143000" cy="1193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7E88F-6F07-E64D-8184-98419FFB63D3}"/>
              </a:ext>
            </a:extLst>
          </p:cNvPr>
          <p:cNvGrpSpPr/>
          <p:nvPr/>
        </p:nvGrpSpPr>
        <p:grpSpPr>
          <a:xfrm>
            <a:off x="3145099" y="3355687"/>
            <a:ext cx="1955800" cy="1244600"/>
            <a:chOff x="3355587" y="3429000"/>
            <a:chExt cx="1955800" cy="1244600"/>
          </a:xfrm>
        </p:grpSpPr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6131CA6B-3C40-4B48-B4D9-A1E457311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5587" y="3429000"/>
              <a:ext cx="1143000" cy="1193800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4021EC6E-2A4E-FF43-9939-94BB5514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8587" y="3429000"/>
              <a:ext cx="812800" cy="12446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287813-6801-BE48-BB45-DAE6F00CE62A}"/>
              </a:ext>
            </a:extLst>
          </p:cNvPr>
          <p:cNvGrpSpPr/>
          <p:nvPr/>
        </p:nvGrpSpPr>
        <p:grpSpPr>
          <a:xfrm>
            <a:off x="6594616" y="3292187"/>
            <a:ext cx="1955800" cy="1282700"/>
            <a:chOff x="7456733" y="3340100"/>
            <a:chExt cx="1955800" cy="1282700"/>
          </a:xfrm>
        </p:grpSpPr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BC83D525-FFEF-1E4C-8D6D-61A8449DA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6733" y="3429000"/>
              <a:ext cx="1143000" cy="1193800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FB8DBD26-C6E6-4848-ACCF-3046737FF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9733" y="3340100"/>
              <a:ext cx="812800" cy="12827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7CE4E2-9676-E145-BED8-395EA3409AF7}"/>
              </a:ext>
            </a:extLst>
          </p:cNvPr>
          <p:cNvGrpSpPr/>
          <p:nvPr/>
        </p:nvGrpSpPr>
        <p:grpSpPr>
          <a:xfrm>
            <a:off x="10008543" y="3226955"/>
            <a:ext cx="1991390" cy="1295400"/>
            <a:chOff x="10241697" y="3352800"/>
            <a:chExt cx="1991390" cy="1295400"/>
          </a:xfrm>
        </p:grpSpPr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50B3F1A6-B308-CB49-AB8E-42CA9EF7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41697" y="3390900"/>
              <a:ext cx="1143000" cy="1193800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">
              <a:extLst>
                <a:ext uri="{FF2B5EF4-FFF2-40B4-BE49-F238E27FC236}">
                  <a16:creationId xmlns:a16="http://schemas.microsoft.com/office/drawing/2014/main" id="{710E7983-B522-BA48-AFA7-70395FDA0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2987" y="3352800"/>
              <a:ext cx="800100" cy="1295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E43CE6-6543-B04A-A654-D72D833B4D39}"/>
              </a:ext>
            </a:extLst>
          </p:cNvPr>
          <p:cNvGrpSpPr/>
          <p:nvPr/>
        </p:nvGrpSpPr>
        <p:grpSpPr>
          <a:xfrm>
            <a:off x="3310818" y="5245265"/>
            <a:ext cx="1954561" cy="1244600"/>
            <a:chOff x="318464" y="5320145"/>
            <a:chExt cx="1954561" cy="1244600"/>
          </a:xfrm>
        </p:grpSpPr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22D84256-0271-E444-BEF4-547222280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8464" y="5354782"/>
              <a:ext cx="1143000" cy="11938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FAB53B09-C4D6-1F4A-A676-9EF2876DA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0225" y="5320145"/>
              <a:ext cx="812800" cy="12446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8CC1CF-454E-104D-887C-353D9E5690EA}"/>
              </a:ext>
            </a:extLst>
          </p:cNvPr>
          <p:cNvGrpSpPr/>
          <p:nvPr/>
        </p:nvGrpSpPr>
        <p:grpSpPr>
          <a:xfrm>
            <a:off x="6594616" y="5270665"/>
            <a:ext cx="2286000" cy="1193800"/>
            <a:chOff x="3920646" y="5410200"/>
            <a:chExt cx="2286000" cy="1193800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05B68C7-9108-3E4D-8B51-ADE0BE677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063646" y="5410200"/>
              <a:ext cx="1143000" cy="11938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90713B2-1EE7-AD47-AA7A-A8F16D94F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0646" y="5410200"/>
              <a:ext cx="1143000" cy="119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17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4699864-96C4-3340-8062-98B92FD5CA76}"/>
              </a:ext>
            </a:extLst>
          </p:cNvPr>
          <p:cNvSpPr txBox="1">
            <a:spLocks/>
          </p:cNvSpPr>
          <p:nvPr/>
        </p:nvSpPr>
        <p:spPr>
          <a:xfrm>
            <a:off x="263525" y="676894"/>
            <a:ext cx="11736388" cy="57595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1" dirty="0"/>
              <a:t>Summary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Key Vocabulary and Sentence Stems </a:t>
            </a:r>
          </a:p>
          <a:p>
            <a:pPr>
              <a:lnSpc>
                <a:spcPct val="110000"/>
              </a:lnSpc>
            </a:pPr>
            <a:r>
              <a:rPr lang="en-GB" dirty="0"/>
              <a:t>Diagnostic Question</a:t>
            </a:r>
          </a:p>
          <a:p>
            <a:pPr>
              <a:lnSpc>
                <a:spcPct val="110000"/>
              </a:lnSpc>
            </a:pPr>
            <a:r>
              <a:rPr lang="en-GB" dirty="0"/>
              <a:t>Learning Objective</a:t>
            </a:r>
          </a:p>
          <a:p>
            <a:pPr>
              <a:lnSpc>
                <a:spcPct val="110000"/>
              </a:lnSpc>
            </a:pPr>
            <a:r>
              <a:rPr lang="en-GB" dirty="0"/>
              <a:t>Starter – Fill in the missing number represented by fruit</a:t>
            </a:r>
          </a:p>
          <a:p>
            <a:pPr>
              <a:lnSpc>
                <a:spcPct val="110000"/>
              </a:lnSpc>
            </a:pPr>
            <a:r>
              <a:rPr lang="en-GB" dirty="0"/>
              <a:t>Let’s Learn</a:t>
            </a:r>
          </a:p>
          <a:p>
            <a:pPr>
              <a:lnSpc>
                <a:spcPct val="110000"/>
              </a:lnSpc>
            </a:pPr>
            <a:r>
              <a:rPr lang="en-GB" dirty="0"/>
              <a:t>Follow Me – Complete the number tracks (digits)</a:t>
            </a:r>
          </a:p>
          <a:p>
            <a:pPr>
              <a:lnSpc>
                <a:spcPct val="110000"/>
              </a:lnSpc>
            </a:pPr>
            <a:r>
              <a:rPr lang="en-GB" dirty="0"/>
              <a:t>Your Turn (1) – Complete the number tracks (digits)</a:t>
            </a:r>
          </a:p>
          <a:p>
            <a:pPr>
              <a:lnSpc>
                <a:spcPct val="110000"/>
              </a:lnSpc>
            </a:pPr>
            <a:r>
              <a:rPr lang="en-GB" dirty="0"/>
              <a:t>Follow Me – Complete the number tracks (words) </a:t>
            </a:r>
          </a:p>
          <a:p>
            <a:pPr>
              <a:lnSpc>
                <a:spcPct val="110000"/>
              </a:lnSpc>
            </a:pPr>
            <a:r>
              <a:rPr lang="en-GB" dirty="0"/>
              <a:t>Your Turn (2) – Complete the number tracks (words)</a:t>
            </a:r>
          </a:p>
          <a:p>
            <a:pPr>
              <a:lnSpc>
                <a:spcPct val="110000"/>
              </a:lnSpc>
            </a:pPr>
            <a:r>
              <a:rPr lang="en-GB" dirty="0"/>
              <a:t>Follow Me – Complete the sequence (mix of digits and words) </a:t>
            </a:r>
          </a:p>
          <a:p>
            <a:pPr>
              <a:lnSpc>
                <a:spcPct val="110000"/>
              </a:lnSpc>
            </a:pPr>
            <a:r>
              <a:rPr lang="en-GB" dirty="0"/>
              <a:t>Your Turn (3) – Complete the sequence (mix of digits and words) </a:t>
            </a:r>
          </a:p>
          <a:p>
            <a:pPr>
              <a:lnSpc>
                <a:spcPct val="110000"/>
              </a:lnSpc>
            </a:pPr>
            <a:r>
              <a:rPr lang="en-GB" dirty="0"/>
              <a:t>Let’s Reflect </a:t>
            </a:r>
          </a:p>
          <a:p>
            <a:pPr>
              <a:lnSpc>
                <a:spcPct val="110000"/>
              </a:lnSpc>
            </a:pPr>
            <a:r>
              <a:rPr lang="en-GB" dirty="0"/>
              <a:t>Support Slides – Based </a:t>
            </a:r>
            <a:r>
              <a:rPr lang="en-GB"/>
              <a:t>on counting to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55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90639-1173-8341-A5A1-6DFD4516CD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Key Vocabulary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CEA0DE-22D5-164F-A366-A7C30146B046}"/>
              </a:ext>
            </a:extLst>
          </p:cNvPr>
          <p:cNvSpPr txBox="1">
            <a:spLocks/>
          </p:cNvSpPr>
          <p:nvPr/>
        </p:nvSpPr>
        <p:spPr>
          <a:xfrm>
            <a:off x="263524" y="3216993"/>
            <a:ext cx="2717181" cy="42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0277B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Sentence 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3ACAB-7DB3-7449-BAF0-D49EBF6D5354}"/>
              </a:ext>
            </a:extLst>
          </p:cNvPr>
          <p:cNvSpPr txBox="1"/>
          <p:nvPr/>
        </p:nvSpPr>
        <p:spPr>
          <a:xfrm>
            <a:off x="263524" y="3641007"/>
            <a:ext cx="11736388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One, two (continue counting). There are (number) items.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Consecutive numbers have a difference of one.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AE47A2B-E553-6046-BB5F-FC0E04DBC71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58515666"/>
              </p:ext>
            </p:extLst>
          </p:nvPr>
        </p:nvGraphicFramePr>
        <p:xfrm>
          <a:off x="263524" y="1155866"/>
          <a:ext cx="1173638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194">
                  <a:extLst>
                    <a:ext uri="{9D8B030D-6E8A-4147-A177-3AD203B41FA5}">
                      <a16:colId xmlns:a16="http://schemas.microsoft.com/office/drawing/2014/main" val="1882064463"/>
                    </a:ext>
                  </a:extLst>
                </a:gridCol>
                <a:gridCol w="5868194">
                  <a:extLst>
                    <a:ext uri="{9D8B030D-6E8A-4147-A177-3AD203B41FA5}">
                      <a16:colId xmlns:a16="http://schemas.microsoft.com/office/drawing/2014/main" val="1322308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</a:rPr>
                        <a:t>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</a:rPr>
                        <a:t>forwards/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4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</a:rPr>
                        <a:t>consecutive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4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3B70-CC75-0944-B456-4C2C1EAD7A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7" y="1293813"/>
            <a:ext cx="11736887" cy="534987"/>
          </a:xfrm>
        </p:spPr>
        <p:txBody>
          <a:bodyPr/>
          <a:lstStyle/>
          <a:p>
            <a:r>
              <a:rPr lang="en-GB" b="1" dirty="0"/>
              <a:t>Fill in the missing number.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12647-E6A1-D943-961A-B5276A3E25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2F4617-8C5F-2741-B7B9-E074AD33A1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AB18F-3C6C-7341-8583-31D7CE46B53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56D4D-EA3D-3048-80C0-17BA4ADC8E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10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4D6979F9-DE0D-EC4A-8D26-16EC20618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32315"/>
              </p:ext>
            </p:extLst>
          </p:nvPr>
        </p:nvGraphicFramePr>
        <p:xfrm>
          <a:off x="3505200" y="1457960"/>
          <a:ext cx="8489256" cy="143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14">
                  <a:extLst>
                    <a:ext uri="{9D8B030D-6E8A-4147-A177-3AD203B41FA5}">
                      <a16:colId xmlns:a16="http://schemas.microsoft.com/office/drawing/2014/main" val="2684175419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3847942178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2107285999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1548199224"/>
                    </a:ext>
                  </a:extLst>
                </a:gridCol>
              </a:tblGrid>
              <a:tr h="975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50530"/>
                  </a:ext>
                </a:extLst>
              </a:tr>
              <a:tr h="4486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0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974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E0AC522-2772-B54C-85CC-30391897EFCF}"/>
              </a:ext>
            </a:extLst>
          </p:cNvPr>
          <p:cNvGrpSpPr/>
          <p:nvPr/>
        </p:nvGrpSpPr>
        <p:grpSpPr>
          <a:xfrm>
            <a:off x="4296389" y="1587975"/>
            <a:ext cx="7734937" cy="734003"/>
            <a:chOff x="4296389" y="1587975"/>
            <a:chExt cx="7734937" cy="734003"/>
          </a:xfrm>
        </p:grpSpPr>
        <p:pic>
          <p:nvPicPr>
            <p:cNvPr id="8" name="Google Shape;507;p32">
              <a:extLst>
                <a:ext uri="{FF2B5EF4-FFF2-40B4-BE49-F238E27FC236}">
                  <a16:creationId xmlns:a16="http://schemas.microsoft.com/office/drawing/2014/main" id="{D351A111-9C7F-0844-AF11-5ACB9C5E909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4296389" y="1619610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507;p32">
              <a:extLst>
                <a:ext uri="{FF2B5EF4-FFF2-40B4-BE49-F238E27FC236}">
                  <a16:creationId xmlns:a16="http://schemas.microsoft.com/office/drawing/2014/main" id="{E423EDC9-51CE-8347-BA15-9468A1F123A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5899641" y="1594080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507;p32">
              <a:extLst>
                <a:ext uri="{FF2B5EF4-FFF2-40B4-BE49-F238E27FC236}">
                  <a16:creationId xmlns:a16="http://schemas.microsoft.com/office/drawing/2014/main" id="{9FC028CE-A492-7F4F-BEE3-A385F6E0911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6753260" y="1594080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507;p32">
              <a:extLst>
                <a:ext uri="{FF2B5EF4-FFF2-40B4-BE49-F238E27FC236}">
                  <a16:creationId xmlns:a16="http://schemas.microsoft.com/office/drawing/2014/main" id="{38CAE642-C20A-504B-9B3B-B044BFB896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7832191" y="1594080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507;p32">
              <a:extLst>
                <a:ext uri="{FF2B5EF4-FFF2-40B4-BE49-F238E27FC236}">
                  <a16:creationId xmlns:a16="http://schemas.microsoft.com/office/drawing/2014/main" id="{0F9BDDEA-3ABA-6F4B-9FF7-243CE122BD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8489875" y="1594080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507;p32">
              <a:extLst>
                <a:ext uri="{FF2B5EF4-FFF2-40B4-BE49-F238E27FC236}">
                  <a16:creationId xmlns:a16="http://schemas.microsoft.com/office/drawing/2014/main" id="{D3F243AE-C6D9-6342-AABC-015A39EE18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9147559" y="1594080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507;p32">
              <a:extLst>
                <a:ext uri="{FF2B5EF4-FFF2-40B4-BE49-F238E27FC236}">
                  <a16:creationId xmlns:a16="http://schemas.microsoft.com/office/drawing/2014/main" id="{3CEBC92F-789C-B14A-AD91-66A95BCA3A7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9817979" y="1587975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507;p32">
              <a:extLst>
                <a:ext uri="{FF2B5EF4-FFF2-40B4-BE49-F238E27FC236}">
                  <a16:creationId xmlns:a16="http://schemas.microsoft.com/office/drawing/2014/main" id="{C215FF31-F47C-AC49-83A1-CD32B96D184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10361191" y="1591143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507;p32">
              <a:extLst>
                <a:ext uri="{FF2B5EF4-FFF2-40B4-BE49-F238E27FC236}">
                  <a16:creationId xmlns:a16="http://schemas.microsoft.com/office/drawing/2014/main" id="{DD0C26EC-749F-C143-AA25-68B16AB83A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10882357" y="1587975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507;p32">
              <a:extLst>
                <a:ext uri="{FF2B5EF4-FFF2-40B4-BE49-F238E27FC236}">
                  <a16:creationId xmlns:a16="http://schemas.microsoft.com/office/drawing/2014/main" id="{A25A1C6A-160F-3942-B54A-D35C62059C9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8989" t="17170" r="19870" b="13370"/>
            <a:stretch/>
          </p:blipFill>
          <p:spPr>
            <a:xfrm>
              <a:off x="11410513" y="1593112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305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95D9-F427-CA44-8BD2-7441CD1C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To count on from any number</a:t>
            </a:r>
          </a:p>
        </p:txBody>
      </p:sp>
    </p:spTree>
    <p:extLst>
      <p:ext uri="{BB962C8B-B14F-4D97-AF65-F5344CB8AC3E}">
        <p14:creationId xmlns:p14="http://schemas.microsoft.com/office/powerpoint/2010/main" val="329239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8"/>
            <a:ext cx="11736887" cy="638607"/>
          </a:xfrm>
        </p:spPr>
        <p:txBody>
          <a:bodyPr/>
          <a:lstStyle/>
          <a:p>
            <a:r>
              <a:rPr lang="en-GB" b="1" dirty="0"/>
              <a:t>Complete the number tracks.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D5C78-465C-5242-91D6-171934B5A0AA}"/>
              </a:ext>
            </a:extLst>
          </p:cNvPr>
          <p:cNvSpPr txBox="1"/>
          <p:nvPr/>
        </p:nvSpPr>
        <p:spPr>
          <a:xfrm>
            <a:off x="6095999" y="338374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AE0C5-7E69-6748-BBD2-9F443BE3B76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F60CE1D-29A4-424F-8354-F160F2D6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59950"/>
              </p:ext>
            </p:extLst>
          </p:nvPr>
        </p:nvGraphicFramePr>
        <p:xfrm>
          <a:off x="1851372" y="1857261"/>
          <a:ext cx="8489256" cy="143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14">
                  <a:extLst>
                    <a:ext uri="{9D8B030D-6E8A-4147-A177-3AD203B41FA5}">
                      <a16:colId xmlns:a16="http://schemas.microsoft.com/office/drawing/2014/main" val="2684175419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3847942178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2107285999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1548199224"/>
                    </a:ext>
                  </a:extLst>
                </a:gridCol>
              </a:tblGrid>
              <a:tr h="975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50530"/>
                  </a:ext>
                </a:extLst>
              </a:tr>
              <a:tr h="4486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0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9744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A0D34E-4299-9647-9EF6-F9C84765B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179451"/>
              </p:ext>
            </p:extLst>
          </p:nvPr>
        </p:nvGraphicFramePr>
        <p:xfrm>
          <a:off x="1851372" y="4364749"/>
          <a:ext cx="8489256" cy="143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14">
                  <a:extLst>
                    <a:ext uri="{9D8B030D-6E8A-4147-A177-3AD203B41FA5}">
                      <a16:colId xmlns:a16="http://schemas.microsoft.com/office/drawing/2014/main" val="2684175419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3847942178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2107285999"/>
                    </a:ext>
                  </a:extLst>
                </a:gridCol>
                <a:gridCol w="2122314">
                  <a:extLst>
                    <a:ext uri="{9D8B030D-6E8A-4147-A177-3AD203B41FA5}">
                      <a16:colId xmlns:a16="http://schemas.microsoft.com/office/drawing/2014/main" val="1548199224"/>
                    </a:ext>
                  </a:extLst>
                </a:gridCol>
              </a:tblGrid>
              <a:tr h="975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50530"/>
                  </a:ext>
                </a:extLst>
              </a:tr>
              <a:tr h="4486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0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five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six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974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199C14-2BE6-434F-93DC-EE23F00AC39E}"/>
              </a:ext>
            </a:extLst>
          </p:cNvPr>
          <p:cNvSpPr txBox="1"/>
          <p:nvPr/>
        </p:nvSpPr>
        <p:spPr>
          <a:xfrm>
            <a:off x="4003964" y="5905273"/>
            <a:ext cx="20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four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1B51D0-9A7A-0743-B1DA-8FB4323B87CB}"/>
              </a:ext>
            </a:extLst>
          </p:cNvPr>
          <p:cNvGrpSpPr/>
          <p:nvPr/>
        </p:nvGrpSpPr>
        <p:grpSpPr>
          <a:xfrm>
            <a:off x="2741574" y="1864105"/>
            <a:ext cx="7455372" cy="946474"/>
            <a:chOff x="2741574" y="1864105"/>
            <a:chExt cx="7455372" cy="946474"/>
          </a:xfrm>
        </p:grpSpPr>
        <p:pic>
          <p:nvPicPr>
            <p:cNvPr id="9" name="Google Shape;501;p32">
              <a:extLst>
                <a:ext uri="{FF2B5EF4-FFF2-40B4-BE49-F238E27FC236}">
                  <a16:creationId xmlns:a16="http://schemas.microsoft.com/office/drawing/2014/main" id="{2FF4FD89-4AC3-3044-81D0-5293D587911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2741574" y="2058070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501;p32">
              <a:extLst>
                <a:ext uri="{FF2B5EF4-FFF2-40B4-BE49-F238E27FC236}">
                  <a16:creationId xmlns:a16="http://schemas.microsoft.com/office/drawing/2014/main" id="{2A31A740-103D-0F44-818A-0F0E5BDE082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4293283" y="2058070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501;p32">
              <a:extLst>
                <a:ext uri="{FF2B5EF4-FFF2-40B4-BE49-F238E27FC236}">
                  <a16:creationId xmlns:a16="http://schemas.microsoft.com/office/drawing/2014/main" id="{0B6E7C6E-CC9F-B340-BC32-97A69191243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5124556" y="2058070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501;p32">
              <a:extLst>
                <a:ext uri="{FF2B5EF4-FFF2-40B4-BE49-F238E27FC236}">
                  <a16:creationId xmlns:a16="http://schemas.microsoft.com/office/drawing/2014/main" id="{DE80F248-A49E-774A-91C5-6661162A6AA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6232920" y="1947233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501;p32">
              <a:extLst>
                <a:ext uri="{FF2B5EF4-FFF2-40B4-BE49-F238E27FC236}">
                  <a16:creationId xmlns:a16="http://schemas.microsoft.com/office/drawing/2014/main" id="{ADB41A7D-E67D-8B45-8048-ACB061CDA58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6787102" y="2265887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501;p32">
              <a:extLst>
                <a:ext uri="{FF2B5EF4-FFF2-40B4-BE49-F238E27FC236}">
                  <a16:creationId xmlns:a16="http://schemas.microsoft.com/office/drawing/2014/main" id="{E67439B9-2C6B-D149-9E0F-5D0816F78F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7355138" y="1933378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501;p32">
              <a:extLst>
                <a:ext uri="{FF2B5EF4-FFF2-40B4-BE49-F238E27FC236}">
                  <a16:creationId xmlns:a16="http://schemas.microsoft.com/office/drawing/2014/main" id="{5FEE2A8D-325F-054D-B7BC-18B3F464DC1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8269538" y="1905669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501;p32">
              <a:extLst>
                <a:ext uri="{FF2B5EF4-FFF2-40B4-BE49-F238E27FC236}">
                  <a16:creationId xmlns:a16="http://schemas.microsoft.com/office/drawing/2014/main" id="{CF8BD5C9-D938-864F-AE3D-C9DB49D1D5C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8657465" y="2321305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501;p32">
              <a:extLst>
                <a:ext uri="{FF2B5EF4-FFF2-40B4-BE49-F238E27FC236}">
                  <a16:creationId xmlns:a16="http://schemas.microsoft.com/office/drawing/2014/main" id="{2C268AC4-3BDF-9548-AC94-98EB27C3B37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9156229" y="1864105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501;p32">
              <a:extLst>
                <a:ext uri="{FF2B5EF4-FFF2-40B4-BE49-F238E27FC236}">
                  <a16:creationId xmlns:a16="http://schemas.microsoft.com/office/drawing/2014/main" id="{BACA7CC6-F187-C046-83B0-FD320FB8514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076" t="30540" r="13064" b="15375"/>
            <a:stretch/>
          </p:blipFill>
          <p:spPr>
            <a:xfrm>
              <a:off x="9544156" y="2265887"/>
              <a:ext cx="652790" cy="489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7F86FB-47EA-6444-A48D-C53B0F6D8DE5}"/>
              </a:ext>
            </a:extLst>
          </p:cNvPr>
          <p:cNvGrpSpPr/>
          <p:nvPr/>
        </p:nvGrpSpPr>
        <p:grpSpPr>
          <a:xfrm>
            <a:off x="2018921" y="4347188"/>
            <a:ext cx="8316146" cy="1040370"/>
            <a:chOff x="2018921" y="4347188"/>
            <a:chExt cx="8316146" cy="1040370"/>
          </a:xfrm>
        </p:grpSpPr>
        <p:pic>
          <p:nvPicPr>
            <p:cNvPr id="19" name="Google Shape;506;p32">
              <a:extLst>
                <a:ext uri="{FF2B5EF4-FFF2-40B4-BE49-F238E27FC236}">
                  <a16:creationId xmlns:a16="http://schemas.microsoft.com/office/drawing/2014/main" id="{50A5D647-FFC2-FA45-9BE7-90FDC143A10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2018921" y="4430317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506;p32">
              <a:extLst>
                <a:ext uri="{FF2B5EF4-FFF2-40B4-BE49-F238E27FC236}">
                  <a16:creationId xmlns:a16="http://schemas.microsoft.com/office/drawing/2014/main" id="{FFD00FAF-C23A-5446-9BC4-FB347479550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2619460" y="4666270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506;p32">
              <a:extLst>
                <a:ext uri="{FF2B5EF4-FFF2-40B4-BE49-F238E27FC236}">
                  <a16:creationId xmlns:a16="http://schemas.microsoft.com/office/drawing/2014/main" id="{D2609ED8-0492-2040-AD45-8F7847C2AE9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3246074" y="4430317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506;p32">
              <a:extLst>
                <a:ext uri="{FF2B5EF4-FFF2-40B4-BE49-F238E27FC236}">
                  <a16:creationId xmlns:a16="http://schemas.microsoft.com/office/drawing/2014/main" id="{9190D907-B9B8-8F42-8CA0-2E901A3F2C3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4008074" y="4416463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506;p32">
              <a:extLst>
                <a:ext uri="{FF2B5EF4-FFF2-40B4-BE49-F238E27FC236}">
                  <a16:creationId xmlns:a16="http://schemas.microsoft.com/office/drawing/2014/main" id="{A33DD18C-0211-B645-AEFD-1CAAD6E63B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4534547" y="4416463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506;p32">
              <a:extLst>
                <a:ext uri="{FF2B5EF4-FFF2-40B4-BE49-F238E27FC236}">
                  <a16:creationId xmlns:a16="http://schemas.microsoft.com/office/drawing/2014/main" id="{CE33A478-7BEF-E947-BFFD-C3D9AADEFA5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5019456" y="4416463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506;p32">
              <a:extLst>
                <a:ext uri="{FF2B5EF4-FFF2-40B4-BE49-F238E27FC236}">
                  <a16:creationId xmlns:a16="http://schemas.microsoft.com/office/drawing/2014/main" id="{AFE037A3-18FE-D643-981B-5C99DF0BC4C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5518220" y="4416463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506;p32">
              <a:extLst>
                <a:ext uri="{FF2B5EF4-FFF2-40B4-BE49-F238E27FC236}">
                  <a16:creationId xmlns:a16="http://schemas.microsoft.com/office/drawing/2014/main" id="{2D25DF57-4572-674E-82A6-D00BF7FACD6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6169384" y="4374898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506;p32">
              <a:extLst>
                <a:ext uri="{FF2B5EF4-FFF2-40B4-BE49-F238E27FC236}">
                  <a16:creationId xmlns:a16="http://schemas.microsoft.com/office/drawing/2014/main" id="{56DF4113-6E3E-4640-AD24-3CCFC08585F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6529602" y="4721263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506;p32">
              <a:extLst>
                <a:ext uri="{FF2B5EF4-FFF2-40B4-BE49-F238E27FC236}">
                  <a16:creationId xmlns:a16="http://schemas.microsoft.com/office/drawing/2014/main" id="{2AE14A02-96B2-7D44-AB73-3868DB90CED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6848256" y="4347190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506;p32">
              <a:extLst>
                <a:ext uri="{FF2B5EF4-FFF2-40B4-BE49-F238E27FC236}">
                  <a16:creationId xmlns:a16="http://schemas.microsoft.com/office/drawing/2014/main" id="{878BA6C4-386B-CB40-B821-5B0233FEFC4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7180766" y="4735543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506;p32">
              <a:extLst>
                <a:ext uri="{FF2B5EF4-FFF2-40B4-BE49-F238E27FC236}">
                  <a16:creationId xmlns:a16="http://schemas.microsoft.com/office/drawing/2014/main" id="{0DB4FE44-5B1E-CF4E-9A0F-FD851A37A3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7499420" y="4374898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506;p32">
              <a:extLst>
                <a:ext uri="{FF2B5EF4-FFF2-40B4-BE49-F238E27FC236}">
                  <a16:creationId xmlns:a16="http://schemas.microsoft.com/office/drawing/2014/main" id="{60DB1182-598B-DE43-B2B7-19E707DDBD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8219856" y="4361043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506;p32">
              <a:extLst>
                <a:ext uri="{FF2B5EF4-FFF2-40B4-BE49-F238E27FC236}">
                  <a16:creationId xmlns:a16="http://schemas.microsoft.com/office/drawing/2014/main" id="{9477349A-2B60-2041-A58F-8BE1D9D6E98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8524656" y="4735542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506;p32">
              <a:extLst>
                <a:ext uri="{FF2B5EF4-FFF2-40B4-BE49-F238E27FC236}">
                  <a16:creationId xmlns:a16="http://schemas.microsoft.com/office/drawing/2014/main" id="{54043929-185A-FB44-BA20-2FE06730BF6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8829456" y="4347188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506;p32">
              <a:extLst>
                <a:ext uri="{FF2B5EF4-FFF2-40B4-BE49-F238E27FC236}">
                  <a16:creationId xmlns:a16="http://schemas.microsoft.com/office/drawing/2014/main" id="{EC3DA06F-14EA-544D-A4D5-A7A72531562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9148968" y="4735541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506;p32">
              <a:extLst>
                <a:ext uri="{FF2B5EF4-FFF2-40B4-BE49-F238E27FC236}">
                  <a16:creationId xmlns:a16="http://schemas.microsoft.com/office/drawing/2014/main" id="{394AE87A-A5BE-B145-90A6-23440F4F38F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9439056" y="4361043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506;p32">
              <a:extLst>
                <a:ext uri="{FF2B5EF4-FFF2-40B4-BE49-F238E27FC236}">
                  <a16:creationId xmlns:a16="http://schemas.microsoft.com/office/drawing/2014/main" id="{5AB4A81C-15CA-DB4D-8BF7-B7BBC0C1AF2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650" t="12424" r="19958" b="12545"/>
            <a:stretch/>
          </p:blipFill>
          <p:spPr>
            <a:xfrm>
              <a:off x="9812862" y="4749397"/>
              <a:ext cx="522205" cy="63816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575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Let’s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9"/>
            <a:ext cx="11736887" cy="1677698"/>
          </a:xfrm>
        </p:spPr>
        <p:txBody>
          <a:bodyPr/>
          <a:lstStyle/>
          <a:p>
            <a:r>
              <a:rPr lang="en-GB" dirty="0"/>
              <a:t>The Mathling is counting pears </a:t>
            </a:r>
          </a:p>
          <a:p>
            <a:r>
              <a:rPr lang="en-GB" b="1" dirty="0"/>
              <a:t>Is it correct? </a:t>
            </a:r>
          </a:p>
          <a:p>
            <a:r>
              <a:rPr lang="en-GB" dirty="0"/>
              <a:t>Explain your answer.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5A937-4EEA-2245-BA72-2357479CC9EA}"/>
              </a:ext>
            </a:extLst>
          </p:cNvPr>
          <p:cNvSpPr txBox="1"/>
          <p:nvPr/>
        </p:nvSpPr>
        <p:spPr>
          <a:xfrm>
            <a:off x="192067" y="5989413"/>
            <a:ext cx="555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The Mathling has started at 0, not 1.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902545-A4F9-4243-82CE-D711B0F38654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pic>
        <p:nvPicPr>
          <p:cNvPr id="6" name="Google Shape;505;p32">
            <a:extLst>
              <a:ext uri="{FF2B5EF4-FFF2-40B4-BE49-F238E27FC236}">
                <a16:creationId xmlns:a16="http://schemas.microsoft.com/office/drawing/2014/main" id="{56DA9D29-661F-5C44-87DE-DD71FF2962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54" t="12077" r="23637" b="9293"/>
          <a:stretch/>
        </p:blipFill>
        <p:spPr>
          <a:xfrm>
            <a:off x="5749718" y="1258965"/>
            <a:ext cx="881349" cy="129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05;p32">
            <a:extLst>
              <a:ext uri="{FF2B5EF4-FFF2-40B4-BE49-F238E27FC236}">
                <a16:creationId xmlns:a16="http://schemas.microsoft.com/office/drawing/2014/main" id="{456EAB17-556D-E641-A198-880FEE1DB5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54" t="12077" r="23637" b="9293"/>
          <a:stretch/>
        </p:blipFill>
        <p:spPr>
          <a:xfrm>
            <a:off x="6631067" y="1716165"/>
            <a:ext cx="881349" cy="129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5;p32">
            <a:extLst>
              <a:ext uri="{FF2B5EF4-FFF2-40B4-BE49-F238E27FC236}">
                <a16:creationId xmlns:a16="http://schemas.microsoft.com/office/drawing/2014/main" id="{DB8B82DE-A969-9A4B-9A28-44586D3D14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54" t="12077" r="23637" b="9293"/>
          <a:stretch/>
        </p:blipFill>
        <p:spPr>
          <a:xfrm>
            <a:off x="7512416" y="2255991"/>
            <a:ext cx="881349" cy="129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05;p32">
            <a:extLst>
              <a:ext uri="{FF2B5EF4-FFF2-40B4-BE49-F238E27FC236}">
                <a16:creationId xmlns:a16="http://schemas.microsoft.com/office/drawing/2014/main" id="{4084333B-2333-C048-AB7A-085AC5F954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54" t="12077" r="23637" b="9293"/>
          <a:stretch/>
        </p:blipFill>
        <p:spPr>
          <a:xfrm>
            <a:off x="8288271" y="2796318"/>
            <a:ext cx="881349" cy="129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05;p32">
            <a:extLst>
              <a:ext uri="{FF2B5EF4-FFF2-40B4-BE49-F238E27FC236}">
                <a16:creationId xmlns:a16="http://schemas.microsoft.com/office/drawing/2014/main" id="{ABE79E54-77E8-AF43-9E35-B03E0D62C8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54" t="12077" r="23637" b="9293"/>
          <a:stretch/>
        </p:blipFill>
        <p:spPr>
          <a:xfrm>
            <a:off x="9161107" y="3295082"/>
            <a:ext cx="881349" cy="129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66;p36">
            <a:extLst>
              <a:ext uri="{FF2B5EF4-FFF2-40B4-BE49-F238E27FC236}">
                <a16:creationId xmlns:a16="http://schemas.microsoft.com/office/drawing/2014/main" id="{4DE6610C-990A-644F-8618-F4FED7A9AB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728" y="3470100"/>
            <a:ext cx="1788816" cy="17888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0F8D9A3C-F755-B241-B7EA-5DEAD17139F1}"/>
              </a:ext>
            </a:extLst>
          </p:cNvPr>
          <p:cNvSpPr/>
          <p:nvPr/>
        </p:nvSpPr>
        <p:spPr>
          <a:xfrm>
            <a:off x="2022764" y="2638877"/>
            <a:ext cx="3435194" cy="1365087"/>
          </a:xfrm>
          <a:prstGeom prst="wedgeEllipseCallout">
            <a:avLst>
              <a:gd name="adj1" fmla="val -51081"/>
              <a:gd name="adj2" fmla="val 40172"/>
            </a:avLst>
          </a:prstGeom>
          <a:noFill/>
          <a:ln w="38100"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22222"/>
                </a:solidFill>
                <a:latin typeface="Century Gothic" panose="020B0502020202020204" pitchFamily="34" charset="0"/>
              </a:rPr>
              <a:t>0, 1, 2, 3, 4</a:t>
            </a:r>
          </a:p>
        </p:txBody>
      </p:sp>
    </p:spTree>
    <p:extLst>
      <p:ext uri="{BB962C8B-B14F-4D97-AF65-F5344CB8AC3E}">
        <p14:creationId xmlns:p14="http://schemas.microsoft.com/office/powerpoint/2010/main" val="40659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Follow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9"/>
            <a:ext cx="11736887" cy="514598"/>
          </a:xfrm>
        </p:spPr>
        <p:txBody>
          <a:bodyPr/>
          <a:lstStyle/>
          <a:p>
            <a:r>
              <a:rPr lang="en-GB" b="1" dirty="0"/>
              <a:t>Fill in the missing numbers.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C3F9C2-59B6-0341-B97C-81C2931D1D1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graphicFrame>
        <p:nvGraphicFramePr>
          <p:cNvPr id="6" name="Google Shape;192;p17">
            <a:extLst>
              <a:ext uri="{FF2B5EF4-FFF2-40B4-BE49-F238E27FC236}">
                <a16:creationId xmlns:a16="http://schemas.microsoft.com/office/drawing/2014/main" id="{DD98E0CB-C772-4547-AF9E-9AA47736B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165617"/>
              </p:ext>
            </p:extLst>
          </p:nvPr>
        </p:nvGraphicFramePr>
        <p:xfrm>
          <a:off x="1742625" y="1790119"/>
          <a:ext cx="8706750" cy="1003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7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3900"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193;p17">
            <a:extLst>
              <a:ext uri="{FF2B5EF4-FFF2-40B4-BE49-F238E27FC236}">
                <a16:creationId xmlns:a16="http://schemas.microsoft.com/office/drawing/2014/main" id="{9695C1F9-FE17-D547-B368-1C7C2635B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274652"/>
              </p:ext>
            </p:extLst>
          </p:nvPr>
        </p:nvGraphicFramePr>
        <p:xfrm>
          <a:off x="1742625" y="4319724"/>
          <a:ext cx="8706750" cy="1003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7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3900"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40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40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40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240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196;p17">
            <a:extLst>
              <a:ext uri="{FF2B5EF4-FFF2-40B4-BE49-F238E27FC236}">
                <a16:creationId xmlns:a16="http://schemas.microsoft.com/office/drawing/2014/main" id="{CB0D8D5A-47C2-5D4E-BADA-60AD2AC1D9F0}"/>
              </a:ext>
            </a:extLst>
          </p:cNvPr>
          <p:cNvSpPr txBox="1"/>
          <p:nvPr/>
        </p:nvSpPr>
        <p:spPr>
          <a:xfrm>
            <a:off x="4349380" y="1790115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97;p17">
            <a:extLst>
              <a:ext uri="{FF2B5EF4-FFF2-40B4-BE49-F238E27FC236}">
                <a16:creationId xmlns:a16="http://schemas.microsoft.com/office/drawing/2014/main" id="{25B31104-DE59-2940-BB6C-4D28FBF539D5}"/>
              </a:ext>
            </a:extLst>
          </p:cNvPr>
          <p:cNvSpPr txBox="1"/>
          <p:nvPr/>
        </p:nvSpPr>
        <p:spPr>
          <a:xfrm>
            <a:off x="6961405" y="1805515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98;p17">
            <a:extLst>
              <a:ext uri="{FF2B5EF4-FFF2-40B4-BE49-F238E27FC236}">
                <a16:creationId xmlns:a16="http://schemas.microsoft.com/office/drawing/2014/main" id="{1F2801C6-2666-7749-8C5B-20A5A1FA345A}"/>
              </a:ext>
            </a:extLst>
          </p:cNvPr>
          <p:cNvSpPr txBox="1"/>
          <p:nvPr/>
        </p:nvSpPr>
        <p:spPr>
          <a:xfrm>
            <a:off x="2608030" y="4335071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99;p17">
            <a:extLst>
              <a:ext uri="{FF2B5EF4-FFF2-40B4-BE49-F238E27FC236}">
                <a16:creationId xmlns:a16="http://schemas.microsoft.com/office/drawing/2014/main" id="{98B979C6-F4D4-1F41-BD32-AE3C3881C17B}"/>
              </a:ext>
            </a:extLst>
          </p:cNvPr>
          <p:cNvSpPr txBox="1"/>
          <p:nvPr/>
        </p:nvSpPr>
        <p:spPr>
          <a:xfrm>
            <a:off x="9578705" y="4335058"/>
            <a:ext cx="870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09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Your Turn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7EB4F95-02A6-E44F-99B1-2EAD7F9D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289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29558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1009</Words>
  <Application>Microsoft Macintosh PowerPoint</Application>
  <PresentationFormat>Widescreen</PresentationFormat>
  <Paragraphs>187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count on from any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Counting to 10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33</cp:revision>
  <dcterms:created xsi:type="dcterms:W3CDTF">2022-06-30T10:03:35Z</dcterms:created>
  <dcterms:modified xsi:type="dcterms:W3CDTF">2022-08-23T17:50:30Z</dcterms:modified>
</cp:coreProperties>
</file>