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Nunito Sans" pitchFamily="2"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irQUDE1BpkHtkirn7QkABdFIZ9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FEAB59-6E36-42A1-8200-F7FF38C5D7BB}">
  <a:tblStyle styleId="{A5FEAB59-6E36-42A1-8200-F7FF38C5D7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463"/>
  </p:normalViewPr>
  <p:slideViewPr>
    <p:cSldViewPr snapToGrid="0" snapToObjects="1">
      <p:cViewPr varScale="1">
        <p:scale>
          <a:sx n="92" d="100"/>
          <a:sy n="92" d="100"/>
        </p:scale>
        <p:origin x="1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place value co</a:t>
            </a:r>
            <a:r>
              <a:rPr lang="en-GB" dirty="0">
                <a:solidFill>
                  <a:srgbClr val="000000"/>
                </a:solidFill>
                <a:latin typeface="Arial"/>
                <a:ea typeface="Arial"/>
                <a:cs typeface="Arial"/>
                <a:sym typeface="Arial"/>
              </a:rPr>
              <a:t>unters for support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tens are there? How many ones are there? How would we make this number using concrete resources?  How would </a:t>
            </a:r>
            <a:r>
              <a:rPr lang="en-GB" dirty="0">
                <a:solidFill>
                  <a:srgbClr val="000000"/>
                </a:solidFill>
                <a:latin typeface="Arial"/>
                <a:ea typeface="Arial"/>
                <a:cs typeface="Arial"/>
                <a:sym typeface="Arial"/>
              </a:rPr>
              <a:t>you read this number and say it out loud? Which part do we read first? What does the Mathling’s number say? What mistake has the Mathling made?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read the 8 first when readi</a:t>
            </a:r>
            <a:r>
              <a:rPr lang="en-GB" dirty="0">
                <a:solidFill>
                  <a:srgbClr val="000000"/>
                </a:solidFill>
                <a:latin typeface="Arial"/>
                <a:ea typeface="Arial"/>
                <a:cs typeface="Arial"/>
                <a:sym typeface="Arial"/>
              </a:rPr>
              <a:t>ng the number and agree with the Mathling.</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Different num</a:t>
            </a:r>
            <a:r>
              <a:rPr lang="en-GB" dirty="0">
                <a:solidFill>
                  <a:srgbClr val="000000"/>
                </a:solidFill>
                <a:latin typeface="Arial"/>
                <a:ea typeface="Arial"/>
                <a:cs typeface="Arial"/>
                <a:sym typeface="Arial"/>
              </a:rPr>
              <a:t>bers in the place value chart. Call out different numbers and pupils have to write it correctly in the place value chart.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Write 4 number sentence to go with the number.</a:t>
            </a:r>
            <a:endParaRPr dirty="0"/>
          </a:p>
        </p:txBody>
      </p:sp>
      <p:sp>
        <p:nvSpPr>
          <p:cNvPr id="214" name="Google Shape;2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rgbClr val="000000"/>
              </a:buClr>
              <a:buSzPts val="1200"/>
              <a:buFont typeface="Calibri"/>
              <a:buAutoNum type="alphaLcParenR"/>
            </a:pPr>
            <a:r>
              <a:rPr lang="en-GB" dirty="0">
                <a:solidFill>
                  <a:srgbClr val="000000"/>
                </a:solidFill>
                <a:latin typeface="Arial"/>
                <a:ea typeface="Arial"/>
                <a:cs typeface="Arial"/>
                <a:sym typeface="Arial"/>
              </a:rPr>
              <a:t>Joe is wrong because the chart shows 9 tens and 1 one which is 91.</a:t>
            </a:r>
            <a:endParaRPr dirty="0"/>
          </a:p>
          <a:p>
            <a:pPr marL="457200" lvl="0" indent="-304800" algn="l" rtl="0">
              <a:spcBef>
                <a:spcPts val="0"/>
              </a:spcBef>
              <a:spcAft>
                <a:spcPts val="0"/>
              </a:spcAft>
              <a:buClr>
                <a:srgbClr val="000000"/>
              </a:buClr>
              <a:buSzPts val="1200"/>
              <a:buFont typeface="Arial"/>
              <a:buAutoNum type="alphaLcParenR"/>
            </a:pPr>
            <a:r>
              <a:rPr lang="en-GB" dirty="0">
                <a:solidFill>
                  <a:srgbClr val="000000"/>
                </a:solidFill>
                <a:latin typeface="Arial"/>
                <a:ea typeface="Arial"/>
                <a:cs typeface="Arial"/>
                <a:sym typeface="Arial"/>
              </a:rPr>
              <a:t>Millie is wrong because the chart shows 5 tens and 0 ones which is 50.</a:t>
            </a:r>
            <a:endParaRPr dirty="0"/>
          </a:p>
        </p:txBody>
      </p:sp>
      <p:sp>
        <p:nvSpPr>
          <p:cNvPr id="228" name="Google Shape;22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pla</a:t>
            </a:r>
            <a:r>
              <a:rPr lang="en-GB" dirty="0">
                <a:solidFill>
                  <a:srgbClr val="000000"/>
                </a:solidFill>
                <a:latin typeface="Arial"/>
                <a:ea typeface="Arial"/>
                <a:cs typeface="Arial"/>
                <a:sym typeface="Arial"/>
              </a:rPr>
              <a:t>ce value counters for support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numbers are wri</a:t>
            </a:r>
            <a:r>
              <a:rPr lang="en-GB" dirty="0">
                <a:solidFill>
                  <a:srgbClr val="000000"/>
                </a:solidFill>
                <a:latin typeface="Arial"/>
                <a:ea typeface="Arial"/>
                <a:cs typeface="Arial"/>
                <a:sym typeface="Arial"/>
              </a:rPr>
              <a:t>tten in the place value charts? Do any of them match? What number is in the third place value chart? Which column are the yellow counters in? How much is each yellow counter worth? Which column is the green counters in? How much is each green counter worth? Does it matter that the counters do not have the amounts they are worth written on them? Why?</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That the y</a:t>
            </a:r>
            <a:r>
              <a:rPr lang="en-GB" dirty="0">
                <a:solidFill>
                  <a:srgbClr val="000000"/>
                </a:solidFill>
                <a:latin typeface="Arial"/>
                <a:ea typeface="Arial"/>
                <a:cs typeface="Arial"/>
                <a:sym typeface="Arial"/>
              </a:rPr>
              <a:t>ellow and green counters are all worth the same as there is no numbers on them. It's the column that they are in that gives then their worth. Yellow counters worth 10 each because they are in the tens column. Green counter worth 1 because they are in the ones column.</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Different number</a:t>
            </a:r>
            <a:r>
              <a:rPr lang="en-GB" dirty="0">
                <a:solidFill>
                  <a:srgbClr val="000000"/>
                </a:solidFill>
                <a:latin typeface="Arial"/>
                <a:ea typeface="Arial"/>
                <a:cs typeface="Arial"/>
                <a:sym typeface="Arial"/>
              </a:rPr>
              <a:t> to make 3 ways (see independent practice)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Wr</a:t>
            </a:r>
            <a:r>
              <a:rPr lang="en-GB" dirty="0">
                <a:solidFill>
                  <a:srgbClr val="000000"/>
                </a:solidFill>
                <a:latin typeface="Arial"/>
                <a:ea typeface="Arial"/>
                <a:cs typeface="Arial"/>
                <a:sym typeface="Arial"/>
              </a:rPr>
              <a:t>ite number sentences for the numbers.</a:t>
            </a:r>
            <a:endParaRPr sz="1200" b="0" i="0" u="none" strike="noStrike" dirty="0">
              <a:solidFill>
                <a:srgbClr val="000000"/>
              </a:solidFill>
              <a:latin typeface="Arial"/>
              <a:ea typeface="Arial"/>
              <a:cs typeface="Arial"/>
              <a:sym typeface="Arial"/>
            </a:endParaRPr>
          </a:p>
        </p:txBody>
      </p:sp>
      <p:sp>
        <p:nvSpPr>
          <p:cNvPr id="235" name="Google Shape;23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dirty="0">
                <a:latin typeface="Arial"/>
                <a:ea typeface="Arial"/>
                <a:cs typeface="Arial"/>
                <a:sym typeface="Arial"/>
              </a:rPr>
              <a:t>The place value chart with the numbers in is the odd one out. It shows 72 but the others show 27. </a:t>
            </a:r>
            <a:endParaRPr dirty="0"/>
          </a:p>
        </p:txBody>
      </p:sp>
      <p:sp>
        <p:nvSpPr>
          <p:cNvPr id="279" name="Google Shape;27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1" u="none" strike="noStrike" dirty="0">
                <a:solidFill>
                  <a:srgbClr val="000000"/>
                </a:solidFill>
                <a:latin typeface="Arial"/>
                <a:ea typeface="Arial"/>
                <a:cs typeface="Arial"/>
                <a:sym typeface="Arial"/>
              </a:rPr>
              <a:t>This idea will be covered more when pupils look at partitioning in different ways.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Number counters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a:t>
            </a:r>
            <a:r>
              <a:rPr lang="en-GB" dirty="0">
                <a:solidFill>
                  <a:srgbClr val="000000"/>
                </a:solidFill>
                <a:latin typeface="Arial"/>
                <a:ea typeface="Arial"/>
                <a:cs typeface="Arial"/>
                <a:sym typeface="Arial"/>
              </a:rPr>
              <a:t>hich columns can you put the counters in? Are there any numbers that have columns that won’t have any counters in? How do you write the numbers in numerals? Can you write them in words? What digit do you put in place when there are no counters? Does that happen when you only have ones?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Usin</a:t>
            </a:r>
            <a:r>
              <a:rPr lang="en-GB" dirty="0">
                <a:solidFill>
                  <a:srgbClr val="000000"/>
                </a:solidFill>
                <a:latin typeface="Arial"/>
                <a:ea typeface="Arial"/>
                <a:cs typeface="Arial"/>
                <a:sym typeface="Arial"/>
              </a:rPr>
              <a:t>g the 0 as a placeholder for multiples of ten.</a:t>
            </a:r>
            <a:endParaRPr dirty="0"/>
          </a:p>
        </p:txBody>
      </p:sp>
      <p:sp>
        <p:nvSpPr>
          <p:cNvPr id="287" name="Google Shape;2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continue to represent numbers to 50 using a variety of concrete materials. They should continue to see groups of tens and ones in each number to support their understanding of place value.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Variety of concrete </a:t>
            </a:r>
            <a:r>
              <a:rPr lang="en-GB" dirty="0">
                <a:solidFill>
                  <a:srgbClr val="000000"/>
                </a:solidFill>
                <a:latin typeface="Arial"/>
                <a:ea typeface="Arial"/>
                <a:cs typeface="Arial"/>
                <a:sym typeface="Arial"/>
              </a:rPr>
              <a:t>resources</a:t>
            </a:r>
            <a:r>
              <a:rPr lang="en-GB" sz="1200" b="0" i="0" u="none" strike="noStrike" dirty="0">
                <a:solidFill>
                  <a:srgbClr val="000000"/>
                </a:solidFill>
                <a:latin typeface="Arial"/>
                <a:ea typeface="Arial"/>
                <a:cs typeface="Arial"/>
                <a:sym typeface="Arial"/>
              </a:rPr>
              <a:t> base 10, number </a:t>
            </a:r>
            <a:r>
              <a:rPr lang="en-GB" dirty="0">
                <a:solidFill>
                  <a:srgbClr val="000000"/>
                </a:solidFill>
                <a:latin typeface="Arial"/>
                <a:ea typeface="Arial"/>
                <a:cs typeface="Arial"/>
                <a:sym typeface="Arial"/>
              </a:rPr>
              <a:t>shapes, straws, place value counters, place value chart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Whi</a:t>
            </a:r>
            <a:r>
              <a:rPr lang="en-GB" dirty="0">
                <a:solidFill>
                  <a:srgbClr val="000000"/>
                </a:solidFill>
                <a:latin typeface="Arial"/>
                <a:ea typeface="Arial"/>
                <a:cs typeface="Arial"/>
                <a:sym typeface="Arial"/>
              </a:rPr>
              <a:t>ch resource represents the tens? Which resource represents the ones? How many tens are there? How many ones? Can you read and write the number each representation is showing?</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Not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o</a:t>
            </a:r>
            <a:r>
              <a:rPr lang="en-GB" dirty="0">
                <a:solidFill>
                  <a:srgbClr val="000000"/>
                </a:solidFill>
                <a:latin typeface="Arial"/>
                <a:ea typeface="Arial"/>
                <a:cs typeface="Arial"/>
                <a:sym typeface="Arial"/>
              </a:rPr>
              <a:t>unting the tens as 10 and the ones as 1.</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Different numbers to make different </a:t>
            </a:r>
            <a:r>
              <a:rPr lang="en-GB" dirty="0">
                <a:solidFill>
                  <a:srgbClr val="000000"/>
                </a:solidFill>
                <a:latin typeface="Arial"/>
                <a:ea typeface="Arial"/>
                <a:cs typeface="Arial"/>
                <a:sym typeface="Arial"/>
              </a:rPr>
              <a:t>representation</a:t>
            </a:r>
            <a:r>
              <a:rPr lang="en-GB" sz="1200" b="0" i="0" u="none" strike="noStrike" dirty="0">
                <a:solidFill>
                  <a:srgbClr val="000000"/>
                </a:solidFill>
                <a:latin typeface="Arial"/>
                <a:ea typeface="Arial"/>
                <a:cs typeface="Arial"/>
                <a:sym typeface="Arial"/>
              </a:rPr>
              <a:t> of using </a:t>
            </a:r>
            <a:r>
              <a:rPr lang="en-GB" dirty="0">
                <a:solidFill>
                  <a:srgbClr val="000000"/>
                </a:solidFill>
                <a:latin typeface="Arial"/>
                <a:ea typeface="Arial"/>
                <a:cs typeface="Arial"/>
                <a:sym typeface="Arial"/>
              </a:rPr>
              <a:t>concrete</a:t>
            </a:r>
            <a:r>
              <a:rPr lang="en-GB" sz="1200" b="0" i="0" u="none" strike="noStrike" dirty="0">
                <a:solidFill>
                  <a:srgbClr val="000000"/>
                </a:solidFill>
                <a:latin typeface="Arial"/>
                <a:ea typeface="Arial"/>
                <a:cs typeface="Arial"/>
                <a:sym typeface="Arial"/>
              </a:rPr>
              <a:t> resources and </a:t>
            </a:r>
            <a:r>
              <a:rPr lang="en-GB" dirty="0">
                <a:solidFill>
                  <a:srgbClr val="000000"/>
                </a:solidFill>
                <a:latin typeface="Arial"/>
                <a:ea typeface="Arial"/>
                <a:cs typeface="Arial"/>
                <a:sym typeface="Arial"/>
              </a:rPr>
              <a:t>place value charts.</a:t>
            </a:r>
            <a:endParaRPr dirty="0"/>
          </a:p>
        </p:txBody>
      </p:sp>
      <p:sp>
        <p:nvSpPr>
          <p:cNvPr id="322" name="Google Shape;32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continue to represent numbers to 50 using a variety of concrete materials. They should continue to see groups of tens and ones in each number to support their understanding of place value. They begin to use place value charts as a way to represent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pla</a:t>
            </a:r>
            <a:r>
              <a:rPr lang="en-GB" dirty="0">
                <a:solidFill>
                  <a:srgbClr val="000000"/>
                </a:solidFill>
                <a:latin typeface="Arial"/>
                <a:ea typeface="Arial"/>
                <a:cs typeface="Arial"/>
                <a:sym typeface="Arial"/>
              </a:rPr>
              <a:t>ce value charts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a:t>
            </a:r>
            <a:r>
              <a:rPr lang="en-GB" dirty="0">
                <a:solidFill>
                  <a:srgbClr val="000000"/>
                </a:solidFill>
                <a:latin typeface="Arial"/>
                <a:ea typeface="Arial"/>
                <a:cs typeface="Arial"/>
                <a:sym typeface="Arial"/>
              </a:rPr>
              <a:t>y tens are there? How many ones are there? How do we write down the number of tens? (20 or 2 tens) How do we write the number of ones? (3 or 3 ones) What number is represented here? Can we write a number sentence to show the number represented?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Not </a:t>
            </a:r>
            <a:r>
              <a:rPr lang="en-GB" dirty="0">
                <a:latin typeface="Arial"/>
                <a:ea typeface="Arial"/>
                <a:cs typeface="Arial"/>
                <a:sym typeface="Arial"/>
              </a:rPr>
              <a:t>counting the tens as 10 and the ones as 1.</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Different numbers to represent in the place value </a:t>
            </a:r>
            <a:r>
              <a:rPr lang="en-GB" dirty="0">
                <a:solidFill>
                  <a:srgbClr val="000000"/>
                </a:solidFill>
                <a:latin typeface="Arial"/>
                <a:ea typeface="Arial"/>
                <a:cs typeface="Arial"/>
                <a:sym typeface="Arial"/>
              </a:rPr>
              <a:t>chart using base 10.</a:t>
            </a:r>
            <a:endParaRPr dirty="0"/>
          </a:p>
        </p:txBody>
      </p:sp>
      <p:sp>
        <p:nvSpPr>
          <p:cNvPr id="361" name="Google Shape;3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Pupils continue to represent numbers to 50 using a variety of concrete materials. They should continue to see groups of tens and ones in each number to support their understanding of place value. They begin to use place value charts as a way to represent numbers.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place value charts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Which numbers are represented in the place value charts? Are they the same number? Are they both 18?</a:t>
            </a:r>
            <a:endParaRPr dirty="0"/>
          </a:p>
        </p:txBody>
      </p:sp>
      <p:sp>
        <p:nvSpPr>
          <p:cNvPr id="377" name="Google Shape;37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a:t>
            </a:r>
            <a:r>
              <a:rPr lang="en-GB" dirty="0"/>
              <a:t>pupils</a:t>
            </a:r>
            <a:r>
              <a:rPr lang="en-GB" sz="1200" b="0" i="0" u="none" strike="noStrike" dirty="0">
                <a:solidFill>
                  <a:schemeClr val="dk1"/>
                </a:solidFill>
                <a:latin typeface="Calibri"/>
                <a:ea typeface="Calibri"/>
                <a:cs typeface="Calibri"/>
                <a:sym typeface="Calibri"/>
              </a:rPr>
              <a:t>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Pupils do not understand </a:t>
            </a:r>
            <a:r>
              <a:rPr lang="en-GB" dirty="0">
                <a:solidFill>
                  <a:srgbClr val="000000"/>
                </a:solidFill>
                <a:latin typeface="Arial"/>
                <a:ea typeface="Arial"/>
                <a:cs typeface="Arial"/>
                <a:sym typeface="Arial"/>
              </a:rPr>
              <a:t>partitioning and the number of tens and ones in the number.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Pupils </a:t>
            </a:r>
            <a:r>
              <a:rPr lang="en-GB" dirty="0">
                <a:solidFill>
                  <a:srgbClr val="000000"/>
                </a:solidFill>
                <a:latin typeface="Arial"/>
                <a:ea typeface="Arial"/>
                <a:cs typeface="Arial"/>
                <a:sym typeface="Arial"/>
              </a:rPr>
              <a:t>have confused 64 to mean 10 counters (as in answer a). They may not understand partitioning into tens and one. </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a:t>
            </a:r>
            <a:r>
              <a:rPr lang="en-GB" dirty="0">
                <a:latin typeface="Arial"/>
                <a:ea typeface="Arial"/>
                <a:cs typeface="Arial"/>
                <a:sym typeface="Arial"/>
              </a:rPr>
              <a:t>Correct</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a:t>
            </a:r>
            <a:r>
              <a:rPr lang="en-GB" dirty="0">
                <a:solidFill>
                  <a:srgbClr val="000000"/>
                </a:solidFill>
                <a:latin typeface="Arial"/>
                <a:ea typeface="Arial"/>
                <a:cs typeface="Arial"/>
                <a:sym typeface="Arial"/>
              </a:rPr>
              <a:t>Pupils</a:t>
            </a:r>
            <a:r>
              <a:rPr lang="en-GB" sz="1200" b="0" i="0" u="none" strike="noStrike" dirty="0">
                <a:solidFill>
                  <a:srgbClr val="000000"/>
                </a:solidFill>
                <a:latin typeface="Arial"/>
                <a:ea typeface="Arial"/>
                <a:cs typeface="Arial"/>
                <a:sym typeface="Arial"/>
              </a:rPr>
              <a:t> has confused tens and ones. </a:t>
            </a: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Base 10, number </a:t>
            </a:r>
            <a:r>
              <a:rPr lang="en-GB" dirty="0">
                <a:solidFill>
                  <a:srgbClr val="000000"/>
                </a:solidFill>
                <a:latin typeface="Arial"/>
                <a:ea typeface="Arial"/>
                <a:cs typeface="Arial"/>
                <a:sym typeface="Arial"/>
              </a:rPr>
              <a:t>shapes</a:t>
            </a:r>
            <a:r>
              <a:rPr lang="en-GB" sz="1200" i="0" u="none" strike="noStrike" dirty="0">
                <a:solidFill>
                  <a:srgbClr val="000000"/>
                </a:solidFill>
                <a:latin typeface="Arial"/>
                <a:ea typeface="Arial"/>
                <a:cs typeface="Arial"/>
                <a:sym typeface="Arial"/>
              </a:rPr>
              <a:t> etc for support.</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What </a:t>
            </a:r>
            <a:r>
              <a:rPr lang="en-GB" dirty="0">
                <a:solidFill>
                  <a:srgbClr val="000000"/>
                </a:solidFill>
                <a:latin typeface="Arial"/>
                <a:ea typeface="Arial"/>
                <a:cs typeface="Arial"/>
                <a:sym typeface="Arial"/>
              </a:rPr>
              <a:t>are</a:t>
            </a:r>
            <a:r>
              <a:rPr lang="en-GB" sz="1200" i="0" u="none" strike="noStrike" dirty="0">
                <a:solidFill>
                  <a:srgbClr val="000000"/>
                </a:solidFill>
                <a:latin typeface="Arial"/>
                <a:ea typeface="Arial"/>
                <a:cs typeface="Arial"/>
                <a:sym typeface="Arial"/>
              </a:rPr>
              <a:t> the key bits of </a:t>
            </a:r>
            <a:r>
              <a:rPr lang="en-GB" dirty="0">
                <a:solidFill>
                  <a:srgbClr val="000000"/>
                </a:solidFill>
                <a:latin typeface="Arial"/>
                <a:ea typeface="Arial"/>
                <a:cs typeface="Arial"/>
                <a:sym typeface="Arial"/>
              </a:rPr>
              <a:t>information</a:t>
            </a:r>
            <a:r>
              <a:rPr lang="en-GB" sz="1200" i="0" u="none" strike="noStrike" dirty="0">
                <a:solidFill>
                  <a:srgbClr val="000000"/>
                </a:solidFill>
                <a:latin typeface="Arial"/>
                <a:ea typeface="Arial"/>
                <a:cs typeface="Arial"/>
                <a:sym typeface="Arial"/>
              </a:rPr>
              <a:t>? What is the same</a:t>
            </a:r>
            <a:r>
              <a:rPr lang="en-GB" dirty="0">
                <a:solidFill>
                  <a:srgbClr val="000000"/>
                </a:solidFill>
                <a:latin typeface="Arial"/>
                <a:ea typeface="Arial"/>
                <a:cs typeface="Arial"/>
                <a:sym typeface="Arial"/>
              </a:rPr>
              <a:t> about the calculations? What is different about the calculations? What mistake has Zara made? Does it matter which way the calculations are written?</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Can you find other number sentences for the number 64, that don’t match the part-whole model? </a:t>
            </a:r>
            <a:r>
              <a:rPr lang="en-GB" dirty="0" err="1">
                <a:solidFill>
                  <a:srgbClr val="000000"/>
                </a:solidFill>
                <a:latin typeface="Arial"/>
                <a:ea typeface="Arial"/>
                <a:cs typeface="Arial"/>
                <a:sym typeface="Arial"/>
              </a:rPr>
              <a:t>Eg</a:t>
            </a:r>
            <a:r>
              <a:rPr lang="en-GB" dirty="0">
                <a:solidFill>
                  <a:srgbClr val="000000"/>
                </a:solidFill>
                <a:latin typeface="Arial"/>
                <a:ea typeface="Arial"/>
                <a:cs typeface="Arial"/>
                <a:sym typeface="Arial"/>
              </a:rPr>
              <a:t> 30 + 34</a:t>
            </a:r>
            <a:endParaRPr dirty="0">
              <a:latin typeface="Arial"/>
              <a:ea typeface="Arial"/>
              <a:cs typeface="Arial"/>
              <a:sym typeface="Arial"/>
            </a:endParaRPr>
          </a:p>
        </p:txBody>
      </p:sp>
      <p:sp>
        <p:nvSpPr>
          <p:cNvPr id="122" name="Google Shape;1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ea typeface="Arial"/>
                <a:cs typeface="Arial"/>
                <a:sym typeface="Arial"/>
              </a:rPr>
              <a:t>Pupils should formally present their work in the correct place value columns to aid understanding of place value. It is important for pupils to use concrete, pictorial and abstract representations in their place value chart.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a:t>
            </a:r>
            <a:r>
              <a:rPr lang="en-GB" dirty="0">
                <a:solidFill>
                  <a:srgbClr val="000000"/>
                </a:solidFill>
                <a:latin typeface="Arial"/>
                <a:ea typeface="Arial"/>
                <a:cs typeface="Arial"/>
                <a:sym typeface="Arial"/>
              </a:rPr>
              <a:t>se 10, place value charts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tens are there? How many ones are there</a:t>
            </a:r>
            <a:r>
              <a:rPr lang="en-GB" dirty="0">
                <a:solidFill>
                  <a:srgbClr val="000000"/>
                </a:solidFill>
                <a:latin typeface="Arial"/>
                <a:ea typeface="Arial"/>
                <a:cs typeface="Arial"/>
                <a:sym typeface="Arial"/>
              </a:rPr>
              <a:t>? What number is represented? Can you write a number sentence for this number?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Understanding</a:t>
            </a:r>
            <a:r>
              <a:rPr lang="en-GB" sz="1200" b="0" i="0" u="none" strike="noStrike" dirty="0">
                <a:solidFill>
                  <a:srgbClr val="000000"/>
                </a:solidFill>
                <a:latin typeface="Arial"/>
                <a:ea typeface="Arial"/>
                <a:cs typeface="Arial"/>
                <a:sym typeface="Arial"/>
              </a:rPr>
              <a:t> that the 4 tens in the chart represent 40</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Make different numbers using base 10 and place them in the place value chart?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Use digits instead of base 10 to create numbers and write number sentences for them.</a:t>
            </a:r>
            <a:endParaRPr sz="1200" b="0" i="0" u="none" strike="noStrike" dirty="0">
              <a:solidFill>
                <a:srgbClr val="000000"/>
              </a:solidFill>
              <a:latin typeface="Arial"/>
              <a:ea typeface="Arial"/>
              <a:cs typeface="Arial"/>
              <a:sym typeface="Arial"/>
            </a:endParaRPr>
          </a:p>
        </p:txBody>
      </p:sp>
      <p:sp>
        <p:nvSpPr>
          <p:cNvPr id="138" name="Google Shape;1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pla</a:t>
            </a:r>
            <a:r>
              <a:rPr lang="en-GB" dirty="0">
                <a:solidFill>
                  <a:srgbClr val="000000"/>
                </a:solidFill>
                <a:latin typeface="Arial"/>
                <a:ea typeface="Arial"/>
                <a:cs typeface="Arial"/>
                <a:sym typeface="Arial"/>
              </a:rPr>
              <a:t>ce value counters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tens are there in 7</a:t>
            </a:r>
            <a:r>
              <a:rPr lang="en-GB" dirty="0">
                <a:solidFill>
                  <a:srgbClr val="000000"/>
                </a:solidFill>
                <a:latin typeface="Arial"/>
                <a:ea typeface="Arial"/>
                <a:cs typeface="Arial"/>
                <a:sym typeface="Arial"/>
              </a:rPr>
              <a:t>9</a:t>
            </a:r>
            <a:r>
              <a:rPr lang="en-GB" sz="1200" b="0" i="0" u="none" strike="noStrike" dirty="0">
                <a:solidFill>
                  <a:srgbClr val="000000"/>
                </a:solidFill>
                <a:latin typeface="Arial"/>
                <a:ea typeface="Arial"/>
                <a:cs typeface="Arial"/>
                <a:sym typeface="Arial"/>
              </a:rPr>
              <a:t>? How many tens are in the pla</a:t>
            </a:r>
            <a:r>
              <a:rPr lang="en-GB" dirty="0">
                <a:solidFill>
                  <a:srgbClr val="000000"/>
                </a:solidFill>
                <a:latin typeface="Arial"/>
                <a:ea typeface="Arial"/>
                <a:cs typeface="Arial"/>
                <a:sym typeface="Arial"/>
              </a:rPr>
              <a:t>ce value chart?</a:t>
            </a:r>
            <a:r>
              <a:rPr lang="en-GB" sz="1200" b="0" i="0" u="none" strike="noStrike" dirty="0">
                <a:solidFill>
                  <a:srgbClr val="000000"/>
                </a:solidFill>
                <a:latin typeface="Arial"/>
                <a:ea typeface="Arial"/>
                <a:cs typeface="Arial"/>
                <a:sym typeface="Arial"/>
              </a:rPr>
              <a:t> How many more do we need</a:t>
            </a:r>
            <a:r>
              <a:rPr lang="en-GB" dirty="0">
                <a:solidFill>
                  <a:srgbClr val="000000"/>
                </a:solidFill>
                <a:latin typeface="Arial"/>
                <a:ea typeface="Arial"/>
                <a:cs typeface="Arial"/>
                <a:sym typeface="Arial"/>
              </a:rPr>
              <a:t>? How many ones on 79? How many do we have in the place value chart? How many more do we need? One base 10 block of ten is equal to which place value counter? Can we count in 10s to see how many more we need? What is different about using Base 10 to using place value counters?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That a base 10 block </a:t>
            </a:r>
            <a:r>
              <a:rPr lang="en-GB" dirty="0">
                <a:solidFill>
                  <a:srgbClr val="000000"/>
                </a:solidFill>
                <a:latin typeface="Arial"/>
                <a:ea typeface="Arial"/>
                <a:cs typeface="Arial"/>
                <a:sym typeface="Arial"/>
              </a:rPr>
              <a:t>of ten and a 10 place value counter are not the same value. Make sure pupils realise that 79 = 70 (7 tens) + 9 (9 ones)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Different numbers to</a:t>
            </a:r>
            <a:r>
              <a:rPr lang="en-GB" dirty="0">
                <a:solidFill>
                  <a:srgbClr val="000000"/>
                </a:solidFill>
                <a:latin typeface="Arial"/>
                <a:ea typeface="Arial"/>
                <a:cs typeface="Arial"/>
                <a:sym typeface="Arial"/>
              </a:rPr>
              <a:t> make with both base 10 and place value counters.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Use digit instead of concrete resources/pictorial resources to make different numbers. Write a number sentence for each one.</a:t>
            </a:r>
            <a:endParaRPr sz="1200" b="0" i="0" u="none" strike="noStrike" dirty="0">
              <a:solidFill>
                <a:srgbClr val="000000"/>
              </a:solidFill>
              <a:latin typeface="Arial"/>
              <a:ea typeface="Arial"/>
              <a:cs typeface="Arial"/>
              <a:sym typeface="Arial"/>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Various answers. </a:t>
            </a: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Example answers: 43, 4 tens + 3 ones = 43; 21, 2 tens + 1 one = 21; 32, 3 tens + 2 ones = 32</a:t>
            </a:r>
            <a:endParaRPr sz="1300" dirty="0">
              <a:latin typeface="Arial"/>
              <a:ea typeface="Arial"/>
              <a:cs typeface="Arial"/>
              <a:sym typeface="Arial"/>
            </a:endParaRPr>
          </a:p>
        </p:txBody>
      </p:sp>
      <p:sp>
        <p:nvSpPr>
          <p:cNvPr id="206" name="Google Shape;20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20"/>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20"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5"/>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6"/>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4"/>
          <p:cNvSpPr txBox="1">
            <a:spLocks noGrp="1"/>
          </p:cNvSpPr>
          <p:nvPr>
            <p:ph type="body" idx="2"/>
          </p:nvPr>
        </p:nvSpPr>
        <p:spPr>
          <a:xfrm>
            <a:off x="820506" y="310070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4"/>
          </p:nvPr>
        </p:nvSpPr>
        <p:spPr>
          <a:xfrm>
            <a:off x="6688949" y="310070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4"/>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4" descr="A picture containing text, clipart, vector graphics&#10;&#10;Description automatically generated"/>
          <p:cNvPicPr preferRelativeResize="0"/>
          <p:nvPr/>
        </p:nvPicPr>
        <p:blipFill rotWithShape="1">
          <a:blip r:embed="rId2">
            <a:alphaModFix/>
          </a:blip>
          <a:srcRect/>
          <a:stretch/>
        </p:blipFill>
        <p:spPr>
          <a:xfrm>
            <a:off x="269397" y="3034322"/>
            <a:ext cx="469900" cy="482600"/>
          </a:xfrm>
          <a:prstGeom prst="rect">
            <a:avLst/>
          </a:prstGeom>
          <a:noFill/>
          <a:ln>
            <a:noFill/>
          </a:ln>
        </p:spPr>
      </p:pic>
      <p:pic>
        <p:nvPicPr>
          <p:cNvPr id="40" name="Google Shape;40;p24" descr="Icon&#10;&#10;Description automatically generated"/>
          <p:cNvPicPr preferRelativeResize="0"/>
          <p:nvPr/>
        </p:nvPicPr>
        <p:blipFill rotWithShape="1">
          <a:blip r:embed="rId3">
            <a:alphaModFix/>
          </a:blip>
          <a:srcRect/>
          <a:stretch/>
        </p:blipFill>
        <p:spPr>
          <a:xfrm>
            <a:off x="6103945" y="3034322"/>
            <a:ext cx="482600" cy="482600"/>
          </a:xfrm>
          <a:prstGeom prst="rect">
            <a:avLst/>
          </a:prstGeom>
          <a:noFill/>
          <a:ln>
            <a:noFill/>
          </a:ln>
        </p:spPr>
      </p:pic>
      <p:pic>
        <p:nvPicPr>
          <p:cNvPr id="41" name="Google Shape;41;p24"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4"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9"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1"/>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1"/>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1"/>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use a place value chart</a:t>
            </a:r>
            <a:endParaRPr/>
          </a:p>
        </p:txBody>
      </p:sp>
      <p:pic>
        <p:nvPicPr>
          <p:cNvPr id="27" name="Google Shape;27;p21"/>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2</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use a place value chart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17" name="Google Shape;217;p10"/>
          <p:cNvSpPr txBox="1">
            <a:spLocks noGrp="1"/>
          </p:cNvSpPr>
          <p:nvPr>
            <p:ph type="body" idx="2"/>
          </p:nvPr>
        </p:nvSpPr>
        <p:spPr>
          <a:xfrm>
            <a:off x="263046" y="1176339"/>
            <a:ext cx="11736887" cy="11406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is representing numbers on a place value chart.</a:t>
            </a:r>
            <a:endParaRPr/>
          </a:p>
          <a:p>
            <a:pPr marL="0" lvl="0" indent="0" algn="l" rtl="0">
              <a:lnSpc>
                <a:spcPct val="150000"/>
              </a:lnSpc>
              <a:spcBef>
                <a:spcPts val="1000"/>
              </a:spcBef>
              <a:spcAft>
                <a:spcPts val="0"/>
              </a:spcAft>
              <a:buClr>
                <a:srgbClr val="222222"/>
              </a:buClr>
              <a:buSzPts val="1800"/>
              <a:buNone/>
            </a:pPr>
            <a:r>
              <a:rPr lang="en-GB" b="1"/>
              <a:t>Is it correct?</a:t>
            </a:r>
            <a:endParaRPr/>
          </a:p>
        </p:txBody>
      </p:sp>
      <p:sp>
        <p:nvSpPr>
          <p:cNvPr id="218" name="Google Shape;218;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19" name="Google Shape;219;p10"/>
          <p:cNvSpPr txBox="1"/>
          <p:nvPr/>
        </p:nvSpPr>
        <p:spPr>
          <a:xfrm>
            <a:off x="192067" y="5989413"/>
            <a:ext cx="10212697"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It is incorrect. The chart shows 28.</a:t>
            </a:r>
            <a:endParaRPr dirty="0"/>
          </a:p>
        </p:txBody>
      </p:sp>
      <p:pic>
        <p:nvPicPr>
          <p:cNvPr id="220" name="Google Shape;220;p10"/>
          <p:cNvPicPr preferRelativeResize="0"/>
          <p:nvPr/>
        </p:nvPicPr>
        <p:blipFill rotWithShape="1">
          <a:blip r:embed="rId3">
            <a:alphaModFix/>
          </a:blip>
          <a:srcRect/>
          <a:stretch/>
        </p:blipFill>
        <p:spPr>
          <a:xfrm>
            <a:off x="431711" y="2446873"/>
            <a:ext cx="1640223" cy="1640218"/>
          </a:xfrm>
          <a:prstGeom prst="rect">
            <a:avLst/>
          </a:prstGeom>
          <a:noFill/>
          <a:ln>
            <a:noFill/>
          </a:ln>
        </p:spPr>
      </p:pic>
      <p:sp>
        <p:nvSpPr>
          <p:cNvPr id="221" name="Google Shape;221;p10"/>
          <p:cNvSpPr/>
          <p:nvPr/>
        </p:nvSpPr>
        <p:spPr>
          <a:xfrm>
            <a:off x="2071934" y="1907949"/>
            <a:ext cx="4134902" cy="882728"/>
          </a:xfrm>
          <a:prstGeom prst="wedgeEllipseCallout">
            <a:avLst>
              <a:gd name="adj1" fmla="val -57690"/>
              <a:gd name="adj2" fmla="val 42096"/>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a:solidFill>
                  <a:srgbClr val="222222"/>
                </a:solidFill>
                <a:latin typeface="Century Gothic"/>
                <a:ea typeface="Century Gothic"/>
                <a:cs typeface="Century Gothic"/>
                <a:sym typeface="Century Gothic"/>
              </a:rPr>
              <a:t>My chart shows 82</a:t>
            </a:r>
            <a:endParaRPr/>
          </a:p>
        </p:txBody>
      </p:sp>
      <p:pic>
        <p:nvPicPr>
          <p:cNvPr id="222" name="Google Shape;222;p10" descr="A picture containing timeline&#10;&#10;Description automatically generated"/>
          <p:cNvPicPr preferRelativeResize="0"/>
          <p:nvPr/>
        </p:nvPicPr>
        <p:blipFill rotWithShape="1">
          <a:blip r:embed="rId4">
            <a:alphaModFix/>
          </a:blip>
          <a:srcRect/>
          <a:stretch/>
        </p:blipFill>
        <p:spPr>
          <a:xfrm>
            <a:off x="3940856" y="3109661"/>
            <a:ext cx="4531959" cy="2560767"/>
          </a:xfrm>
          <a:prstGeom prst="rect">
            <a:avLst/>
          </a:prstGeom>
          <a:noFill/>
          <a:ln>
            <a:noFill/>
          </a:ln>
        </p:spPr>
      </p:pic>
      <p:sp>
        <p:nvSpPr>
          <p:cNvPr id="223" name="Google Shape;223;p10"/>
          <p:cNvSpPr txBox="1"/>
          <p:nvPr/>
        </p:nvSpPr>
        <p:spPr>
          <a:xfrm>
            <a:off x="4796642" y="4108265"/>
            <a:ext cx="66473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dk1"/>
                </a:solidFill>
                <a:latin typeface="Century Gothic"/>
                <a:ea typeface="Century Gothic"/>
                <a:cs typeface="Century Gothic"/>
                <a:sym typeface="Century Gothic"/>
              </a:rPr>
              <a:t>2</a:t>
            </a:r>
            <a:endParaRPr/>
          </a:p>
        </p:txBody>
      </p:sp>
      <p:sp>
        <p:nvSpPr>
          <p:cNvPr id="224" name="Google Shape;224;p10"/>
          <p:cNvSpPr txBox="1"/>
          <p:nvPr/>
        </p:nvSpPr>
        <p:spPr>
          <a:xfrm>
            <a:off x="6997929" y="4091203"/>
            <a:ext cx="66473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dk1"/>
                </a:solidFill>
                <a:latin typeface="Century Gothic"/>
                <a:ea typeface="Century Gothic"/>
                <a:cs typeface="Century Gothic"/>
                <a:sym typeface="Century Gothic"/>
              </a:rPr>
              <a:t>8</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childTnLst>
              </p:cTn>
              <p:nextCondLst>
                <p:cond evt="onClick" delay="0">
                  <p:tgtEl>
                    <p:spTgt spid="21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Diagram&#10;&#10;Description automatically generated with medium confidence">
            <a:extLst>
              <a:ext uri="{FF2B5EF4-FFF2-40B4-BE49-F238E27FC236}">
                <a16:creationId xmlns:a16="http://schemas.microsoft.com/office/drawing/2014/main" id="{E37EF34E-7A58-AA45-832D-1DBBCE27789C}"/>
              </a:ext>
            </a:extLst>
          </p:cNvPr>
          <p:cNvPicPr>
            <a:picLocks noChangeAspect="1"/>
          </p:cNvPicPr>
          <p:nvPr/>
        </p:nvPicPr>
        <p:blipFill>
          <a:blip r:embed="rId3"/>
          <a:stretch>
            <a:fillRect/>
          </a:stretch>
        </p:blipFill>
        <p:spPr>
          <a:xfrm>
            <a:off x="263524" y="1077157"/>
            <a:ext cx="8244840" cy="25146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38" name="Google Shape;238;p12"/>
          <p:cNvSpPr txBox="1">
            <a:spLocks noGrp="1"/>
          </p:cNvSpPr>
          <p:nvPr>
            <p:ph type="body" idx="2"/>
          </p:nvPr>
        </p:nvSpPr>
        <p:spPr>
          <a:xfrm>
            <a:off x="263046" y="1176339"/>
            <a:ext cx="11736887" cy="115122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Do these 3 place value charts match?  </a:t>
            </a:r>
            <a:endParaRPr/>
          </a:p>
          <a:p>
            <a:pPr marL="0" lvl="0" indent="0" algn="l" rtl="0">
              <a:lnSpc>
                <a:spcPct val="150000"/>
              </a:lnSpc>
              <a:spcBef>
                <a:spcPts val="1000"/>
              </a:spcBef>
              <a:spcAft>
                <a:spcPts val="0"/>
              </a:spcAft>
              <a:buClr>
                <a:srgbClr val="222222"/>
              </a:buClr>
              <a:buSzPts val="1800"/>
              <a:buNone/>
            </a:pPr>
            <a:r>
              <a:rPr lang="en-GB"/>
              <a:t>Explain your thinking.</a:t>
            </a:r>
            <a:endParaRPr/>
          </a:p>
        </p:txBody>
      </p:sp>
      <p:sp>
        <p:nvSpPr>
          <p:cNvPr id="239" name="Google Shape;239;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40" name="Google Shape;240;p12"/>
          <p:cNvSpPr txBox="1"/>
          <p:nvPr/>
        </p:nvSpPr>
        <p:spPr>
          <a:xfrm>
            <a:off x="186088" y="4841830"/>
            <a:ext cx="4539726" cy="17016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They do not all match. The circled place value chart is different. The orange counters are still worth 10, so the value here is 99 not 18.</a:t>
            </a:r>
            <a:endParaRPr/>
          </a:p>
        </p:txBody>
      </p:sp>
      <p:pic>
        <p:nvPicPr>
          <p:cNvPr id="241" name="Google Shape;241;p12" descr="A picture containing timeline&#10;&#10;Description automatically generated"/>
          <p:cNvPicPr preferRelativeResize="0"/>
          <p:nvPr/>
        </p:nvPicPr>
        <p:blipFill rotWithShape="1">
          <a:blip r:embed="rId3">
            <a:alphaModFix/>
          </a:blip>
          <a:srcRect/>
          <a:stretch/>
        </p:blipFill>
        <p:spPr>
          <a:xfrm>
            <a:off x="7085838" y="1176339"/>
            <a:ext cx="3987331" cy="2253027"/>
          </a:xfrm>
          <a:prstGeom prst="rect">
            <a:avLst/>
          </a:prstGeom>
          <a:noFill/>
          <a:ln>
            <a:noFill/>
          </a:ln>
        </p:spPr>
      </p:pic>
      <p:sp>
        <p:nvSpPr>
          <p:cNvPr id="242" name="Google Shape;242;p12"/>
          <p:cNvSpPr txBox="1"/>
          <p:nvPr/>
        </p:nvSpPr>
        <p:spPr>
          <a:xfrm>
            <a:off x="7748204" y="1945046"/>
            <a:ext cx="66473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dk1"/>
                </a:solidFill>
                <a:latin typeface="Century Gothic"/>
                <a:ea typeface="Century Gothic"/>
                <a:cs typeface="Century Gothic"/>
                <a:sym typeface="Century Gothic"/>
              </a:rPr>
              <a:t>1</a:t>
            </a:r>
            <a:endParaRPr/>
          </a:p>
        </p:txBody>
      </p:sp>
      <p:sp>
        <p:nvSpPr>
          <p:cNvPr id="243" name="Google Shape;243;p12"/>
          <p:cNvSpPr txBox="1"/>
          <p:nvPr/>
        </p:nvSpPr>
        <p:spPr>
          <a:xfrm>
            <a:off x="9740033" y="1942844"/>
            <a:ext cx="66473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dk1"/>
                </a:solidFill>
                <a:latin typeface="Century Gothic"/>
                <a:ea typeface="Century Gothic"/>
                <a:cs typeface="Century Gothic"/>
                <a:sym typeface="Century Gothic"/>
              </a:rPr>
              <a:t>8</a:t>
            </a:r>
            <a:endParaRPr/>
          </a:p>
        </p:txBody>
      </p:sp>
      <p:pic>
        <p:nvPicPr>
          <p:cNvPr id="244" name="Google Shape;244;p12" descr="A picture containing timeline&#10;&#10;Description automatically generated"/>
          <p:cNvPicPr preferRelativeResize="0"/>
          <p:nvPr/>
        </p:nvPicPr>
        <p:blipFill rotWithShape="1">
          <a:blip r:embed="rId3">
            <a:alphaModFix/>
          </a:blip>
          <a:srcRect/>
          <a:stretch/>
        </p:blipFill>
        <p:spPr>
          <a:xfrm>
            <a:off x="263046" y="2456722"/>
            <a:ext cx="3987331" cy="2253027"/>
          </a:xfrm>
          <a:prstGeom prst="rect">
            <a:avLst/>
          </a:prstGeom>
          <a:noFill/>
          <a:ln>
            <a:noFill/>
          </a:ln>
        </p:spPr>
      </p:pic>
      <p:grpSp>
        <p:nvGrpSpPr>
          <p:cNvPr id="245" name="Google Shape;245;p12"/>
          <p:cNvGrpSpPr/>
          <p:nvPr/>
        </p:nvGrpSpPr>
        <p:grpSpPr>
          <a:xfrm>
            <a:off x="1179651" y="3117322"/>
            <a:ext cx="2892080" cy="1221581"/>
            <a:chOff x="1179651" y="3117322"/>
            <a:chExt cx="2892080" cy="1221581"/>
          </a:xfrm>
        </p:grpSpPr>
        <p:pic>
          <p:nvPicPr>
            <p:cNvPr id="246" name="Google Shape;246;p12"/>
            <p:cNvPicPr preferRelativeResize="0"/>
            <p:nvPr/>
          </p:nvPicPr>
          <p:blipFill rotWithShape="1">
            <a:blip r:embed="rId4">
              <a:alphaModFix/>
            </a:blip>
            <a:srcRect/>
            <a:stretch/>
          </p:blipFill>
          <p:spPr>
            <a:xfrm>
              <a:off x="1179651" y="3117322"/>
              <a:ext cx="207169" cy="1221581"/>
            </a:xfrm>
            <a:prstGeom prst="rect">
              <a:avLst/>
            </a:prstGeom>
            <a:noFill/>
            <a:ln>
              <a:noFill/>
            </a:ln>
          </p:spPr>
        </p:pic>
        <p:pic>
          <p:nvPicPr>
            <p:cNvPr id="247" name="Google Shape;247;p12"/>
            <p:cNvPicPr preferRelativeResize="0"/>
            <p:nvPr/>
          </p:nvPicPr>
          <p:blipFill rotWithShape="1">
            <a:blip r:embed="rId5">
              <a:alphaModFix/>
            </a:blip>
            <a:srcRect/>
            <a:stretch/>
          </p:blipFill>
          <p:spPr>
            <a:xfrm>
              <a:off x="2475154" y="3394993"/>
              <a:ext cx="207169" cy="228600"/>
            </a:xfrm>
            <a:prstGeom prst="rect">
              <a:avLst/>
            </a:prstGeom>
            <a:noFill/>
            <a:ln>
              <a:noFill/>
            </a:ln>
          </p:spPr>
        </p:pic>
        <p:pic>
          <p:nvPicPr>
            <p:cNvPr id="248" name="Google Shape;248;p12"/>
            <p:cNvPicPr preferRelativeResize="0"/>
            <p:nvPr/>
          </p:nvPicPr>
          <p:blipFill rotWithShape="1">
            <a:blip r:embed="rId5">
              <a:alphaModFix/>
            </a:blip>
            <a:srcRect/>
            <a:stretch/>
          </p:blipFill>
          <p:spPr>
            <a:xfrm>
              <a:off x="2938535" y="3394993"/>
              <a:ext cx="207169" cy="228600"/>
            </a:xfrm>
            <a:prstGeom prst="rect">
              <a:avLst/>
            </a:prstGeom>
            <a:noFill/>
            <a:ln>
              <a:noFill/>
            </a:ln>
          </p:spPr>
        </p:pic>
        <p:pic>
          <p:nvPicPr>
            <p:cNvPr id="249" name="Google Shape;249;p12"/>
            <p:cNvPicPr preferRelativeResize="0"/>
            <p:nvPr/>
          </p:nvPicPr>
          <p:blipFill rotWithShape="1">
            <a:blip r:embed="rId5">
              <a:alphaModFix/>
            </a:blip>
            <a:srcRect/>
            <a:stretch/>
          </p:blipFill>
          <p:spPr>
            <a:xfrm>
              <a:off x="3401181" y="3394993"/>
              <a:ext cx="207169" cy="228600"/>
            </a:xfrm>
            <a:prstGeom prst="rect">
              <a:avLst/>
            </a:prstGeom>
            <a:noFill/>
            <a:ln>
              <a:noFill/>
            </a:ln>
          </p:spPr>
        </p:pic>
        <p:pic>
          <p:nvPicPr>
            <p:cNvPr id="250" name="Google Shape;250;p12"/>
            <p:cNvPicPr preferRelativeResize="0"/>
            <p:nvPr/>
          </p:nvPicPr>
          <p:blipFill rotWithShape="1">
            <a:blip r:embed="rId5">
              <a:alphaModFix/>
            </a:blip>
            <a:srcRect/>
            <a:stretch/>
          </p:blipFill>
          <p:spPr>
            <a:xfrm>
              <a:off x="3864562" y="3394993"/>
              <a:ext cx="207169" cy="228600"/>
            </a:xfrm>
            <a:prstGeom prst="rect">
              <a:avLst/>
            </a:prstGeom>
            <a:noFill/>
            <a:ln>
              <a:noFill/>
            </a:ln>
          </p:spPr>
        </p:pic>
        <p:pic>
          <p:nvPicPr>
            <p:cNvPr id="251" name="Google Shape;251;p12"/>
            <p:cNvPicPr preferRelativeResize="0"/>
            <p:nvPr/>
          </p:nvPicPr>
          <p:blipFill rotWithShape="1">
            <a:blip r:embed="rId5">
              <a:alphaModFix/>
            </a:blip>
            <a:srcRect/>
            <a:stretch/>
          </p:blipFill>
          <p:spPr>
            <a:xfrm>
              <a:off x="2475154" y="3875967"/>
              <a:ext cx="207169" cy="228600"/>
            </a:xfrm>
            <a:prstGeom prst="rect">
              <a:avLst/>
            </a:prstGeom>
            <a:noFill/>
            <a:ln>
              <a:noFill/>
            </a:ln>
          </p:spPr>
        </p:pic>
        <p:pic>
          <p:nvPicPr>
            <p:cNvPr id="252" name="Google Shape;252;p12"/>
            <p:cNvPicPr preferRelativeResize="0"/>
            <p:nvPr/>
          </p:nvPicPr>
          <p:blipFill rotWithShape="1">
            <a:blip r:embed="rId5">
              <a:alphaModFix/>
            </a:blip>
            <a:srcRect/>
            <a:stretch/>
          </p:blipFill>
          <p:spPr>
            <a:xfrm>
              <a:off x="2938535" y="3875967"/>
              <a:ext cx="207169" cy="228600"/>
            </a:xfrm>
            <a:prstGeom prst="rect">
              <a:avLst/>
            </a:prstGeom>
            <a:noFill/>
            <a:ln>
              <a:noFill/>
            </a:ln>
          </p:spPr>
        </p:pic>
        <p:pic>
          <p:nvPicPr>
            <p:cNvPr id="253" name="Google Shape;253;p12"/>
            <p:cNvPicPr preferRelativeResize="0"/>
            <p:nvPr/>
          </p:nvPicPr>
          <p:blipFill rotWithShape="1">
            <a:blip r:embed="rId5">
              <a:alphaModFix/>
            </a:blip>
            <a:srcRect/>
            <a:stretch/>
          </p:blipFill>
          <p:spPr>
            <a:xfrm>
              <a:off x="3401181" y="3875967"/>
              <a:ext cx="207169" cy="228600"/>
            </a:xfrm>
            <a:prstGeom prst="rect">
              <a:avLst/>
            </a:prstGeom>
            <a:noFill/>
            <a:ln>
              <a:noFill/>
            </a:ln>
          </p:spPr>
        </p:pic>
        <p:pic>
          <p:nvPicPr>
            <p:cNvPr id="254" name="Google Shape;254;p12"/>
            <p:cNvPicPr preferRelativeResize="0"/>
            <p:nvPr/>
          </p:nvPicPr>
          <p:blipFill rotWithShape="1">
            <a:blip r:embed="rId5">
              <a:alphaModFix/>
            </a:blip>
            <a:srcRect/>
            <a:stretch/>
          </p:blipFill>
          <p:spPr>
            <a:xfrm>
              <a:off x="3864562" y="3875967"/>
              <a:ext cx="207169" cy="228600"/>
            </a:xfrm>
            <a:prstGeom prst="rect">
              <a:avLst/>
            </a:prstGeom>
            <a:noFill/>
            <a:ln>
              <a:noFill/>
            </a:ln>
          </p:spPr>
        </p:pic>
      </p:grpSp>
      <p:grpSp>
        <p:nvGrpSpPr>
          <p:cNvPr id="255" name="Google Shape;255;p12"/>
          <p:cNvGrpSpPr/>
          <p:nvPr/>
        </p:nvGrpSpPr>
        <p:grpSpPr>
          <a:xfrm>
            <a:off x="4835046" y="3909974"/>
            <a:ext cx="3987331" cy="2253027"/>
            <a:chOff x="4835046" y="3909974"/>
            <a:chExt cx="3987331" cy="2253027"/>
          </a:xfrm>
        </p:grpSpPr>
        <p:pic>
          <p:nvPicPr>
            <p:cNvPr id="256" name="Google Shape;256;p12" descr="A picture containing timeline&#10;&#10;Description automatically generated"/>
            <p:cNvPicPr preferRelativeResize="0"/>
            <p:nvPr/>
          </p:nvPicPr>
          <p:blipFill rotWithShape="1">
            <a:blip r:embed="rId3">
              <a:alphaModFix/>
            </a:blip>
            <a:srcRect/>
            <a:stretch/>
          </p:blipFill>
          <p:spPr>
            <a:xfrm>
              <a:off x="4835046" y="3909974"/>
              <a:ext cx="3987331" cy="2253027"/>
            </a:xfrm>
            <a:prstGeom prst="rect">
              <a:avLst/>
            </a:prstGeom>
            <a:noFill/>
            <a:ln>
              <a:noFill/>
            </a:ln>
          </p:spPr>
        </p:pic>
        <p:pic>
          <p:nvPicPr>
            <p:cNvPr id="257" name="Google Shape;257;p12" descr="Shape, circle&#10;&#10;Description automatically generated"/>
            <p:cNvPicPr preferRelativeResize="0"/>
            <p:nvPr/>
          </p:nvPicPr>
          <p:blipFill rotWithShape="1">
            <a:blip r:embed="rId6">
              <a:alphaModFix/>
            </a:blip>
            <a:srcRect/>
            <a:stretch/>
          </p:blipFill>
          <p:spPr>
            <a:xfrm>
              <a:off x="4959303" y="4539164"/>
              <a:ext cx="421392" cy="421392"/>
            </a:xfrm>
            <a:prstGeom prst="rect">
              <a:avLst/>
            </a:prstGeom>
            <a:noFill/>
            <a:ln>
              <a:noFill/>
            </a:ln>
          </p:spPr>
        </p:pic>
        <p:pic>
          <p:nvPicPr>
            <p:cNvPr id="258" name="Google Shape;258;p12" descr="Shape, circle&#10;&#10;Description automatically generated"/>
            <p:cNvPicPr preferRelativeResize="0"/>
            <p:nvPr/>
          </p:nvPicPr>
          <p:blipFill rotWithShape="1">
            <a:blip r:embed="rId7">
              <a:alphaModFix/>
            </a:blip>
            <a:srcRect/>
            <a:stretch/>
          </p:blipFill>
          <p:spPr>
            <a:xfrm>
              <a:off x="6963082" y="4539164"/>
              <a:ext cx="421392" cy="421392"/>
            </a:xfrm>
            <a:prstGeom prst="rect">
              <a:avLst/>
            </a:prstGeom>
            <a:noFill/>
            <a:ln>
              <a:noFill/>
            </a:ln>
          </p:spPr>
        </p:pic>
        <p:pic>
          <p:nvPicPr>
            <p:cNvPr id="259" name="Google Shape;259;p12" descr="Shape, circle&#10;&#10;Description automatically generated"/>
            <p:cNvPicPr preferRelativeResize="0"/>
            <p:nvPr/>
          </p:nvPicPr>
          <p:blipFill rotWithShape="1">
            <a:blip r:embed="rId6">
              <a:alphaModFix/>
            </a:blip>
            <a:srcRect/>
            <a:stretch/>
          </p:blipFill>
          <p:spPr>
            <a:xfrm>
              <a:off x="5622068" y="4539164"/>
              <a:ext cx="421392" cy="421392"/>
            </a:xfrm>
            <a:prstGeom prst="rect">
              <a:avLst/>
            </a:prstGeom>
            <a:noFill/>
            <a:ln>
              <a:noFill/>
            </a:ln>
          </p:spPr>
        </p:pic>
        <p:pic>
          <p:nvPicPr>
            <p:cNvPr id="260" name="Google Shape;260;p12" descr="Shape, circle&#10;&#10;Description automatically generated"/>
            <p:cNvPicPr preferRelativeResize="0"/>
            <p:nvPr/>
          </p:nvPicPr>
          <p:blipFill rotWithShape="1">
            <a:blip r:embed="rId6">
              <a:alphaModFix/>
            </a:blip>
            <a:srcRect/>
            <a:stretch/>
          </p:blipFill>
          <p:spPr>
            <a:xfrm>
              <a:off x="6284833" y="4540890"/>
              <a:ext cx="421392" cy="421392"/>
            </a:xfrm>
            <a:prstGeom prst="rect">
              <a:avLst/>
            </a:prstGeom>
            <a:noFill/>
            <a:ln>
              <a:noFill/>
            </a:ln>
          </p:spPr>
        </p:pic>
        <p:pic>
          <p:nvPicPr>
            <p:cNvPr id="261" name="Google Shape;261;p12" descr="Shape, circle&#10;&#10;Description automatically generated"/>
            <p:cNvPicPr preferRelativeResize="0"/>
            <p:nvPr/>
          </p:nvPicPr>
          <p:blipFill rotWithShape="1">
            <a:blip r:embed="rId6">
              <a:alphaModFix/>
            </a:blip>
            <a:srcRect/>
            <a:stretch/>
          </p:blipFill>
          <p:spPr>
            <a:xfrm>
              <a:off x="4959303" y="5051866"/>
              <a:ext cx="421392" cy="421392"/>
            </a:xfrm>
            <a:prstGeom prst="rect">
              <a:avLst/>
            </a:prstGeom>
            <a:noFill/>
            <a:ln>
              <a:noFill/>
            </a:ln>
          </p:spPr>
        </p:pic>
        <p:pic>
          <p:nvPicPr>
            <p:cNvPr id="262" name="Google Shape;262;p12" descr="Shape, circle&#10;&#10;Description automatically generated"/>
            <p:cNvPicPr preferRelativeResize="0"/>
            <p:nvPr/>
          </p:nvPicPr>
          <p:blipFill rotWithShape="1">
            <a:blip r:embed="rId6">
              <a:alphaModFix/>
            </a:blip>
            <a:srcRect/>
            <a:stretch/>
          </p:blipFill>
          <p:spPr>
            <a:xfrm>
              <a:off x="5622068" y="5051866"/>
              <a:ext cx="421392" cy="421392"/>
            </a:xfrm>
            <a:prstGeom prst="rect">
              <a:avLst/>
            </a:prstGeom>
            <a:noFill/>
            <a:ln>
              <a:noFill/>
            </a:ln>
          </p:spPr>
        </p:pic>
        <p:pic>
          <p:nvPicPr>
            <p:cNvPr id="263" name="Google Shape;263;p12" descr="Shape, circle&#10;&#10;Description automatically generated"/>
            <p:cNvPicPr preferRelativeResize="0"/>
            <p:nvPr/>
          </p:nvPicPr>
          <p:blipFill rotWithShape="1">
            <a:blip r:embed="rId6">
              <a:alphaModFix/>
            </a:blip>
            <a:srcRect/>
            <a:stretch/>
          </p:blipFill>
          <p:spPr>
            <a:xfrm>
              <a:off x="6284833" y="5053592"/>
              <a:ext cx="421392" cy="421392"/>
            </a:xfrm>
            <a:prstGeom prst="rect">
              <a:avLst/>
            </a:prstGeom>
            <a:noFill/>
            <a:ln>
              <a:noFill/>
            </a:ln>
          </p:spPr>
        </p:pic>
        <p:pic>
          <p:nvPicPr>
            <p:cNvPr id="264" name="Google Shape;264;p12" descr="Shape, circle&#10;&#10;Description automatically generated"/>
            <p:cNvPicPr preferRelativeResize="0"/>
            <p:nvPr/>
          </p:nvPicPr>
          <p:blipFill rotWithShape="1">
            <a:blip r:embed="rId6">
              <a:alphaModFix/>
            </a:blip>
            <a:srcRect/>
            <a:stretch/>
          </p:blipFill>
          <p:spPr>
            <a:xfrm>
              <a:off x="4959303" y="5564568"/>
              <a:ext cx="421392" cy="421392"/>
            </a:xfrm>
            <a:prstGeom prst="rect">
              <a:avLst/>
            </a:prstGeom>
            <a:noFill/>
            <a:ln>
              <a:noFill/>
            </a:ln>
          </p:spPr>
        </p:pic>
        <p:pic>
          <p:nvPicPr>
            <p:cNvPr id="265" name="Google Shape;265;p12" descr="Shape, circle&#10;&#10;Description automatically generated"/>
            <p:cNvPicPr preferRelativeResize="0"/>
            <p:nvPr/>
          </p:nvPicPr>
          <p:blipFill rotWithShape="1">
            <a:blip r:embed="rId6">
              <a:alphaModFix/>
            </a:blip>
            <a:srcRect/>
            <a:stretch/>
          </p:blipFill>
          <p:spPr>
            <a:xfrm>
              <a:off x="5622068" y="5564568"/>
              <a:ext cx="421392" cy="421392"/>
            </a:xfrm>
            <a:prstGeom prst="rect">
              <a:avLst/>
            </a:prstGeom>
            <a:noFill/>
            <a:ln>
              <a:noFill/>
            </a:ln>
          </p:spPr>
        </p:pic>
        <p:pic>
          <p:nvPicPr>
            <p:cNvPr id="266" name="Google Shape;266;p12" descr="Shape, circle&#10;&#10;Description automatically generated"/>
            <p:cNvPicPr preferRelativeResize="0"/>
            <p:nvPr/>
          </p:nvPicPr>
          <p:blipFill rotWithShape="1">
            <a:blip r:embed="rId6">
              <a:alphaModFix/>
            </a:blip>
            <a:srcRect/>
            <a:stretch/>
          </p:blipFill>
          <p:spPr>
            <a:xfrm>
              <a:off x="6284833" y="5566294"/>
              <a:ext cx="421392" cy="421392"/>
            </a:xfrm>
            <a:prstGeom prst="rect">
              <a:avLst/>
            </a:prstGeom>
            <a:noFill/>
            <a:ln>
              <a:noFill/>
            </a:ln>
          </p:spPr>
        </p:pic>
        <p:pic>
          <p:nvPicPr>
            <p:cNvPr id="267" name="Google Shape;267;p12" descr="Shape, circle&#10;&#10;Description automatically generated"/>
            <p:cNvPicPr preferRelativeResize="0"/>
            <p:nvPr/>
          </p:nvPicPr>
          <p:blipFill rotWithShape="1">
            <a:blip r:embed="rId7">
              <a:alphaModFix/>
            </a:blip>
            <a:srcRect/>
            <a:stretch/>
          </p:blipFill>
          <p:spPr>
            <a:xfrm>
              <a:off x="7568030" y="4539164"/>
              <a:ext cx="421392" cy="421392"/>
            </a:xfrm>
            <a:prstGeom prst="rect">
              <a:avLst/>
            </a:prstGeom>
            <a:noFill/>
            <a:ln>
              <a:noFill/>
            </a:ln>
          </p:spPr>
        </p:pic>
        <p:pic>
          <p:nvPicPr>
            <p:cNvPr id="268" name="Google Shape;268;p12" descr="Shape, circle&#10;&#10;Description automatically generated"/>
            <p:cNvPicPr preferRelativeResize="0"/>
            <p:nvPr/>
          </p:nvPicPr>
          <p:blipFill rotWithShape="1">
            <a:blip r:embed="rId7">
              <a:alphaModFix/>
            </a:blip>
            <a:srcRect/>
            <a:stretch/>
          </p:blipFill>
          <p:spPr>
            <a:xfrm>
              <a:off x="8167495" y="4539164"/>
              <a:ext cx="421392" cy="421392"/>
            </a:xfrm>
            <a:prstGeom prst="rect">
              <a:avLst/>
            </a:prstGeom>
            <a:noFill/>
            <a:ln>
              <a:noFill/>
            </a:ln>
          </p:spPr>
        </p:pic>
        <p:pic>
          <p:nvPicPr>
            <p:cNvPr id="269" name="Google Shape;269;p12" descr="Shape, circle&#10;&#10;Description automatically generated"/>
            <p:cNvPicPr preferRelativeResize="0"/>
            <p:nvPr/>
          </p:nvPicPr>
          <p:blipFill rotWithShape="1">
            <a:blip r:embed="rId7">
              <a:alphaModFix/>
            </a:blip>
            <a:srcRect/>
            <a:stretch/>
          </p:blipFill>
          <p:spPr>
            <a:xfrm>
              <a:off x="6963082" y="5051866"/>
              <a:ext cx="421392" cy="421392"/>
            </a:xfrm>
            <a:prstGeom prst="rect">
              <a:avLst/>
            </a:prstGeom>
            <a:noFill/>
            <a:ln>
              <a:noFill/>
            </a:ln>
          </p:spPr>
        </p:pic>
        <p:pic>
          <p:nvPicPr>
            <p:cNvPr id="270" name="Google Shape;270;p12" descr="Shape, circle&#10;&#10;Description automatically generated"/>
            <p:cNvPicPr preferRelativeResize="0"/>
            <p:nvPr/>
          </p:nvPicPr>
          <p:blipFill rotWithShape="1">
            <a:blip r:embed="rId7">
              <a:alphaModFix/>
            </a:blip>
            <a:srcRect/>
            <a:stretch/>
          </p:blipFill>
          <p:spPr>
            <a:xfrm>
              <a:off x="7568030" y="5051866"/>
              <a:ext cx="421392" cy="421392"/>
            </a:xfrm>
            <a:prstGeom prst="rect">
              <a:avLst/>
            </a:prstGeom>
            <a:noFill/>
            <a:ln>
              <a:noFill/>
            </a:ln>
          </p:spPr>
        </p:pic>
        <p:pic>
          <p:nvPicPr>
            <p:cNvPr id="271" name="Google Shape;271;p12" descr="Shape, circle&#10;&#10;Description automatically generated"/>
            <p:cNvPicPr preferRelativeResize="0"/>
            <p:nvPr/>
          </p:nvPicPr>
          <p:blipFill rotWithShape="1">
            <a:blip r:embed="rId7">
              <a:alphaModFix/>
            </a:blip>
            <a:srcRect/>
            <a:stretch/>
          </p:blipFill>
          <p:spPr>
            <a:xfrm>
              <a:off x="8167495" y="5051866"/>
              <a:ext cx="421392" cy="421392"/>
            </a:xfrm>
            <a:prstGeom prst="rect">
              <a:avLst/>
            </a:prstGeom>
            <a:noFill/>
            <a:ln>
              <a:noFill/>
            </a:ln>
          </p:spPr>
        </p:pic>
        <p:pic>
          <p:nvPicPr>
            <p:cNvPr id="272" name="Google Shape;272;p12" descr="Shape, circle&#10;&#10;Description automatically generated"/>
            <p:cNvPicPr preferRelativeResize="0"/>
            <p:nvPr/>
          </p:nvPicPr>
          <p:blipFill rotWithShape="1">
            <a:blip r:embed="rId7">
              <a:alphaModFix/>
            </a:blip>
            <a:srcRect/>
            <a:stretch/>
          </p:blipFill>
          <p:spPr>
            <a:xfrm>
              <a:off x="6963082" y="5564568"/>
              <a:ext cx="421392" cy="421392"/>
            </a:xfrm>
            <a:prstGeom prst="rect">
              <a:avLst/>
            </a:prstGeom>
            <a:noFill/>
            <a:ln>
              <a:noFill/>
            </a:ln>
          </p:spPr>
        </p:pic>
        <p:pic>
          <p:nvPicPr>
            <p:cNvPr id="273" name="Google Shape;273;p12" descr="Shape, circle&#10;&#10;Description automatically generated"/>
            <p:cNvPicPr preferRelativeResize="0"/>
            <p:nvPr/>
          </p:nvPicPr>
          <p:blipFill rotWithShape="1">
            <a:blip r:embed="rId7">
              <a:alphaModFix/>
            </a:blip>
            <a:srcRect/>
            <a:stretch/>
          </p:blipFill>
          <p:spPr>
            <a:xfrm>
              <a:off x="7568030" y="5564568"/>
              <a:ext cx="421392" cy="421392"/>
            </a:xfrm>
            <a:prstGeom prst="rect">
              <a:avLst/>
            </a:prstGeom>
            <a:noFill/>
            <a:ln>
              <a:noFill/>
            </a:ln>
          </p:spPr>
        </p:pic>
        <p:pic>
          <p:nvPicPr>
            <p:cNvPr id="274" name="Google Shape;274;p12" descr="Shape, circle&#10;&#10;Description automatically generated"/>
            <p:cNvPicPr preferRelativeResize="0"/>
            <p:nvPr/>
          </p:nvPicPr>
          <p:blipFill rotWithShape="1">
            <a:blip r:embed="rId7">
              <a:alphaModFix/>
            </a:blip>
            <a:srcRect/>
            <a:stretch/>
          </p:blipFill>
          <p:spPr>
            <a:xfrm>
              <a:off x="8167495" y="5564568"/>
              <a:ext cx="421392" cy="421392"/>
            </a:xfrm>
            <a:prstGeom prst="rect">
              <a:avLst/>
            </a:prstGeom>
            <a:noFill/>
            <a:ln>
              <a:noFill/>
            </a:ln>
          </p:spPr>
        </p:pic>
      </p:grpSp>
      <p:sp>
        <p:nvSpPr>
          <p:cNvPr id="275" name="Google Shape;275;p12"/>
          <p:cNvSpPr/>
          <p:nvPr/>
        </p:nvSpPr>
        <p:spPr>
          <a:xfrm>
            <a:off x="4486541" y="3694717"/>
            <a:ext cx="4766924" cy="2848797"/>
          </a:xfrm>
          <a:prstGeom prst="ellipse">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par>
                                <p:cTn id="8" presetID="10" presetClass="entr" presetSubtype="0" fill="hold"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fade">
                                      <p:cBhvr>
                                        <p:cTn id="10" dur="500"/>
                                        <p:tgtEl>
                                          <p:spTgt spid="240"/>
                                        </p:tgtEl>
                                      </p:cBhvr>
                                    </p:animEffect>
                                  </p:childTnLst>
                                </p:cTn>
                              </p:par>
                            </p:childTnLst>
                          </p:cTn>
                        </p:par>
                      </p:childTnLst>
                    </p:cTn>
                  </p:par>
                </p:childTnLst>
              </p:cTn>
              <p:nextCondLst>
                <p:cond evt="onClick" delay="0">
                  <p:tgtEl>
                    <p:spTgt spid="23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picture containing diagram&#10;&#10;Description automatically generated">
            <a:extLst>
              <a:ext uri="{FF2B5EF4-FFF2-40B4-BE49-F238E27FC236}">
                <a16:creationId xmlns:a16="http://schemas.microsoft.com/office/drawing/2014/main" id="{24B23527-95B0-2F43-AB5A-FBC0EA76B003}"/>
              </a:ext>
            </a:extLst>
          </p:cNvPr>
          <p:cNvPicPr>
            <a:picLocks noChangeAspect="1"/>
          </p:cNvPicPr>
          <p:nvPr/>
        </p:nvPicPr>
        <p:blipFill>
          <a:blip r:embed="rId3"/>
          <a:stretch>
            <a:fillRect/>
          </a:stretch>
        </p:blipFill>
        <p:spPr>
          <a:xfrm>
            <a:off x="263524" y="1077157"/>
            <a:ext cx="7848600" cy="35052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90" name="Google Shape;290;p14"/>
          <p:cNvSpPr txBox="1">
            <a:spLocks noGrp="1"/>
          </p:cNvSpPr>
          <p:nvPr>
            <p:ph type="body" idx="2"/>
          </p:nvPr>
        </p:nvSpPr>
        <p:spPr>
          <a:xfrm>
            <a:off x="263046" y="1176338"/>
            <a:ext cx="11736887" cy="20102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The Mathling has 3 counters. If it uses all 3 counters on a place value chart, it can make 4 different numbers. </a:t>
            </a:r>
            <a:endParaRPr dirty="0"/>
          </a:p>
          <a:p>
            <a:pPr marL="0" lvl="0" indent="0" algn="l" rtl="0">
              <a:lnSpc>
                <a:spcPct val="150000"/>
              </a:lnSpc>
              <a:spcBef>
                <a:spcPts val="1000"/>
              </a:spcBef>
              <a:spcAft>
                <a:spcPts val="0"/>
              </a:spcAft>
              <a:buClr>
                <a:srgbClr val="222222"/>
              </a:buClr>
              <a:buSzPts val="1800"/>
              <a:buNone/>
            </a:pPr>
            <a:r>
              <a:rPr lang="en-GB" b="1" dirty="0"/>
              <a:t>True or false. </a:t>
            </a:r>
            <a:endParaRPr dirty="0"/>
          </a:p>
          <a:p>
            <a:pPr marL="0" lvl="0" indent="0" algn="l" rtl="0">
              <a:lnSpc>
                <a:spcPct val="150000"/>
              </a:lnSpc>
              <a:spcBef>
                <a:spcPts val="1000"/>
              </a:spcBef>
              <a:spcAft>
                <a:spcPts val="0"/>
              </a:spcAft>
              <a:buClr>
                <a:srgbClr val="222222"/>
              </a:buClr>
              <a:buSzPts val="1800"/>
              <a:buNone/>
            </a:pPr>
            <a:r>
              <a:rPr lang="en-GB" dirty="0"/>
              <a:t>Prove it.</a:t>
            </a:r>
            <a:endParaRPr dirty="0"/>
          </a:p>
        </p:txBody>
      </p:sp>
      <p:sp>
        <p:nvSpPr>
          <p:cNvPr id="291" name="Google Shape;291;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92" name="Google Shape;292;p14"/>
          <p:cNvSpPr txBox="1"/>
          <p:nvPr/>
        </p:nvSpPr>
        <p:spPr>
          <a:xfrm>
            <a:off x="192067" y="5989413"/>
            <a:ext cx="10212697"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It’s true. The Mathling can make 30, 21,12 and 3</a:t>
            </a:r>
            <a:endParaRPr dirty="0"/>
          </a:p>
        </p:txBody>
      </p:sp>
      <p:pic>
        <p:nvPicPr>
          <p:cNvPr id="293" name="Google Shape;293;p14"/>
          <p:cNvPicPr preferRelativeResize="0"/>
          <p:nvPr/>
        </p:nvPicPr>
        <p:blipFill rotWithShape="1">
          <a:blip r:embed="rId3">
            <a:alphaModFix/>
          </a:blip>
          <a:srcRect/>
          <a:stretch/>
        </p:blipFill>
        <p:spPr>
          <a:xfrm flipH="1">
            <a:off x="10190053" y="1595689"/>
            <a:ext cx="1738901" cy="1685231"/>
          </a:xfrm>
          <a:prstGeom prst="rect">
            <a:avLst/>
          </a:prstGeom>
          <a:noFill/>
          <a:ln>
            <a:noFill/>
          </a:ln>
        </p:spPr>
      </p:pic>
      <p:pic>
        <p:nvPicPr>
          <p:cNvPr id="294" name="Google Shape;294;p14" descr="A picture containing timeline&#10;&#10;Description automatically generated"/>
          <p:cNvPicPr preferRelativeResize="0"/>
          <p:nvPr/>
        </p:nvPicPr>
        <p:blipFill rotWithShape="1">
          <a:blip r:embed="rId4">
            <a:alphaModFix/>
          </a:blip>
          <a:srcRect/>
          <a:stretch/>
        </p:blipFill>
        <p:spPr>
          <a:xfrm>
            <a:off x="2501598" y="4082012"/>
            <a:ext cx="3519245" cy="1988537"/>
          </a:xfrm>
          <a:prstGeom prst="rect">
            <a:avLst/>
          </a:prstGeom>
          <a:noFill/>
          <a:ln>
            <a:noFill/>
          </a:ln>
        </p:spPr>
      </p:pic>
      <p:pic>
        <p:nvPicPr>
          <p:cNvPr id="295" name="Google Shape;295;p14" descr="A picture containing timeline&#10;&#10;Description automatically generated"/>
          <p:cNvPicPr preferRelativeResize="0"/>
          <p:nvPr/>
        </p:nvPicPr>
        <p:blipFill rotWithShape="1">
          <a:blip r:embed="rId4">
            <a:alphaModFix/>
          </a:blip>
          <a:srcRect/>
          <a:stretch/>
        </p:blipFill>
        <p:spPr>
          <a:xfrm>
            <a:off x="6463998" y="4082011"/>
            <a:ext cx="3519245" cy="1988537"/>
          </a:xfrm>
          <a:prstGeom prst="rect">
            <a:avLst/>
          </a:prstGeom>
          <a:noFill/>
          <a:ln>
            <a:noFill/>
          </a:ln>
        </p:spPr>
      </p:pic>
      <p:pic>
        <p:nvPicPr>
          <p:cNvPr id="296" name="Google Shape;296;p14" descr="Shape, circle&#10;&#10;Description automatically generated"/>
          <p:cNvPicPr preferRelativeResize="0"/>
          <p:nvPr/>
        </p:nvPicPr>
        <p:blipFill rotWithShape="1">
          <a:blip r:embed="rId5">
            <a:alphaModFix/>
          </a:blip>
          <a:srcRect/>
          <a:stretch/>
        </p:blipFill>
        <p:spPr>
          <a:xfrm>
            <a:off x="10435980" y="3440302"/>
            <a:ext cx="514597" cy="514597"/>
          </a:xfrm>
          <a:prstGeom prst="rect">
            <a:avLst/>
          </a:prstGeom>
          <a:noFill/>
          <a:ln>
            <a:noFill/>
          </a:ln>
        </p:spPr>
      </p:pic>
      <p:pic>
        <p:nvPicPr>
          <p:cNvPr id="297" name="Google Shape;297;p14" descr="Shape, circle&#10;&#10;Description automatically generated"/>
          <p:cNvPicPr preferRelativeResize="0"/>
          <p:nvPr/>
        </p:nvPicPr>
        <p:blipFill rotWithShape="1">
          <a:blip r:embed="rId5">
            <a:alphaModFix/>
          </a:blip>
          <a:srcRect/>
          <a:stretch/>
        </p:blipFill>
        <p:spPr>
          <a:xfrm>
            <a:off x="11144227" y="3429000"/>
            <a:ext cx="514597" cy="514597"/>
          </a:xfrm>
          <a:prstGeom prst="rect">
            <a:avLst/>
          </a:prstGeom>
          <a:noFill/>
          <a:ln>
            <a:noFill/>
          </a:ln>
        </p:spPr>
      </p:pic>
      <p:pic>
        <p:nvPicPr>
          <p:cNvPr id="298" name="Google Shape;298;p14" descr="Shape, circle&#10;&#10;Description automatically generated"/>
          <p:cNvPicPr preferRelativeResize="0"/>
          <p:nvPr/>
        </p:nvPicPr>
        <p:blipFill rotWithShape="1">
          <a:blip r:embed="rId5">
            <a:alphaModFix/>
          </a:blip>
          <a:srcRect/>
          <a:stretch/>
        </p:blipFill>
        <p:spPr>
          <a:xfrm>
            <a:off x="10801317" y="4026194"/>
            <a:ext cx="514597" cy="514597"/>
          </a:xfrm>
          <a:prstGeom prst="rect">
            <a:avLst/>
          </a:prstGeom>
          <a:noFill/>
          <a:ln>
            <a:noFill/>
          </a:ln>
        </p:spPr>
      </p:pic>
      <p:grpSp>
        <p:nvGrpSpPr>
          <p:cNvPr id="299" name="Google Shape;299;p14"/>
          <p:cNvGrpSpPr/>
          <p:nvPr/>
        </p:nvGrpSpPr>
        <p:grpSpPr>
          <a:xfrm>
            <a:off x="2501598" y="1797112"/>
            <a:ext cx="7481645" cy="4002822"/>
            <a:chOff x="2501598" y="1797112"/>
            <a:chExt cx="7481645" cy="4002822"/>
          </a:xfrm>
        </p:grpSpPr>
        <p:pic>
          <p:nvPicPr>
            <p:cNvPr id="300" name="Google Shape;300;p14" descr="A picture containing timeline&#10;&#10;Description automatically generated"/>
            <p:cNvPicPr preferRelativeResize="0"/>
            <p:nvPr/>
          </p:nvPicPr>
          <p:blipFill rotWithShape="1">
            <a:blip r:embed="rId4">
              <a:alphaModFix/>
            </a:blip>
            <a:srcRect/>
            <a:stretch/>
          </p:blipFill>
          <p:spPr>
            <a:xfrm>
              <a:off x="2501598" y="1797113"/>
              <a:ext cx="3519245" cy="1988537"/>
            </a:xfrm>
            <a:prstGeom prst="rect">
              <a:avLst/>
            </a:prstGeom>
            <a:noFill/>
            <a:ln>
              <a:noFill/>
            </a:ln>
          </p:spPr>
        </p:pic>
        <p:pic>
          <p:nvPicPr>
            <p:cNvPr id="301" name="Google Shape;301;p14" descr="A picture containing timeline&#10;&#10;Description automatically generated"/>
            <p:cNvPicPr preferRelativeResize="0"/>
            <p:nvPr/>
          </p:nvPicPr>
          <p:blipFill rotWithShape="1">
            <a:blip r:embed="rId4">
              <a:alphaModFix/>
            </a:blip>
            <a:srcRect/>
            <a:stretch/>
          </p:blipFill>
          <p:spPr>
            <a:xfrm>
              <a:off x="6463998" y="1797112"/>
              <a:ext cx="3519245" cy="1988537"/>
            </a:xfrm>
            <a:prstGeom prst="rect">
              <a:avLst/>
            </a:prstGeom>
            <a:noFill/>
            <a:ln>
              <a:noFill/>
            </a:ln>
          </p:spPr>
        </p:pic>
        <p:pic>
          <p:nvPicPr>
            <p:cNvPr id="302" name="Google Shape;302;p14" descr="Shape, circle&#10;&#10;Description automatically generated"/>
            <p:cNvPicPr preferRelativeResize="0"/>
            <p:nvPr/>
          </p:nvPicPr>
          <p:blipFill rotWithShape="1">
            <a:blip r:embed="rId5">
              <a:alphaModFix/>
            </a:blip>
            <a:srcRect/>
            <a:stretch/>
          </p:blipFill>
          <p:spPr>
            <a:xfrm>
              <a:off x="8533581" y="4699445"/>
              <a:ext cx="514597" cy="514597"/>
            </a:xfrm>
            <a:prstGeom prst="rect">
              <a:avLst/>
            </a:prstGeom>
            <a:noFill/>
            <a:ln>
              <a:noFill/>
            </a:ln>
          </p:spPr>
        </p:pic>
        <p:pic>
          <p:nvPicPr>
            <p:cNvPr id="303" name="Google Shape;303;p14" descr="Shape, circle&#10;&#10;Description automatically generated"/>
            <p:cNvPicPr preferRelativeResize="0"/>
            <p:nvPr/>
          </p:nvPicPr>
          <p:blipFill rotWithShape="1">
            <a:blip r:embed="rId5">
              <a:alphaModFix/>
            </a:blip>
            <a:srcRect/>
            <a:stretch/>
          </p:blipFill>
          <p:spPr>
            <a:xfrm>
              <a:off x="9241828" y="4688143"/>
              <a:ext cx="514597" cy="514597"/>
            </a:xfrm>
            <a:prstGeom prst="rect">
              <a:avLst/>
            </a:prstGeom>
            <a:noFill/>
            <a:ln>
              <a:noFill/>
            </a:ln>
          </p:spPr>
        </p:pic>
        <p:pic>
          <p:nvPicPr>
            <p:cNvPr id="304" name="Google Shape;304;p14" descr="Shape, circle&#10;&#10;Description automatically generated"/>
            <p:cNvPicPr preferRelativeResize="0"/>
            <p:nvPr/>
          </p:nvPicPr>
          <p:blipFill rotWithShape="1">
            <a:blip r:embed="rId5">
              <a:alphaModFix/>
            </a:blip>
            <a:srcRect/>
            <a:stretch/>
          </p:blipFill>
          <p:spPr>
            <a:xfrm>
              <a:off x="8898918" y="5285337"/>
              <a:ext cx="514597" cy="514597"/>
            </a:xfrm>
            <a:prstGeom prst="rect">
              <a:avLst/>
            </a:prstGeom>
            <a:noFill/>
            <a:ln>
              <a:noFill/>
            </a:ln>
          </p:spPr>
        </p:pic>
        <p:pic>
          <p:nvPicPr>
            <p:cNvPr id="305" name="Google Shape;305;p14" descr="Shape, circle&#10;&#10;Description automatically generated"/>
            <p:cNvPicPr preferRelativeResize="0"/>
            <p:nvPr/>
          </p:nvPicPr>
          <p:blipFill rotWithShape="1">
            <a:blip r:embed="rId5">
              <a:alphaModFix/>
            </a:blip>
            <a:srcRect/>
            <a:stretch/>
          </p:blipFill>
          <p:spPr>
            <a:xfrm>
              <a:off x="2765074" y="2413006"/>
              <a:ext cx="514597" cy="514597"/>
            </a:xfrm>
            <a:prstGeom prst="rect">
              <a:avLst/>
            </a:prstGeom>
            <a:noFill/>
            <a:ln>
              <a:noFill/>
            </a:ln>
          </p:spPr>
        </p:pic>
        <p:pic>
          <p:nvPicPr>
            <p:cNvPr id="306" name="Google Shape;306;p14" descr="Shape, circle&#10;&#10;Description automatically generated"/>
            <p:cNvPicPr preferRelativeResize="0"/>
            <p:nvPr/>
          </p:nvPicPr>
          <p:blipFill rotWithShape="1">
            <a:blip r:embed="rId5">
              <a:alphaModFix/>
            </a:blip>
            <a:srcRect/>
            <a:stretch/>
          </p:blipFill>
          <p:spPr>
            <a:xfrm>
              <a:off x="3473321" y="2401704"/>
              <a:ext cx="514597" cy="514597"/>
            </a:xfrm>
            <a:prstGeom prst="rect">
              <a:avLst/>
            </a:prstGeom>
            <a:noFill/>
            <a:ln>
              <a:noFill/>
            </a:ln>
          </p:spPr>
        </p:pic>
        <p:pic>
          <p:nvPicPr>
            <p:cNvPr id="307" name="Google Shape;307;p14" descr="Shape, circle&#10;&#10;Description automatically generated"/>
            <p:cNvPicPr preferRelativeResize="0"/>
            <p:nvPr/>
          </p:nvPicPr>
          <p:blipFill rotWithShape="1">
            <a:blip r:embed="rId5">
              <a:alphaModFix/>
            </a:blip>
            <a:srcRect/>
            <a:stretch/>
          </p:blipFill>
          <p:spPr>
            <a:xfrm>
              <a:off x="3130411" y="2998898"/>
              <a:ext cx="514597" cy="514597"/>
            </a:xfrm>
            <a:prstGeom prst="rect">
              <a:avLst/>
            </a:prstGeom>
            <a:noFill/>
            <a:ln>
              <a:noFill/>
            </a:ln>
          </p:spPr>
        </p:pic>
        <p:pic>
          <p:nvPicPr>
            <p:cNvPr id="308" name="Google Shape;308;p14" descr="Shape, circle&#10;&#10;Description automatically generated"/>
            <p:cNvPicPr preferRelativeResize="0"/>
            <p:nvPr/>
          </p:nvPicPr>
          <p:blipFill rotWithShape="1">
            <a:blip r:embed="rId5">
              <a:alphaModFix/>
            </a:blip>
            <a:srcRect/>
            <a:stretch/>
          </p:blipFill>
          <p:spPr>
            <a:xfrm>
              <a:off x="6715679" y="2415885"/>
              <a:ext cx="514597" cy="514597"/>
            </a:xfrm>
            <a:prstGeom prst="rect">
              <a:avLst/>
            </a:prstGeom>
            <a:noFill/>
            <a:ln>
              <a:noFill/>
            </a:ln>
          </p:spPr>
        </p:pic>
        <p:pic>
          <p:nvPicPr>
            <p:cNvPr id="309" name="Google Shape;309;p14" descr="Shape, circle&#10;&#10;Description automatically generated"/>
            <p:cNvPicPr preferRelativeResize="0"/>
            <p:nvPr/>
          </p:nvPicPr>
          <p:blipFill rotWithShape="1">
            <a:blip r:embed="rId5">
              <a:alphaModFix/>
            </a:blip>
            <a:srcRect/>
            <a:stretch/>
          </p:blipFill>
          <p:spPr>
            <a:xfrm>
              <a:off x="7423926" y="2404583"/>
              <a:ext cx="514597" cy="514597"/>
            </a:xfrm>
            <a:prstGeom prst="rect">
              <a:avLst/>
            </a:prstGeom>
            <a:noFill/>
            <a:ln>
              <a:noFill/>
            </a:ln>
          </p:spPr>
        </p:pic>
        <p:pic>
          <p:nvPicPr>
            <p:cNvPr id="310" name="Google Shape;310;p14" descr="Shape, circle&#10;&#10;Description automatically generated"/>
            <p:cNvPicPr preferRelativeResize="0"/>
            <p:nvPr/>
          </p:nvPicPr>
          <p:blipFill rotWithShape="1">
            <a:blip r:embed="rId5">
              <a:alphaModFix/>
            </a:blip>
            <a:srcRect/>
            <a:stretch/>
          </p:blipFill>
          <p:spPr>
            <a:xfrm>
              <a:off x="8898451" y="2408018"/>
              <a:ext cx="514597" cy="514597"/>
            </a:xfrm>
            <a:prstGeom prst="rect">
              <a:avLst/>
            </a:prstGeom>
            <a:noFill/>
            <a:ln>
              <a:noFill/>
            </a:ln>
          </p:spPr>
        </p:pic>
        <p:pic>
          <p:nvPicPr>
            <p:cNvPr id="311" name="Google Shape;311;p14" descr="Shape, circle&#10;&#10;Description automatically generated"/>
            <p:cNvPicPr preferRelativeResize="0"/>
            <p:nvPr/>
          </p:nvPicPr>
          <p:blipFill rotWithShape="1">
            <a:blip r:embed="rId5">
              <a:alphaModFix/>
            </a:blip>
            <a:srcRect/>
            <a:stretch/>
          </p:blipFill>
          <p:spPr>
            <a:xfrm>
              <a:off x="4532907" y="4715350"/>
              <a:ext cx="514597" cy="514597"/>
            </a:xfrm>
            <a:prstGeom prst="rect">
              <a:avLst/>
            </a:prstGeom>
            <a:noFill/>
            <a:ln>
              <a:noFill/>
            </a:ln>
          </p:spPr>
        </p:pic>
        <p:pic>
          <p:nvPicPr>
            <p:cNvPr id="312" name="Google Shape;312;p14" descr="Shape, circle&#10;&#10;Description automatically generated"/>
            <p:cNvPicPr preferRelativeResize="0"/>
            <p:nvPr/>
          </p:nvPicPr>
          <p:blipFill rotWithShape="1">
            <a:blip r:embed="rId5">
              <a:alphaModFix/>
            </a:blip>
            <a:srcRect/>
            <a:stretch/>
          </p:blipFill>
          <p:spPr>
            <a:xfrm>
              <a:off x="5241154" y="4704048"/>
              <a:ext cx="514597" cy="514597"/>
            </a:xfrm>
            <a:prstGeom prst="rect">
              <a:avLst/>
            </a:prstGeom>
            <a:noFill/>
            <a:ln>
              <a:noFill/>
            </a:ln>
          </p:spPr>
        </p:pic>
        <p:pic>
          <p:nvPicPr>
            <p:cNvPr id="313" name="Google Shape;313;p14" descr="Shape, circle&#10;&#10;Description automatically generated"/>
            <p:cNvPicPr preferRelativeResize="0"/>
            <p:nvPr/>
          </p:nvPicPr>
          <p:blipFill rotWithShape="1">
            <a:blip r:embed="rId5">
              <a:alphaModFix/>
            </a:blip>
            <a:srcRect/>
            <a:stretch/>
          </p:blipFill>
          <p:spPr>
            <a:xfrm>
              <a:off x="2971272" y="4715350"/>
              <a:ext cx="514597" cy="514597"/>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par>
                                <p:cTn id="8" presetID="10" presetClass="entr" presetSubtype="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fade">
                                      <p:cBhvr>
                                        <p:cTn id="10" dur="500"/>
                                        <p:tgtEl>
                                          <p:spTgt spid="299"/>
                                        </p:tgtEl>
                                      </p:cBhvr>
                                    </p:animEffect>
                                  </p:childTnLst>
                                </p:cTn>
                              </p:par>
                            </p:childTnLst>
                          </p:cTn>
                        </p:par>
                      </p:childTnLst>
                    </p:cTn>
                  </p:par>
                </p:childTnLst>
              </p:cTn>
              <p:nextCondLst>
                <p:cond evt="onClick" delay="0">
                  <p:tgtEl>
                    <p:spTgt spid="29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Represent numbers to 50 (place value charts)</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p:cNvSpPr txBox="1">
            <a:spLocks noGrp="1"/>
          </p:cNvSpPr>
          <p:nvPr>
            <p:ph type="body" idx="2"/>
          </p:nvPr>
        </p:nvSpPr>
        <p:spPr>
          <a:xfrm>
            <a:off x="263046" y="700644"/>
            <a:ext cx="11736887" cy="67560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Tick with representations that show 46.</a:t>
            </a:r>
            <a:endParaRPr/>
          </a:p>
        </p:txBody>
      </p:sp>
      <p:sp>
        <p:nvSpPr>
          <p:cNvPr id="325" name="Google Shape;325;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326" name="Google Shape;326;p16"/>
          <p:cNvSpPr/>
          <p:nvPr/>
        </p:nvSpPr>
        <p:spPr>
          <a:xfrm>
            <a:off x="1582725" y="4695650"/>
            <a:ext cx="832200" cy="6756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BC89"/>
              </a:solidFill>
              <a:latin typeface="Century Gothic"/>
              <a:ea typeface="Century Gothic"/>
              <a:cs typeface="Century Gothic"/>
              <a:sym typeface="Century Gothic"/>
            </a:endParaRPr>
          </a:p>
        </p:txBody>
      </p:sp>
      <p:sp>
        <p:nvSpPr>
          <p:cNvPr id="327" name="Google Shape;327;p16"/>
          <p:cNvSpPr/>
          <p:nvPr/>
        </p:nvSpPr>
        <p:spPr>
          <a:xfrm>
            <a:off x="4880950" y="4695650"/>
            <a:ext cx="832200" cy="675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6"/>
          <p:cNvSpPr/>
          <p:nvPr/>
        </p:nvSpPr>
        <p:spPr>
          <a:xfrm>
            <a:off x="9327500" y="4695650"/>
            <a:ext cx="832200" cy="6756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BC89"/>
              </a:solidFill>
              <a:latin typeface="Century Gothic"/>
              <a:ea typeface="Century Gothic"/>
              <a:cs typeface="Century Gothic"/>
              <a:sym typeface="Century Gothic"/>
            </a:endParaRPr>
          </a:p>
        </p:txBody>
      </p:sp>
      <p:sp>
        <p:nvSpPr>
          <p:cNvPr id="329" name="Google Shape;329;p16"/>
          <p:cNvSpPr txBox="1"/>
          <p:nvPr/>
        </p:nvSpPr>
        <p:spPr>
          <a:xfrm>
            <a:off x="1582725" y="4695650"/>
            <a:ext cx="832200" cy="67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dirty="0">
                <a:solidFill>
                  <a:srgbClr val="43A047"/>
                </a:solidFill>
                <a:latin typeface="Century Gothic"/>
                <a:ea typeface="Century Gothic"/>
                <a:cs typeface="Century Gothic"/>
                <a:sym typeface="Century Gothic"/>
              </a:rPr>
              <a:t>✔</a:t>
            </a:r>
            <a:endParaRPr sz="1400" b="0" i="0" u="none" strike="noStrike" cap="none" dirty="0">
              <a:solidFill>
                <a:srgbClr val="43A047"/>
              </a:solidFill>
              <a:sym typeface="Arial"/>
            </a:endParaRPr>
          </a:p>
        </p:txBody>
      </p:sp>
      <p:sp>
        <p:nvSpPr>
          <p:cNvPr id="330" name="Google Shape;330;p16"/>
          <p:cNvSpPr txBox="1"/>
          <p:nvPr/>
        </p:nvSpPr>
        <p:spPr>
          <a:xfrm>
            <a:off x="9327500" y="4695650"/>
            <a:ext cx="832200" cy="67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dirty="0">
                <a:solidFill>
                  <a:srgbClr val="43A047"/>
                </a:solidFill>
                <a:latin typeface="Century Gothic"/>
                <a:ea typeface="Century Gothic"/>
                <a:cs typeface="Century Gothic"/>
                <a:sym typeface="Century Gothic"/>
              </a:rPr>
              <a:t>✔</a:t>
            </a:r>
            <a:endParaRPr sz="1400" b="0" i="0" u="none" strike="noStrike" cap="none" dirty="0">
              <a:solidFill>
                <a:srgbClr val="43A047"/>
              </a:solidFill>
              <a:sym typeface="Arial"/>
            </a:endParaRPr>
          </a:p>
        </p:txBody>
      </p:sp>
      <p:grpSp>
        <p:nvGrpSpPr>
          <p:cNvPr id="331" name="Google Shape;331;p16"/>
          <p:cNvGrpSpPr/>
          <p:nvPr/>
        </p:nvGrpSpPr>
        <p:grpSpPr>
          <a:xfrm>
            <a:off x="373188" y="1376245"/>
            <a:ext cx="3251273" cy="3067789"/>
            <a:chOff x="263046" y="1246223"/>
            <a:chExt cx="3251273" cy="3067789"/>
          </a:xfrm>
        </p:grpSpPr>
        <p:pic>
          <p:nvPicPr>
            <p:cNvPr id="332" name="Google Shape;332;p16"/>
            <p:cNvPicPr preferRelativeResize="0"/>
            <p:nvPr/>
          </p:nvPicPr>
          <p:blipFill rotWithShape="1">
            <a:blip r:embed="rId3">
              <a:alphaModFix/>
            </a:blip>
            <a:srcRect/>
            <a:stretch/>
          </p:blipFill>
          <p:spPr>
            <a:xfrm>
              <a:off x="1517660" y="3180520"/>
              <a:ext cx="755660" cy="1133492"/>
            </a:xfrm>
            <a:prstGeom prst="rect">
              <a:avLst/>
            </a:prstGeom>
            <a:noFill/>
            <a:ln>
              <a:noFill/>
            </a:ln>
          </p:spPr>
        </p:pic>
        <p:pic>
          <p:nvPicPr>
            <p:cNvPr id="333" name="Google Shape;333;p16"/>
            <p:cNvPicPr preferRelativeResize="0"/>
            <p:nvPr/>
          </p:nvPicPr>
          <p:blipFill rotWithShape="1">
            <a:blip r:embed="rId4">
              <a:alphaModFix/>
            </a:blip>
            <a:srcRect/>
            <a:stretch/>
          </p:blipFill>
          <p:spPr>
            <a:xfrm>
              <a:off x="263046" y="1246223"/>
              <a:ext cx="715889" cy="1789724"/>
            </a:xfrm>
            <a:prstGeom prst="rect">
              <a:avLst/>
            </a:prstGeom>
            <a:noFill/>
            <a:ln>
              <a:noFill/>
            </a:ln>
          </p:spPr>
        </p:pic>
        <p:pic>
          <p:nvPicPr>
            <p:cNvPr id="334" name="Google Shape;334;p16"/>
            <p:cNvPicPr preferRelativeResize="0"/>
            <p:nvPr/>
          </p:nvPicPr>
          <p:blipFill rotWithShape="1">
            <a:blip r:embed="rId4">
              <a:alphaModFix/>
            </a:blip>
            <a:srcRect/>
            <a:stretch/>
          </p:blipFill>
          <p:spPr>
            <a:xfrm>
              <a:off x="1108174" y="1246223"/>
              <a:ext cx="715889" cy="1789724"/>
            </a:xfrm>
            <a:prstGeom prst="rect">
              <a:avLst/>
            </a:prstGeom>
            <a:noFill/>
            <a:ln>
              <a:noFill/>
            </a:ln>
          </p:spPr>
        </p:pic>
        <p:pic>
          <p:nvPicPr>
            <p:cNvPr id="335" name="Google Shape;335;p16"/>
            <p:cNvPicPr preferRelativeResize="0"/>
            <p:nvPr/>
          </p:nvPicPr>
          <p:blipFill rotWithShape="1">
            <a:blip r:embed="rId4">
              <a:alphaModFix/>
            </a:blip>
            <a:srcRect/>
            <a:stretch/>
          </p:blipFill>
          <p:spPr>
            <a:xfrm>
              <a:off x="1953302" y="1246223"/>
              <a:ext cx="715889" cy="1789724"/>
            </a:xfrm>
            <a:prstGeom prst="rect">
              <a:avLst/>
            </a:prstGeom>
            <a:noFill/>
            <a:ln>
              <a:noFill/>
            </a:ln>
          </p:spPr>
        </p:pic>
        <p:pic>
          <p:nvPicPr>
            <p:cNvPr id="336" name="Google Shape;336;p16"/>
            <p:cNvPicPr preferRelativeResize="0"/>
            <p:nvPr/>
          </p:nvPicPr>
          <p:blipFill rotWithShape="1">
            <a:blip r:embed="rId4">
              <a:alphaModFix/>
            </a:blip>
            <a:srcRect/>
            <a:stretch/>
          </p:blipFill>
          <p:spPr>
            <a:xfrm>
              <a:off x="2798430" y="1246223"/>
              <a:ext cx="715889" cy="1789724"/>
            </a:xfrm>
            <a:prstGeom prst="rect">
              <a:avLst/>
            </a:prstGeom>
            <a:noFill/>
            <a:ln>
              <a:noFill/>
            </a:ln>
          </p:spPr>
        </p:pic>
      </p:grpSp>
      <p:grpSp>
        <p:nvGrpSpPr>
          <p:cNvPr id="337" name="Google Shape;337;p16"/>
          <p:cNvGrpSpPr/>
          <p:nvPr/>
        </p:nvGrpSpPr>
        <p:grpSpPr>
          <a:xfrm>
            <a:off x="3979979" y="1375551"/>
            <a:ext cx="3832218" cy="2720390"/>
            <a:chOff x="4172858" y="1300237"/>
            <a:chExt cx="3832218" cy="2720390"/>
          </a:xfrm>
        </p:grpSpPr>
        <p:pic>
          <p:nvPicPr>
            <p:cNvPr id="338" name="Google Shape;338;p16"/>
            <p:cNvPicPr preferRelativeResize="0"/>
            <p:nvPr/>
          </p:nvPicPr>
          <p:blipFill rotWithShape="1">
            <a:blip r:embed="rId5">
              <a:alphaModFix/>
            </a:blip>
            <a:srcRect/>
            <a:stretch/>
          </p:blipFill>
          <p:spPr>
            <a:xfrm>
              <a:off x="4359456" y="2903934"/>
              <a:ext cx="1042988" cy="1050131"/>
            </a:xfrm>
            <a:prstGeom prst="rect">
              <a:avLst/>
            </a:prstGeom>
            <a:noFill/>
            <a:ln>
              <a:noFill/>
            </a:ln>
          </p:spPr>
        </p:pic>
        <p:pic>
          <p:nvPicPr>
            <p:cNvPr id="339" name="Google Shape;339;p16"/>
            <p:cNvPicPr preferRelativeResize="0"/>
            <p:nvPr/>
          </p:nvPicPr>
          <p:blipFill rotWithShape="1">
            <a:blip r:embed="rId6">
              <a:alphaModFix/>
            </a:blip>
            <a:srcRect/>
            <a:stretch/>
          </p:blipFill>
          <p:spPr>
            <a:xfrm>
              <a:off x="4172858" y="1300237"/>
              <a:ext cx="1315931" cy="1282826"/>
            </a:xfrm>
            <a:prstGeom prst="rect">
              <a:avLst/>
            </a:prstGeom>
            <a:noFill/>
            <a:ln>
              <a:noFill/>
            </a:ln>
          </p:spPr>
        </p:pic>
        <p:pic>
          <p:nvPicPr>
            <p:cNvPr id="340" name="Google Shape;340;p16"/>
            <p:cNvPicPr preferRelativeResize="0"/>
            <p:nvPr/>
          </p:nvPicPr>
          <p:blipFill rotWithShape="1">
            <a:blip r:embed="rId5">
              <a:alphaModFix/>
            </a:blip>
            <a:srcRect/>
            <a:stretch/>
          </p:blipFill>
          <p:spPr>
            <a:xfrm>
              <a:off x="4775556" y="2937215"/>
              <a:ext cx="1042988" cy="1050131"/>
            </a:xfrm>
            <a:prstGeom prst="rect">
              <a:avLst/>
            </a:prstGeom>
            <a:noFill/>
            <a:ln>
              <a:noFill/>
            </a:ln>
          </p:spPr>
        </p:pic>
        <p:pic>
          <p:nvPicPr>
            <p:cNvPr id="341" name="Google Shape;341;p16"/>
            <p:cNvPicPr preferRelativeResize="0"/>
            <p:nvPr/>
          </p:nvPicPr>
          <p:blipFill rotWithShape="1">
            <a:blip r:embed="rId5">
              <a:alphaModFix/>
            </a:blip>
            <a:srcRect/>
            <a:stretch/>
          </p:blipFill>
          <p:spPr>
            <a:xfrm>
              <a:off x="5268512" y="2937215"/>
              <a:ext cx="1042988" cy="1050131"/>
            </a:xfrm>
            <a:prstGeom prst="rect">
              <a:avLst/>
            </a:prstGeom>
            <a:noFill/>
            <a:ln>
              <a:noFill/>
            </a:ln>
          </p:spPr>
        </p:pic>
        <p:pic>
          <p:nvPicPr>
            <p:cNvPr id="342" name="Google Shape;342;p16"/>
            <p:cNvPicPr preferRelativeResize="0"/>
            <p:nvPr/>
          </p:nvPicPr>
          <p:blipFill rotWithShape="1">
            <a:blip r:embed="rId5">
              <a:alphaModFix/>
            </a:blip>
            <a:srcRect/>
            <a:stretch/>
          </p:blipFill>
          <p:spPr>
            <a:xfrm>
              <a:off x="5713150" y="2970496"/>
              <a:ext cx="1042988" cy="1050131"/>
            </a:xfrm>
            <a:prstGeom prst="rect">
              <a:avLst/>
            </a:prstGeom>
            <a:noFill/>
            <a:ln>
              <a:noFill/>
            </a:ln>
          </p:spPr>
        </p:pic>
        <p:pic>
          <p:nvPicPr>
            <p:cNvPr id="343" name="Google Shape;343;p16"/>
            <p:cNvPicPr preferRelativeResize="0"/>
            <p:nvPr/>
          </p:nvPicPr>
          <p:blipFill rotWithShape="1">
            <a:blip r:embed="rId6">
              <a:alphaModFix/>
            </a:blip>
            <a:srcRect/>
            <a:stretch/>
          </p:blipFill>
          <p:spPr>
            <a:xfrm>
              <a:off x="5017986" y="1335532"/>
              <a:ext cx="1315931" cy="1282826"/>
            </a:xfrm>
            <a:prstGeom prst="rect">
              <a:avLst/>
            </a:prstGeom>
            <a:noFill/>
            <a:ln>
              <a:noFill/>
            </a:ln>
          </p:spPr>
        </p:pic>
        <p:pic>
          <p:nvPicPr>
            <p:cNvPr id="344" name="Google Shape;344;p16"/>
            <p:cNvPicPr preferRelativeResize="0"/>
            <p:nvPr/>
          </p:nvPicPr>
          <p:blipFill rotWithShape="1">
            <a:blip r:embed="rId6">
              <a:alphaModFix/>
            </a:blip>
            <a:srcRect/>
            <a:stretch/>
          </p:blipFill>
          <p:spPr>
            <a:xfrm>
              <a:off x="5826880" y="1411540"/>
              <a:ext cx="1315931" cy="1282826"/>
            </a:xfrm>
            <a:prstGeom prst="rect">
              <a:avLst/>
            </a:prstGeom>
            <a:noFill/>
            <a:ln>
              <a:noFill/>
            </a:ln>
          </p:spPr>
        </p:pic>
        <p:pic>
          <p:nvPicPr>
            <p:cNvPr id="345" name="Google Shape;345;p16"/>
            <p:cNvPicPr preferRelativeResize="0"/>
            <p:nvPr/>
          </p:nvPicPr>
          <p:blipFill rotWithShape="1">
            <a:blip r:embed="rId6">
              <a:alphaModFix/>
            </a:blip>
            <a:srcRect/>
            <a:stretch/>
          </p:blipFill>
          <p:spPr>
            <a:xfrm>
              <a:off x="6689145" y="1409526"/>
              <a:ext cx="1315931" cy="1282826"/>
            </a:xfrm>
            <a:prstGeom prst="rect">
              <a:avLst/>
            </a:prstGeom>
            <a:noFill/>
            <a:ln>
              <a:noFill/>
            </a:ln>
          </p:spPr>
        </p:pic>
      </p:grpSp>
      <p:grpSp>
        <p:nvGrpSpPr>
          <p:cNvPr id="346" name="Google Shape;346;p16"/>
          <p:cNvGrpSpPr/>
          <p:nvPr/>
        </p:nvGrpSpPr>
        <p:grpSpPr>
          <a:xfrm>
            <a:off x="7812197" y="2039455"/>
            <a:ext cx="3987331" cy="2253027"/>
            <a:chOff x="7812197" y="2039455"/>
            <a:chExt cx="3987331" cy="2253027"/>
          </a:xfrm>
        </p:grpSpPr>
        <p:pic>
          <p:nvPicPr>
            <p:cNvPr id="347" name="Google Shape;347;p16" descr="A picture containing timeline&#10;&#10;Description automatically generated"/>
            <p:cNvPicPr preferRelativeResize="0"/>
            <p:nvPr/>
          </p:nvPicPr>
          <p:blipFill rotWithShape="1">
            <a:blip r:embed="rId7">
              <a:alphaModFix/>
            </a:blip>
            <a:srcRect/>
            <a:stretch/>
          </p:blipFill>
          <p:spPr>
            <a:xfrm>
              <a:off x="7812197" y="2039455"/>
              <a:ext cx="3987331" cy="2253027"/>
            </a:xfrm>
            <a:prstGeom prst="rect">
              <a:avLst/>
            </a:prstGeom>
            <a:noFill/>
            <a:ln>
              <a:noFill/>
            </a:ln>
          </p:spPr>
        </p:pic>
        <p:pic>
          <p:nvPicPr>
            <p:cNvPr id="348" name="Google Shape;348;p16"/>
            <p:cNvPicPr preferRelativeResize="0"/>
            <p:nvPr/>
          </p:nvPicPr>
          <p:blipFill rotWithShape="1">
            <a:blip r:embed="rId8">
              <a:alphaModFix/>
            </a:blip>
            <a:srcRect/>
            <a:stretch/>
          </p:blipFill>
          <p:spPr>
            <a:xfrm>
              <a:off x="10850356" y="2744694"/>
              <a:ext cx="207169" cy="228600"/>
            </a:xfrm>
            <a:prstGeom prst="rect">
              <a:avLst/>
            </a:prstGeom>
            <a:noFill/>
            <a:ln>
              <a:noFill/>
            </a:ln>
          </p:spPr>
        </p:pic>
        <p:pic>
          <p:nvPicPr>
            <p:cNvPr id="349" name="Google Shape;349;p16"/>
            <p:cNvPicPr preferRelativeResize="0"/>
            <p:nvPr/>
          </p:nvPicPr>
          <p:blipFill rotWithShape="1">
            <a:blip r:embed="rId9">
              <a:alphaModFix/>
            </a:blip>
            <a:srcRect/>
            <a:stretch/>
          </p:blipFill>
          <p:spPr>
            <a:xfrm>
              <a:off x="8049666" y="2732182"/>
              <a:ext cx="207169" cy="1221581"/>
            </a:xfrm>
            <a:prstGeom prst="rect">
              <a:avLst/>
            </a:prstGeom>
            <a:noFill/>
            <a:ln>
              <a:noFill/>
            </a:ln>
          </p:spPr>
        </p:pic>
        <p:pic>
          <p:nvPicPr>
            <p:cNvPr id="350" name="Google Shape;350;p16"/>
            <p:cNvPicPr preferRelativeResize="0"/>
            <p:nvPr/>
          </p:nvPicPr>
          <p:blipFill rotWithShape="1">
            <a:blip r:embed="rId9">
              <a:alphaModFix/>
            </a:blip>
            <a:srcRect/>
            <a:stretch/>
          </p:blipFill>
          <p:spPr>
            <a:xfrm>
              <a:off x="8384773" y="2732182"/>
              <a:ext cx="207169" cy="1221581"/>
            </a:xfrm>
            <a:prstGeom prst="rect">
              <a:avLst/>
            </a:prstGeom>
            <a:noFill/>
            <a:ln>
              <a:noFill/>
            </a:ln>
          </p:spPr>
        </p:pic>
        <p:pic>
          <p:nvPicPr>
            <p:cNvPr id="351" name="Google Shape;351;p16"/>
            <p:cNvPicPr preferRelativeResize="0"/>
            <p:nvPr/>
          </p:nvPicPr>
          <p:blipFill rotWithShape="1">
            <a:blip r:embed="rId9">
              <a:alphaModFix/>
            </a:blip>
            <a:srcRect/>
            <a:stretch/>
          </p:blipFill>
          <p:spPr>
            <a:xfrm>
              <a:off x="8719880" y="2732181"/>
              <a:ext cx="207169" cy="1221581"/>
            </a:xfrm>
            <a:prstGeom prst="rect">
              <a:avLst/>
            </a:prstGeom>
            <a:noFill/>
            <a:ln>
              <a:noFill/>
            </a:ln>
          </p:spPr>
        </p:pic>
        <p:pic>
          <p:nvPicPr>
            <p:cNvPr id="352" name="Google Shape;352;p16"/>
            <p:cNvPicPr preferRelativeResize="0"/>
            <p:nvPr/>
          </p:nvPicPr>
          <p:blipFill rotWithShape="1">
            <a:blip r:embed="rId9">
              <a:alphaModFix/>
            </a:blip>
            <a:srcRect/>
            <a:stretch/>
          </p:blipFill>
          <p:spPr>
            <a:xfrm>
              <a:off x="9053196" y="2732181"/>
              <a:ext cx="207169" cy="1221581"/>
            </a:xfrm>
            <a:prstGeom prst="rect">
              <a:avLst/>
            </a:prstGeom>
            <a:noFill/>
            <a:ln>
              <a:noFill/>
            </a:ln>
          </p:spPr>
        </p:pic>
        <p:pic>
          <p:nvPicPr>
            <p:cNvPr id="353" name="Google Shape;353;p16"/>
            <p:cNvPicPr preferRelativeResize="0"/>
            <p:nvPr/>
          </p:nvPicPr>
          <p:blipFill rotWithShape="1">
            <a:blip r:embed="rId8">
              <a:alphaModFix/>
            </a:blip>
            <a:srcRect/>
            <a:stretch/>
          </p:blipFill>
          <p:spPr>
            <a:xfrm>
              <a:off x="10336201" y="2744693"/>
              <a:ext cx="207169" cy="228600"/>
            </a:xfrm>
            <a:prstGeom prst="rect">
              <a:avLst/>
            </a:prstGeom>
            <a:noFill/>
            <a:ln>
              <a:noFill/>
            </a:ln>
          </p:spPr>
        </p:pic>
        <p:pic>
          <p:nvPicPr>
            <p:cNvPr id="354" name="Google Shape;354;p16"/>
            <p:cNvPicPr preferRelativeResize="0"/>
            <p:nvPr/>
          </p:nvPicPr>
          <p:blipFill rotWithShape="1">
            <a:blip r:embed="rId8">
              <a:alphaModFix/>
            </a:blip>
            <a:srcRect/>
            <a:stretch/>
          </p:blipFill>
          <p:spPr>
            <a:xfrm>
              <a:off x="10847231" y="3165969"/>
              <a:ext cx="207169" cy="228600"/>
            </a:xfrm>
            <a:prstGeom prst="rect">
              <a:avLst/>
            </a:prstGeom>
            <a:noFill/>
            <a:ln>
              <a:noFill/>
            </a:ln>
          </p:spPr>
        </p:pic>
        <p:pic>
          <p:nvPicPr>
            <p:cNvPr id="355" name="Google Shape;355;p16"/>
            <p:cNvPicPr preferRelativeResize="0"/>
            <p:nvPr/>
          </p:nvPicPr>
          <p:blipFill rotWithShape="1">
            <a:blip r:embed="rId8">
              <a:alphaModFix/>
            </a:blip>
            <a:srcRect/>
            <a:stretch/>
          </p:blipFill>
          <p:spPr>
            <a:xfrm>
              <a:off x="10333076" y="3165968"/>
              <a:ext cx="207169" cy="228600"/>
            </a:xfrm>
            <a:prstGeom prst="rect">
              <a:avLst/>
            </a:prstGeom>
            <a:noFill/>
            <a:ln>
              <a:noFill/>
            </a:ln>
          </p:spPr>
        </p:pic>
        <p:pic>
          <p:nvPicPr>
            <p:cNvPr id="356" name="Google Shape;356;p16"/>
            <p:cNvPicPr preferRelativeResize="0"/>
            <p:nvPr/>
          </p:nvPicPr>
          <p:blipFill rotWithShape="1">
            <a:blip r:embed="rId8">
              <a:alphaModFix/>
            </a:blip>
            <a:srcRect/>
            <a:stretch/>
          </p:blipFill>
          <p:spPr>
            <a:xfrm>
              <a:off x="10862352" y="3587243"/>
              <a:ext cx="207169" cy="228600"/>
            </a:xfrm>
            <a:prstGeom prst="rect">
              <a:avLst/>
            </a:prstGeom>
            <a:noFill/>
            <a:ln>
              <a:noFill/>
            </a:ln>
          </p:spPr>
        </p:pic>
        <p:pic>
          <p:nvPicPr>
            <p:cNvPr id="357" name="Google Shape;357;p16"/>
            <p:cNvPicPr preferRelativeResize="0"/>
            <p:nvPr/>
          </p:nvPicPr>
          <p:blipFill rotWithShape="1">
            <a:blip r:embed="rId8">
              <a:alphaModFix/>
            </a:blip>
            <a:srcRect/>
            <a:stretch/>
          </p:blipFill>
          <p:spPr>
            <a:xfrm>
              <a:off x="10348197" y="3587242"/>
              <a:ext cx="207169" cy="228600"/>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par>
                                <p:cTn id="8" presetID="10" presetClass="entr" presetSubtype="0"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1000"/>
                                        <p:tgtEl>
                                          <p:spTgt spid="329"/>
                                        </p:tgtEl>
                                      </p:cBhvr>
                                    </p:animEffect>
                                  </p:childTnLst>
                                </p:cTn>
                              </p:par>
                            </p:childTnLst>
                          </p:cTn>
                        </p:par>
                      </p:childTnLst>
                    </p:cTn>
                  </p:par>
                </p:childTnLst>
              </p:cTn>
              <p:nextCondLst>
                <p:cond evt="onClick" delay="0">
                  <p:tgtEl>
                    <p:spTgt spid="32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txBox="1">
            <a:spLocks noGrp="1"/>
          </p:cNvSpPr>
          <p:nvPr>
            <p:ph type="body" idx="2"/>
          </p:nvPr>
        </p:nvSpPr>
        <p:spPr>
          <a:xfrm>
            <a:off x="263046" y="700644"/>
            <a:ext cx="11736887" cy="180702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This is a place value chart.</a:t>
            </a:r>
            <a:endParaRPr/>
          </a:p>
          <a:p>
            <a:pPr marL="0" lvl="0" indent="0" algn="l" rtl="0">
              <a:lnSpc>
                <a:spcPct val="150000"/>
              </a:lnSpc>
              <a:spcBef>
                <a:spcPts val="1000"/>
              </a:spcBef>
              <a:spcAft>
                <a:spcPts val="0"/>
              </a:spcAft>
              <a:buClr>
                <a:srgbClr val="222222"/>
              </a:buClr>
              <a:buSzPts val="1800"/>
              <a:buNone/>
            </a:pPr>
            <a:r>
              <a:rPr lang="en-GB" b="1"/>
              <a:t>What number is represented in the place value chart? </a:t>
            </a:r>
            <a:endParaRPr/>
          </a:p>
          <a:p>
            <a:pPr marL="0" lvl="0" indent="0" algn="l" rtl="0">
              <a:lnSpc>
                <a:spcPct val="150000"/>
              </a:lnSpc>
              <a:spcBef>
                <a:spcPts val="1000"/>
              </a:spcBef>
              <a:spcAft>
                <a:spcPts val="0"/>
              </a:spcAft>
              <a:buClr>
                <a:srgbClr val="222222"/>
              </a:buClr>
              <a:buSzPts val="1800"/>
              <a:buNone/>
            </a:pPr>
            <a:r>
              <a:rPr lang="en-GB" b="1"/>
              <a:t>How do you know?</a:t>
            </a:r>
            <a:endParaRPr/>
          </a:p>
        </p:txBody>
      </p:sp>
      <p:sp>
        <p:nvSpPr>
          <p:cNvPr id="364" name="Google Shape;364;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365" name="Google Shape;365;p17" descr="A picture containing timeline&#10;&#10;Description automatically generated"/>
          <p:cNvPicPr preferRelativeResize="0"/>
          <p:nvPr/>
        </p:nvPicPr>
        <p:blipFill rotWithShape="1">
          <a:blip r:embed="rId3">
            <a:alphaModFix/>
          </a:blip>
          <a:srcRect/>
          <a:stretch/>
        </p:blipFill>
        <p:spPr>
          <a:xfrm>
            <a:off x="4102334" y="2507673"/>
            <a:ext cx="3987331" cy="2253027"/>
          </a:xfrm>
          <a:prstGeom prst="rect">
            <a:avLst/>
          </a:prstGeom>
          <a:noFill/>
          <a:ln>
            <a:noFill/>
          </a:ln>
        </p:spPr>
      </p:pic>
      <p:pic>
        <p:nvPicPr>
          <p:cNvPr id="366" name="Google Shape;366;p17"/>
          <p:cNvPicPr preferRelativeResize="0"/>
          <p:nvPr/>
        </p:nvPicPr>
        <p:blipFill rotWithShape="1">
          <a:blip r:embed="rId4">
            <a:alphaModFix/>
          </a:blip>
          <a:srcRect/>
          <a:stretch/>
        </p:blipFill>
        <p:spPr>
          <a:xfrm>
            <a:off x="6860407" y="3200400"/>
            <a:ext cx="207169" cy="228600"/>
          </a:xfrm>
          <a:prstGeom prst="rect">
            <a:avLst/>
          </a:prstGeom>
          <a:noFill/>
          <a:ln>
            <a:noFill/>
          </a:ln>
        </p:spPr>
      </p:pic>
      <p:pic>
        <p:nvPicPr>
          <p:cNvPr id="367" name="Google Shape;367;p17"/>
          <p:cNvPicPr preferRelativeResize="0"/>
          <p:nvPr/>
        </p:nvPicPr>
        <p:blipFill rotWithShape="1">
          <a:blip r:embed="rId5">
            <a:alphaModFix/>
          </a:blip>
          <a:srcRect/>
          <a:stretch/>
        </p:blipFill>
        <p:spPr>
          <a:xfrm>
            <a:off x="4758782" y="3263951"/>
            <a:ext cx="207169" cy="1221581"/>
          </a:xfrm>
          <a:prstGeom prst="rect">
            <a:avLst/>
          </a:prstGeom>
          <a:noFill/>
          <a:ln>
            <a:noFill/>
          </a:ln>
        </p:spPr>
      </p:pic>
      <p:pic>
        <p:nvPicPr>
          <p:cNvPr id="368" name="Google Shape;368;p17"/>
          <p:cNvPicPr preferRelativeResize="0"/>
          <p:nvPr/>
        </p:nvPicPr>
        <p:blipFill rotWithShape="1">
          <a:blip r:embed="rId5">
            <a:alphaModFix/>
          </a:blip>
          <a:srcRect/>
          <a:stretch/>
        </p:blipFill>
        <p:spPr>
          <a:xfrm>
            <a:off x="5332658" y="3263951"/>
            <a:ext cx="207169" cy="1221581"/>
          </a:xfrm>
          <a:prstGeom prst="rect">
            <a:avLst/>
          </a:prstGeom>
          <a:noFill/>
          <a:ln>
            <a:noFill/>
          </a:ln>
        </p:spPr>
      </p:pic>
      <p:pic>
        <p:nvPicPr>
          <p:cNvPr id="369" name="Google Shape;369;p17"/>
          <p:cNvPicPr preferRelativeResize="0"/>
          <p:nvPr/>
        </p:nvPicPr>
        <p:blipFill rotWithShape="1">
          <a:blip r:embed="rId4">
            <a:alphaModFix/>
          </a:blip>
          <a:srcRect/>
          <a:stretch/>
        </p:blipFill>
        <p:spPr>
          <a:xfrm>
            <a:off x="6860407" y="3696115"/>
            <a:ext cx="207169" cy="228600"/>
          </a:xfrm>
          <a:prstGeom prst="rect">
            <a:avLst/>
          </a:prstGeom>
          <a:noFill/>
          <a:ln>
            <a:noFill/>
          </a:ln>
        </p:spPr>
      </p:pic>
      <p:pic>
        <p:nvPicPr>
          <p:cNvPr id="370" name="Google Shape;370;p17"/>
          <p:cNvPicPr preferRelativeResize="0"/>
          <p:nvPr/>
        </p:nvPicPr>
        <p:blipFill rotWithShape="1">
          <a:blip r:embed="rId4">
            <a:alphaModFix/>
          </a:blip>
          <a:srcRect/>
          <a:stretch/>
        </p:blipFill>
        <p:spPr>
          <a:xfrm>
            <a:off x="6860407" y="4191830"/>
            <a:ext cx="207169" cy="228600"/>
          </a:xfrm>
          <a:prstGeom prst="rect">
            <a:avLst/>
          </a:prstGeom>
          <a:noFill/>
          <a:ln>
            <a:noFill/>
          </a:ln>
        </p:spPr>
      </p:pic>
      <p:sp>
        <p:nvSpPr>
          <p:cNvPr id="371" name="Google Shape;371;p17"/>
          <p:cNvSpPr txBox="1"/>
          <p:nvPr/>
        </p:nvSpPr>
        <p:spPr>
          <a:xfrm>
            <a:off x="3736975" y="4772025"/>
            <a:ext cx="1695600" cy="723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2 tens</a:t>
            </a:r>
            <a:endParaRPr sz="1800" b="0" i="0" u="none" strike="noStrike" cap="none">
              <a:solidFill>
                <a:srgbClr val="43A04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20</a:t>
            </a:r>
            <a:endParaRPr sz="1800" b="0" i="0" u="none" strike="noStrike" cap="none">
              <a:solidFill>
                <a:srgbClr val="43A047"/>
              </a:solidFill>
              <a:latin typeface="Century Gothic"/>
              <a:ea typeface="Century Gothic"/>
              <a:cs typeface="Century Gothic"/>
              <a:sym typeface="Century Gothic"/>
            </a:endParaRPr>
          </a:p>
        </p:txBody>
      </p:sp>
      <p:sp>
        <p:nvSpPr>
          <p:cNvPr id="372" name="Google Shape;372;p17"/>
          <p:cNvSpPr txBox="1"/>
          <p:nvPr/>
        </p:nvSpPr>
        <p:spPr>
          <a:xfrm>
            <a:off x="6708775" y="4810125"/>
            <a:ext cx="1695600" cy="723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3 ones</a:t>
            </a:r>
            <a:endParaRPr sz="1800" b="0" i="0" u="none" strike="noStrike" cap="none">
              <a:solidFill>
                <a:srgbClr val="43A04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3</a:t>
            </a:r>
            <a:endParaRPr sz="1800" b="0" i="0" u="none" strike="noStrike" cap="none">
              <a:solidFill>
                <a:srgbClr val="43A047"/>
              </a:solidFill>
              <a:latin typeface="Century Gothic"/>
              <a:ea typeface="Century Gothic"/>
              <a:cs typeface="Century Gothic"/>
              <a:sym typeface="Century Gothic"/>
            </a:endParaRPr>
          </a:p>
        </p:txBody>
      </p:sp>
      <p:sp>
        <p:nvSpPr>
          <p:cNvPr id="373" name="Google Shape;373;p17"/>
          <p:cNvSpPr txBox="1"/>
          <p:nvPr/>
        </p:nvSpPr>
        <p:spPr>
          <a:xfrm>
            <a:off x="360000" y="5176007"/>
            <a:ext cx="7391400" cy="1342143"/>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dirty="0">
                <a:solidFill>
                  <a:srgbClr val="43A047"/>
                </a:solidFill>
                <a:latin typeface="Century Gothic"/>
                <a:ea typeface="Century Gothic"/>
                <a:cs typeface="Century Gothic"/>
                <a:sym typeface="Century Gothic"/>
              </a:rPr>
              <a:t>The number represented here is 23. </a:t>
            </a:r>
            <a:endParaRPr sz="1800" b="0" i="0" u="none" strike="noStrike" cap="none"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dirty="0">
                <a:solidFill>
                  <a:srgbClr val="43A047"/>
                </a:solidFill>
                <a:latin typeface="Century Gothic"/>
                <a:ea typeface="Century Gothic"/>
                <a:cs typeface="Century Gothic"/>
                <a:sym typeface="Century Gothic"/>
              </a:rPr>
              <a:t>2 tens and 3 ones equals 23</a:t>
            </a:r>
            <a:endParaRPr sz="1800" b="0" i="0" u="none" strike="noStrike" cap="none"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dirty="0">
                <a:solidFill>
                  <a:srgbClr val="43A047"/>
                </a:solidFill>
                <a:latin typeface="Century Gothic"/>
                <a:ea typeface="Century Gothic"/>
                <a:cs typeface="Century Gothic"/>
                <a:sym typeface="Century Gothic"/>
              </a:rPr>
              <a:t>20 + 3 = 23</a:t>
            </a:r>
            <a:endParaRPr sz="1800" b="0" i="0" u="none" strike="noStrike" cap="none"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par>
                                <p:cTn id="11" presetID="10" presetClass="entr" presetSubtype="0" fill="hold" nodeType="withEffect">
                                  <p:stCondLst>
                                    <p:cond delay="0"/>
                                  </p:stCondLst>
                                  <p:childTnLst>
                                    <p:set>
                                      <p:cBhvr>
                                        <p:cTn id="12" dur="1" fill="hold">
                                          <p:stCondLst>
                                            <p:cond delay="0"/>
                                          </p:stCondLst>
                                        </p:cTn>
                                        <p:tgtEl>
                                          <p:spTgt spid="372"/>
                                        </p:tgtEl>
                                        <p:attrNameLst>
                                          <p:attrName>style.visibility</p:attrName>
                                        </p:attrNameLst>
                                      </p:cBhvr>
                                      <p:to>
                                        <p:strVal val="visible"/>
                                      </p:to>
                                    </p:set>
                                    <p:animEffect transition="in" filter="fade">
                                      <p:cBhvr>
                                        <p:cTn id="13" dur="1000"/>
                                        <p:tgtEl>
                                          <p:spTgt spid="372"/>
                                        </p:tgtEl>
                                      </p:cBhvr>
                                    </p:animEffect>
                                  </p:childTnLst>
                                </p:cTn>
                              </p:par>
                            </p:childTnLst>
                          </p:cTn>
                        </p:par>
                      </p:childTnLst>
                    </p:cTn>
                  </p:par>
                </p:childTnLst>
              </p:cTn>
              <p:nextCondLst>
                <p:cond evt="onClick" delay="0">
                  <p:tgtEl>
                    <p:spTgt spid="36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8"/>
          <p:cNvSpPr txBox="1">
            <a:spLocks noGrp="1"/>
          </p:cNvSpPr>
          <p:nvPr>
            <p:ph type="body" idx="2"/>
          </p:nvPr>
        </p:nvSpPr>
        <p:spPr>
          <a:xfrm>
            <a:off x="263046" y="700645"/>
            <a:ext cx="11736887" cy="7679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says, </a:t>
            </a:r>
            <a:endParaRPr/>
          </a:p>
        </p:txBody>
      </p:sp>
      <p:sp>
        <p:nvSpPr>
          <p:cNvPr id="380" name="Google Shape;380;p1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381" name="Google Shape;381;p18"/>
          <p:cNvSpPr txBox="1"/>
          <p:nvPr/>
        </p:nvSpPr>
        <p:spPr>
          <a:xfrm>
            <a:off x="192067" y="5989413"/>
            <a:ext cx="10212697"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Mathling is correct. Both place value charts show the number 18.</a:t>
            </a:r>
            <a:endParaRPr/>
          </a:p>
        </p:txBody>
      </p:sp>
      <p:pic>
        <p:nvPicPr>
          <p:cNvPr id="382" name="Google Shape;382;p18"/>
          <p:cNvPicPr preferRelativeResize="0"/>
          <p:nvPr/>
        </p:nvPicPr>
        <p:blipFill rotWithShape="1">
          <a:blip r:embed="rId3">
            <a:alphaModFix/>
          </a:blip>
          <a:srcRect/>
          <a:stretch/>
        </p:blipFill>
        <p:spPr>
          <a:xfrm>
            <a:off x="263046" y="1788780"/>
            <a:ext cx="1635684" cy="1640220"/>
          </a:xfrm>
          <a:prstGeom prst="rect">
            <a:avLst/>
          </a:prstGeom>
          <a:noFill/>
          <a:ln>
            <a:noFill/>
          </a:ln>
        </p:spPr>
      </p:pic>
      <p:sp>
        <p:nvSpPr>
          <p:cNvPr id="383" name="Google Shape;383;p18"/>
          <p:cNvSpPr/>
          <p:nvPr/>
        </p:nvSpPr>
        <p:spPr>
          <a:xfrm>
            <a:off x="2248778" y="884700"/>
            <a:ext cx="5329658" cy="1640219"/>
          </a:xfrm>
          <a:prstGeom prst="wedgeEllipseCallout">
            <a:avLst>
              <a:gd name="adj1" fmla="val -56967"/>
              <a:gd name="adj2" fmla="val 32091"/>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a:solidFill>
                  <a:srgbClr val="222222"/>
                </a:solidFill>
                <a:latin typeface="Century Gothic"/>
                <a:ea typeface="Century Gothic"/>
                <a:cs typeface="Century Gothic"/>
                <a:sym typeface="Century Gothic"/>
              </a:rPr>
              <a:t>I have made the number 18 in two different ways, using place value charts.</a:t>
            </a:r>
            <a:endParaRPr/>
          </a:p>
        </p:txBody>
      </p:sp>
      <p:sp>
        <p:nvSpPr>
          <p:cNvPr id="384" name="Google Shape;384;p18"/>
          <p:cNvSpPr txBox="1"/>
          <p:nvPr/>
        </p:nvSpPr>
        <p:spPr>
          <a:xfrm>
            <a:off x="263046" y="3949113"/>
            <a:ext cx="11736887" cy="1301760"/>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b="1">
                <a:solidFill>
                  <a:srgbClr val="222222"/>
                </a:solidFill>
                <a:latin typeface="Century Gothic"/>
                <a:ea typeface="Century Gothic"/>
                <a:cs typeface="Century Gothic"/>
                <a:sym typeface="Century Gothic"/>
              </a:rPr>
              <a:t>Do you agree?</a:t>
            </a:r>
            <a:endParaRPr/>
          </a:p>
          <a:p>
            <a:pPr marL="0" marR="0" lvl="0" indent="0" algn="l" rtl="0">
              <a:lnSpc>
                <a:spcPct val="150000"/>
              </a:lnSpc>
              <a:spcBef>
                <a:spcPts val="100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Explain your answer. </a:t>
            </a:r>
            <a:endParaRPr/>
          </a:p>
        </p:txBody>
      </p:sp>
      <p:pic>
        <p:nvPicPr>
          <p:cNvPr id="385" name="Google Shape;385;p18" descr="A picture containing timeline&#10;&#10;Description automatically generated"/>
          <p:cNvPicPr preferRelativeResize="0"/>
          <p:nvPr/>
        </p:nvPicPr>
        <p:blipFill rotWithShape="1">
          <a:blip r:embed="rId4">
            <a:alphaModFix/>
          </a:blip>
          <a:srcRect/>
          <a:stretch/>
        </p:blipFill>
        <p:spPr>
          <a:xfrm>
            <a:off x="2910843" y="2822599"/>
            <a:ext cx="3987331" cy="2253027"/>
          </a:xfrm>
          <a:prstGeom prst="rect">
            <a:avLst/>
          </a:prstGeom>
          <a:noFill/>
          <a:ln>
            <a:noFill/>
          </a:ln>
        </p:spPr>
      </p:pic>
      <p:pic>
        <p:nvPicPr>
          <p:cNvPr id="386" name="Google Shape;386;p18"/>
          <p:cNvPicPr preferRelativeResize="0"/>
          <p:nvPr/>
        </p:nvPicPr>
        <p:blipFill rotWithShape="1">
          <a:blip r:embed="rId5">
            <a:alphaModFix/>
          </a:blip>
          <a:srcRect/>
          <a:stretch/>
        </p:blipFill>
        <p:spPr>
          <a:xfrm>
            <a:off x="5408581" y="3429304"/>
            <a:ext cx="207169" cy="228600"/>
          </a:xfrm>
          <a:prstGeom prst="rect">
            <a:avLst/>
          </a:prstGeom>
          <a:noFill/>
          <a:ln>
            <a:noFill/>
          </a:ln>
        </p:spPr>
      </p:pic>
      <p:pic>
        <p:nvPicPr>
          <p:cNvPr id="387" name="Google Shape;387;p18"/>
          <p:cNvPicPr preferRelativeResize="0"/>
          <p:nvPr/>
        </p:nvPicPr>
        <p:blipFill rotWithShape="1">
          <a:blip r:embed="rId6">
            <a:alphaModFix/>
          </a:blip>
          <a:srcRect/>
          <a:stretch/>
        </p:blipFill>
        <p:spPr>
          <a:xfrm>
            <a:off x="3794804" y="3476400"/>
            <a:ext cx="207169" cy="1221581"/>
          </a:xfrm>
          <a:prstGeom prst="rect">
            <a:avLst/>
          </a:prstGeom>
          <a:noFill/>
          <a:ln>
            <a:noFill/>
          </a:ln>
        </p:spPr>
      </p:pic>
      <p:pic>
        <p:nvPicPr>
          <p:cNvPr id="388" name="Google Shape;388;p18" descr="A picture containing timeline&#10;&#10;Description automatically generated"/>
          <p:cNvPicPr preferRelativeResize="0"/>
          <p:nvPr/>
        </p:nvPicPr>
        <p:blipFill rotWithShape="1">
          <a:blip r:embed="rId4">
            <a:alphaModFix/>
          </a:blip>
          <a:srcRect/>
          <a:stretch/>
        </p:blipFill>
        <p:spPr>
          <a:xfrm>
            <a:off x="7382978" y="2822599"/>
            <a:ext cx="3987331" cy="2253027"/>
          </a:xfrm>
          <a:prstGeom prst="rect">
            <a:avLst/>
          </a:prstGeom>
          <a:noFill/>
          <a:ln>
            <a:noFill/>
          </a:ln>
        </p:spPr>
      </p:pic>
      <p:pic>
        <p:nvPicPr>
          <p:cNvPr id="389" name="Google Shape;389;p18"/>
          <p:cNvPicPr preferRelativeResize="0"/>
          <p:nvPr/>
        </p:nvPicPr>
        <p:blipFill rotWithShape="1">
          <a:blip r:embed="rId7">
            <a:alphaModFix/>
          </a:blip>
          <a:srcRect/>
          <a:stretch/>
        </p:blipFill>
        <p:spPr>
          <a:xfrm>
            <a:off x="10009411" y="3557677"/>
            <a:ext cx="650879" cy="1301760"/>
          </a:xfrm>
          <a:prstGeom prst="rect">
            <a:avLst/>
          </a:prstGeom>
          <a:noFill/>
          <a:ln>
            <a:noFill/>
          </a:ln>
        </p:spPr>
      </p:pic>
      <p:pic>
        <p:nvPicPr>
          <p:cNvPr id="390" name="Google Shape;390;p18"/>
          <p:cNvPicPr preferRelativeResize="0"/>
          <p:nvPr/>
        </p:nvPicPr>
        <p:blipFill rotWithShape="1">
          <a:blip r:embed="rId8">
            <a:alphaModFix/>
          </a:blip>
          <a:srcRect/>
          <a:stretch/>
        </p:blipFill>
        <p:spPr>
          <a:xfrm>
            <a:off x="8017536" y="3429000"/>
            <a:ext cx="616622" cy="1541557"/>
          </a:xfrm>
          <a:prstGeom prst="rect">
            <a:avLst/>
          </a:prstGeom>
          <a:noFill/>
          <a:ln>
            <a:noFill/>
          </a:ln>
        </p:spPr>
      </p:pic>
      <p:pic>
        <p:nvPicPr>
          <p:cNvPr id="391" name="Google Shape;391;p18"/>
          <p:cNvPicPr preferRelativeResize="0"/>
          <p:nvPr/>
        </p:nvPicPr>
        <p:blipFill rotWithShape="1">
          <a:blip r:embed="rId5">
            <a:alphaModFix/>
          </a:blip>
          <a:srcRect/>
          <a:stretch/>
        </p:blipFill>
        <p:spPr>
          <a:xfrm>
            <a:off x="6059259" y="3429304"/>
            <a:ext cx="207169" cy="228600"/>
          </a:xfrm>
          <a:prstGeom prst="rect">
            <a:avLst/>
          </a:prstGeom>
          <a:noFill/>
          <a:ln>
            <a:noFill/>
          </a:ln>
        </p:spPr>
      </p:pic>
      <p:pic>
        <p:nvPicPr>
          <p:cNvPr id="392" name="Google Shape;392;p18"/>
          <p:cNvPicPr preferRelativeResize="0"/>
          <p:nvPr/>
        </p:nvPicPr>
        <p:blipFill rotWithShape="1">
          <a:blip r:embed="rId5">
            <a:alphaModFix/>
          </a:blip>
          <a:srcRect/>
          <a:stretch/>
        </p:blipFill>
        <p:spPr>
          <a:xfrm>
            <a:off x="5408581" y="3858500"/>
            <a:ext cx="207169" cy="228600"/>
          </a:xfrm>
          <a:prstGeom prst="rect">
            <a:avLst/>
          </a:prstGeom>
          <a:noFill/>
          <a:ln>
            <a:noFill/>
          </a:ln>
        </p:spPr>
      </p:pic>
      <p:pic>
        <p:nvPicPr>
          <p:cNvPr id="393" name="Google Shape;393;p18"/>
          <p:cNvPicPr preferRelativeResize="0"/>
          <p:nvPr/>
        </p:nvPicPr>
        <p:blipFill rotWithShape="1">
          <a:blip r:embed="rId5">
            <a:alphaModFix/>
          </a:blip>
          <a:srcRect/>
          <a:stretch/>
        </p:blipFill>
        <p:spPr>
          <a:xfrm>
            <a:off x="6059259" y="3858500"/>
            <a:ext cx="207169" cy="228600"/>
          </a:xfrm>
          <a:prstGeom prst="rect">
            <a:avLst/>
          </a:prstGeom>
          <a:noFill/>
          <a:ln>
            <a:noFill/>
          </a:ln>
        </p:spPr>
      </p:pic>
      <p:pic>
        <p:nvPicPr>
          <p:cNvPr id="394" name="Google Shape;394;p18"/>
          <p:cNvPicPr preferRelativeResize="0"/>
          <p:nvPr/>
        </p:nvPicPr>
        <p:blipFill rotWithShape="1">
          <a:blip r:embed="rId5">
            <a:alphaModFix/>
          </a:blip>
          <a:srcRect/>
          <a:stretch/>
        </p:blipFill>
        <p:spPr>
          <a:xfrm>
            <a:off x="5408581" y="4306253"/>
            <a:ext cx="207169" cy="228600"/>
          </a:xfrm>
          <a:prstGeom prst="rect">
            <a:avLst/>
          </a:prstGeom>
          <a:noFill/>
          <a:ln>
            <a:noFill/>
          </a:ln>
        </p:spPr>
      </p:pic>
      <p:pic>
        <p:nvPicPr>
          <p:cNvPr id="395" name="Google Shape;395;p18"/>
          <p:cNvPicPr preferRelativeResize="0"/>
          <p:nvPr/>
        </p:nvPicPr>
        <p:blipFill rotWithShape="1">
          <a:blip r:embed="rId5">
            <a:alphaModFix/>
          </a:blip>
          <a:srcRect/>
          <a:stretch/>
        </p:blipFill>
        <p:spPr>
          <a:xfrm>
            <a:off x="6059259" y="4306253"/>
            <a:ext cx="207169" cy="228600"/>
          </a:xfrm>
          <a:prstGeom prst="rect">
            <a:avLst/>
          </a:prstGeom>
          <a:noFill/>
          <a:ln>
            <a:noFill/>
          </a:ln>
        </p:spPr>
      </p:pic>
      <p:pic>
        <p:nvPicPr>
          <p:cNvPr id="396" name="Google Shape;396;p18"/>
          <p:cNvPicPr preferRelativeResize="0"/>
          <p:nvPr/>
        </p:nvPicPr>
        <p:blipFill rotWithShape="1">
          <a:blip r:embed="rId5">
            <a:alphaModFix/>
          </a:blip>
          <a:srcRect/>
          <a:stretch/>
        </p:blipFill>
        <p:spPr>
          <a:xfrm>
            <a:off x="5408581" y="4735449"/>
            <a:ext cx="207169" cy="228600"/>
          </a:xfrm>
          <a:prstGeom prst="rect">
            <a:avLst/>
          </a:prstGeom>
          <a:noFill/>
          <a:ln>
            <a:noFill/>
          </a:ln>
        </p:spPr>
      </p:pic>
      <p:pic>
        <p:nvPicPr>
          <p:cNvPr id="397" name="Google Shape;397;p18"/>
          <p:cNvPicPr preferRelativeResize="0"/>
          <p:nvPr/>
        </p:nvPicPr>
        <p:blipFill rotWithShape="1">
          <a:blip r:embed="rId5">
            <a:alphaModFix/>
          </a:blip>
          <a:srcRect/>
          <a:stretch/>
        </p:blipFill>
        <p:spPr>
          <a:xfrm>
            <a:off x="6059259" y="4735449"/>
            <a:ext cx="207169" cy="228600"/>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childTnLst>
              </p:cTn>
              <p:nextCondLst>
                <p:cond evt="onClick" delay="0">
                  <p:tgtEl>
                    <p:spTgt spid="38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Part-whole models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Complete the place value chart</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Show a number using place value chart</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Explain the error</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Explain the error</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Do the place value charts match?</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Odd one out.</a:t>
            </a:r>
            <a:endParaRPr sz="1800" b="0" i="0" u="none" strike="noStrike" cap="none"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representing numbers to 50 (place value charts)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88" cy="17016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There is/ are (digit) ten(s) and (digit) one(s). The number is (number).</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There are 3 tens and 1 one. The number is 31.</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(digit) ten(s) + (digit) one(s) = (number)</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3 tens + 1 one = 31</a:t>
            </a:r>
            <a:endParaRPr/>
          </a:p>
        </p:txBody>
      </p:sp>
      <p:graphicFrame>
        <p:nvGraphicFramePr>
          <p:cNvPr id="63" name="Google Shape;63;p3"/>
          <p:cNvGraphicFramePr/>
          <p:nvPr>
            <p:extLst>
              <p:ext uri="{D42A27DB-BD31-4B8C-83A1-F6EECF244321}">
                <p14:modId xmlns:p14="http://schemas.microsoft.com/office/powerpoint/2010/main" val="2545681110"/>
              </p:ext>
            </p:extLst>
          </p:nvPr>
        </p:nvGraphicFramePr>
        <p:xfrm>
          <a:off x="263524" y="1155866"/>
          <a:ext cx="11736400" cy="1828680"/>
        </p:xfrm>
        <a:graphic>
          <a:graphicData uri="http://schemas.openxmlformats.org/drawingml/2006/table">
            <a:tbl>
              <a:tblPr firstRow="1" bandRow="1">
                <a:noFill/>
                <a:tableStyleId>{A5FEAB59-6E36-42A1-8200-F7FF38C5D7BB}</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numeral</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numbers</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digit</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add/ addition</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equals</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place value chart</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tens</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ones</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4"/>
            <a:ext cx="11736887" cy="64711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do you represent the number 64 in a place value chart?</a:t>
            </a:r>
            <a:endParaRPr/>
          </a:p>
        </p:txBody>
      </p:sp>
      <p:pic>
        <p:nvPicPr>
          <p:cNvPr id="70" name="Google Shape;70;p4" descr="A picture containing timeline&#10;&#10;Description automatically generated"/>
          <p:cNvPicPr preferRelativeResize="0"/>
          <p:nvPr/>
        </p:nvPicPr>
        <p:blipFill rotWithShape="1">
          <a:blip r:embed="rId3">
            <a:alphaModFix/>
          </a:blip>
          <a:srcRect/>
          <a:stretch/>
        </p:blipFill>
        <p:spPr>
          <a:xfrm>
            <a:off x="872096" y="2482288"/>
            <a:ext cx="2745996" cy="1551615"/>
          </a:xfrm>
          <a:prstGeom prst="rect">
            <a:avLst/>
          </a:prstGeom>
          <a:noFill/>
          <a:ln>
            <a:noFill/>
          </a:ln>
        </p:spPr>
      </p:pic>
      <p:pic>
        <p:nvPicPr>
          <p:cNvPr id="71" name="Google Shape;71;p4" descr="Shape, circle&#10;&#10;Description automatically generated"/>
          <p:cNvPicPr preferRelativeResize="0"/>
          <p:nvPr/>
        </p:nvPicPr>
        <p:blipFill rotWithShape="1">
          <a:blip r:embed="rId4">
            <a:alphaModFix/>
          </a:blip>
          <a:srcRect/>
          <a:stretch/>
        </p:blipFill>
        <p:spPr>
          <a:xfrm>
            <a:off x="2269652" y="2816209"/>
            <a:ext cx="335006" cy="335006"/>
          </a:xfrm>
          <a:prstGeom prst="rect">
            <a:avLst/>
          </a:prstGeom>
          <a:noFill/>
          <a:ln>
            <a:noFill/>
          </a:ln>
        </p:spPr>
      </p:pic>
      <p:pic>
        <p:nvPicPr>
          <p:cNvPr id="72" name="Google Shape;72;p4" descr="A picture containing timeline&#10;&#10;Description automatically generated"/>
          <p:cNvPicPr preferRelativeResize="0"/>
          <p:nvPr/>
        </p:nvPicPr>
        <p:blipFill rotWithShape="1">
          <a:blip r:embed="rId3">
            <a:alphaModFix/>
          </a:blip>
          <a:srcRect/>
          <a:stretch/>
        </p:blipFill>
        <p:spPr>
          <a:xfrm>
            <a:off x="872096" y="4360414"/>
            <a:ext cx="2745996" cy="1551615"/>
          </a:xfrm>
          <a:prstGeom prst="rect">
            <a:avLst/>
          </a:prstGeom>
          <a:noFill/>
          <a:ln>
            <a:noFill/>
          </a:ln>
        </p:spPr>
      </p:pic>
      <p:pic>
        <p:nvPicPr>
          <p:cNvPr id="73" name="Google Shape;73;p4" descr="A picture containing timeline&#10;&#10;Description automatically generated"/>
          <p:cNvPicPr preferRelativeResize="0"/>
          <p:nvPr/>
        </p:nvPicPr>
        <p:blipFill rotWithShape="1">
          <a:blip r:embed="rId3">
            <a:alphaModFix/>
          </a:blip>
          <a:srcRect/>
          <a:stretch/>
        </p:blipFill>
        <p:spPr>
          <a:xfrm>
            <a:off x="6744366" y="2482287"/>
            <a:ext cx="2745997" cy="1551615"/>
          </a:xfrm>
          <a:prstGeom prst="rect">
            <a:avLst/>
          </a:prstGeom>
          <a:noFill/>
          <a:ln>
            <a:noFill/>
          </a:ln>
        </p:spPr>
      </p:pic>
      <p:pic>
        <p:nvPicPr>
          <p:cNvPr id="74" name="Google Shape;74;p4" descr="Shape, circle&#10;&#10;Description automatically generated"/>
          <p:cNvPicPr preferRelativeResize="0"/>
          <p:nvPr/>
        </p:nvPicPr>
        <p:blipFill rotWithShape="1">
          <a:blip r:embed="rId4">
            <a:alphaModFix/>
          </a:blip>
          <a:srcRect/>
          <a:stretch/>
        </p:blipFill>
        <p:spPr>
          <a:xfrm>
            <a:off x="2589555" y="2816209"/>
            <a:ext cx="335006" cy="335006"/>
          </a:xfrm>
          <a:prstGeom prst="rect">
            <a:avLst/>
          </a:prstGeom>
          <a:noFill/>
          <a:ln>
            <a:noFill/>
          </a:ln>
        </p:spPr>
      </p:pic>
      <p:pic>
        <p:nvPicPr>
          <p:cNvPr id="75" name="Google Shape;75;p4" descr="Shape, circle&#10;&#10;Description automatically generated"/>
          <p:cNvPicPr preferRelativeResize="0"/>
          <p:nvPr/>
        </p:nvPicPr>
        <p:blipFill rotWithShape="1">
          <a:blip r:embed="rId4">
            <a:alphaModFix/>
          </a:blip>
          <a:srcRect/>
          <a:stretch/>
        </p:blipFill>
        <p:spPr>
          <a:xfrm>
            <a:off x="2924561" y="2816209"/>
            <a:ext cx="335006" cy="335006"/>
          </a:xfrm>
          <a:prstGeom prst="rect">
            <a:avLst/>
          </a:prstGeom>
          <a:noFill/>
          <a:ln>
            <a:noFill/>
          </a:ln>
        </p:spPr>
      </p:pic>
      <p:pic>
        <p:nvPicPr>
          <p:cNvPr id="76" name="Google Shape;76;p4" descr="Shape, circle&#10;&#10;Description automatically generated"/>
          <p:cNvPicPr preferRelativeResize="0"/>
          <p:nvPr/>
        </p:nvPicPr>
        <p:blipFill rotWithShape="1">
          <a:blip r:embed="rId4">
            <a:alphaModFix/>
          </a:blip>
          <a:srcRect/>
          <a:stretch/>
        </p:blipFill>
        <p:spPr>
          <a:xfrm>
            <a:off x="3251877" y="3163985"/>
            <a:ext cx="335006" cy="335006"/>
          </a:xfrm>
          <a:prstGeom prst="rect">
            <a:avLst/>
          </a:prstGeom>
          <a:noFill/>
          <a:ln>
            <a:noFill/>
          </a:ln>
        </p:spPr>
      </p:pic>
      <p:pic>
        <p:nvPicPr>
          <p:cNvPr id="77" name="Google Shape;77;p4" descr="Shape, circle&#10;&#10;Description automatically generated"/>
          <p:cNvPicPr preferRelativeResize="0"/>
          <p:nvPr/>
        </p:nvPicPr>
        <p:blipFill rotWithShape="1">
          <a:blip r:embed="rId4">
            <a:alphaModFix/>
          </a:blip>
          <a:srcRect/>
          <a:stretch/>
        </p:blipFill>
        <p:spPr>
          <a:xfrm>
            <a:off x="2269652" y="3163985"/>
            <a:ext cx="335006" cy="335006"/>
          </a:xfrm>
          <a:prstGeom prst="rect">
            <a:avLst/>
          </a:prstGeom>
          <a:noFill/>
          <a:ln>
            <a:noFill/>
          </a:ln>
        </p:spPr>
      </p:pic>
      <p:pic>
        <p:nvPicPr>
          <p:cNvPr id="78" name="Google Shape;78;p4" descr="Shape, circle&#10;&#10;Description automatically generated"/>
          <p:cNvPicPr preferRelativeResize="0"/>
          <p:nvPr/>
        </p:nvPicPr>
        <p:blipFill rotWithShape="1">
          <a:blip r:embed="rId4">
            <a:alphaModFix/>
          </a:blip>
          <a:srcRect/>
          <a:stretch/>
        </p:blipFill>
        <p:spPr>
          <a:xfrm>
            <a:off x="2589555" y="3163985"/>
            <a:ext cx="335006" cy="335006"/>
          </a:xfrm>
          <a:prstGeom prst="rect">
            <a:avLst/>
          </a:prstGeom>
          <a:noFill/>
          <a:ln>
            <a:noFill/>
          </a:ln>
        </p:spPr>
      </p:pic>
      <p:pic>
        <p:nvPicPr>
          <p:cNvPr id="79" name="Google Shape;79;p4" descr="Shape, circle&#10;&#10;Description automatically generated"/>
          <p:cNvPicPr preferRelativeResize="0"/>
          <p:nvPr/>
        </p:nvPicPr>
        <p:blipFill rotWithShape="1">
          <a:blip r:embed="rId4">
            <a:alphaModFix/>
          </a:blip>
          <a:srcRect/>
          <a:stretch/>
        </p:blipFill>
        <p:spPr>
          <a:xfrm>
            <a:off x="2924561" y="3163985"/>
            <a:ext cx="335006" cy="335006"/>
          </a:xfrm>
          <a:prstGeom prst="rect">
            <a:avLst/>
          </a:prstGeom>
          <a:noFill/>
          <a:ln>
            <a:noFill/>
          </a:ln>
        </p:spPr>
      </p:pic>
      <p:pic>
        <p:nvPicPr>
          <p:cNvPr id="80" name="Google Shape;80;p4" descr="Shape, circle&#10;&#10;Description automatically generated"/>
          <p:cNvPicPr preferRelativeResize="0"/>
          <p:nvPr/>
        </p:nvPicPr>
        <p:blipFill rotWithShape="1">
          <a:blip r:embed="rId4">
            <a:alphaModFix/>
          </a:blip>
          <a:srcRect/>
          <a:stretch/>
        </p:blipFill>
        <p:spPr>
          <a:xfrm>
            <a:off x="2917777" y="3520870"/>
            <a:ext cx="335006" cy="335006"/>
          </a:xfrm>
          <a:prstGeom prst="rect">
            <a:avLst/>
          </a:prstGeom>
          <a:noFill/>
          <a:ln>
            <a:noFill/>
          </a:ln>
        </p:spPr>
      </p:pic>
      <p:pic>
        <p:nvPicPr>
          <p:cNvPr id="81" name="Google Shape;81;p4" descr="Shape, circle&#10;&#10;Description automatically generated"/>
          <p:cNvPicPr preferRelativeResize="0"/>
          <p:nvPr/>
        </p:nvPicPr>
        <p:blipFill rotWithShape="1">
          <a:blip r:embed="rId4">
            <a:alphaModFix/>
          </a:blip>
          <a:srcRect/>
          <a:stretch/>
        </p:blipFill>
        <p:spPr>
          <a:xfrm>
            <a:off x="2269652" y="3520870"/>
            <a:ext cx="335006" cy="335006"/>
          </a:xfrm>
          <a:prstGeom prst="rect">
            <a:avLst/>
          </a:prstGeom>
          <a:noFill/>
          <a:ln>
            <a:noFill/>
          </a:ln>
        </p:spPr>
      </p:pic>
      <p:pic>
        <p:nvPicPr>
          <p:cNvPr id="82" name="Google Shape;82;p4" descr="Shape, circle&#10;&#10;Description automatically generated"/>
          <p:cNvPicPr preferRelativeResize="0"/>
          <p:nvPr/>
        </p:nvPicPr>
        <p:blipFill rotWithShape="1">
          <a:blip r:embed="rId4">
            <a:alphaModFix/>
          </a:blip>
          <a:srcRect/>
          <a:stretch/>
        </p:blipFill>
        <p:spPr>
          <a:xfrm>
            <a:off x="2582771" y="3520870"/>
            <a:ext cx="335006" cy="335006"/>
          </a:xfrm>
          <a:prstGeom prst="rect">
            <a:avLst/>
          </a:prstGeom>
          <a:noFill/>
          <a:ln>
            <a:noFill/>
          </a:ln>
        </p:spPr>
      </p:pic>
      <p:pic>
        <p:nvPicPr>
          <p:cNvPr id="83" name="Google Shape;83;p4" descr="Shape, circle&#10;&#10;Description automatically generated"/>
          <p:cNvPicPr preferRelativeResize="0"/>
          <p:nvPr/>
        </p:nvPicPr>
        <p:blipFill rotWithShape="1">
          <a:blip r:embed="rId4">
            <a:alphaModFix/>
          </a:blip>
          <a:srcRect/>
          <a:stretch/>
        </p:blipFill>
        <p:spPr>
          <a:xfrm>
            <a:off x="6784792" y="2854711"/>
            <a:ext cx="335006" cy="335006"/>
          </a:xfrm>
          <a:prstGeom prst="rect">
            <a:avLst/>
          </a:prstGeom>
          <a:noFill/>
          <a:ln>
            <a:noFill/>
          </a:ln>
        </p:spPr>
      </p:pic>
      <p:pic>
        <p:nvPicPr>
          <p:cNvPr id="84" name="Google Shape;84;p4" descr="Shape, circle&#10;&#10;Description automatically generated"/>
          <p:cNvPicPr preferRelativeResize="0"/>
          <p:nvPr/>
        </p:nvPicPr>
        <p:blipFill rotWithShape="1">
          <a:blip r:embed="rId4">
            <a:alphaModFix/>
          </a:blip>
          <a:srcRect/>
          <a:stretch/>
        </p:blipFill>
        <p:spPr>
          <a:xfrm>
            <a:off x="7104695" y="2854711"/>
            <a:ext cx="335006" cy="335006"/>
          </a:xfrm>
          <a:prstGeom prst="rect">
            <a:avLst/>
          </a:prstGeom>
          <a:noFill/>
          <a:ln>
            <a:noFill/>
          </a:ln>
        </p:spPr>
      </p:pic>
      <p:pic>
        <p:nvPicPr>
          <p:cNvPr id="85" name="Google Shape;85;p4" descr="Shape, circle&#10;&#10;Description automatically generated"/>
          <p:cNvPicPr preferRelativeResize="0"/>
          <p:nvPr/>
        </p:nvPicPr>
        <p:blipFill rotWithShape="1">
          <a:blip r:embed="rId4">
            <a:alphaModFix/>
          </a:blip>
          <a:srcRect/>
          <a:stretch/>
        </p:blipFill>
        <p:spPr>
          <a:xfrm>
            <a:off x="7439701" y="2854711"/>
            <a:ext cx="335006" cy="335006"/>
          </a:xfrm>
          <a:prstGeom prst="rect">
            <a:avLst/>
          </a:prstGeom>
          <a:noFill/>
          <a:ln>
            <a:noFill/>
          </a:ln>
        </p:spPr>
      </p:pic>
      <p:pic>
        <p:nvPicPr>
          <p:cNvPr id="86" name="Google Shape;86;p4" descr="Shape, circle&#10;&#10;Description automatically generated"/>
          <p:cNvPicPr preferRelativeResize="0"/>
          <p:nvPr/>
        </p:nvPicPr>
        <p:blipFill rotWithShape="1">
          <a:blip r:embed="rId4">
            <a:alphaModFix/>
          </a:blip>
          <a:srcRect/>
          <a:stretch/>
        </p:blipFill>
        <p:spPr>
          <a:xfrm>
            <a:off x="7767017" y="3202487"/>
            <a:ext cx="335006" cy="335006"/>
          </a:xfrm>
          <a:prstGeom prst="rect">
            <a:avLst/>
          </a:prstGeom>
          <a:noFill/>
          <a:ln>
            <a:noFill/>
          </a:ln>
        </p:spPr>
      </p:pic>
      <p:pic>
        <p:nvPicPr>
          <p:cNvPr id="87" name="Google Shape;87;p4" descr="Shape, circle&#10;&#10;Description automatically generated"/>
          <p:cNvPicPr preferRelativeResize="0"/>
          <p:nvPr/>
        </p:nvPicPr>
        <p:blipFill rotWithShape="1">
          <a:blip r:embed="rId4">
            <a:alphaModFix/>
          </a:blip>
          <a:srcRect/>
          <a:stretch/>
        </p:blipFill>
        <p:spPr>
          <a:xfrm>
            <a:off x="6784792" y="3202487"/>
            <a:ext cx="335006" cy="335006"/>
          </a:xfrm>
          <a:prstGeom prst="rect">
            <a:avLst/>
          </a:prstGeom>
          <a:noFill/>
          <a:ln>
            <a:noFill/>
          </a:ln>
        </p:spPr>
      </p:pic>
      <p:pic>
        <p:nvPicPr>
          <p:cNvPr id="88" name="Google Shape;88;p4" descr="Shape, circle&#10;&#10;Description automatically generated"/>
          <p:cNvPicPr preferRelativeResize="0"/>
          <p:nvPr/>
        </p:nvPicPr>
        <p:blipFill rotWithShape="1">
          <a:blip r:embed="rId4">
            <a:alphaModFix/>
          </a:blip>
          <a:srcRect/>
          <a:stretch/>
        </p:blipFill>
        <p:spPr>
          <a:xfrm>
            <a:off x="7104695" y="3202487"/>
            <a:ext cx="335006" cy="335006"/>
          </a:xfrm>
          <a:prstGeom prst="rect">
            <a:avLst/>
          </a:prstGeom>
          <a:noFill/>
          <a:ln>
            <a:noFill/>
          </a:ln>
        </p:spPr>
      </p:pic>
      <p:pic>
        <p:nvPicPr>
          <p:cNvPr id="89" name="Google Shape;89;p4" descr="Shape, circle&#10;&#10;Description automatically generated"/>
          <p:cNvPicPr preferRelativeResize="0"/>
          <p:nvPr/>
        </p:nvPicPr>
        <p:blipFill rotWithShape="1">
          <a:blip r:embed="rId4">
            <a:alphaModFix/>
          </a:blip>
          <a:srcRect/>
          <a:stretch/>
        </p:blipFill>
        <p:spPr>
          <a:xfrm>
            <a:off x="7439701" y="3202487"/>
            <a:ext cx="335006" cy="335006"/>
          </a:xfrm>
          <a:prstGeom prst="rect">
            <a:avLst/>
          </a:prstGeom>
          <a:noFill/>
          <a:ln>
            <a:noFill/>
          </a:ln>
        </p:spPr>
      </p:pic>
      <p:pic>
        <p:nvPicPr>
          <p:cNvPr id="90" name="Google Shape;90;p4" descr="Shape, circle&#10;&#10;Description automatically generated"/>
          <p:cNvPicPr preferRelativeResize="0"/>
          <p:nvPr/>
        </p:nvPicPr>
        <p:blipFill rotWithShape="1">
          <a:blip r:embed="rId4">
            <a:alphaModFix/>
          </a:blip>
          <a:srcRect/>
          <a:stretch/>
        </p:blipFill>
        <p:spPr>
          <a:xfrm>
            <a:off x="7432917" y="3559372"/>
            <a:ext cx="335006" cy="335006"/>
          </a:xfrm>
          <a:prstGeom prst="rect">
            <a:avLst/>
          </a:prstGeom>
          <a:noFill/>
          <a:ln>
            <a:noFill/>
          </a:ln>
        </p:spPr>
      </p:pic>
      <p:pic>
        <p:nvPicPr>
          <p:cNvPr id="91" name="Google Shape;91;p4" descr="Shape, circle&#10;&#10;Description automatically generated"/>
          <p:cNvPicPr preferRelativeResize="0"/>
          <p:nvPr/>
        </p:nvPicPr>
        <p:blipFill rotWithShape="1">
          <a:blip r:embed="rId4">
            <a:alphaModFix/>
          </a:blip>
          <a:srcRect/>
          <a:stretch/>
        </p:blipFill>
        <p:spPr>
          <a:xfrm>
            <a:off x="6784792" y="3559372"/>
            <a:ext cx="335006" cy="335006"/>
          </a:xfrm>
          <a:prstGeom prst="rect">
            <a:avLst/>
          </a:prstGeom>
          <a:noFill/>
          <a:ln>
            <a:noFill/>
          </a:ln>
        </p:spPr>
      </p:pic>
      <p:pic>
        <p:nvPicPr>
          <p:cNvPr id="92" name="Google Shape;92;p4" descr="Shape, circle&#10;&#10;Description automatically generated"/>
          <p:cNvPicPr preferRelativeResize="0"/>
          <p:nvPr/>
        </p:nvPicPr>
        <p:blipFill rotWithShape="1">
          <a:blip r:embed="rId4">
            <a:alphaModFix/>
          </a:blip>
          <a:srcRect/>
          <a:stretch/>
        </p:blipFill>
        <p:spPr>
          <a:xfrm>
            <a:off x="7097911" y="3559372"/>
            <a:ext cx="335006" cy="335006"/>
          </a:xfrm>
          <a:prstGeom prst="rect">
            <a:avLst/>
          </a:prstGeom>
          <a:noFill/>
          <a:ln>
            <a:noFill/>
          </a:ln>
        </p:spPr>
      </p:pic>
      <p:pic>
        <p:nvPicPr>
          <p:cNvPr id="93" name="Google Shape;93;p4" descr="Shape, circle&#10;&#10;Description automatically generated"/>
          <p:cNvPicPr preferRelativeResize="0"/>
          <p:nvPr/>
        </p:nvPicPr>
        <p:blipFill rotWithShape="1">
          <a:blip r:embed="rId4">
            <a:alphaModFix/>
          </a:blip>
          <a:srcRect/>
          <a:stretch/>
        </p:blipFill>
        <p:spPr>
          <a:xfrm>
            <a:off x="1229119" y="4754208"/>
            <a:ext cx="335006" cy="335006"/>
          </a:xfrm>
          <a:prstGeom prst="rect">
            <a:avLst/>
          </a:prstGeom>
          <a:noFill/>
          <a:ln>
            <a:noFill/>
          </a:ln>
        </p:spPr>
      </p:pic>
      <p:pic>
        <p:nvPicPr>
          <p:cNvPr id="94" name="Google Shape;94;p4" descr="Shape, circle&#10;&#10;Description automatically generated"/>
          <p:cNvPicPr preferRelativeResize="0"/>
          <p:nvPr/>
        </p:nvPicPr>
        <p:blipFill rotWithShape="1">
          <a:blip r:embed="rId4">
            <a:alphaModFix/>
          </a:blip>
          <a:srcRect/>
          <a:stretch/>
        </p:blipFill>
        <p:spPr>
          <a:xfrm>
            <a:off x="1549022" y="4754208"/>
            <a:ext cx="335006" cy="335006"/>
          </a:xfrm>
          <a:prstGeom prst="rect">
            <a:avLst/>
          </a:prstGeom>
          <a:noFill/>
          <a:ln>
            <a:noFill/>
          </a:ln>
        </p:spPr>
      </p:pic>
      <p:pic>
        <p:nvPicPr>
          <p:cNvPr id="95" name="Google Shape;95;p4" descr="Shape, circle&#10;&#10;Description automatically generated"/>
          <p:cNvPicPr preferRelativeResize="0"/>
          <p:nvPr/>
        </p:nvPicPr>
        <p:blipFill rotWithShape="1">
          <a:blip r:embed="rId4">
            <a:alphaModFix/>
          </a:blip>
          <a:srcRect/>
          <a:stretch/>
        </p:blipFill>
        <p:spPr>
          <a:xfrm>
            <a:off x="1229119" y="5101984"/>
            <a:ext cx="335006" cy="335006"/>
          </a:xfrm>
          <a:prstGeom prst="rect">
            <a:avLst/>
          </a:prstGeom>
          <a:noFill/>
          <a:ln>
            <a:noFill/>
          </a:ln>
        </p:spPr>
      </p:pic>
      <p:pic>
        <p:nvPicPr>
          <p:cNvPr id="96" name="Google Shape;96;p4" descr="Shape, circle&#10;&#10;Description automatically generated"/>
          <p:cNvPicPr preferRelativeResize="0"/>
          <p:nvPr/>
        </p:nvPicPr>
        <p:blipFill rotWithShape="1">
          <a:blip r:embed="rId4">
            <a:alphaModFix/>
          </a:blip>
          <a:srcRect/>
          <a:stretch/>
        </p:blipFill>
        <p:spPr>
          <a:xfrm>
            <a:off x="1549022" y="5101984"/>
            <a:ext cx="335006" cy="335006"/>
          </a:xfrm>
          <a:prstGeom prst="rect">
            <a:avLst/>
          </a:prstGeom>
          <a:noFill/>
          <a:ln>
            <a:noFill/>
          </a:ln>
        </p:spPr>
      </p:pic>
      <p:pic>
        <p:nvPicPr>
          <p:cNvPr id="97" name="Google Shape;97;p4" descr="Shape, circle&#10;&#10;Description automatically generated"/>
          <p:cNvPicPr preferRelativeResize="0"/>
          <p:nvPr/>
        </p:nvPicPr>
        <p:blipFill rotWithShape="1">
          <a:blip r:embed="rId4">
            <a:alphaModFix/>
          </a:blip>
          <a:srcRect/>
          <a:stretch/>
        </p:blipFill>
        <p:spPr>
          <a:xfrm>
            <a:off x="1229119" y="5458869"/>
            <a:ext cx="335006" cy="335006"/>
          </a:xfrm>
          <a:prstGeom prst="rect">
            <a:avLst/>
          </a:prstGeom>
          <a:noFill/>
          <a:ln>
            <a:noFill/>
          </a:ln>
        </p:spPr>
      </p:pic>
      <p:pic>
        <p:nvPicPr>
          <p:cNvPr id="98" name="Google Shape;98;p4" descr="Shape, circle&#10;&#10;Description automatically generated"/>
          <p:cNvPicPr preferRelativeResize="0"/>
          <p:nvPr/>
        </p:nvPicPr>
        <p:blipFill rotWithShape="1">
          <a:blip r:embed="rId4">
            <a:alphaModFix/>
          </a:blip>
          <a:srcRect/>
          <a:stretch/>
        </p:blipFill>
        <p:spPr>
          <a:xfrm>
            <a:off x="1542238" y="5458869"/>
            <a:ext cx="335006" cy="335006"/>
          </a:xfrm>
          <a:prstGeom prst="rect">
            <a:avLst/>
          </a:prstGeom>
          <a:noFill/>
          <a:ln>
            <a:noFill/>
          </a:ln>
        </p:spPr>
      </p:pic>
      <p:pic>
        <p:nvPicPr>
          <p:cNvPr id="99" name="Google Shape;99;p4" descr="Shape, circle&#10;&#10;Description automatically generated"/>
          <p:cNvPicPr preferRelativeResize="0"/>
          <p:nvPr/>
        </p:nvPicPr>
        <p:blipFill rotWithShape="1">
          <a:blip r:embed="rId4">
            <a:alphaModFix/>
          </a:blip>
          <a:srcRect/>
          <a:stretch/>
        </p:blipFill>
        <p:spPr>
          <a:xfrm>
            <a:off x="2604595" y="4943590"/>
            <a:ext cx="335006" cy="335006"/>
          </a:xfrm>
          <a:prstGeom prst="rect">
            <a:avLst/>
          </a:prstGeom>
          <a:noFill/>
          <a:ln>
            <a:noFill/>
          </a:ln>
        </p:spPr>
      </p:pic>
      <p:pic>
        <p:nvPicPr>
          <p:cNvPr id="100" name="Google Shape;100;p4" descr="Shape, circle&#10;&#10;Description automatically generated"/>
          <p:cNvPicPr preferRelativeResize="0"/>
          <p:nvPr/>
        </p:nvPicPr>
        <p:blipFill rotWithShape="1">
          <a:blip r:embed="rId4">
            <a:alphaModFix/>
          </a:blip>
          <a:srcRect/>
          <a:stretch/>
        </p:blipFill>
        <p:spPr>
          <a:xfrm>
            <a:off x="2924498" y="4943590"/>
            <a:ext cx="335006" cy="335006"/>
          </a:xfrm>
          <a:prstGeom prst="rect">
            <a:avLst/>
          </a:prstGeom>
          <a:noFill/>
          <a:ln>
            <a:noFill/>
          </a:ln>
        </p:spPr>
      </p:pic>
      <p:pic>
        <p:nvPicPr>
          <p:cNvPr id="101" name="Google Shape;101;p4" descr="Shape, circle&#10;&#10;Description automatically generated"/>
          <p:cNvPicPr preferRelativeResize="0"/>
          <p:nvPr/>
        </p:nvPicPr>
        <p:blipFill rotWithShape="1">
          <a:blip r:embed="rId4">
            <a:alphaModFix/>
          </a:blip>
          <a:srcRect/>
          <a:stretch/>
        </p:blipFill>
        <p:spPr>
          <a:xfrm>
            <a:off x="2604595" y="5291366"/>
            <a:ext cx="335006" cy="335006"/>
          </a:xfrm>
          <a:prstGeom prst="rect">
            <a:avLst/>
          </a:prstGeom>
          <a:noFill/>
          <a:ln>
            <a:noFill/>
          </a:ln>
        </p:spPr>
      </p:pic>
      <p:pic>
        <p:nvPicPr>
          <p:cNvPr id="102" name="Google Shape;102;p4" descr="Shape, circle&#10;&#10;Description automatically generated"/>
          <p:cNvPicPr preferRelativeResize="0"/>
          <p:nvPr/>
        </p:nvPicPr>
        <p:blipFill rotWithShape="1">
          <a:blip r:embed="rId4">
            <a:alphaModFix/>
          </a:blip>
          <a:srcRect/>
          <a:stretch/>
        </p:blipFill>
        <p:spPr>
          <a:xfrm>
            <a:off x="2924498" y="5291366"/>
            <a:ext cx="335006" cy="335006"/>
          </a:xfrm>
          <a:prstGeom prst="rect">
            <a:avLst/>
          </a:prstGeom>
          <a:noFill/>
          <a:ln>
            <a:noFill/>
          </a:ln>
        </p:spPr>
      </p:pic>
      <p:pic>
        <p:nvPicPr>
          <p:cNvPr id="103" name="Google Shape;103;p4" descr="A picture containing timeline&#10;&#10;Description automatically generated"/>
          <p:cNvPicPr preferRelativeResize="0"/>
          <p:nvPr/>
        </p:nvPicPr>
        <p:blipFill rotWithShape="1">
          <a:blip r:embed="rId3">
            <a:alphaModFix/>
          </a:blip>
          <a:srcRect/>
          <a:stretch/>
        </p:blipFill>
        <p:spPr>
          <a:xfrm>
            <a:off x="6744367" y="4360414"/>
            <a:ext cx="2745996" cy="1551615"/>
          </a:xfrm>
          <a:prstGeom prst="rect">
            <a:avLst/>
          </a:prstGeom>
          <a:noFill/>
          <a:ln>
            <a:noFill/>
          </a:ln>
        </p:spPr>
      </p:pic>
      <p:pic>
        <p:nvPicPr>
          <p:cNvPr id="104" name="Google Shape;104;p4" descr="Shape, circle&#10;&#10;Description automatically generated"/>
          <p:cNvPicPr preferRelativeResize="0"/>
          <p:nvPr/>
        </p:nvPicPr>
        <p:blipFill rotWithShape="1">
          <a:blip r:embed="rId4">
            <a:alphaModFix/>
          </a:blip>
          <a:srcRect/>
          <a:stretch/>
        </p:blipFill>
        <p:spPr>
          <a:xfrm>
            <a:off x="8472990" y="4769489"/>
            <a:ext cx="335006" cy="335006"/>
          </a:xfrm>
          <a:prstGeom prst="rect">
            <a:avLst/>
          </a:prstGeom>
          <a:noFill/>
          <a:ln>
            <a:noFill/>
          </a:ln>
        </p:spPr>
      </p:pic>
      <p:pic>
        <p:nvPicPr>
          <p:cNvPr id="105" name="Google Shape;105;p4" descr="Shape, circle&#10;&#10;Description automatically generated"/>
          <p:cNvPicPr preferRelativeResize="0"/>
          <p:nvPr/>
        </p:nvPicPr>
        <p:blipFill rotWithShape="1">
          <a:blip r:embed="rId4">
            <a:alphaModFix/>
          </a:blip>
          <a:srcRect/>
          <a:stretch/>
        </p:blipFill>
        <p:spPr>
          <a:xfrm>
            <a:off x="8792893" y="4769489"/>
            <a:ext cx="335006" cy="335006"/>
          </a:xfrm>
          <a:prstGeom prst="rect">
            <a:avLst/>
          </a:prstGeom>
          <a:noFill/>
          <a:ln>
            <a:noFill/>
          </a:ln>
        </p:spPr>
      </p:pic>
      <p:pic>
        <p:nvPicPr>
          <p:cNvPr id="106" name="Google Shape;106;p4" descr="Shape, circle&#10;&#10;Description automatically generated"/>
          <p:cNvPicPr preferRelativeResize="0"/>
          <p:nvPr/>
        </p:nvPicPr>
        <p:blipFill rotWithShape="1">
          <a:blip r:embed="rId4">
            <a:alphaModFix/>
          </a:blip>
          <a:srcRect/>
          <a:stretch/>
        </p:blipFill>
        <p:spPr>
          <a:xfrm>
            <a:off x="8472990" y="5117265"/>
            <a:ext cx="335006" cy="335006"/>
          </a:xfrm>
          <a:prstGeom prst="rect">
            <a:avLst/>
          </a:prstGeom>
          <a:noFill/>
          <a:ln>
            <a:noFill/>
          </a:ln>
        </p:spPr>
      </p:pic>
      <p:pic>
        <p:nvPicPr>
          <p:cNvPr id="107" name="Google Shape;107;p4" descr="Shape, circle&#10;&#10;Description automatically generated"/>
          <p:cNvPicPr preferRelativeResize="0"/>
          <p:nvPr/>
        </p:nvPicPr>
        <p:blipFill rotWithShape="1">
          <a:blip r:embed="rId4">
            <a:alphaModFix/>
          </a:blip>
          <a:srcRect/>
          <a:stretch/>
        </p:blipFill>
        <p:spPr>
          <a:xfrm>
            <a:off x="8792893" y="5117265"/>
            <a:ext cx="335006" cy="335006"/>
          </a:xfrm>
          <a:prstGeom prst="rect">
            <a:avLst/>
          </a:prstGeom>
          <a:noFill/>
          <a:ln>
            <a:noFill/>
          </a:ln>
        </p:spPr>
      </p:pic>
      <p:pic>
        <p:nvPicPr>
          <p:cNvPr id="108" name="Google Shape;108;p4" descr="Shape, circle&#10;&#10;Description automatically generated"/>
          <p:cNvPicPr preferRelativeResize="0"/>
          <p:nvPr/>
        </p:nvPicPr>
        <p:blipFill rotWithShape="1">
          <a:blip r:embed="rId4">
            <a:alphaModFix/>
          </a:blip>
          <a:srcRect/>
          <a:stretch/>
        </p:blipFill>
        <p:spPr>
          <a:xfrm>
            <a:off x="8472990" y="5474150"/>
            <a:ext cx="335006" cy="335006"/>
          </a:xfrm>
          <a:prstGeom prst="rect">
            <a:avLst/>
          </a:prstGeom>
          <a:noFill/>
          <a:ln>
            <a:noFill/>
          </a:ln>
        </p:spPr>
      </p:pic>
      <p:pic>
        <p:nvPicPr>
          <p:cNvPr id="109" name="Google Shape;109;p4" descr="Shape, circle&#10;&#10;Description automatically generated"/>
          <p:cNvPicPr preferRelativeResize="0"/>
          <p:nvPr/>
        </p:nvPicPr>
        <p:blipFill rotWithShape="1">
          <a:blip r:embed="rId4">
            <a:alphaModFix/>
          </a:blip>
          <a:srcRect/>
          <a:stretch/>
        </p:blipFill>
        <p:spPr>
          <a:xfrm>
            <a:off x="8786109" y="5474150"/>
            <a:ext cx="335006" cy="335006"/>
          </a:xfrm>
          <a:prstGeom prst="rect">
            <a:avLst/>
          </a:prstGeom>
          <a:noFill/>
          <a:ln>
            <a:noFill/>
          </a:ln>
        </p:spPr>
      </p:pic>
      <p:pic>
        <p:nvPicPr>
          <p:cNvPr id="110" name="Google Shape;110;p4" descr="Shape, circle&#10;&#10;Description automatically generated"/>
          <p:cNvPicPr preferRelativeResize="0"/>
          <p:nvPr/>
        </p:nvPicPr>
        <p:blipFill rotWithShape="1">
          <a:blip r:embed="rId4">
            <a:alphaModFix/>
          </a:blip>
          <a:srcRect/>
          <a:stretch/>
        </p:blipFill>
        <p:spPr>
          <a:xfrm>
            <a:off x="7119798" y="4958871"/>
            <a:ext cx="335006" cy="335006"/>
          </a:xfrm>
          <a:prstGeom prst="rect">
            <a:avLst/>
          </a:prstGeom>
          <a:noFill/>
          <a:ln>
            <a:noFill/>
          </a:ln>
        </p:spPr>
      </p:pic>
      <p:pic>
        <p:nvPicPr>
          <p:cNvPr id="111" name="Google Shape;111;p4" descr="Shape, circle&#10;&#10;Description automatically generated"/>
          <p:cNvPicPr preferRelativeResize="0"/>
          <p:nvPr/>
        </p:nvPicPr>
        <p:blipFill rotWithShape="1">
          <a:blip r:embed="rId4">
            <a:alphaModFix/>
          </a:blip>
          <a:srcRect/>
          <a:stretch/>
        </p:blipFill>
        <p:spPr>
          <a:xfrm>
            <a:off x="7439701" y="4958871"/>
            <a:ext cx="335006" cy="335006"/>
          </a:xfrm>
          <a:prstGeom prst="rect">
            <a:avLst/>
          </a:prstGeom>
          <a:noFill/>
          <a:ln>
            <a:noFill/>
          </a:ln>
        </p:spPr>
      </p:pic>
      <p:pic>
        <p:nvPicPr>
          <p:cNvPr id="112" name="Google Shape;112;p4" descr="Shape, circle&#10;&#10;Description automatically generated"/>
          <p:cNvPicPr preferRelativeResize="0"/>
          <p:nvPr/>
        </p:nvPicPr>
        <p:blipFill rotWithShape="1">
          <a:blip r:embed="rId4">
            <a:alphaModFix/>
          </a:blip>
          <a:srcRect/>
          <a:stretch/>
        </p:blipFill>
        <p:spPr>
          <a:xfrm>
            <a:off x="7119798" y="5306647"/>
            <a:ext cx="335006" cy="335006"/>
          </a:xfrm>
          <a:prstGeom prst="rect">
            <a:avLst/>
          </a:prstGeom>
          <a:noFill/>
          <a:ln>
            <a:noFill/>
          </a:ln>
        </p:spPr>
      </p:pic>
      <p:pic>
        <p:nvPicPr>
          <p:cNvPr id="113" name="Google Shape;113;p4" descr="Shape, circle&#10;&#10;Description automatically generated"/>
          <p:cNvPicPr preferRelativeResize="0"/>
          <p:nvPr/>
        </p:nvPicPr>
        <p:blipFill rotWithShape="1">
          <a:blip r:embed="rId4">
            <a:alphaModFix/>
          </a:blip>
          <a:srcRect/>
          <a:stretch/>
        </p:blipFill>
        <p:spPr>
          <a:xfrm>
            <a:off x="7439701" y="5306647"/>
            <a:ext cx="335006" cy="3350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use a place value chart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125" name="Google Shape;125;p6"/>
          <p:cNvSpPr txBox="1">
            <a:spLocks noGrp="1"/>
          </p:cNvSpPr>
          <p:nvPr>
            <p:ph type="body" idx="2"/>
          </p:nvPr>
        </p:nvSpPr>
        <p:spPr>
          <a:xfrm>
            <a:off x="263046" y="1176339"/>
            <a:ext cx="11736887" cy="212104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Zara has drawn a part-whole model. </a:t>
            </a:r>
            <a:endParaRPr dirty="0"/>
          </a:p>
          <a:p>
            <a:pPr marL="0" lvl="0" indent="0" algn="l" rtl="0">
              <a:lnSpc>
                <a:spcPct val="150000"/>
              </a:lnSpc>
              <a:spcBef>
                <a:spcPts val="1000"/>
              </a:spcBef>
              <a:spcAft>
                <a:spcPts val="0"/>
              </a:spcAft>
              <a:buClr>
                <a:srgbClr val="222222"/>
              </a:buClr>
              <a:buSzPts val="1800"/>
              <a:buNone/>
            </a:pPr>
            <a:r>
              <a:rPr lang="en-GB" dirty="0"/>
              <a:t>She has written 4 matching number sentences. </a:t>
            </a:r>
            <a:endParaRPr dirty="0"/>
          </a:p>
          <a:p>
            <a:pPr marL="0" lvl="0" indent="0" algn="l" rtl="0">
              <a:lnSpc>
                <a:spcPct val="150000"/>
              </a:lnSpc>
              <a:spcBef>
                <a:spcPts val="1000"/>
              </a:spcBef>
              <a:spcAft>
                <a:spcPts val="0"/>
              </a:spcAft>
              <a:buClr>
                <a:srgbClr val="222222"/>
              </a:buClr>
              <a:buSzPts val="1800"/>
              <a:buNone/>
            </a:pPr>
            <a:r>
              <a:rPr lang="en-GB" b="1" dirty="0"/>
              <a:t>Is she correct? </a:t>
            </a:r>
            <a:endParaRPr dirty="0"/>
          </a:p>
          <a:p>
            <a:pPr marL="0" lvl="0" indent="0" algn="l" rtl="0">
              <a:lnSpc>
                <a:spcPct val="150000"/>
              </a:lnSpc>
              <a:spcBef>
                <a:spcPts val="1000"/>
              </a:spcBef>
              <a:spcAft>
                <a:spcPts val="0"/>
              </a:spcAft>
              <a:buClr>
                <a:srgbClr val="222222"/>
              </a:buClr>
              <a:buSzPts val="1800"/>
              <a:buNone/>
            </a:pPr>
            <a:r>
              <a:rPr lang="en-GB" b="1" dirty="0"/>
              <a:t>How would you help her? </a:t>
            </a:r>
            <a:endParaRPr dirty="0"/>
          </a:p>
        </p:txBody>
      </p:sp>
      <p:sp>
        <p:nvSpPr>
          <p:cNvPr id="126" name="Google Shape;126;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27" name="Google Shape;127;p6"/>
          <p:cNvGrpSpPr/>
          <p:nvPr/>
        </p:nvGrpSpPr>
        <p:grpSpPr>
          <a:xfrm>
            <a:off x="1163782" y="3429000"/>
            <a:ext cx="2943225" cy="1762125"/>
            <a:chOff x="152400" y="630275"/>
            <a:chExt cx="2943225" cy="1762125"/>
          </a:xfrm>
        </p:grpSpPr>
        <p:pic>
          <p:nvPicPr>
            <p:cNvPr id="128" name="Google Shape;128;p6"/>
            <p:cNvPicPr preferRelativeResize="0"/>
            <p:nvPr/>
          </p:nvPicPr>
          <p:blipFill rotWithShape="1">
            <a:blip r:embed="rId3">
              <a:alphaModFix/>
            </a:blip>
            <a:srcRect/>
            <a:stretch/>
          </p:blipFill>
          <p:spPr>
            <a:xfrm>
              <a:off x="152400" y="630275"/>
              <a:ext cx="2943225" cy="1762125"/>
            </a:xfrm>
            <a:prstGeom prst="rect">
              <a:avLst/>
            </a:prstGeom>
            <a:noFill/>
            <a:ln>
              <a:noFill/>
            </a:ln>
          </p:spPr>
        </p:pic>
        <p:sp>
          <p:nvSpPr>
            <p:cNvPr id="129" name="Google Shape;129;p6"/>
            <p:cNvSpPr txBox="1"/>
            <p:nvPr/>
          </p:nvSpPr>
          <p:spPr>
            <a:xfrm>
              <a:off x="1295950" y="748425"/>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Century Gothic" panose="020B0502020202020204" pitchFamily="34" charset="0"/>
                  <a:ea typeface="Nunito Sans"/>
                  <a:cs typeface="Nunito Sans"/>
                  <a:sym typeface="Nunito Sans"/>
                </a:rPr>
                <a:t>64</a:t>
              </a:r>
              <a:endParaRPr sz="2200">
                <a:solidFill>
                  <a:schemeClr val="dk1"/>
                </a:solidFill>
                <a:latin typeface="Century Gothic" panose="020B0502020202020204" pitchFamily="34" charset="0"/>
                <a:ea typeface="Nunito Sans"/>
                <a:cs typeface="Nunito Sans"/>
                <a:sym typeface="Nunito Sans"/>
              </a:endParaRPr>
            </a:p>
          </p:txBody>
        </p:sp>
        <p:sp>
          <p:nvSpPr>
            <p:cNvPr id="130" name="Google Shape;130;p6"/>
            <p:cNvSpPr txBox="1"/>
            <p:nvPr/>
          </p:nvSpPr>
          <p:spPr>
            <a:xfrm>
              <a:off x="454300" y="1770200"/>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Century Gothic" panose="020B0502020202020204" pitchFamily="34" charset="0"/>
                  <a:ea typeface="Nunito Sans"/>
                  <a:cs typeface="Nunito Sans"/>
                  <a:sym typeface="Nunito Sans"/>
                </a:rPr>
                <a:t>60</a:t>
              </a:r>
              <a:endParaRPr sz="2200">
                <a:solidFill>
                  <a:schemeClr val="dk1"/>
                </a:solidFill>
                <a:latin typeface="Century Gothic" panose="020B0502020202020204" pitchFamily="34" charset="0"/>
                <a:ea typeface="Nunito Sans"/>
                <a:cs typeface="Nunito Sans"/>
                <a:sym typeface="Nunito Sans"/>
              </a:endParaRPr>
            </a:p>
          </p:txBody>
        </p:sp>
        <p:sp>
          <p:nvSpPr>
            <p:cNvPr id="131" name="Google Shape;131;p6"/>
            <p:cNvSpPr txBox="1"/>
            <p:nvPr/>
          </p:nvSpPr>
          <p:spPr>
            <a:xfrm>
              <a:off x="2124275" y="1770200"/>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Century Gothic" panose="020B0502020202020204" pitchFamily="34" charset="0"/>
                  <a:ea typeface="Nunito Sans"/>
                  <a:cs typeface="Nunito Sans"/>
                  <a:sym typeface="Nunito Sans"/>
                </a:rPr>
                <a:t>4</a:t>
              </a:r>
              <a:endParaRPr sz="2200">
                <a:solidFill>
                  <a:schemeClr val="dk1"/>
                </a:solidFill>
                <a:latin typeface="Century Gothic" panose="020B0502020202020204" pitchFamily="34" charset="0"/>
                <a:ea typeface="Nunito Sans"/>
                <a:cs typeface="Nunito Sans"/>
                <a:sym typeface="Nunito Sans"/>
              </a:endParaRPr>
            </a:p>
          </p:txBody>
        </p:sp>
      </p:grpSp>
      <p:sp>
        <p:nvSpPr>
          <p:cNvPr id="132" name="Google Shape;132;p6"/>
          <p:cNvSpPr txBox="1"/>
          <p:nvPr/>
        </p:nvSpPr>
        <p:spPr>
          <a:xfrm>
            <a:off x="7463461" y="2647725"/>
            <a:ext cx="2498275" cy="284525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GB" sz="2800" b="0" i="0" u="none" strike="noStrike" cap="none" dirty="0">
                <a:solidFill>
                  <a:srgbClr val="222222"/>
                </a:solidFill>
                <a:latin typeface="Century Gothic"/>
                <a:ea typeface="Century Gothic"/>
                <a:cs typeface="Century Gothic"/>
                <a:sym typeface="Century Gothic"/>
              </a:rPr>
              <a:t>60 + 4 = 64</a:t>
            </a:r>
            <a:endParaRPr sz="2800" b="0" i="0" u="none" strike="noStrike" cap="none" dirty="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2800"/>
              <a:buFont typeface="Arial"/>
              <a:buNone/>
            </a:pPr>
            <a:r>
              <a:rPr lang="en-GB" sz="2800" b="0" i="0" u="none" strike="noStrike" cap="none" dirty="0">
                <a:solidFill>
                  <a:srgbClr val="222222"/>
                </a:solidFill>
                <a:latin typeface="Century Gothic"/>
                <a:ea typeface="Century Gothic"/>
                <a:cs typeface="Century Gothic"/>
                <a:sym typeface="Century Gothic"/>
              </a:rPr>
              <a:t>4 + 60 = 64</a:t>
            </a:r>
            <a:endParaRPr sz="2800" b="0" i="0" u="none" strike="noStrike" cap="none" dirty="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2800"/>
              <a:buFont typeface="Arial"/>
              <a:buNone/>
            </a:pPr>
            <a:r>
              <a:rPr lang="en-GB" sz="2800" b="0" i="0" u="none" strike="noStrike" cap="none" dirty="0">
                <a:solidFill>
                  <a:srgbClr val="222222"/>
                </a:solidFill>
                <a:latin typeface="Century Gothic"/>
                <a:ea typeface="Century Gothic"/>
                <a:cs typeface="Century Gothic"/>
                <a:sym typeface="Century Gothic"/>
              </a:rPr>
              <a:t>64 = 60 + 4</a:t>
            </a:r>
            <a:endParaRPr sz="2800" b="0" i="0" u="none" strike="noStrike" cap="none" dirty="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2800"/>
              <a:buFont typeface="Arial"/>
              <a:buNone/>
            </a:pPr>
            <a:r>
              <a:rPr lang="en-GB" sz="2800" b="0" i="0" u="none" strike="noStrike" cap="none" dirty="0">
                <a:solidFill>
                  <a:srgbClr val="222222"/>
                </a:solidFill>
                <a:latin typeface="Century Gothic"/>
                <a:ea typeface="Century Gothic"/>
                <a:cs typeface="Century Gothic"/>
                <a:sym typeface="Century Gothic"/>
              </a:rPr>
              <a:t>4 = 60 + 64</a:t>
            </a:r>
            <a:endParaRPr sz="2800" b="0" i="0" u="none" strike="noStrike" cap="none" dirty="0">
              <a:solidFill>
                <a:srgbClr val="222222"/>
              </a:solidFill>
              <a:latin typeface="Century Gothic"/>
              <a:ea typeface="Century Gothic"/>
              <a:cs typeface="Century Gothic"/>
              <a:sym typeface="Century Gothic"/>
            </a:endParaRPr>
          </a:p>
        </p:txBody>
      </p:sp>
      <p:sp>
        <p:nvSpPr>
          <p:cNvPr id="133" name="Google Shape;133;p6"/>
          <p:cNvSpPr txBox="1"/>
          <p:nvPr/>
        </p:nvSpPr>
        <p:spPr>
          <a:xfrm>
            <a:off x="762676" y="5210275"/>
            <a:ext cx="3938155" cy="662775"/>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This part-whole model is correct.</a:t>
            </a:r>
            <a:endParaRPr sz="1800" b="0" i="0" u="none" strike="noStrike" cap="none">
              <a:solidFill>
                <a:srgbClr val="43A047"/>
              </a:solidFill>
              <a:latin typeface="Century Gothic"/>
              <a:ea typeface="Century Gothic"/>
              <a:cs typeface="Century Gothic"/>
              <a:sym typeface="Century Gothic"/>
            </a:endParaRPr>
          </a:p>
        </p:txBody>
      </p:sp>
      <p:sp>
        <p:nvSpPr>
          <p:cNvPr id="134" name="Google Shape;134;p6"/>
          <p:cNvSpPr txBox="1"/>
          <p:nvPr/>
        </p:nvSpPr>
        <p:spPr>
          <a:xfrm>
            <a:off x="6584373" y="1365025"/>
            <a:ext cx="4916606" cy="1444051"/>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dirty="0">
                <a:solidFill>
                  <a:srgbClr val="43A047"/>
                </a:solidFill>
                <a:latin typeface="Century Gothic"/>
                <a:ea typeface="Century Gothic"/>
                <a:cs typeface="Century Gothic"/>
                <a:sym typeface="Century Gothic"/>
              </a:rPr>
              <a:t>Three of Zara’s number sentences are correct but she has made a mistake on the last one. It should be 64 = 4 + 60</a:t>
            </a:r>
            <a:endParaRPr sz="1800" b="0" i="0" u="none" strike="noStrike" cap="none"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1000"/>
                                        <p:tgtEl>
                                          <p:spTgt spid="134"/>
                                        </p:tgtEl>
                                      </p:cBhvr>
                                    </p:animEffect>
                                  </p:childTnLst>
                                </p:cTn>
                              </p:par>
                            </p:childTnLst>
                          </p:cTn>
                        </p:par>
                      </p:childTnLst>
                    </p:cTn>
                  </p:par>
                </p:childTnLst>
              </p:cTn>
              <p:nextCondLst>
                <p:cond evt="onClick" delay="0">
                  <p:tgtEl>
                    <p:spTgt spid="12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41" name="Google Shape;141;p7"/>
          <p:cNvSpPr txBox="1">
            <a:spLocks noGrp="1"/>
          </p:cNvSpPr>
          <p:nvPr>
            <p:ph type="body" idx="2"/>
          </p:nvPr>
        </p:nvSpPr>
        <p:spPr>
          <a:xfrm>
            <a:off x="263046" y="1176339"/>
            <a:ext cx="11736887" cy="163680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This is a place value chart.</a:t>
            </a:r>
            <a:endParaRPr/>
          </a:p>
          <a:p>
            <a:pPr marL="0" lvl="0" indent="0" algn="l" rtl="0">
              <a:lnSpc>
                <a:spcPct val="150000"/>
              </a:lnSpc>
              <a:spcBef>
                <a:spcPts val="1000"/>
              </a:spcBef>
              <a:spcAft>
                <a:spcPts val="0"/>
              </a:spcAft>
              <a:buClr>
                <a:srgbClr val="222222"/>
              </a:buClr>
              <a:buSzPts val="1800"/>
              <a:buNone/>
            </a:pPr>
            <a:r>
              <a:rPr lang="en-GB" b="1"/>
              <a:t>What number is represented in the place value chart? </a:t>
            </a:r>
            <a:endParaRPr/>
          </a:p>
          <a:p>
            <a:pPr marL="0" lvl="0" indent="0" algn="l" rtl="0">
              <a:lnSpc>
                <a:spcPct val="150000"/>
              </a:lnSpc>
              <a:spcBef>
                <a:spcPts val="1000"/>
              </a:spcBef>
              <a:spcAft>
                <a:spcPts val="0"/>
              </a:spcAft>
              <a:buClr>
                <a:srgbClr val="222222"/>
              </a:buClr>
              <a:buSzPts val="1800"/>
              <a:buNone/>
            </a:pPr>
            <a:r>
              <a:rPr lang="en-GB"/>
              <a:t>How do you know?</a:t>
            </a:r>
            <a:endParaRPr/>
          </a:p>
        </p:txBody>
      </p:sp>
      <p:sp>
        <p:nvSpPr>
          <p:cNvPr id="142" name="Google Shape;142;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143" name="Google Shape;143;p7" descr="A picture containing timeline&#10;&#10;Description automatically generated"/>
          <p:cNvPicPr preferRelativeResize="0"/>
          <p:nvPr/>
        </p:nvPicPr>
        <p:blipFill rotWithShape="1">
          <a:blip r:embed="rId3">
            <a:alphaModFix/>
          </a:blip>
          <a:srcRect/>
          <a:stretch/>
        </p:blipFill>
        <p:spPr>
          <a:xfrm>
            <a:off x="3830020" y="2394689"/>
            <a:ext cx="4531959" cy="2560767"/>
          </a:xfrm>
          <a:prstGeom prst="rect">
            <a:avLst/>
          </a:prstGeom>
          <a:noFill/>
          <a:ln>
            <a:noFill/>
          </a:ln>
        </p:spPr>
      </p:pic>
      <p:sp>
        <p:nvSpPr>
          <p:cNvPr id="144" name="Google Shape;144;p7"/>
          <p:cNvSpPr txBox="1"/>
          <p:nvPr/>
        </p:nvSpPr>
        <p:spPr>
          <a:xfrm>
            <a:off x="4172189" y="5024675"/>
            <a:ext cx="1959300" cy="696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43A047"/>
                </a:solidFill>
                <a:latin typeface="Century Gothic"/>
                <a:ea typeface="Century Gothic"/>
                <a:cs typeface="Century Gothic"/>
                <a:sym typeface="Century Gothic"/>
              </a:rPr>
              <a:t>40</a:t>
            </a:r>
            <a:endParaRPr sz="2000" b="0" i="0" u="none" strike="noStrike" cap="none">
              <a:solidFill>
                <a:srgbClr val="43A04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43A047"/>
                </a:solidFill>
                <a:latin typeface="Century Gothic"/>
                <a:ea typeface="Century Gothic"/>
                <a:cs typeface="Century Gothic"/>
                <a:sym typeface="Century Gothic"/>
              </a:rPr>
              <a:t>4 tens</a:t>
            </a:r>
            <a:endParaRPr sz="2000" b="0" i="0" u="none" strike="noStrike" cap="none">
              <a:solidFill>
                <a:srgbClr val="43A047"/>
              </a:solidFill>
              <a:latin typeface="Century Gothic"/>
              <a:ea typeface="Century Gothic"/>
              <a:cs typeface="Century Gothic"/>
              <a:sym typeface="Century Gothic"/>
            </a:endParaRPr>
          </a:p>
        </p:txBody>
      </p:sp>
      <p:sp>
        <p:nvSpPr>
          <p:cNvPr id="145" name="Google Shape;145;p7"/>
          <p:cNvSpPr txBox="1"/>
          <p:nvPr/>
        </p:nvSpPr>
        <p:spPr>
          <a:xfrm>
            <a:off x="6460802" y="4955456"/>
            <a:ext cx="1524000" cy="696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43A047"/>
                </a:solidFill>
                <a:latin typeface="Century Gothic"/>
                <a:ea typeface="Century Gothic"/>
                <a:cs typeface="Century Gothic"/>
                <a:sym typeface="Century Gothic"/>
              </a:rPr>
              <a:t>5</a:t>
            </a:r>
            <a:endParaRPr sz="2000" b="0" i="0" u="none" strike="noStrike" cap="none">
              <a:solidFill>
                <a:srgbClr val="43A04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43A047"/>
                </a:solidFill>
                <a:latin typeface="Century Gothic"/>
                <a:ea typeface="Century Gothic"/>
                <a:cs typeface="Century Gothic"/>
                <a:sym typeface="Century Gothic"/>
              </a:rPr>
              <a:t>5 ones</a:t>
            </a:r>
            <a:endParaRPr sz="2000" b="0" i="0" u="none" strike="noStrike" cap="none">
              <a:solidFill>
                <a:srgbClr val="43A047"/>
              </a:solidFill>
              <a:latin typeface="Century Gothic"/>
              <a:ea typeface="Century Gothic"/>
              <a:cs typeface="Century Gothic"/>
              <a:sym typeface="Century Gothic"/>
            </a:endParaRPr>
          </a:p>
        </p:txBody>
      </p:sp>
      <p:sp>
        <p:nvSpPr>
          <p:cNvPr id="146" name="Google Shape;146;p7"/>
          <p:cNvSpPr txBox="1"/>
          <p:nvPr/>
        </p:nvSpPr>
        <p:spPr>
          <a:xfrm>
            <a:off x="121088" y="5545399"/>
            <a:ext cx="4526752" cy="1132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000"/>
              <a:buFont typeface="Arial"/>
              <a:buNone/>
            </a:pPr>
            <a:r>
              <a:rPr lang="en-GB" sz="2000" b="0" i="0" u="none" strike="noStrike" cap="none">
                <a:solidFill>
                  <a:srgbClr val="43A047"/>
                </a:solidFill>
                <a:latin typeface="Century Gothic"/>
                <a:ea typeface="Century Gothic"/>
                <a:cs typeface="Century Gothic"/>
                <a:sym typeface="Century Gothic"/>
              </a:rPr>
              <a:t>The number represented here is 45.</a:t>
            </a:r>
            <a:endParaRPr sz="2000" b="0" i="0" u="none" strike="noStrike" cap="none">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2000"/>
              <a:buFont typeface="Arial"/>
              <a:buNone/>
            </a:pPr>
            <a:r>
              <a:rPr lang="en-GB" sz="2000" b="0" i="0" u="none" strike="noStrike" cap="none">
                <a:solidFill>
                  <a:srgbClr val="43A047"/>
                </a:solidFill>
                <a:latin typeface="Century Gothic"/>
                <a:ea typeface="Century Gothic"/>
                <a:cs typeface="Century Gothic"/>
                <a:sym typeface="Century Gothic"/>
              </a:rPr>
              <a:t>4 tens + 5 ones = 45</a:t>
            </a:r>
            <a:endParaRPr sz="2000" b="0" i="0" u="none" strike="noStrike" cap="none">
              <a:solidFill>
                <a:srgbClr val="43A047"/>
              </a:solidFill>
              <a:latin typeface="Century Gothic"/>
              <a:ea typeface="Century Gothic"/>
              <a:cs typeface="Century Gothic"/>
              <a:sym typeface="Century Gothic"/>
            </a:endParaRPr>
          </a:p>
        </p:txBody>
      </p:sp>
      <p:pic>
        <p:nvPicPr>
          <p:cNvPr id="147" name="Google Shape;147;p7"/>
          <p:cNvPicPr preferRelativeResize="0"/>
          <p:nvPr/>
        </p:nvPicPr>
        <p:blipFill rotWithShape="1">
          <a:blip r:embed="rId4">
            <a:alphaModFix/>
          </a:blip>
          <a:srcRect/>
          <a:stretch/>
        </p:blipFill>
        <p:spPr>
          <a:xfrm>
            <a:off x="6652174" y="3273510"/>
            <a:ext cx="207169" cy="228600"/>
          </a:xfrm>
          <a:prstGeom prst="rect">
            <a:avLst/>
          </a:prstGeom>
          <a:noFill/>
          <a:ln>
            <a:noFill/>
          </a:ln>
        </p:spPr>
      </p:pic>
      <p:pic>
        <p:nvPicPr>
          <p:cNvPr id="148" name="Google Shape;148;p7"/>
          <p:cNvPicPr preferRelativeResize="0"/>
          <p:nvPr/>
        </p:nvPicPr>
        <p:blipFill rotWithShape="1">
          <a:blip r:embed="rId5">
            <a:alphaModFix/>
          </a:blip>
          <a:srcRect/>
          <a:stretch/>
        </p:blipFill>
        <p:spPr>
          <a:xfrm>
            <a:off x="4314007" y="3268636"/>
            <a:ext cx="207169" cy="1221581"/>
          </a:xfrm>
          <a:prstGeom prst="rect">
            <a:avLst/>
          </a:prstGeom>
          <a:noFill/>
          <a:ln>
            <a:noFill/>
          </a:ln>
        </p:spPr>
      </p:pic>
      <p:pic>
        <p:nvPicPr>
          <p:cNvPr id="149" name="Google Shape;149;p7"/>
          <p:cNvPicPr preferRelativeResize="0"/>
          <p:nvPr/>
        </p:nvPicPr>
        <p:blipFill rotWithShape="1">
          <a:blip r:embed="rId4">
            <a:alphaModFix/>
          </a:blip>
          <a:srcRect/>
          <a:stretch/>
        </p:blipFill>
        <p:spPr>
          <a:xfrm>
            <a:off x="7233408" y="3273510"/>
            <a:ext cx="207169" cy="228600"/>
          </a:xfrm>
          <a:prstGeom prst="rect">
            <a:avLst/>
          </a:prstGeom>
          <a:noFill/>
          <a:ln>
            <a:noFill/>
          </a:ln>
        </p:spPr>
      </p:pic>
      <p:pic>
        <p:nvPicPr>
          <p:cNvPr id="150" name="Google Shape;150;p7"/>
          <p:cNvPicPr preferRelativeResize="0"/>
          <p:nvPr/>
        </p:nvPicPr>
        <p:blipFill rotWithShape="1">
          <a:blip r:embed="rId4">
            <a:alphaModFix/>
          </a:blip>
          <a:srcRect/>
          <a:stretch/>
        </p:blipFill>
        <p:spPr>
          <a:xfrm>
            <a:off x="6652174" y="3848175"/>
            <a:ext cx="207169" cy="228600"/>
          </a:xfrm>
          <a:prstGeom prst="rect">
            <a:avLst/>
          </a:prstGeom>
          <a:noFill/>
          <a:ln>
            <a:noFill/>
          </a:ln>
        </p:spPr>
      </p:pic>
      <p:pic>
        <p:nvPicPr>
          <p:cNvPr id="151" name="Google Shape;151;p7"/>
          <p:cNvPicPr preferRelativeResize="0"/>
          <p:nvPr/>
        </p:nvPicPr>
        <p:blipFill rotWithShape="1">
          <a:blip r:embed="rId4">
            <a:alphaModFix/>
          </a:blip>
          <a:srcRect/>
          <a:stretch/>
        </p:blipFill>
        <p:spPr>
          <a:xfrm>
            <a:off x="7233408" y="3848175"/>
            <a:ext cx="207169" cy="228600"/>
          </a:xfrm>
          <a:prstGeom prst="rect">
            <a:avLst/>
          </a:prstGeom>
          <a:noFill/>
          <a:ln>
            <a:noFill/>
          </a:ln>
        </p:spPr>
      </p:pic>
      <p:pic>
        <p:nvPicPr>
          <p:cNvPr id="152" name="Google Shape;152;p7"/>
          <p:cNvPicPr preferRelativeResize="0"/>
          <p:nvPr/>
        </p:nvPicPr>
        <p:blipFill rotWithShape="1">
          <a:blip r:embed="rId4">
            <a:alphaModFix/>
          </a:blip>
          <a:srcRect/>
          <a:stretch/>
        </p:blipFill>
        <p:spPr>
          <a:xfrm>
            <a:off x="6652174" y="4419675"/>
            <a:ext cx="207169" cy="228600"/>
          </a:xfrm>
          <a:prstGeom prst="rect">
            <a:avLst/>
          </a:prstGeom>
          <a:noFill/>
          <a:ln>
            <a:noFill/>
          </a:ln>
        </p:spPr>
      </p:pic>
      <p:pic>
        <p:nvPicPr>
          <p:cNvPr id="153" name="Google Shape;153;p7"/>
          <p:cNvPicPr preferRelativeResize="0"/>
          <p:nvPr/>
        </p:nvPicPr>
        <p:blipFill rotWithShape="1">
          <a:blip r:embed="rId5">
            <a:alphaModFix/>
          </a:blip>
          <a:srcRect/>
          <a:stretch/>
        </p:blipFill>
        <p:spPr>
          <a:xfrm>
            <a:off x="4673576" y="3265094"/>
            <a:ext cx="207169" cy="1221581"/>
          </a:xfrm>
          <a:prstGeom prst="rect">
            <a:avLst/>
          </a:prstGeom>
          <a:noFill/>
          <a:ln>
            <a:noFill/>
          </a:ln>
        </p:spPr>
      </p:pic>
      <p:pic>
        <p:nvPicPr>
          <p:cNvPr id="154" name="Google Shape;154;p7"/>
          <p:cNvPicPr preferRelativeResize="0"/>
          <p:nvPr/>
        </p:nvPicPr>
        <p:blipFill rotWithShape="1">
          <a:blip r:embed="rId5">
            <a:alphaModFix/>
          </a:blip>
          <a:srcRect/>
          <a:stretch/>
        </p:blipFill>
        <p:spPr>
          <a:xfrm>
            <a:off x="5035108" y="3265094"/>
            <a:ext cx="207169" cy="1221581"/>
          </a:xfrm>
          <a:prstGeom prst="rect">
            <a:avLst/>
          </a:prstGeom>
          <a:noFill/>
          <a:ln>
            <a:noFill/>
          </a:ln>
        </p:spPr>
      </p:pic>
      <p:pic>
        <p:nvPicPr>
          <p:cNvPr id="155" name="Google Shape;155;p7"/>
          <p:cNvPicPr preferRelativeResize="0"/>
          <p:nvPr/>
        </p:nvPicPr>
        <p:blipFill rotWithShape="1">
          <a:blip r:embed="rId5">
            <a:alphaModFix/>
          </a:blip>
          <a:srcRect/>
          <a:stretch/>
        </p:blipFill>
        <p:spPr>
          <a:xfrm>
            <a:off x="5394677" y="3265094"/>
            <a:ext cx="207169" cy="1221581"/>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ntr" presetSubtype="0" fill="hold"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1000"/>
                                        <p:tgtEl>
                                          <p:spTgt spid="145"/>
                                        </p:tgtEl>
                                      </p:cBhvr>
                                    </p:animEffect>
                                  </p:childTnLst>
                                </p:cTn>
                              </p:par>
                              <p:par>
                                <p:cTn id="11" presetID="10"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childTnLst>
                                </p:cTn>
                              </p:par>
                            </p:childTnLst>
                          </p:cTn>
                        </p:par>
                      </p:childTnLst>
                    </p:cTn>
                  </p:par>
                </p:childTnLst>
              </p:cTn>
              <p:nextCondLst>
                <p:cond evt="onClick" delay="0">
                  <p:tgtEl>
                    <p:spTgt spid="14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62" name="Google Shape;162;p8"/>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Complete the place value chart using Base 10 and place value counters to represent the number 79.</a:t>
            </a:r>
            <a:endParaRPr/>
          </a:p>
        </p:txBody>
      </p:sp>
      <p:sp>
        <p:nvSpPr>
          <p:cNvPr id="163" name="Google Shape;163;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164" name="Google Shape;164;p8" descr="A picture containing timeline&#10;&#10;Description automatically generated"/>
          <p:cNvPicPr preferRelativeResize="0"/>
          <p:nvPr/>
        </p:nvPicPr>
        <p:blipFill rotWithShape="1">
          <a:blip r:embed="rId3">
            <a:alphaModFix/>
          </a:blip>
          <a:srcRect/>
          <a:stretch/>
        </p:blipFill>
        <p:spPr>
          <a:xfrm>
            <a:off x="821691" y="2380834"/>
            <a:ext cx="4531959" cy="2560767"/>
          </a:xfrm>
          <a:prstGeom prst="rect">
            <a:avLst/>
          </a:prstGeom>
          <a:noFill/>
          <a:ln>
            <a:noFill/>
          </a:ln>
        </p:spPr>
      </p:pic>
      <p:pic>
        <p:nvPicPr>
          <p:cNvPr id="165" name="Google Shape;165;p8"/>
          <p:cNvPicPr preferRelativeResize="0"/>
          <p:nvPr/>
        </p:nvPicPr>
        <p:blipFill rotWithShape="1">
          <a:blip r:embed="rId4">
            <a:alphaModFix/>
          </a:blip>
          <a:srcRect/>
          <a:stretch/>
        </p:blipFill>
        <p:spPr>
          <a:xfrm>
            <a:off x="3352896" y="3259655"/>
            <a:ext cx="207169" cy="228600"/>
          </a:xfrm>
          <a:prstGeom prst="rect">
            <a:avLst/>
          </a:prstGeom>
          <a:noFill/>
          <a:ln>
            <a:noFill/>
          </a:ln>
        </p:spPr>
      </p:pic>
      <p:pic>
        <p:nvPicPr>
          <p:cNvPr id="166" name="Google Shape;166;p8"/>
          <p:cNvPicPr preferRelativeResize="0"/>
          <p:nvPr/>
        </p:nvPicPr>
        <p:blipFill rotWithShape="1">
          <a:blip r:embed="rId5">
            <a:alphaModFix/>
          </a:blip>
          <a:srcRect/>
          <a:stretch/>
        </p:blipFill>
        <p:spPr>
          <a:xfrm>
            <a:off x="976451" y="3260631"/>
            <a:ext cx="207169" cy="1221581"/>
          </a:xfrm>
          <a:prstGeom prst="rect">
            <a:avLst/>
          </a:prstGeom>
          <a:noFill/>
          <a:ln>
            <a:noFill/>
          </a:ln>
        </p:spPr>
      </p:pic>
      <p:pic>
        <p:nvPicPr>
          <p:cNvPr id="167" name="Google Shape;167;p8"/>
          <p:cNvPicPr preferRelativeResize="0"/>
          <p:nvPr/>
        </p:nvPicPr>
        <p:blipFill rotWithShape="1">
          <a:blip r:embed="rId4">
            <a:alphaModFix/>
          </a:blip>
          <a:srcRect/>
          <a:stretch/>
        </p:blipFill>
        <p:spPr>
          <a:xfrm>
            <a:off x="3352896" y="3834320"/>
            <a:ext cx="207169" cy="228600"/>
          </a:xfrm>
          <a:prstGeom prst="rect">
            <a:avLst/>
          </a:prstGeom>
          <a:noFill/>
          <a:ln>
            <a:noFill/>
          </a:ln>
        </p:spPr>
      </p:pic>
      <p:pic>
        <p:nvPicPr>
          <p:cNvPr id="168" name="Google Shape;168;p8" descr="A picture containing timeline&#10;&#10;Description automatically generated"/>
          <p:cNvPicPr preferRelativeResize="0"/>
          <p:nvPr/>
        </p:nvPicPr>
        <p:blipFill rotWithShape="1">
          <a:blip r:embed="rId3">
            <a:alphaModFix/>
          </a:blip>
          <a:srcRect/>
          <a:stretch/>
        </p:blipFill>
        <p:spPr>
          <a:xfrm>
            <a:off x="6838350" y="2380834"/>
            <a:ext cx="4531959" cy="2560767"/>
          </a:xfrm>
          <a:prstGeom prst="rect">
            <a:avLst/>
          </a:prstGeom>
          <a:noFill/>
          <a:ln>
            <a:noFill/>
          </a:ln>
        </p:spPr>
      </p:pic>
      <p:grpSp>
        <p:nvGrpSpPr>
          <p:cNvPr id="169" name="Google Shape;169;p8"/>
          <p:cNvGrpSpPr/>
          <p:nvPr/>
        </p:nvGrpSpPr>
        <p:grpSpPr>
          <a:xfrm>
            <a:off x="1377667" y="3259655"/>
            <a:ext cx="3490112" cy="1377930"/>
            <a:chOff x="1377667" y="3259655"/>
            <a:chExt cx="3490112" cy="1377930"/>
          </a:xfrm>
        </p:grpSpPr>
        <p:grpSp>
          <p:nvGrpSpPr>
            <p:cNvPr id="170" name="Google Shape;170;p8"/>
            <p:cNvGrpSpPr/>
            <p:nvPr/>
          </p:nvGrpSpPr>
          <p:grpSpPr>
            <a:xfrm>
              <a:off x="1377667" y="3259655"/>
              <a:ext cx="1662242" cy="1222760"/>
              <a:chOff x="1377667" y="3259655"/>
              <a:chExt cx="1662242" cy="1222760"/>
            </a:xfrm>
          </p:grpSpPr>
          <p:pic>
            <p:nvPicPr>
              <p:cNvPr id="171" name="Google Shape;171;p8"/>
              <p:cNvPicPr preferRelativeResize="0"/>
              <p:nvPr/>
            </p:nvPicPr>
            <p:blipFill rotWithShape="1">
              <a:blip r:embed="rId5">
                <a:alphaModFix/>
              </a:blip>
              <a:srcRect/>
              <a:stretch/>
            </p:blipFill>
            <p:spPr>
              <a:xfrm>
                <a:off x="1377667" y="3259655"/>
                <a:ext cx="207169" cy="1221581"/>
              </a:xfrm>
              <a:prstGeom prst="rect">
                <a:avLst/>
              </a:prstGeom>
              <a:noFill/>
              <a:ln>
                <a:noFill/>
              </a:ln>
            </p:spPr>
          </p:pic>
          <p:pic>
            <p:nvPicPr>
              <p:cNvPr id="172" name="Google Shape;172;p8"/>
              <p:cNvPicPr preferRelativeResize="0"/>
              <p:nvPr/>
            </p:nvPicPr>
            <p:blipFill rotWithShape="1">
              <a:blip r:embed="rId5">
                <a:alphaModFix/>
              </a:blip>
              <a:srcRect/>
              <a:stretch/>
            </p:blipFill>
            <p:spPr>
              <a:xfrm>
                <a:off x="1668284" y="3259655"/>
                <a:ext cx="207169" cy="1221581"/>
              </a:xfrm>
              <a:prstGeom prst="rect">
                <a:avLst/>
              </a:prstGeom>
              <a:noFill/>
              <a:ln>
                <a:noFill/>
              </a:ln>
            </p:spPr>
          </p:pic>
          <p:pic>
            <p:nvPicPr>
              <p:cNvPr id="173" name="Google Shape;173;p8"/>
              <p:cNvPicPr preferRelativeResize="0"/>
              <p:nvPr/>
            </p:nvPicPr>
            <p:blipFill rotWithShape="1">
              <a:blip r:embed="rId5">
                <a:alphaModFix/>
              </a:blip>
              <a:srcRect/>
              <a:stretch/>
            </p:blipFill>
            <p:spPr>
              <a:xfrm>
                <a:off x="1960889" y="3260834"/>
                <a:ext cx="207169" cy="1221581"/>
              </a:xfrm>
              <a:prstGeom prst="rect">
                <a:avLst/>
              </a:prstGeom>
              <a:noFill/>
              <a:ln>
                <a:noFill/>
              </a:ln>
            </p:spPr>
          </p:pic>
          <p:pic>
            <p:nvPicPr>
              <p:cNvPr id="174" name="Google Shape;174;p8"/>
              <p:cNvPicPr preferRelativeResize="0"/>
              <p:nvPr/>
            </p:nvPicPr>
            <p:blipFill rotWithShape="1">
              <a:blip r:embed="rId5">
                <a:alphaModFix/>
              </a:blip>
              <a:srcRect/>
              <a:stretch/>
            </p:blipFill>
            <p:spPr>
              <a:xfrm>
                <a:off x="2249518" y="3259655"/>
                <a:ext cx="207169" cy="1221581"/>
              </a:xfrm>
              <a:prstGeom prst="rect">
                <a:avLst/>
              </a:prstGeom>
              <a:noFill/>
              <a:ln>
                <a:noFill/>
              </a:ln>
            </p:spPr>
          </p:pic>
          <p:pic>
            <p:nvPicPr>
              <p:cNvPr id="175" name="Google Shape;175;p8"/>
              <p:cNvPicPr preferRelativeResize="0"/>
              <p:nvPr/>
            </p:nvPicPr>
            <p:blipFill rotWithShape="1">
              <a:blip r:embed="rId5">
                <a:alphaModFix/>
              </a:blip>
              <a:srcRect/>
              <a:stretch/>
            </p:blipFill>
            <p:spPr>
              <a:xfrm>
                <a:off x="2540135" y="3259655"/>
                <a:ext cx="207169" cy="1221581"/>
              </a:xfrm>
              <a:prstGeom prst="rect">
                <a:avLst/>
              </a:prstGeom>
              <a:noFill/>
              <a:ln>
                <a:noFill/>
              </a:ln>
            </p:spPr>
          </p:pic>
          <p:pic>
            <p:nvPicPr>
              <p:cNvPr id="176" name="Google Shape;176;p8"/>
              <p:cNvPicPr preferRelativeResize="0"/>
              <p:nvPr/>
            </p:nvPicPr>
            <p:blipFill rotWithShape="1">
              <a:blip r:embed="rId5">
                <a:alphaModFix/>
              </a:blip>
              <a:srcRect/>
              <a:stretch/>
            </p:blipFill>
            <p:spPr>
              <a:xfrm>
                <a:off x="2832740" y="3260834"/>
                <a:ext cx="207169" cy="1221581"/>
              </a:xfrm>
              <a:prstGeom prst="rect">
                <a:avLst/>
              </a:prstGeom>
              <a:noFill/>
              <a:ln>
                <a:noFill/>
              </a:ln>
            </p:spPr>
          </p:pic>
        </p:grpSp>
        <p:grpSp>
          <p:nvGrpSpPr>
            <p:cNvPr id="177" name="Google Shape;177;p8"/>
            <p:cNvGrpSpPr/>
            <p:nvPr/>
          </p:nvGrpSpPr>
          <p:grpSpPr>
            <a:xfrm>
              <a:off x="3800590" y="3259655"/>
              <a:ext cx="1067189" cy="1377930"/>
              <a:chOff x="3800590" y="3259655"/>
              <a:chExt cx="1067189" cy="1377930"/>
            </a:xfrm>
          </p:grpSpPr>
          <p:pic>
            <p:nvPicPr>
              <p:cNvPr id="178" name="Google Shape;178;p8"/>
              <p:cNvPicPr preferRelativeResize="0"/>
              <p:nvPr/>
            </p:nvPicPr>
            <p:blipFill rotWithShape="1">
              <a:blip r:embed="rId4">
                <a:alphaModFix/>
              </a:blip>
              <a:srcRect/>
              <a:stretch/>
            </p:blipFill>
            <p:spPr>
              <a:xfrm>
                <a:off x="4225079" y="3259655"/>
                <a:ext cx="207169" cy="228600"/>
              </a:xfrm>
              <a:prstGeom prst="rect">
                <a:avLst/>
              </a:prstGeom>
              <a:noFill/>
              <a:ln>
                <a:noFill/>
              </a:ln>
            </p:spPr>
          </p:pic>
          <p:pic>
            <p:nvPicPr>
              <p:cNvPr id="179" name="Google Shape;179;p8"/>
              <p:cNvPicPr preferRelativeResize="0"/>
              <p:nvPr/>
            </p:nvPicPr>
            <p:blipFill rotWithShape="1">
              <a:blip r:embed="rId4">
                <a:alphaModFix/>
              </a:blip>
              <a:srcRect/>
              <a:stretch/>
            </p:blipFill>
            <p:spPr>
              <a:xfrm>
                <a:off x="4225079" y="3834320"/>
                <a:ext cx="207169" cy="228600"/>
              </a:xfrm>
              <a:prstGeom prst="rect">
                <a:avLst/>
              </a:prstGeom>
              <a:noFill/>
              <a:ln>
                <a:noFill/>
              </a:ln>
            </p:spPr>
          </p:pic>
          <p:pic>
            <p:nvPicPr>
              <p:cNvPr id="180" name="Google Shape;180;p8"/>
              <p:cNvPicPr preferRelativeResize="0"/>
              <p:nvPr/>
            </p:nvPicPr>
            <p:blipFill rotWithShape="1">
              <a:blip r:embed="rId4">
                <a:alphaModFix/>
              </a:blip>
              <a:srcRect/>
              <a:stretch/>
            </p:blipFill>
            <p:spPr>
              <a:xfrm>
                <a:off x="3800590" y="4408985"/>
                <a:ext cx="207169" cy="228600"/>
              </a:xfrm>
              <a:prstGeom prst="rect">
                <a:avLst/>
              </a:prstGeom>
              <a:noFill/>
              <a:ln>
                <a:noFill/>
              </a:ln>
            </p:spPr>
          </p:pic>
          <p:pic>
            <p:nvPicPr>
              <p:cNvPr id="181" name="Google Shape;181;p8"/>
              <p:cNvPicPr preferRelativeResize="0"/>
              <p:nvPr/>
            </p:nvPicPr>
            <p:blipFill rotWithShape="1">
              <a:blip r:embed="rId4">
                <a:alphaModFix/>
              </a:blip>
              <a:srcRect/>
              <a:stretch/>
            </p:blipFill>
            <p:spPr>
              <a:xfrm>
                <a:off x="3800590" y="3259655"/>
                <a:ext cx="207169" cy="228600"/>
              </a:xfrm>
              <a:prstGeom prst="rect">
                <a:avLst/>
              </a:prstGeom>
              <a:noFill/>
              <a:ln>
                <a:noFill/>
              </a:ln>
            </p:spPr>
          </p:pic>
          <p:pic>
            <p:nvPicPr>
              <p:cNvPr id="182" name="Google Shape;182;p8"/>
              <p:cNvPicPr preferRelativeResize="0"/>
              <p:nvPr/>
            </p:nvPicPr>
            <p:blipFill rotWithShape="1">
              <a:blip r:embed="rId4">
                <a:alphaModFix/>
              </a:blip>
              <a:srcRect/>
              <a:stretch/>
            </p:blipFill>
            <p:spPr>
              <a:xfrm>
                <a:off x="3800590" y="3834320"/>
                <a:ext cx="207169" cy="228600"/>
              </a:xfrm>
              <a:prstGeom prst="rect">
                <a:avLst/>
              </a:prstGeom>
              <a:noFill/>
              <a:ln>
                <a:noFill/>
              </a:ln>
            </p:spPr>
          </p:pic>
          <p:pic>
            <p:nvPicPr>
              <p:cNvPr id="183" name="Google Shape;183;p8"/>
              <p:cNvPicPr preferRelativeResize="0"/>
              <p:nvPr/>
            </p:nvPicPr>
            <p:blipFill rotWithShape="1">
              <a:blip r:embed="rId4">
                <a:alphaModFix/>
              </a:blip>
              <a:srcRect/>
              <a:stretch/>
            </p:blipFill>
            <p:spPr>
              <a:xfrm>
                <a:off x="4232004" y="4408985"/>
                <a:ext cx="207169" cy="228600"/>
              </a:xfrm>
              <a:prstGeom prst="rect">
                <a:avLst/>
              </a:prstGeom>
              <a:noFill/>
              <a:ln>
                <a:noFill/>
              </a:ln>
            </p:spPr>
          </p:pic>
          <p:pic>
            <p:nvPicPr>
              <p:cNvPr id="184" name="Google Shape;184;p8"/>
              <p:cNvPicPr preferRelativeResize="0"/>
              <p:nvPr/>
            </p:nvPicPr>
            <p:blipFill rotWithShape="1">
              <a:blip r:embed="rId4">
                <a:alphaModFix/>
              </a:blip>
              <a:srcRect/>
              <a:stretch/>
            </p:blipFill>
            <p:spPr>
              <a:xfrm>
                <a:off x="4660610" y="4408985"/>
                <a:ext cx="207169" cy="228600"/>
              </a:xfrm>
              <a:prstGeom prst="rect">
                <a:avLst/>
              </a:prstGeom>
              <a:noFill/>
              <a:ln>
                <a:noFill/>
              </a:ln>
            </p:spPr>
          </p:pic>
        </p:grpSp>
      </p:grpSp>
      <p:pic>
        <p:nvPicPr>
          <p:cNvPr id="185" name="Google Shape;185;p8"/>
          <p:cNvPicPr preferRelativeResize="0"/>
          <p:nvPr/>
        </p:nvPicPr>
        <p:blipFill rotWithShape="1">
          <a:blip r:embed="rId6">
            <a:alphaModFix/>
          </a:blip>
          <a:srcRect/>
          <a:stretch/>
        </p:blipFill>
        <p:spPr>
          <a:xfrm>
            <a:off x="9340608" y="2994446"/>
            <a:ext cx="563819" cy="563819"/>
          </a:xfrm>
          <a:prstGeom prst="rect">
            <a:avLst/>
          </a:prstGeom>
          <a:noFill/>
          <a:ln>
            <a:noFill/>
          </a:ln>
        </p:spPr>
      </p:pic>
      <p:pic>
        <p:nvPicPr>
          <p:cNvPr id="186" name="Google Shape;186;p8"/>
          <p:cNvPicPr preferRelativeResize="0"/>
          <p:nvPr/>
        </p:nvPicPr>
        <p:blipFill rotWithShape="1">
          <a:blip r:embed="rId7">
            <a:alphaModFix/>
          </a:blip>
          <a:srcRect/>
          <a:stretch/>
        </p:blipFill>
        <p:spPr>
          <a:xfrm>
            <a:off x="6830976" y="2994446"/>
            <a:ext cx="600194" cy="563819"/>
          </a:xfrm>
          <a:prstGeom prst="rect">
            <a:avLst/>
          </a:prstGeom>
          <a:noFill/>
          <a:ln>
            <a:noFill/>
          </a:ln>
        </p:spPr>
      </p:pic>
      <p:pic>
        <p:nvPicPr>
          <p:cNvPr id="187" name="Google Shape;187;p8"/>
          <p:cNvPicPr preferRelativeResize="0"/>
          <p:nvPr/>
        </p:nvPicPr>
        <p:blipFill rotWithShape="1">
          <a:blip r:embed="rId7">
            <a:alphaModFix/>
          </a:blip>
          <a:srcRect/>
          <a:stretch/>
        </p:blipFill>
        <p:spPr>
          <a:xfrm>
            <a:off x="7399214" y="2994446"/>
            <a:ext cx="600194" cy="563819"/>
          </a:xfrm>
          <a:prstGeom prst="rect">
            <a:avLst/>
          </a:prstGeom>
          <a:noFill/>
          <a:ln>
            <a:noFill/>
          </a:ln>
        </p:spPr>
      </p:pic>
      <p:pic>
        <p:nvPicPr>
          <p:cNvPr id="188" name="Google Shape;188;p8"/>
          <p:cNvPicPr preferRelativeResize="0"/>
          <p:nvPr/>
        </p:nvPicPr>
        <p:blipFill rotWithShape="1">
          <a:blip r:embed="rId7">
            <a:alphaModFix/>
          </a:blip>
          <a:srcRect/>
          <a:stretch/>
        </p:blipFill>
        <p:spPr>
          <a:xfrm>
            <a:off x="8545299" y="2994446"/>
            <a:ext cx="600194" cy="563819"/>
          </a:xfrm>
          <a:prstGeom prst="rect">
            <a:avLst/>
          </a:prstGeom>
          <a:noFill/>
          <a:ln>
            <a:noFill/>
          </a:ln>
        </p:spPr>
      </p:pic>
      <p:pic>
        <p:nvPicPr>
          <p:cNvPr id="189" name="Google Shape;189;p8"/>
          <p:cNvPicPr preferRelativeResize="0"/>
          <p:nvPr/>
        </p:nvPicPr>
        <p:blipFill rotWithShape="1">
          <a:blip r:embed="rId7">
            <a:alphaModFix/>
          </a:blip>
          <a:srcRect/>
          <a:stretch/>
        </p:blipFill>
        <p:spPr>
          <a:xfrm>
            <a:off x="7981307" y="2994446"/>
            <a:ext cx="600194" cy="563819"/>
          </a:xfrm>
          <a:prstGeom prst="rect">
            <a:avLst/>
          </a:prstGeom>
          <a:noFill/>
          <a:ln>
            <a:noFill/>
          </a:ln>
        </p:spPr>
      </p:pic>
      <p:pic>
        <p:nvPicPr>
          <p:cNvPr id="190" name="Google Shape;190;p8"/>
          <p:cNvPicPr preferRelativeResize="0"/>
          <p:nvPr/>
        </p:nvPicPr>
        <p:blipFill rotWithShape="1">
          <a:blip r:embed="rId6">
            <a:alphaModFix/>
          </a:blip>
          <a:srcRect/>
          <a:stretch/>
        </p:blipFill>
        <p:spPr>
          <a:xfrm>
            <a:off x="9950208" y="2994445"/>
            <a:ext cx="563819" cy="563819"/>
          </a:xfrm>
          <a:prstGeom prst="rect">
            <a:avLst/>
          </a:prstGeom>
          <a:noFill/>
          <a:ln>
            <a:noFill/>
          </a:ln>
        </p:spPr>
      </p:pic>
      <p:pic>
        <p:nvPicPr>
          <p:cNvPr id="191" name="Google Shape;191;p8"/>
          <p:cNvPicPr preferRelativeResize="0"/>
          <p:nvPr/>
        </p:nvPicPr>
        <p:blipFill rotWithShape="1">
          <a:blip r:embed="rId6">
            <a:alphaModFix/>
          </a:blip>
          <a:srcRect/>
          <a:stretch/>
        </p:blipFill>
        <p:spPr>
          <a:xfrm>
            <a:off x="10559808" y="2994446"/>
            <a:ext cx="563819" cy="563819"/>
          </a:xfrm>
          <a:prstGeom prst="rect">
            <a:avLst/>
          </a:prstGeom>
          <a:noFill/>
          <a:ln>
            <a:noFill/>
          </a:ln>
        </p:spPr>
      </p:pic>
      <p:grpSp>
        <p:nvGrpSpPr>
          <p:cNvPr id="192" name="Google Shape;192;p8"/>
          <p:cNvGrpSpPr/>
          <p:nvPr/>
        </p:nvGrpSpPr>
        <p:grpSpPr>
          <a:xfrm>
            <a:off x="7117218" y="3645058"/>
            <a:ext cx="4006409" cy="1212089"/>
            <a:chOff x="7117218" y="3645058"/>
            <a:chExt cx="4006409" cy="1212089"/>
          </a:xfrm>
        </p:grpSpPr>
        <p:grpSp>
          <p:nvGrpSpPr>
            <p:cNvPr id="193" name="Google Shape;193;p8"/>
            <p:cNvGrpSpPr/>
            <p:nvPr/>
          </p:nvGrpSpPr>
          <p:grpSpPr>
            <a:xfrm>
              <a:off x="9340608" y="3645058"/>
              <a:ext cx="1783019" cy="1212089"/>
              <a:chOff x="9340608" y="3645058"/>
              <a:chExt cx="1783019" cy="1212089"/>
            </a:xfrm>
          </p:grpSpPr>
          <p:pic>
            <p:nvPicPr>
              <p:cNvPr id="194" name="Google Shape;194;p8"/>
              <p:cNvPicPr preferRelativeResize="0"/>
              <p:nvPr/>
            </p:nvPicPr>
            <p:blipFill rotWithShape="1">
              <a:blip r:embed="rId6">
                <a:alphaModFix/>
              </a:blip>
              <a:srcRect/>
              <a:stretch/>
            </p:blipFill>
            <p:spPr>
              <a:xfrm>
                <a:off x="9340608" y="3645059"/>
                <a:ext cx="563819" cy="563819"/>
              </a:xfrm>
              <a:prstGeom prst="rect">
                <a:avLst/>
              </a:prstGeom>
              <a:noFill/>
              <a:ln>
                <a:noFill/>
              </a:ln>
            </p:spPr>
          </p:pic>
          <p:pic>
            <p:nvPicPr>
              <p:cNvPr id="195" name="Google Shape;195;p8"/>
              <p:cNvPicPr preferRelativeResize="0"/>
              <p:nvPr/>
            </p:nvPicPr>
            <p:blipFill rotWithShape="1">
              <a:blip r:embed="rId6">
                <a:alphaModFix/>
              </a:blip>
              <a:srcRect/>
              <a:stretch/>
            </p:blipFill>
            <p:spPr>
              <a:xfrm>
                <a:off x="9950208" y="3645058"/>
                <a:ext cx="563819" cy="563819"/>
              </a:xfrm>
              <a:prstGeom prst="rect">
                <a:avLst/>
              </a:prstGeom>
              <a:noFill/>
              <a:ln>
                <a:noFill/>
              </a:ln>
            </p:spPr>
          </p:pic>
          <p:pic>
            <p:nvPicPr>
              <p:cNvPr id="196" name="Google Shape;196;p8"/>
              <p:cNvPicPr preferRelativeResize="0"/>
              <p:nvPr/>
            </p:nvPicPr>
            <p:blipFill rotWithShape="1">
              <a:blip r:embed="rId6">
                <a:alphaModFix/>
              </a:blip>
              <a:srcRect/>
              <a:stretch/>
            </p:blipFill>
            <p:spPr>
              <a:xfrm>
                <a:off x="10559808" y="3645059"/>
                <a:ext cx="563819" cy="563819"/>
              </a:xfrm>
              <a:prstGeom prst="rect">
                <a:avLst/>
              </a:prstGeom>
              <a:noFill/>
              <a:ln>
                <a:noFill/>
              </a:ln>
            </p:spPr>
          </p:pic>
          <p:pic>
            <p:nvPicPr>
              <p:cNvPr id="197" name="Google Shape;197;p8"/>
              <p:cNvPicPr preferRelativeResize="0"/>
              <p:nvPr/>
            </p:nvPicPr>
            <p:blipFill rotWithShape="1">
              <a:blip r:embed="rId6">
                <a:alphaModFix/>
              </a:blip>
              <a:srcRect/>
              <a:stretch/>
            </p:blipFill>
            <p:spPr>
              <a:xfrm>
                <a:off x="9340608" y="4293328"/>
                <a:ext cx="563819" cy="563819"/>
              </a:xfrm>
              <a:prstGeom prst="rect">
                <a:avLst/>
              </a:prstGeom>
              <a:noFill/>
              <a:ln>
                <a:noFill/>
              </a:ln>
            </p:spPr>
          </p:pic>
          <p:pic>
            <p:nvPicPr>
              <p:cNvPr id="198" name="Google Shape;198;p8"/>
              <p:cNvPicPr preferRelativeResize="0"/>
              <p:nvPr/>
            </p:nvPicPr>
            <p:blipFill rotWithShape="1">
              <a:blip r:embed="rId6">
                <a:alphaModFix/>
              </a:blip>
              <a:srcRect/>
              <a:stretch/>
            </p:blipFill>
            <p:spPr>
              <a:xfrm>
                <a:off x="9950208" y="4293327"/>
                <a:ext cx="563819" cy="563819"/>
              </a:xfrm>
              <a:prstGeom prst="rect">
                <a:avLst/>
              </a:prstGeom>
              <a:noFill/>
              <a:ln>
                <a:noFill/>
              </a:ln>
            </p:spPr>
          </p:pic>
          <p:pic>
            <p:nvPicPr>
              <p:cNvPr id="199" name="Google Shape;199;p8"/>
              <p:cNvPicPr preferRelativeResize="0"/>
              <p:nvPr/>
            </p:nvPicPr>
            <p:blipFill rotWithShape="1">
              <a:blip r:embed="rId6">
                <a:alphaModFix/>
              </a:blip>
              <a:srcRect/>
              <a:stretch/>
            </p:blipFill>
            <p:spPr>
              <a:xfrm>
                <a:off x="10559808" y="4293328"/>
                <a:ext cx="563819" cy="563819"/>
              </a:xfrm>
              <a:prstGeom prst="rect">
                <a:avLst/>
              </a:prstGeom>
              <a:noFill/>
              <a:ln>
                <a:noFill/>
              </a:ln>
            </p:spPr>
          </p:pic>
        </p:grpSp>
        <p:pic>
          <p:nvPicPr>
            <p:cNvPr id="200" name="Google Shape;200;p8"/>
            <p:cNvPicPr preferRelativeResize="0"/>
            <p:nvPr/>
          </p:nvPicPr>
          <p:blipFill rotWithShape="1">
            <a:blip r:embed="rId7">
              <a:alphaModFix/>
            </a:blip>
            <a:srcRect/>
            <a:stretch/>
          </p:blipFill>
          <p:spPr>
            <a:xfrm>
              <a:off x="7117218" y="3840175"/>
              <a:ext cx="600194" cy="563819"/>
            </a:xfrm>
            <a:prstGeom prst="rect">
              <a:avLst/>
            </a:prstGeom>
            <a:noFill/>
            <a:ln>
              <a:noFill/>
            </a:ln>
          </p:spPr>
        </p:pic>
        <p:pic>
          <p:nvPicPr>
            <p:cNvPr id="201" name="Google Shape;201;p8"/>
            <p:cNvPicPr preferRelativeResize="0"/>
            <p:nvPr/>
          </p:nvPicPr>
          <p:blipFill rotWithShape="1">
            <a:blip r:embed="rId7">
              <a:alphaModFix/>
            </a:blip>
            <a:srcRect/>
            <a:stretch/>
          </p:blipFill>
          <p:spPr>
            <a:xfrm>
              <a:off x="8263303" y="3840175"/>
              <a:ext cx="600194" cy="563819"/>
            </a:xfrm>
            <a:prstGeom prst="rect">
              <a:avLst/>
            </a:prstGeom>
            <a:noFill/>
            <a:ln>
              <a:noFill/>
            </a:ln>
          </p:spPr>
        </p:pic>
        <p:pic>
          <p:nvPicPr>
            <p:cNvPr id="202" name="Google Shape;202;p8"/>
            <p:cNvPicPr preferRelativeResize="0"/>
            <p:nvPr/>
          </p:nvPicPr>
          <p:blipFill rotWithShape="1">
            <a:blip r:embed="rId7">
              <a:alphaModFix/>
            </a:blip>
            <a:srcRect/>
            <a:stretch/>
          </p:blipFill>
          <p:spPr>
            <a:xfrm>
              <a:off x="7699311" y="3840175"/>
              <a:ext cx="600194" cy="563819"/>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par>
                                <p:cTn id="8" presetID="10" presetClass="entr" presetSubtype="0"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fade">
                                      <p:cBhvr>
                                        <p:cTn id="10" dur="500"/>
                                        <p:tgtEl>
                                          <p:spTgt spid="169"/>
                                        </p:tgtEl>
                                      </p:cBhvr>
                                    </p:animEffect>
                                  </p:childTnLst>
                                </p:cTn>
                              </p:par>
                            </p:childTnLst>
                          </p:cTn>
                        </p:par>
                      </p:childTnLst>
                    </p:cTn>
                  </p:par>
                </p:childTnLst>
              </p:cTn>
              <p:nextCondLst>
                <p:cond evt="onClick" delay="0">
                  <p:tgtEl>
                    <p:spTgt spid="16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A picture containing graphical user interface&#10;&#10;Description automatically generated">
            <a:extLst>
              <a:ext uri="{FF2B5EF4-FFF2-40B4-BE49-F238E27FC236}">
                <a16:creationId xmlns:a16="http://schemas.microsoft.com/office/drawing/2014/main" id="{3ABD0B7C-511E-0A4A-AD72-3258AA9518BC}"/>
              </a:ext>
            </a:extLst>
          </p:cNvPr>
          <p:cNvPicPr>
            <a:picLocks noChangeAspect="1"/>
          </p:cNvPicPr>
          <p:nvPr/>
        </p:nvPicPr>
        <p:blipFill>
          <a:blip r:embed="rId3"/>
          <a:stretch>
            <a:fillRect/>
          </a:stretch>
        </p:blipFill>
        <p:spPr>
          <a:xfrm>
            <a:off x="263524" y="1077157"/>
            <a:ext cx="7848600" cy="278892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1966</Words>
  <Application>Microsoft Macintosh PowerPoint</Application>
  <PresentationFormat>Widescreen</PresentationFormat>
  <Paragraphs>173</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use a place value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Represent numbers to 50 (place value charts)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cp:revision>
  <dcterms:created xsi:type="dcterms:W3CDTF">2022-06-30T10:03:35Z</dcterms:created>
  <dcterms:modified xsi:type="dcterms:W3CDTF">2022-08-24T16:01:24Z</dcterms:modified>
</cp:coreProperties>
</file>