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Jik1TkDPpW0QDZ9HjCRbmwqXk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EF299D-7B99-464B-A278-3BF0E7B90EBF}">
  <a:tblStyle styleId="{3CEF299D-7B99-464B-A278-3BF0E7B90E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4966"/>
  </p:normalViewPr>
  <p:slideViewPr>
    <p:cSldViewPr snapToGrid="0" snapToObjects="1">
      <p:cViewPr varScale="1">
        <p:scale>
          <a:sx n="90" d="100"/>
          <a:sy n="90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from the slide, counters to represent the animals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many animals are in each group?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know you are right? Can you prove it?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Matching to the box above.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Can you use other resources to show the animals on the farm?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visual representations of each number. 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 counter/ cube, 2 counters/ cubes, 4 counters/ cubes</a:t>
            </a:r>
            <a:endParaRPr dirty="0"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Cubes, counters etc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fish are shown? How many cubes would I need to show 6 fish? Which number shows six?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trying to change the number, not represent the same number throughout. Pupils may write the</a:t>
            </a:r>
            <a:r>
              <a:rPr lang="en-GB" dirty="0"/>
              <a:t> numeral 6 back to front. </a:t>
            </a:r>
            <a:endParaRPr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2 concrete resources, 2 in drawings, 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3 concrete resources, 3 in drawings, 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5 concrete resources, 5 in drawings, 5</a:t>
            </a:r>
            <a:endParaRPr dirty="0"/>
          </a:p>
        </p:txBody>
      </p:sp>
      <p:sp>
        <p:nvSpPr>
          <p:cNvPr id="257" name="Google Shape;2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Counters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horses does the Mathling think it has represented? How many counters would it need? How many counters has it used?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pupils may miscount. Encourage them to </a:t>
            </a:r>
            <a:r>
              <a:rPr lang="en-GB" dirty="0"/>
              <a:t>touch and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the counters to remember they have counted them.</a:t>
            </a:r>
            <a:endParaRPr dirty="0"/>
          </a:p>
        </p:txBody>
      </p:sp>
      <p:sp>
        <p:nvSpPr>
          <p:cNvPr id="265" name="Google Shape;26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Use these slides if pupils need support understanding how to represent numbers to 5 in different ways.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Hands, number shapes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fingers are shown? How many holes are in the number shapes? Which ones are the same?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may not know how the number shapes show numbers.</a:t>
            </a:r>
            <a:endParaRPr dirty="0"/>
          </a:p>
        </p:txBody>
      </p:sp>
      <p:sp>
        <p:nvSpPr>
          <p:cNvPr id="286" name="Google Shape;28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Hands, a large die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fingers are shown?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dots are on the face of the die?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ones match?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may not identify the connection between the number of fingers shown and the number of dots on the die. </a:t>
            </a:r>
            <a:endParaRPr dirty="0"/>
          </a:p>
        </p:txBody>
      </p:sp>
      <p:sp>
        <p:nvSpPr>
          <p:cNvPr id="308" name="Google Shape;3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The pupil may have miscounted the total cubes.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Correct </a:t>
            </a:r>
            <a:r>
              <a:rPr lang="en-GB" dirty="0"/>
              <a:t>answer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The pupil may have miscounted or not know that this represents four.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The pupil may have miscounted the apples.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 or cubes to represent the animals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many are in each group? How can you show this?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GB" sz="12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Pupils may miscount.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Encourage pupils to touch the image or object as they say each number.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Can you show me a concrete resource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group?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cubes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the counters stand for? How many pigs are there? How many counters are there?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ounting the counters and visual images as one group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use counters to show 2 more pigs?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you make your own farm using counters? Can you show 3 p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igs, 3 chickens and 2 dogs?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 and cubes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many bottles are there? What do the bottles represent?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you draw an image to stand for 6?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draw 6?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making one-to-one correspondence when drawing or counting groups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could we show 2 ducks using different manipulatives (e.g. cubes)?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many animals are there altogether? (cows and sheep) Model by making a concrete bar model using counters. 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Pupils to use counters to show the number of cows and write the correct numeral underneath each one. 3, 4, 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represent objects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58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represent objects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02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There are lots of ways Old McDonald could represent his animals.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Can you match the representation to the number of animals on Old McDonald's farm?</a:t>
            </a:r>
            <a:endParaRPr/>
          </a:p>
        </p:txBody>
      </p:sp>
      <p:sp>
        <p:nvSpPr>
          <p:cNvPr id="177" name="Google Shape;177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10"/>
          <p:cNvGrpSpPr/>
          <p:nvPr/>
        </p:nvGrpSpPr>
        <p:grpSpPr>
          <a:xfrm>
            <a:off x="449445" y="2186001"/>
            <a:ext cx="2092031" cy="2131229"/>
            <a:chOff x="421736" y="2363385"/>
            <a:chExt cx="2092031" cy="2131229"/>
          </a:xfrm>
        </p:grpSpPr>
        <p:sp>
          <p:nvSpPr>
            <p:cNvPr id="179" name="Google Shape;179;p10"/>
            <p:cNvSpPr/>
            <p:nvPr/>
          </p:nvSpPr>
          <p:spPr>
            <a:xfrm>
              <a:off x="421736" y="2363385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" name="Google Shape;180;p10"/>
            <p:cNvPicPr preferRelativeResize="0"/>
            <p:nvPr/>
          </p:nvPicPr>
          <p:blipFill rotWithShape="1">
            <a:blip r:embed="rId3">
              <a:alphaModFix/>
            </a:blip>
            <a:srcRect r="22238"/>
            <a:stretch/>
          </p:blipFill>
          <p:spPr>
            <a:xfrm>
              <a:off x="517863" y="2570666"/>
              <a:ext cx="949888" cy="723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0"/>
            <p:cNvPicPr preferRelativeResize="0"/>
            <p:nvPr/>
          </p:nvPicPr>
          <p:blipFill rotWithShape="1">
            <a:blip r:embed="rId3">
              <a:alphaModFix/>
            </a:blip>
            <a:srcRect r="22238"/>
            <a:stretch/>
          </p:blipFill>
          <p:spPr>
            <a:xfrm>
              <a:off x="1529245" y="2778484"/>
              <a:ext cx="949888" cy="723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0"/>
            <p:cNvPicPr preferRelativeResize="0"/>
            <p:nvPr/>
          </p:nvPicPr>
          <p:blipFill rotWithShape="1">
            <a:blip r:embed="rId3">
              <a:alphaModFix/>
            </a:blip>
            <a:srcRect r="22238"/>
            <a:stretch/>
          </p:blipFill>
          <p:spPr>
            <a:xfrm>
              <a:off x="822663" y="3429647"/>
              <a:ext cx="949888" cy="723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0"/>
          <p:cNvGrpSpPr/>
          <p:nvPr/>
        </p:nvGrpSpPr>
        <p:grpSpPr>
          <a:xfrm>
            <a:off x="2763154" y="2186001"/>
            <a:ext cx="2092031" cy="2131229"/>
            <a:chOff x="2735445" y="2363385"/>
            <a:chExt cx="2092031" cy="2131229"/>
          </a:xfrm>
        </p:grpSpPr>
        <p:sp>
          <p:nvSpPr>
            <p:cNvPr id="184" name="Google Shape;184;p10"/>
            <p:cNvSpPr/>
            <p:nvPr/>
          </p:nvSpPr>
          <p:spPr>
            <a:xfrm>
              <a:off x="2735445" y="2363385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5" name="Google Shape;185;p10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80060" y="2570666"/>
              <a:ext cx="779851" cy="110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0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06533" y="2515248"/>
              <a:ext cx="779851" cy="110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0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88424" y="2529103"/>
              <a:ext cx="779851" cy="110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0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67988" y="3304957"/>
              <a:ext cx="779851" cy="11007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10"/>
          <p:cNvGrpSpPr/>
          <p:nvPr/>
        </p:nvGrpSpPr>
        <p:grpSpPr>
          <a:xfrm>
            <a:off x="5076863" y="2186001"/>
            <a:ext cx="2092031" cy="2131229"/>
            <a:chOff x="5049154" y="2363385"/>
            <a:chExt cx="2092031" cy="2131229"/>
          </a:xfrm>
        </p:grpSpPr>
        <p:sp>
          <p:nvSpPr>
            <p:cNvPr id="190" name="Google Shape;190;p10"/>
            <p:cNvSpPr/>
            <p:nvPr/>
          </p:nvSpPr>
          <p:spPr>
            <a:xfrm>
              <a:off x="5049154" y="2363385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10" descr="A picture containing food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02898" y="2481865"/>
              <a:ext cx="1784542" cy="1205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0" descr="A picture containing food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58316" y="3271574"/>
              <a:ext cx="1784542" cy="12054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10"/>
          <p:cNvGrpSpPr/>
          <p:nvPr/>
        </p:nvGrpSpPr>
        <p:grpSpPr>
          <a:xfrm>
            <a:off x="7390572" y="2186001"/>
            <a:ext cx="2092031" cy="2131229"/>
            <a:chOff x="7362863" y="2363385"/>
            <a:chExt cx="2092031" cy="2131229"/>
          </a:xfrm>
        </p:grpSpPr>
        <p:sp>
          <p:nvSpPr>
            <p:cNvPr id="194" name="Google Shape;194;p10"/>
            <p:cNvSpPr/>
            <p:nvPr/>
          </p:nvSpPr>
          <p:spPr>
            <a:xfrm>
              <a:off x="7362863" y="2363385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10" descr="A picture containing draw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80032" y="2529103"/>
              <a:ext cx="700255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0" descr="A picture containing draw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92650" y="2459830"/>
              <a:ext cx="700255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0" descr="A picture containing draw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02250" y="2459830"/>
              <a:ext cx="700255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0" descr="A picture containing draw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70977" y="3291103"/>
              <a:ext cx="700255" cy="84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0" descr="A picture containing draw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94431" y="3263394"/>
              <a:ext cx="700255" cy="849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10"/>
          <p:cNvGrpSpPr/>
          <p:nvPr/>
        </p:nvGrpSpPr>
        <p:grpSpPr>
          <a:xfrm>
            <a:off x="9704281" y="2186001"/>
            <a:ext cx="2092031" cy="2131229"/>
            <a:chOff x="9676572" y="2363385"/>
            <a:chExt cx="2092031" cy="2131229"/>
          </a:xfrm>
        </p:grpSpPr>
        <p:sp>
          <p:nvSpPr>
            <p:cNvPr id="201" name="Google Shape;201;p10"/>
            <p:cNvSpPr/>
            <p:nvPr/>
          </p:nvSpPr>
          <p:spPr>
            <a:xfrm>
              <a:off x="9676572" y="2363385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10" descr="A close up of a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912105" y="2895513"/>
              <a:ext cx="1539253" cy="10425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3" name="Google Shape;20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7751" y="5231679"/>
            <a:ext cx="1042988" cy="105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23184" y="5543172"/>
            <a:ext cx="1116551" cy="558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0"/>
          <p:cNvGrpSpPr/>
          <p:nvPr/>
        </p:nvGrpSpPr>
        <p:grpSpPr>
          <a:xfrm>
            <a:off x="5536820" y="5042836"/>
            <a:ext cx="1181964" cy="1198231"/>
            <a:chOff x="5805476" y="5110817"/>
            <a:chExt cx="1181964" cy="1198231"/>
          </a:xfrm>
        </p:grpSpPr>
        <p:pic>
          <p:nvPicPr>
            <p:cNvPr id="206" name="Google Shape;206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05476" y="5689560"/>
              <a:ext cx="579386" cy="619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08054" y="5689561"/>
              <a:ext cx="579386" cy="619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95169" y="5110817"/>
              <a:ext cx="579386" cy="6194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92677" y="5071184"/>
            <a:ext cx="1100787" cy="110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80242" y="4963674"/>
            <a:ext cx="1143000" cy="119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10"/>
          <p:cNvCxnSpPr>
            <a:stCxn id="201" idx="2"/>
          </p:cNvCxnSpPr>
          <p:nvPr/>
        </p:nvCxnSpPr>
        <p:spPr>
          <a:xfrm flipH="1">
            <a:off x="1871796" y="4317230"/>
            <a:ext cx="8878500" cy="8814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10"/>
          <p:cNvCxnSpPr>
            <a:stCxn id="192" idx="2"/>
            <a:endCxn id="204" idx="0"/>
          </p:cNvCxnSpPr>
          <p:nvPr/>
        </p:nvCxnSpPr>
        <p:spPr>
          <a:xfrm flipH="1">
            <a:off x="3781596" y="4299614"/>
            <a:ext cx="2396700" cy="12435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10"/>
          <p:cNvCxnSpPr>
            <a:stCxn id="179" idx="2"/>
            <a:endCxn id="208" idx="1"/>
          </p:cNvCxnSpPr>
          <p:nvPr/>
        </p:nvCxnSpPr>
        <p:spPr>
          <a:xfrm>
            <a:off x="1495460" y="4317230"/>
            <a:ext cx="4331100" cy="10353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"/>
          <p:cNvCxnSpPr>
            <a:stCxn id="184" idx="2"/>
            <a:endCxn id="209" idx="0"/>
          </p:cNvCxnSpPr>
          <p:nvPr/>
        </p:nvCxnSpPr>
        <p:spPr>
          <a:xfrm>
            <a:off x="3809169" y="4317230"/>
            <a:ext cx="4633800" cy="7539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"/>
          <p:cNvCxnSpPr>
            <a:stCxn id="194" idx="2"/>
            <a:endCxn id="210" idx="0"/>
          </p:cNvCxnSpPr>
          <p:nvPr/>
        </p:nvCxnSpPr>
        <p:spPr>
          <a:xfrm>
            <a:off x="8436588" y="4317230"/>
            <a:ext cx="2615100" cy="6465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27487D8-583C-614F-94C5-146C43F9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2072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12"/>
          <p:cNvGraphicFramePr/>
          <p:nvPr>
            <p:extLst>
              <p:ext uri="{D42A27DB-BD31-4B8C-83A1-F6EECF244321}">
                <p14:modId xmlns:p14="http://schemas.microsoft.com/office/powerpoint/2010/main" val="329010775"/>
              </p:ext>
            </p:extLst>
          </p:nvPr>
        </p:nvGraphicFramePr>
        <p:xfrm>
          <a:off x="896258" y="1973887"/>
          <a:ext cx="10700300" cy="2910225"/>
        </p:xfrm>
        <a:graphic>
          <a:graphicData uri="http://schemas.openxmlformats.org/drawingml/2006/table">
            <a:tbl>
              <a:tblPr firstRow="1" bandRow="1">
                <a:noFill/>
                <a:tableStyleId>{3CEF299D-7B99-464B-A278-3BF0E7B90EBF}</a:tableStyleId>
              </a:tblPr>
              <a:tblGrid>
                <a:gridCol w="267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Picture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Show 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Draw it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missing parts.</a:t>
            </a:r>
            <a:endParaRPr/>
          </a:p>
        </p:txBody>
      </p:sp>
      <p:sp>
        <p:nvSpPr>
          <p:cNvPr id="232" name="Google Shape;232;p12"/>
          <p:cNvSpPr txBox="1"/>
          <p:nvPr/>
        </p:nvSpPr>
        <p:spPr>
          <a:xfrm>
            <a:off x="9987679" y="3047264"/>
            <a:ext cx="514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571" y="2391270"/>
            <a:ext cx="828641" cy="5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451" y="2669645"/>
            <a:ext cx="828641" cy="5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0964" y="3118633"/>
            <a:ext cx="828641" cy="5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089" y="3365403"/>
            <a:ext cx="828641" cy="5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5844" y="3845997"/>
            <a:ext cx="828641" cy="5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008" y="4178507"/>
            <a:ext cx="828641" cy="556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2"/>
          <p:cNvGrpSpPr/>
          <p:nvPr/>
        </p:nvGrpSpPr>
        <p:grpSpPr>
          <a:xfrm>
            <a:off x="6782373" y="2309690"/>
            <a:ext cx="1486324" cy="2238618"/>
            <a:chOff x="5225854" y="4726525"/>
            <a:chExt cx="1486324" cy="2238618"/>
          </a:xfrm>
        </p:grpSpPr>
        <p:pic>
          <p:nvPicPr>
            <p:cNvPr id="241" name="Google Shape;241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6118" y="5483884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8278" y="5483884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5854" y="4726525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5854" y="6241243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8278" y="6241243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8278" y="4726525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12"/>
          <p:cNvGrpSpPr/>
          <p:nvPr/>
        </p:nvGrpSpPr>
        <p:grpSpPr>
          <a:xfrm>
            <a:off x="4144702" y="2432970"/>
            <a:ext cx="1345696" cy="2200631"/>
            <a:chOff x="3700159" y="2473544"/>
            <a:chExt cx="1345696" cy="2200631"/>
          </a:xfrm>
        </p:grpSpPr>
        <p:pic>
          <p:nvPicPr>
            <p:cNvPr id="248" name="Google Shape;248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55578" y="2487399"/>
              <a:ext cx="542132" cy="57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89869" y="2473544"/>
              <a:ext cx="542132" cy="57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3723" y="4080444"/>
              <a:ext cx="542132" cy="57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27869" y="3318671"/>
              <a:ext cx="542132" cy="57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3723" y="3290962"/>
              <a:ext cx="542132" cy="57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00159" y="4094525"/>
              <a:ext cx="542132" cy="579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4B7BFC4-21B7-AA48-865A-D297E6D6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464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166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 Mathling has used counters to represent some horses.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It says there are 7 horses.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Do you agree? 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192067" y="5989413"/>
            <a:ext cx="555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 is wrong, he’s only used 6 counters.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469" y="622985"/>
            <a:ext cx="1354658" cy="138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F347C516-9EC4-6343-A918-9A56C44D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99" y="3139585"/>
            <a:ext cx="787400" cy="787400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71C42D9F-A101-EF4D-9B11-2F6926DE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011" y="4053985"/>
            <a:ext cx="787400" cy="787400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29F1929C-BDF7-BA4F-8F56-E8C0A094E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186" y="2568085"/>
            <a:ext cx="787400" cy="787400"/>
          </a:xfrm>
          <a:prstGeom prst="rect">
            <a:avLst/>
          </a:prstGeom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A42FFD90-871C-D842-88E1-A4BF18FD8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99" y="4125422"/>
            <a:ext cx="787400" cy="787400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E9FFAD4E-23F9-A041-B759-BE2E9E1EF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624" y="3939685"/>
            <a:ext cx="787400" cy="787400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91026F-AC4A-B649-B169-1A118B58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261" y="2839548"/>
            <a:ext cx="7874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/>
              <a:t>The following slides are based on:</a:t>
            </a:r>
            <a:br>
              <a:rPr lang="en-GB" sz="2800"/>
            </a:br>
            <a:r>
              <a:rPr lang="en-GB" sz="2800"/>
              <a:t>Visual representations</a:t>
            </a:r>
            <a:endParaRPr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7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Match the representations. </a:t>
            </a:r>
            <a:endParaRPr/>
          </a:p>
        </p:txBody>
      </p:sp>
      <p:pic>
        <p:nvPicPr>
          <p:cNvPr id="289" name="Google Shape;289;p1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908" y="1674091"/>
            <a:ext cx="81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598" y="1674091"/>
            <a:ext cx="81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3038" y="1648691"/>
            <a:ext cx="8001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8468" y="1661391"/>
            <a:ext cx="8128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14728" y="1750291"/>
            <a:ext cx="1143000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3982" y="5487961"/>
            <a:ext cx="1176477" cy="58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43853" y="4902488"/>
            <a:ext cx="1176477" cy="117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20294" y="4973378"/>
            <a:ext cx="1105588" cy="110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96629" y="4314249"/>
            <a:ext cx="1176477" cy="176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92109" y="5485194"/>
            <a:ext cx="588238" cy="588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16"/>
          <p:cNvCxnSpPr>
            <a:endCxn id="298" idx="0"/>
          </p:cNvCxnSpPr>
          <p:nvPr/>
        </p:nvCxnSpPr>
        <p:spPr>
          <a:xfrm flipH="1">
            <a:off x="5884868" y="2918649"/>
            <a:ext cx="4492200" cy="13956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16"/>
          <p:cNvCxnSpPr>
            <a:stCxn id="290" idx="2"/>
            <a:endCxn id="297" idx="0"/>
          </p:cNvCxnSpPr>
          <p:nvPr/>
        </p:nvCxnSpPr>
        <p:spPr>
          <a:xfrm flipH="1">
            <a:off x="3673198" y="2918691"/>
            <a:ext cx="4429800" cy="20547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16"/>
          <p:cNvCxnSpPr>
            <a:stCxn id="292" idx="2"/>
            <a:endCxn id="295" idx="0"/>
          </p:cNvCxnSpPr>
          <p:nvPr/>
        </p:nvCxnSpPr>
        <p:spPr>
          <a:xfrm flipH="1">
            <a:off x="1642268" y="2944091"/>
            <a:ext cx="4242600" cy="25440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6"/>
          <p:cNvCxnSpPr>
            <a:stCxn id="291" idx="2"/>
            <a:endCxn id="296" idx="0"/>
          </p:cNvCxnSpPr>
          <p:nvPr/>
        </p:nvCxnSpPr>
        <p:spPr>
          <a:xfrm>
            <a:off x="3673088" y="2944091"/>
            <a:ext cx="4458900" cy="19584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6"/>
          <p:cNvCxnSpPr>
            <a:stCxn id="289" idx="2"/>
            <a:endCxn id="299" idx="0"/>
          </p:cNvCxnSpPr>
          <p:nvPr/>
        </p:nvCxnSpPr>
        <p:spPr>
          <a:xfrm>
            <a:off x="1461308" y="2918691"/>
            <a:ext cx="9024900" cy="25665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Match the representations. </a:t>
            </a:r>
            <a:endParaRPr/>
          </a:p>
        </p:txBody>
      </p:sp>
      <p:sp>
        <p:nvSpPr>
          <p:cNvPr id="311" name="Google Shape;311;p1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908" y="1674091"/>
            <a:ext cx="81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598" y="1674091"/>
            <a:ext cx="8128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3038" y="1648691"/>
            <a:ext cx="8001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8468" y="1661391"/>
            <a:ext cx="8128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14728" y="1750291"/>
            <a:ext cx="1143000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17"/>
          <p:cNvCxnSpPr>
            <a:endCxn id="319" idx="0"/>
          </p:cNvCxnSpPr>
          <p:nvPr/>
        </p:nvCxnSpPr>
        <p:spPr>
          <a:xfrm flipH="1">
            <a:off x="10172656" y="2918542"/>
            <a:ext cx="204300" cy="19692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17"/>
          <p:cNvCxnSpPr>
            <a:stCxn id="313" idx="2"/>
            <a:endCxn id="321" idx="0"/>
          </p:cNvCxnSpPr>
          <p:nvPr/>
        </p:nvCxnSpPr>
        <p:spPr>
          <a:xfrm flipH="1">
            <a:off x="6003298" y="2918691"/>
            <a:ext cx="2099700" cy="19698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17"/>
          <p:cNvCxnSpPr>
            <a:stCxn id="315" idx="2"/>
            <a:endCxn id="323" idx="0"/>
          </p:cNvCxnSpPr>
          <p:nvPr/>
        </p:nvCxnSpPr>
        <p:spPr>
          <a:xfrm>
            <a:off x="5884868" y="2944091"/>
            <a:ext cx="2203200" cy="19437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17"/>
          <p:cNvCxnSpPr>
            <a:stCxn id="314" idx="2"/>
            <a:endCxn id="325" idx="0"/>
          </p:cNvCxnSpPr>
          <p:nvPr/>
        </p:nvCxnSpPr>
        <p:spPr>
          <a:xfrm flipH="1">
            <a:off x="1833788" y="2944091"/>
            <a:ext cx="1839300" cy="19437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17"/>
          <p:cNvCxnSpPr>
            <a:stCxn id="312" idx="2"/>
            <a:endCxn id="327" idx="0"/>
          </p:cNvCxnSpPr>
          <p:nvPr/>
        </p:nvCxnSpPr>
        <p:spPr>
          <a:xfrm>
            <a:off x="1461308" y="2918691"/>
            <a:ext cx="2457300" cy="19704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7" name="Google Shape;32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5092" y="4889228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54476" y="4887742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0400" y="4887742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69784" y="4888566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39168" y="4887742"/>
            <a:ext cx="1066975" cy="10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Counting groups of objects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Using counters to represent animals/ numbers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Represent animals using counters and digits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Match concrete resources to representations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Represent the animals using concrete 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Show a number using concrete, pictorial and abstract representations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Show a number using concrete, pictorial and abstract representations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visual representations</a:t>
            </a:r>
            <a:endParaRPr sz="1800" b="0" i="0" u="none" strike="noStrike" cap="none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88" cy="21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One, two (continue counting). There are (number) items.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more (item) than (item).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more sticks than bears.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fewer (item) than (item).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fewer bears than sticks.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60190365"/>
              </p:ext>
            </p:extLst>
          </p:nvPr>
        </p:nvGraphicFramePr>
        <p:xfrm>
          <a:off x="263524" y="1155866"/>
          <a:ext cx="11736400" cy="736620"/>
        </p:xfrm>
        <a:graphic>
          <a:graphicData uri="http://schemas.openxmlformats.org/drawingml/2006/table">
            <a:tbl>
              <a:tblPr firstRow="1" bandRow="1">
                <a:noFill/>
                <a:tableStyleId>{3CEF299D-7B99-464B-A278-3BF0E7B90EBF}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numeral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object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54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Which is the odd one out?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cubes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number shape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hand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apples</a:t>
            </a:r>
            <a:endParaRPr/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9847" y="1765011"/>
            <a:ext cx="1133892" cy="113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645" y="1302054"/>
            <a:ext cx="1571580" cy="1641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4"/>
          <p:cNvGrpSpPr/>
          <p:nvPr/>
        </p:nvGrpSpPr>
        <p:grpSpPr>
          <a:xfrm>
            <a:off x="9650226" y="1489948"/>
            <a:ext cx="1399658" cy="1377616"/>
            <a:chOff x="8729055" y="1346753"/>
            <a:chExt cx="1399658" cy="1377616"/>
          </a:xfrm>
        </p:grpSpPr>
        <p:pic>
          <p:nvPicPr>
            <p:cNvPr id="77" name="Google Shape;77;p4"/>
            <p:cNvPicPr preferRelativeResize="0"/>
            <p:nvPr/>
          </p:nvPicPr>
          <p:blipFill rotWithShape="1">
            <a:blip r:embed="rId5">
              <a:alphaModFix/>
            </a:blip>
            <a:srcRect l="18989" t="17170" r="19868" b="13370"/>
            <a:stretch/>
          </p:blipFill>
          <p:spPr>
            <a:xfrm>
              <a:off x="8729055" y="1423101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4"/>
            <p:cNvPicPr preferRelativeResize="0"/>
            <p:nvPr/>
          </p:nvPicPr>
          <p:blipFill rotWithShape="1">
            <a:blip r:embed="rId5">
              <a:alphaModFix/>
            </a:blip>
            <a:srcRect l="18989" t="17170" r="19868" b="13370"/>
            <a:stretch/>
          </p:blipFill>
          <p:spPr>
            <a:xfrm>
              <a:off x="9450408" y="1346753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5">
              <a:alphaModFix/>
            </a:blip>
            <a:srcRect l="18989" t="17170" r="19868" b="13370"/>
            <a:stretch/>
          </p:blipFill>
          <p:spPr>
            <a:xfrm>
              <a:off x="9507900" y="1989531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5">
              <a:alphaModFix/>
            </a:blip>
            <a:srcRect l="18989" t="17170" r="19868" b="13370"/>
            <a:stretch/>
          </p:blipFill>
          <p:spPr>
            <a:xfrm>
              <a:off x="8907565" y="2022001"/>
              <a:ext cx="620813" cy="7023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4"/>
          <p:cNvGrpSpPr/>
          <p:nvPr/>
        </p:nvGrpSpPr>
        <p:grpSpPr>
          <a:xfrm>
            <a:off x="494126" y="2231870"/>
            <a:ext cx="2493664" cy="669349"/>
            <a:chOff x="605822" y="2257786"/>
            <a:chExt cx="2493664" cy="669349"/>
          </a:xfrm>
        </p:grpSpPr>
        <p:pic>
          <p:nvPicPr>
            <p:cNvPr id="82" name="Google Shape;82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5822" y="2257786"/>
              <a:ext cx="624526" cy="667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3552" y="2257786"/>
              <a:ext cx="624526" cy="667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52654" y="2259389"/>
              <a:ext cx="624526" cy="667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74960" y="2257786"/>
              <a:ext cx="624526" cy="6677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To know how to represent objects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Match the number of animals to the number. </a:t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6"/>
          <p:cNvGrpSpPr/>
          <p:nvPr/>
        </p:nvGrpSpPr>
        <p:grpSpPr>
          <a:xfrm>
            <a:off x="9079862" y="1663543"/>
            <a:ext cx="2092031" cy="2131229"/>
            <a:chOff x="9079862" y="1663543"/>
            <a:chExt cx="2092031" cy="2131229"/>
          </a:xfrm>
        </p:grpSpPr>
        <p:sp>
          <p:nvSpPr>
            <p:cNvPr id="100" name="Google Shape;100;p6"/>
            <p:cNvSpPr/>
            <p:nvPr/>
          </p:nvSpPr>
          <p:spPr>
            <a:xfrm>
              <a:off x="9079862" y="1663543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6" descr="A picture containing drawin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70335" y="1981756"/>
              <a:ext cx="1911084" cy="1468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6"/>
          <p:cNvGrpSpPr/>
          <p:nvPr/>
        </p:nvGrpSpPr>
        <p:grpSpPr>
          <a:xfrm>
            <a:off x="576098" y="1795739"/>
            <a:ext cx="2123663" cy="2131229"/>
            <a:chOff x="576098" y="1795739"/>
            <a:chExt cx="2123663" cy="2131229"/>
          </a:xfrm>
        </p:grpSpPr>
        <p:sp>
          <p:nvSpPr>
            <p:cNvPr id="103" name="Google Shape;103;p6"/>
            <p:cNvSpPr/>
            <p:nvPr/>
          </p:nvSpPr>
          <p:spPr>
            <a:xfrm>
              <a:off x="576098" y="1795739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6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0931" y="1884502"/>
              <a:ext cx="2018830" cy="97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6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7730" y="2833083"/>
              <a:ext cx="2018830" cy="9768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6"/>
          <p:cNvGrpSpPr/>
          <p:nvPr/>
        </p:nvGrpSpPr>
        <p:grpSpPr>
          <a:xfrm>
            <a:off x="5020395" y="1790119"/>
            <a:ext cx="2092031" cy="2167647"/>
            <a:chOff x="5020395" y="1790119"/>
            <a:chExt cx="2092031" cy="2167647"/>
          </a:xfrm>
        </p:grpSpPr>
        <p:sp>
          <p:nvSpPr>
            <p:cNvPr id="107" name="Google Shape;107;p6"/>
            <p:cNvSpPr/>
            <p:nvPr/>
          </p:nvSpPr>
          <p:spPr>
            <a:xfrm>
              <a:off x="5020395" y="1800748"/>
              <a:ext cx="2092031" cy="213122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D4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" name="Google Shape;108;p6" descr="A picture containing draw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20395" y="1790119"/>
              <a:ext cx="1158000" cy="14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6" descr="A picture containing draw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32853" y="2661191"/>
              <a:ext cx="1069050" cy="129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6" descr="A picture containing draw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25553" y="1790119"/>
              <a:ext cx="1069050" cy="129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6"/>
          <p:cNvSpPr/>
          <p:nvPr/>
        </p:nvSpPr>
        <p:spPr>
          <a:xfrm>
            <a:off x="1128831" y="4906347"/>
            <a:ext cx="883006" cy="107215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6"/>
          <p:cNvCxnSpPr>
            <a:stCxn id="109" idx="2"/>
            <a:endCxn id="111" idx="0"/>
          </p:cNvCxnSpPr>
          <p:nvPr/>
        </p:nvCxnSpPr>
        <p:spPr>
          <a:xfrm flipH="1">
            <a:off x="1570478" y="3957766"/>
            <a:ext cx="4596900" cy="9486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6"/>
          <p:cNvSpPr/>
          <p:nvPr/>
        </p:nvSpPr>
        <p:spPr>
          <a:xfrm>
            <a:off x="5742462" y="4906347"/>
            <a:ext cx="883006" cy="107215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9632595" y="4906347"/>
            <a:ext cx="883006" cy="1072152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6"/>
          <p:cNvCxnSpPr>
            <a:stCxn id="100" idx="2"/>
            <a:endCxn id="113" idx="0"/>
          </p:cNvCxnSpPr>
          <p:nvPr/>
        </p:nvCxnSpPr>
        <p:spPr>
          <a:xfrm flipH="1">
            <a:off x="6183877" y="3794772"/>
            <a:ext cx="3942000" cy="11115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6"/>
          <p:cNvCxnSpPr>
            <a:stCxn id="103" idx="2"/>
            <a:endCxn id="114" idx="0"/>
          </p:cNvCxnSpPr>
          <p:nvPr/>
        </p:nvCxnSpPr>
        <p:spPr>
          <a:xfrm>
            <a:off x="1622114" y="3926968"/>
            <a:ext cx="8451900" cy="979500"/>
          </a:xfrm>
          <a:prstGeom prst="straightConnector1">
            <a:avLst/>
          </a:prstGeom>
          <a:noFill/>
          <a:ln w="38100" cap="flat" cmpd="sng">
            <a:solidFill>
              <a:srgbClr val="43A04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135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Old McDonald is designing his farm.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He hasn’t got any chickens yet so he pretends that the counters are chickens.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How many chickens do you think he will buy?</a:t>
            </a:r>
            <a:endParaRPr/>
          </a:p>
        </p:txBody>
      </p:sp>
      <p:sp>
        <p:nvSpPr>
          <p:cNvPr id="124" name="Google Shape;124;p7"/>
          <p:cNvSpPr txBox="1"/>
          <p:nvPr/>
        </p:nvSpPr>
        <p:spPr>
          <a:xfrm>
            <a:off x="192067" y="5989413"/>
            <a:ext cx="555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will buy 3 chickens.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5182927" y="2453649"/>
            <a:ext cx="2663011" cy="2652724"/>
          </a:xfrm>
          <a:custGeom>
            <a:avLst/>
            <a:gdLst/>
            <a:ahLst/>
            <a:cxnLst/>
            <a:rect l="l" t="t" r="r" b="b"/>
            <a:pathLst>
              <a:path w="2169459" h="2321859" extrusionOk="0">
                <a:moveTo>
                  <a:pt x="0" y="466165"/>
                </a:moveTo>
                <a:lnTo>
                  <a:pt x="2169459" y="0"/>
                </a:lnTo>
                <a:lnTo>
                  <a:pt x="2008094" y="1264025"/>
                </a:lnTo>
                <a:lnTo>
                  <a:pt x="1326776" y="2321859"/>
                </a:lnTo>
                <a:lnTo>
                  <a:pt x="0" y="466165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7"/>
          <p:cNvGrpSpPr/>
          <p:nvPr/>
        </p:nvGrpSpPr>
        <p:grpSpPr>
          <a:xfrm>
            <a:off x="2597706" y="2986038"/>
            <a:ext cx="4203596" cy="2632240"/>
            <a:chOff x="2597706" y="2986038"/>
            <a:chExt cx="4203596" cy="2632240"/>
          </a:xfrm>
        </p:grpSpPr>
        <p:sp>
          <p:nvSpPr>
            <p:cNvPr id="128" name="Google Shape;128;p7"/>
            <p:cNvSpPr/>
            <p:nvPr/>
          </p:nvSpPr>
          <p:spPr>
            <a:xfrm>
              <a:off x="2597706" y="2986038"/>
              <a:ext cx="4203596" cy="2632240"/>
            </a:xfrm>
            <a:custGeom>
              <a:avLst/>
              <a:gdLst/>
              <a:ahLst/>
              <a:cxnLst/>
              <a:rect l="l" t="t" r="r" b="b"/>
              <a:pathLst>
                <a:path w="3424518" h="2303930" extrusionOk="0">
                  <a:moveTo>
                    <a:pt x="0" y="439271"/>
                  </a:moveTo>
                  <a:lnTo>
                    <a:pt x="2115671" y="0"/>
                  </a:lnTo>
                  <a:lnTo>
                    <a:pt x="3424518" y="1846731"/>
                  </a:lnTo>
                  <a:lnTo>
                    <a:pt x="869576" y="2303930"/>
                  </a:lnTo>
                  <a:lnTo>
                    <a:pt x="0" y="43927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7"/>
            <p:cNvPicPr preferRelativeResize="0"/>
            <p:nvPr/>
          </p:nvPicPr>
          <p:blipFill rotWithShape="1">
            <a:blip r:embed="rId3">
              <a:alphaModFix/>
            </a:blip>
            <a:srcRect r="22238"/>
            <a:stretch/>
          </p:blipFill>
          <p:spPr>
            <a:xfrm>
              <a:off x="2980705" y="3429000"/>
              <a:ext cx="1154176" cy="87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7"/>
            <p:cNvPicPr preferRelativeResize="0"/>
            <p:nvPr/>
          </p:nvPicPr>
          <p:blipFill rotWithShape="1">
            <a:blip r:embed="rId3">
              <a:alphaModFix/>
            </a:blip>
            <a:srcRect r="22238"/>
            <a:stretch/>
          </p:blipFill>
          <p:spPr>
            <a:xfrm>
              <a:off x="4465655" y="3730900"/>
              <a:ext cx="1154176" cy="87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7"/>
            <p:cNvPicPr preferRelativeResize="0"/>
            <p:nvPr/>
          </p:nvPicPr>
          <p:blipFill rotWithShape="1">
            <a:blip r:embed="rId3">
              <a:alphaModFix/>
            </a:blip>
            <a:srcRect r="22238"/>
            <a:stretch/>
          </p:blipFill>
          <p:spPr>
            <a:xfrm>
              <a:off x="3492730" y="4464000"/>
              <a:ext cx="1154176" cy="878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7"/>
          <p:cNvGrpSpPr/>
          <p:nvPr/>
        </p:nvGrpSpPr>
        <p:grpSpPr>
          <a:xfrm>
            <a:off x="5826116" y="2742305"/>
            <a:ext cx="1644362" cy="1499753"/>
            <a:chOff x="5826116" y="2742305"/>
            <a:chExt cx="1644362" cy="1499753"/>
          </a:xfrm>
        </p:grpSpPr>
        <p:pic>
          <p:nvPicPr>
            <p:cNvPr id="133" name="Google Shape;13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26116" y="2936268"/>
              <a:ext cx="771525" cy="723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98953" y="2742305"/>
              <a:ext cx="771525" cy="723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8844" y="3518160"/>
              <a:ext cx="771525" cy="7238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7"/>
          <p:cNvGrpSpPr/>
          <p:nvPr/>
        </p:nvGrpSpPr>
        <p:grpSpPr>
          <a:xfrm>
            <a:off x="6096000" y="2919990"/>
            <a:ext cx="1282592" cy="1160114"/>
            <a:chOff x="6096000" y="2919990"/>
            <a:chExt cx="1282592" cy="1160114"/>
          </a:xfrm>
        </p:grpSpPr>
        <p:sp>
          <p:nvSpPr>
            <p:cNvPr id="137" name="Google Shape;137;p7"/>
            <p:cNvSpPr txBox="1"/>
            <p:nvPr/>
          </p:nvSpPr>
          <p:spPr>
            <a:xfrm>
              <a:off x="6096000" y="3092690"/>
              <a:ext cx="4228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 txBox="1"/>
            <p:nvPr/>
          </p:nvSpPr>
          <p:spPr>
            <a:xfrm>
              <a:off x="6955748" y="2919990"/>
              <a:ext cx="4228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 txBox="1"/>
            <p:nvPr/>
          </p:nvSpPr>
          <p:spPr>
            <a:xfrm>
              <a:off x="6744326" y="3710772"/>
              <a:ext cx="4228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Old McDonald wants to buy some cows.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He uses milk bottles to represent the cows.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How many cows does he want?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4206339" y="2096286"/>
            <a:ext cx="5557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wants 5 cows.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3155883" y="2863163"/>
            <a:ext cx="5880234" cy="1811450"/>
            <a:chOff x="2157380" y="2686537"/>
            <a:chExt cx="5880234" cy="1811450"/>
          </a:xfrm>
        </p:grpSpPr>
        <p:pic>
          <p:nvPicPr>
            <p:cNvPr id="150" name="Google Shape;15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380" y="2686538"/>
              <a:ext cx="776334" cy="181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37426" y="2686538"/>
              <a:ext cx="776334" cy="181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2044" y="2686538"/>
              <a:ext cx="776334" cy="181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6662" y="2686538"/>
              <a:ext cx="776334" cy="181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61280" y="2686537"/>
              <a:ext cx="776334" cy="1811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8"/>
          <p:cNvSpPr txBox="1"/>
          <p:nvPr/>
        </p:nvSpPr>
        <p:spPr>
          <a:xfrm>
            <a:off x="263046" y="5461450"/>
            <a:ext cx="6096000" cy="87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also wants to buy 6 sheep.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draw an image to represent this?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5226118" y="5483884"/>
            <a:ext cx="4537872" cy="727989"/>
            <a:chOff x="5226118" y="5483884"/>
            <a:chExt cx="4537872" cy="727989"/>
          </a:xfrm>
        </p:grpSpPr>
        <p:pic>
          <p:nvPicPr>
            <p:cNvPr id="157" name="Google Shape;15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6118" y="5483884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8278" y="5483884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50438" y="5483884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10067" y="5487973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72491" y="5487973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40090" y="5483884"/>
              <a:ext cx="723900" cy="723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1A69B23-5826-1748-8606-202BFFC1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27279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1094</Words>
  <Application>Microsoft Macintosh PowerPoint</Application>
  <PresentationFormat>Widescreen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know how to represent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Visual representations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4</cp:revision>
  <dcterms:created xsi:type="dcterms:W3CDTF">2022-06-30T10:03:35Z</dcterms:created>
  <dcterms:modified xsi:type="dcterms:W3CDTF">2022-08-23T18:10:34Z</dcterms:modified>
</cp:coreProperties>
</file>