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1"/>
  </p:notesMasterIdLst>
  <p:sldIdLst>
    <p:sldId id="260" r:id="rId3"/>
    <p:sldId id="261" r:id="rId4"/>
    <p:sldId id="262" r:id="rId5"/>
    <p:sldId id="264" r:id="rId6"/>
    <p:sldId id="266" r:id="rId7"/>
    <p:sldId id="263" r:id="rId8"/>
    <p:sldId id="267" r:id="rId9"/>
    <p:sldId id="277" r:id="rId10"/>
    <p:sldId id="269" r:id="rId11"/>
    <p:sldId id="271" r:id="rId12"/>
    <p:sldId id="272" r:id="rId13"/>
    <p:sldId id="273" r:id="rId14"/>
    <p:sldId id="274" r:id="rId15"/>
    <p:sldId id="275" r:id="rId16"/>
    <p:sldId id="265" r:id="rId17"/>
    <p:sldId id="278" r:id="rId18"/>
    <p:sldId id="270"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a:srgbClr val="222222"/>
    <a:srgbClr val="CCD4F4"/>
    <a:srgbClr val="2196F3"/>
    <a:srgbClr val="0277BD"/>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279"/>
  </p:normalViewPr>
  <p:slideViewPr>
    <p:cSldViewPr snapToGrid="0" snapToObjects="1">
      <p:cViewPr varScale="1">
        <p:scale>
          <a:sx n="93" d="100"/>
          <a:sy n="93"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26/08/2022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The answer is not reasonable as the millions column is the only column to change. As there is a 9 in the hundred thousands column, the millions and hundred thousands column should change. The answer should be 8,086,903.</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1,030,000</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6,741,196</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i="1" dirty="0">
                <a:latin typeface="Arial"/>
                <a:ea typeface="Arial"/>
                <a:cs typeface="Arial"/>
                <a:sym typeface="Arial"/>
              </a:rPr>
              <a:t>This question is a reflection of the first question. Encourage the pupils to consider different ways they could describe the number using what they have practiced throughout the lesson. </a:t>
            </a:r>
          </a:p>
          <a:p>
            <a:pPr marL="0" lvl="0" indent="0" algn="l" rtl="0">
              <a:spcBef>
                <a:spcPts val="0"/>
              </a:spcBef>
              <a:spcAft>
                <a:spcPts val="0"/>
              </a:spcAft>
              <a:buClr>
                <a:schemeClr val="dk1"/>
              </a:buClr>
              <a:buSzPts val="1200"/>
              <a:buFont typeface="Calibri"/>
              <a:buNone/>
            </a:pPr>
            <a:r>
              <a:rPr lang="en-GB" b="1" dirty="0">
                <a:latin typeface="Arial"/>
                <a:ea typeface="Arial"/>
                <a:cs typeface="Arial"/>
                <a:sym typeface="Arial"/>
              </a:rPr>
              <a:t>Key Questions –</a:t>
            </a:r>
            <a:r>
              <a:rPr lang="en-GB" dirty="0">
                <a:latin typeface="Arial"/>
                <a:ea typeface="Arial"/>
                <a:cs typeface="Arial"/>
                <a:sym typeface="Arial"/>
              </a:rPr>
              <a:t> Can you read the number out loud? Can you write the number in words? What do the zeros mean? What does the digit x represent?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latin typeface="Arial"/>
                <a:ea typeface="Arial"/>
                <a:cs typeface="Arial"/>
                <a:sym typeface="Arial"/>
              </a:rPr>
              <a:t>How and when to use these slides </a:t>
            </a:r>
            <a:r>
              <a:rPr lang="en-GB" dirty="0">
                <a:latin typeface="Arial"/>
                <a:ea typeface="Arial"/>
                <a:cs typeface="Arial"/>
                <a:sym typeface="Arial"/>
              </a:rPr>
              <a:t>– If pupils struggle to understand numbers to one million, it might be easier for them to go back to representing numbers up to 100,000. They can use a range of concrete resources to help them identify the value of each digit in a number, including zeros.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 place value counters, number line</a:t>
            </a:r>
          </a:p>
          <a:p>
            <a:pPr marL="0" lvl="0" indent="0" algn="l" rtl="0">
              <a:spcBef>
                <a:spcPts val="0"/>
              </a:spcBef>
              <a:spcAft>
                <a:spcPts val="0"/>
              </a:spcAft>
              <a:buClr>
                <a:schemeClr val="dk1"/>
              </a:buClr>
              <a:buFont typeface="Arial"/>
              <a:buNone/>
            </a:pPr>
            <a:r>
              <a:rPr lang="en-GB" b="1" dirty="0">
                <a:latin typeface="Arial"/>
                <a:ea typeface="Arial"/>
                <a:cs typeface="Arial"/>
                <a:sym typeface="Arial"/>
              </a:rPr>
              <a:t>Key Questions – </a:t>
            </a:r>
            <a:r>
              <a:rPr lang="en-GB" dirty="0">
                <a:latin typeface="Arial"/>
                <a:ea typeface="Arial"/>
                <a:cs typeface="Arial"/>
                <a:sym typeface="Arial"/>
              </a:rPr>
              <a:t>Which representation do you find easier to understand? Why? </a:t>
            </a:r>
          </a:p>
          <a:p>
            <a:pPr marL="0" lvl="0" indent="0" algn="l" rtl="0">
              <a:spcBef>
                <a:spcPts val="0"/>
              </a:spcBef>
              <a:spcAft>
                <a:spcPts val="0"/>
              </a:spcAft>
              <a:buClr>
                <a:schemeClr val="dk1"/>
              </a:buClr>
              <a:buFont typeface="Arial"/>
              <a:buNone/>
            </a:pPr>
            <a:r>
              <a:rPr lang="en-GB" b="1" dirty="0">
                <a:latin typeface="Arial"/>
                <a:ea typeface="Arial"/>
                <a:cs typeface="Arial"/>
                <a:sym typeface="Arial"/>
              </a:rPr>
              <a:t>Further Practice –</a:t>
            </a:r>
            <a:r>
              <a:rPr lang="en-GB" dirty="0">
                <a:latin typeface="Arial"/>
                <a:ea typeface="Arial"/>
                <a:cs typeface="Arial"/>
                <a:sym typeface="Arial"/>
              </a:rPr>
              <a:t> Provide the pupils with a range of representation and ask them to identify the number being shown – how do they know that is the number? Encourage the use of place value language to enforce their understanding.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356743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latin typeface="Arial"/>
                <a:ea typeface="Arial"/>
                <a:cs typeface="Arial"/>
                <a:sym typeface="Arial"/>
              </a:rPr>
              <a:t>How and when to use these slides </a:t>
            </a:r>
            <a:r>
              <a:rPr lang="en-GB" dirty="0">
                <a:latin typeface="Arial"/>
                <a:ea typeface="Arial"/>
                <a:cs typeface="Arial"/>
                <a:sym typeface="Arial"/>
              </a:rPr>
              <a:t>– If pupils struggle to understand numbers to one million, it might be easier for them to go back to representing numbers up to 100,000. They can use a range of concrete resources to help them identify the value of each digit in a number, including zeros.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 place value counters, number line</a:t>
            </a:r>
          </a:p>
          <a:p>
            <a:pPr marL="0" lvl="0" indent="0" algn="l" rtl="0">
              <a:spcBef>
                <a:spcPts val="0"/>
              </a:spcBef>
              <a:spcAft>
                <a:spcPts val="0"/>
              </a:spcAft>
              <a:buClr>
                <a:schemeClr val="dk1"/>
              </a:buClr>
              <a:buSzPts val="1200"/>
              <a:buFont typeface="Calibri"/>
              <a:buNone/>
            </a:pPr>
            <a:r>
              <a:rPr lang="en-GB" b="1" dirty="0">
                <a:latin typeface="Arial"/>
                <a:ea typeface="Arial"/>
                <a:cs typeface="Arial"/>
                <a:sym typeface="Arial"/>
              </a:rPr>
              <a:t>Key Questions </a:t>
            </a:r>
            <a:r>
              <a:rPr lang="en-GB" dirty="0">
                <a:latin typeface="Arial"/>
                <a:ea typeface="Arial"/>
                <a:cs typeface="Arial"/>
                <a:sym typeface="Arial"/>
              </a:rPr>
              <a:t>– Answers to this question will vary depending on the representation the pupil uses. Encourage the pupils to evaluate their choice of representation. Why is your representation the best? Is the representation accurate?</a:t>
            </a:r>
          </a:p>
          <a:p>
            <a:pPr marL="0" lvl="0" indent="0" algn="l" rtl="0">
              <a:spcBef>
                <a:spcPts val="0"/>
              </a:spcBef>
              <a:spcAft>
                <a:spcPts val="0"/>
              </a:spcAft>
              <a:buClr>
                <a:schemeClr val="dk1"/>
              </a:buClr>
              <a:buFont typeface="Arial"/>
              <a:buNone/>
            </a:pPr>
            <a:r>
              <a:rPr lang="en-GB" dirty="0">
                <a:latin typeface="Arial"/>
                <a:ea typeface="Arial"/>
                <a:cs typeface="Arial"/>
                <a:sym typeface="Arial"/>
              </a:rPr>
              <a:t>You could also encourage discussion between pupils – what number does this represent? How do you know? Is this how you would represent the number? Why/ why not? This is not a question that has a right or wrong but encourages pupils to evaluate their thinking.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latin typeface="Arial"/>
                <a:ea typeface="Arial"/>
                <a:cs typeface="Arial"/>
                <a:sym typeface="Arial"/>
              </a:rPr>
              <a:t>How and when to use these slides </a:t>
            </a:r>
            <a:r>
              <a:rPr lang="en-GB" dirty="0">
                <a:latin typeface="Arial"/>
                <a:ea typeface="Arial"/>
                <a:cs typeface="Arial"/>
                <a:sym typeface="Arial"/>
              </a:rPr>
              <a:t>– If pupils struggle to understand numbers to one million, it might be easier for them to go back to representing numbers up to 100,000. They can use a range of concrete resources to help them identify the value of each digit in a number, including zeros.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 place value counters, number line</a:t>
            </a:r>
          </a:p>
          <a:p>
            <a:pPr marL="0" lvl="0" indent="0" algn="l" rtl="0">
              <a:spcBef>
                <a:spcPts val="0"/>
              </a:spcBef>
              <a:spcAft>
                <a:spcPts val="0"/>
              </a:spcAft>
              <a:buClr>
                <a:schemeClr val="dk1"/>
              </a:buClr>
              <a:buSzPts val="1200"/>
              <a:buFont typeface="Calibri"/>
              <a:buNone/>
            </a:pPr>
            <a:r>
              <a:rPr lang="en-GB" b="1" dirty="0">
                <a:latin typeface="Arial"/>
                <a:ea typeface="Arial"/>
                <a:cs typeface="Arial"/>
                <a:sym typeface="Arial"/>
              </a:rPr>
              <a:t>Key Questions </a:t>
            </a:r>
            <a:r>
              <a:rPr lang="en-GB" dirty="0">
                <a:latin typeface="Arial"/>
                <a:ea typeface="Arial"/>
                <a:cs typeface="Arial"/>
                <a:sym typeface="Arial"/>
              </a:rPr>
              <a:t>–</a:t>
            </a:r>
            <a:r>
              <a:rPr lang="en-GB" b="1" dirty="0">
                <a:latin typeface="Arial"/>
                <a:ea typeface="Arial"/>
                <a:cs typeface="Arial"/>
                <a:sym typeface="Arial"/>
              </a:rPr>
              <a:t> </a:t>
            </a:r>
            <a:r>
              <a:rPr lang="en-GB" dirty="0">
                <a:latin typeface="Arial"/>
                <a:ea typeface="Arial"/>
                <a:cs typeface="Arial"/>
                <a:sym typeface="Arial"/>
              </a:rPr>
              <a:t>Compare each answer to the first number given, what has changed? Why has that changed? What has not changed? Why have they not changed? Can you identify/ describe a pattern?</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18</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marL="0" lvl="0" indent="0" algn="l" rtl="0">
              <a:lnSpc>
                <a:spcPct val="115000"/>
              </a:lnSpc>
              <a:spcBef>
                <a:spcPts val="0"/>
              </a:spcBef>
              <a:spcAft>
                <a:spcPts val="0"/>
              </a:spcAft>
              <a:buClr>
                <a:schemeClr val="dk1"/>
              </a:buClr>
              <a:buSzPts val="1100"/>
              <a:buFont typeface="Arial"/>
              <a:buNone/>
            </a:pPr>
            <a:br>
              <a:rPr lang="en-GB" b="0" dirty="0">
                <a:effectLst/>
              </a:rPr>
            </a:br>
            <a:r>
              <a:rPr lang="en-GB" dirty="0">
                <a:latin typeface="Arial"/>
                <a:ea typeface="Arial"/>
                <a:cs typeface="Arial"/>
                <a:sym typeface="Arial"/>
              </a:rPr>
              <a:t>A – The pupil has identified 500 as they can see there are two zeros after the 5. This shows a misunderstanding of the place value of digits and the importance of zero as a place holder.</a:t>
            </a:r>
          </a:p>
          <a:p>
            <a:pPr marL="0" lvl="0" indent="0" algn="l" rtl="0">
              <a:lnSpc>
                <a:spcPct val="115000"/>
              </a:lnSpc>
              <a:spcBef>
                <a:spcPts val="0"/>
              </a:spcBef>
              <a:spcAft>
                <a:spcPts val="0"/>
              </a:spcAft>
              <a:buClr>
                <a:schemeClr val="dk1"/>
              </a:buClr>
              <a:buSzPts val="1100"/>
              <a:buFont typeface="Arial"/>
              <a:buNone/>
            </a:pPr>
            <a:r>
              <a:rPr lang="en-GB" dirty="0">
                <a:latin typeface="Arial"/>
                <a:ea typeface="Arial"/>
                <a:cs typeface="Arial"/>
                <a:sym typeface="Arial"/>
              </a:rPr>
              <a:t>B – Correct answer</a:t>
            </a:r>
          </a:p>
          <a:p>
            <a:pPr marL="0" lvl="0" indent="0" algn="l" rtl="0">
              <a:lnSpc>
                <a:spcPct val="115000"/>
              </a:lnSpc>
              <a:spcBef>
                <a:spcPts val="0"/>
              </a:spcBef>
              <a:spcAft>
                <a:spcPts val="0"/>
              </a:spcAft>
              <a:buClr>
                <a:schemeClr val="dk1"/>
              </a:buClr>
              <a:buSzPts val="1100"/>
              <a:buFont typeface="Arial"/>
              <a:buNone/>
            </a:pPr>
            <a:r>
              <a:rPr lang="en-GB" dirty="0">
                <a:latin typeface="Arial"/>
                <a:ea typeface="Arial"/>
                <a:cs typeface="Arial"/>
                <a:sym typeface="Arial"/>
              </a:rPr>
              <a:t>C – The pupil has not identified that the 2 is already in the given partitioned number and that the question asks for the number to be partitioned into each column that has a value in it.</a:t>
            </a:r>
          </a:p>
          <a:p>
            <a:pPr marL="0" lvl="0" indent="0" algn="l" rtl="0">
              <a:lnSpc>
                <a:spcPct val="115000"/>
              </a:lnSpc>
              <a:spcBef>
                <a:spcPts val="0"/>
              </a:spcBef>
              <a:spcAft>
                <a:spcPts val="0"/>
              </a:spcAft>
              <a:buSzPts val="1100"/>
              <a:buNone/>
            </a:pPr>
            <a:r>
              <a:rPr lang="en-GB" dirty="0">
                <a:latin typeface="Arial"/>
                <a:ea typeface="Arial"/>
                <a:cs typeface="Arial"/>
                <a:sym typeface="Arial"/>
              </a:rPr>
              <a:t>D – The pupil does not understand the place value of the digit 5.</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GB" b="1" dirty="0">
                <a:latin typeface="Arial"/>
                <a:ea typeface="Arial"/>
                <a:cs typeface="Arial"/>
                <a:sym typeface="Arial"/>
              </a:rPr>
              <a:t>Concrete Resources</a:t>
            </a:r>
            <a:r>
              <a:rPr lang="en-GB" dirty="0">
                <a:latin typeface="Arial"/>
                <a:ea typeface="Arial"/>
                <a:cs typeface="Arial"/>
                <a:sym typeface="Arial"/>
              </a:rPr>
              <a:t> – Encourage the use of concrete resources to help represent the number (Base 10, counters)</a:t>
            </a:r>
          </a:p>
          <a:p>
            <a:pPr marL="0" lvl="0" indent="0" algn="l" rtl="0">
              <a:lnSpc>
                <a:spcPct val="115000"/>
              </a:lnSpc>
              <a:spcBef>
                <a:spcPts val="0"/>
              </a:spcBef>
              <a:spcAft>
                <a:spcPts val="0"/>
              </a:spcAft>
              <a:buClr>
                <a:schemeClr val="dk1"/>
              </a:buClr>
              <a:buSzPts val="11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value of each digit? How do you know? What is the value of the digit in the tens column. Is this number needed?</a:t>
            </a:r>
          </a:p>
          <a:p>
            <a:pPr marL="0" lvl="0" indent="0" algn="l" rtl="0">
              <a:lnSpc>
                <a:spcPct val="115000"/>
              </a:lnSpc>
              <a:spcBef>
                <a:spcPts val="0"/>
              </a:spcBef>
              <a:spcAft>
                <a:spcPts val="0"/>
              </a:spcAft>
              <a:buClr>
                <a:schemeClr val="dk1"/>
              </a:buClr>
              <a:buSzPts val="1100"/>
              <a:buFont typeface="Arial"/>
              <a:buNone/>
            </a:pPr>
            <a:r>
              <a:rPr lang="en-GB" b="1" dirty="0">
                <a:latin typeface="Arial"/>
                <a:ea typeface="Arial"/>
                <a:cs typeface="Arial"/>
                <a:sym typeface="Arial"/>
              </a:rPr>
              <a:t>Extension</a:t>
            </a:r>
            <a:r>
              <a:rPr lang="en-GB" dirty="0">
                <a:latin typeface="Arial"/>
                <a:ea typeface="Arial"/>
                <a:cs typeface="Arial"/>
                <a:sym typeface="Arial"/>
              </a:rPr>
              <a:t> – Are there any other ways you could represent the number?</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charts and place value counters</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number as a whole? What does each digit represent? How can I show this number in different ways? What does the zero mean in this number? </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Encourage pupils to read the number in full, not the digits (e.g. two million… not two five seven…). </a:t>
            </a:r>
            <a:endParaRPr lang="en-GB" b="0"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0" i="1" dirty="0">
                <a:latin typeface="Arial"/>
                <a:ea typeface="Arial"/>
                <a:cs typeface="Arial"/>
                <a:sym typeface="Arial"/>
              </a:rPr>
              <a:t>Discuss that pupils could also partition using a part-whole model, a place value chart, words etc or using flexible partitioning as ‘44’ could be described as 4 tens and 4 ones OR 44 ones. </a:t>
            </a:r>
          </a:p>
          <a:p>
            <a:pPr marL="0" lvl="0" indent="0" algn="l" rtl="0">
              <a:spcBef>
                <a:spcPts val="0"/>
              </a:spcBef>
              <a:spcAft>
                <a:spcPts val="0"/>
              </a:spcAft>
              <a:buClr>
                <a:schemeClr val="dk1"/>
              </a:buClr>
              <a:buSzPts val="1100"/>
              <a:buFont typeface="Arial"/>
              <a:buNone/>
            </a:pPr>
            <a:r>
              <a:rPr lang="en-GB" b="1" dirty="0">
                <a:latin typeface="Arial"/>
                <a:ea typeface="Arial"/>
                <a:cs typeface="Arial"/>
                <a:sym typeface="Arial"/>
              </a:rPr>
              <a:t>Concrete Resources</a:t>
            </a:r>
            <a:r>
              <a:rPr lang="en-GB" dirty="0">
                <a:latin typeface="Arial"/>
                <a:ea typeface="Arial"/>
                <a:cs typeface="Arial"/>
                <a:sym typeface="Arial"/>
              </a:rPr>
              <a:t> – Place value counters. Counters and place value grid – you could turn the counter over (if they are two sided) to show that you have partitioned that part of the number. Encourage the pupils to really look at each digit and think about how many zeros they would need to include to ensure the digit has the same value. </a:t>
            </a:r>
          </a:p>
          <a:p>
            <a:pPr marL="0" lvl="0" indent="0" algn="l" rtl="0">
              <a:spcBef>
                <a:spcPts val="0"/>
              </a:spcBef>
              <a:spcAft>
                <a:spcPts val="0"/>
              </a:spcAft>
              <a:buClr>
                <a:schemeClr val="dk1"/>
              </a:buClr>
              <a:buSzPts val="1100"/>
              <a:buFont typeface="Arial"/>
              <a:buNone/>
            </a:pPr>
            <a:r>
              <a:rPr lang="en-GB" b="1" dirty="0">
                <a:latin typeface="Arial"/>
                <a:ea typeface="Arial"/>
                <a:cs typeface="Arial"/>
                <a:sym typeface="Arial"/>
              </a:rPr>
              <a:t>Key Questions</a:t>
            </a:r>
            <a:r>
              <a:rPr lang="en-GB" dirty="0">
                <a:latin typeface="Arial"/>
                <a:ea typeface="Arial"/>
                <a:cs typeface="Arial"/>
                <a:sym typeface="Arial"/>
              </a:rPr>
              <a:t> – Compare the way pupils have partitioned their number to the way shown – how is theirs different? Which representation is best? Why? How many zeros are in one million? Would the number of zeros change for six million? If the number was 6,404,744, would I need to include the 0 in the ten thousands column? Why/ why not? (it can be included when partitioned but it is not essential as it shows this column has no value).</a:t>
            </a:r>
          </a:p>
          <a:p>
            <a:pPr marL="0" lvl="0" indent="0" algn="l" rtl="0">
              <a:spcBef>
                <a:spcPts val="0"/>
              </a:spcBef>
              <a:spcAft>
                <a:spcPts val="0"/>
              </a:spcAft>
              <a:buClr>
                <a:schemeClr val="dk1"/>
              </a:buClr>
              <a:buSzPts val="1100"/>
              <a:buFont typeface="Arial"/>
              <a:buNone/>
            </a:pPr>
            <a:r>
              <a:rPr lang="en-GB" b="1" dirty="0">
                <a:latin typeface="Arial"/>
                <a:ea typeface="Arial"/>
                <a:cs typeface="Arial"/>
                <a:sym typeface="Arial"/>
              </a:rPr>
              <a:t>Further Practice </a:t>
            </a:r>
            <a:r>
              <a:rPr lang="en-GB" dirty="0">
                <a:latin typeface="Arial"/>
                <a:ea typeface="Arial"/>
                <a:cs typeface="Arial"/>
                <a:sym typeface="Arial"/>
              </a:rPr>
              <a:t>– Partition a range of different numbers, encouraging pupils to look at the different digits, identify their value and partition.</a:t>
            </a:r>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73669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spcBef>
                <a:spcPts val="0"/>
              </a:spcBef>
              <a:spcAft>
                <a:spcPts val="0"/>
              </a:spcAft>
              <a:buClr>
                <a:schemeClr val="dk1"/>
              </a:buClr>
              <a:buSzPts val="1100"/>
              <a:buNone/>
            </a:pPr>
            <a:r>
              <a:rPr lang="en-GB" sz="1200" i="1" dirty="0">
                <a:latin typeface="Arial"/>
                <a:ea typeface="Arial"/>
                <a:cs typeface="Arial"/>
                <a:sym typeface="Arial"/>
              </a:rPr>
              <a:t>(Accept any other appropriate partitioning e.g. part-whole models, words, place value charts, etc)</a:t>
            </a:r>
          </a:p>
          <a:p>
            <a:pPr marL="457200" lvl="0" indent="-29845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3,000,000 + 400,000 + 50,000 + 6,000 + 100 + 90</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3,000,000 + 500,000 + 40,000 + 6,000 + 900 + 10</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5,000,000 + 300,000 + 40,000 + 6,000 + 10 + 9</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Answers will vary. Pupils should be encouraged to look carefully at the numbers and the similarities and differences between them. For example, the 6 always has a value of 6,000.</a:t>
            </a:r>
          </a:p>
          <a:p>
            <a:pPr marL="457200" lvl="0" indent="-298450" algn="l" rtl="0">
              <a:spcBef>
                <a:spcPts val="0"/>
              </a:spcBef>
              <a:spcAft>
                <a:spcPts val="0"/>
              </a:spcAft>
              <a:buClr>
                <a:schemeClr val="dk1"/>
              </a:buClr>
              <a:buSzPts val="1100"/>
              <a:buAutoNum type="alphaLcParenR"/>
            </a:pPr>
            <a:r>
              <a:rPr lang="en-GB" sz="1200" dirty="0">
                <a:latin typeface="Arial"/>
                <a:ea typeface="Arial"/>
                <a:cs typeface="Arial"/>
                <a:sym typeface="Arial"/>
              </a:rPr>
              <a:t>to g) Answers will vary.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chart and counters</a:t>
            </a: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do you know who is right? How do you know who is wrong? Why are they wrong? Can you identify and explain the error?</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916"/>
              </a:lnSpc>
              <a:spcBef>
                <a:spcPts val="0"/>
              </a:spcBef>
              <a:spcAft>
                <a:spcPts val="0"/>
              </a:spcAft>
              <a:buClr>
                <a:schemeClr val="dk1"/>
              </a:buClr>
              <a:buSzPts val="1100"/>
              <a:buFont typeface="+mj-lt"/>
              <a:buAutoNum type="alphaLcParenR"/>
            </a:pPr>
            <a:r>
              <a:rPr lang="en-GB" sz="1200" dirty="0">
                <a:latin typeface="Arial"/>
                <a:ea typeface="Arial"/>
                <a:cs typeface="Arial"/>
                <a:sym typeface="Arial"/>
              </a:rPr>
              <a:t>2,219,131</a:t>
            </a:r>
          </a:p>
          <a:p>
            <a:pPr marL="457200" lvl="0" indent="-298450" algn="l" rtl="0">
              <a:lnSpc>
                <a:spcPct val="107916"/>
              </a:lnSpc>
              <a:spcBef>
                <a:spcPts val="0"/>
              </a:spcBef>
              <a:spcAft>
                <a:spcPts val="0"/>
              </a:spcAft>
              <a:buClr>
                <a:schemeClr val="dk1"/>
              </a:buClr>
              <a:buSzPts val="1100"/>
              <a:buAutoNum type="alphaLcParenR"/>
            </a:pPr>
            <a:r>
              <a:rPr lang="en-GB" sz="1200" dirty="0">
                <a:latin typeface="Arial"/>
                <a:ea typeface="Arial"/>
                <a:cs typeface="Arial"/>
                <a:sym typeface="Arial"/>
              </a:rPr>
              <a:t>Accept appropriate representations that are different to the one given.</a:t>
            </a:r>
          </a:p>
          <a:p>
            <a:pPr marL="457200" lvl="0" indent="-298450" algn="l" rtl="0">
              <a:lnSpc>
                <a:spcPct val="107916"/>
              </a:lnSpc>
              <a:spcBef>
                <a:spcPts val="0"/>
              </a:spcBef>
              <a:spcAft>
                <a:spcPts val="0"/>
              </a:spcAft>
              <a:buClr>
                <a:schemeClr val="dk1"/>
              </a:buClr>
              <a:buSzPts val="1100"/>
              <a:buAutoNum type="alphaLcParenR"/>
            </a:pPr>
            <a:r>
              <a:rPr lang="en-GB" sz="1200" dirty="0">
                <a:latin typeface="Arial"/>
                <a:ea typeface="Arial"/>
                <a:cs typeface="Arial"/>
                <a:sym typeface="Arial"/>
              </a:rPr>
              <a:t>Yes, a total of 19 counters are in the diagram. A total of 19 counters would be needed to make 9,140,221.</a:t>
            </a:r>
          </a:p>
          <a:p>
            <a:pPr marL="457200" lvl="0" indent="-298450" algn="l" rtl="0">
              <a:lnSpc>
                <a:spcPct val="107916"/>
              </a:lnSpc>
              <a:spcBef>
                <a:spcPts val="0"/>
              </a:spcBef>
              <a:spcAft>
                <a:spcPts val="0"/>
              </a:spcAft>
              <a:buClr>
                <a:schemeClr val="dk1"/>
              </a:buClr>
              <a:buSzPts val="1100"/>
              <a:buAutoNum type="alphaLcParenR"/>
            </a:pPr>
            <a:r>
              <a:rPr lang="en-GB" sz="1200" dirty="0">
                <a:latin typeface="Arial"/>
                <a:ea typeface="Arial"/>
                <a:cs typeface="Arial"/>
                <a:sym typeface="Arial"/>
              </a:rPr>
              <a:t>Tim cannot change the value by 2 million only moving one counter. He could only change the value by 2 million if he moved two counters into the millions column or two counts out of the millions column.</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GB" b="1" dirty="0">
                <a:latin typeface="Arial"/>
                <a:ea typeface="Arial"/>
                <a:cs typeface="Arial"/>
                <a:sym typeface="Arial"/>
              </a:rPr>
              <a:t>Concrete Resources – </a:t>
            </a:r>
            <a:r>
              <a:rPr lang="en-GB" dirty="0">
                <a:latin typeface="Arial"/>
                <a:ea typeface="Arial"/>
                <a:cs typeface="Arial"/>
                <a:sym typeface="Arial"/>
              </a:rPr>
              <a:t>Place value counters, counters and place value grid</a:t>
            </a:r>
            <a:endParaRPr lang="en-GB" i="1"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GB" b="1" dirty="0">
                <a:latin typeface="Arial"/>
                <a:ea typeface="Arial"/>
                <a:cs typeface="Arial"/>
                <a:sym typeface="Arial"/>
              </a:rPr>
              <a:t>Key Questions – </a:t>
            </a:r>
            <a:r>
              <a:rPr lang="en-GB" dirty="0">
                <a:latin typeface="Arial"/>
                <a:ea typeface="Arial"/>
                <a:cs typeface="Arial"/>
                <a:sym typeface="Arial"/>
              </a:rPr>
              <a:t>How can you find out if the answers are true or false? Can you use a place value chart to help you? What is the starting number each time? Which digits will not change when finding 10,000 or 100,000 more or less? How can you prove you are correct?</a:t>
            </a:r>
            <a:endParaRPr lang="en-GB" b="1"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read and represent numbers to 10,000,000 </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26.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6</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nSpc>
                <a:spcPct val="100000"/>
              </a:lnSpc>
            </a:pPr>
            <a:r>
              <a:rPr lang="en-GB" dirty="0"/>
              <a:t>To know how to read and represent numbers to 10,000,000 </a:t>
            </a:r>
            <a:endParaRPr lang="en-GB" sz="2400" dirty="0"/>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514599"/>
          </a:xfrm>
        </p:spPr>
        <p:txBody>
          <a:bodyPr/>
          <a:lstStyle/>
          <a:p>
            <a:r>
              <a:rPr lang="en-GB" b="1" dirty="0"/>
              <a:t>Who is correct and why?</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207681" y="4966528"/>
            <a:ext cx="9102573" cy="1701620"/>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top Mathling is correct. The hundreds and tens columns do not contain any numbers. When writing this within a number, we use 0 as a place holder. If the 0 is not included, the value of the digits changes (as shown by the bottom Mathling).  </a:t>
            </a:r>
          </a:p>
        </p:txBody>
      </p:sp>
      <p:pic>
        <p:nvPicPr>
          <p:cNvPr id="7" name="Google Shape;565;p36">
            <a:extLst>
              <a:ext uri="{FF2B5EF4-FFF2-40B4-BE49-F238E27FC236}">
                <a16:creationId xmlns:a16="http://schemas.microsoft.com/office/drawing/2014/main" id="{45B8422C-4F05-6944-B108-28F3A879DC5F}"/>
              </a:ext>
            </a:extLst>
          </p:cNvPr>
          <p:cNvPicPr preferRelativeResize="0"/>
          <p:nvPr/>
        </p:nvPicPr>
        <p:blipFill>
          <a:blip r:embed="rId3">
            <a:alphaModFix/>
          </a:blip>
          <a:stretch>
            <a:fillRect/>
          </a:stretch>
        </p:blipFill>
        <p:spPr>
          <a:xfrm>
            <a:off x="930437" y="3465925"/>
            <a:ext cx="1686745" cy="1686745"/>
          </a:xfrm>
          <a:prstGeom prst="rect">
            <a:avLst/>
          </a:prstGeom>
          <a:noFill/>
          <a:ln>
            <a:noFill/>
          </a:ln>
        </p:spPr>
      </p:pic>
      <p:pic>
        <p:nvPicPr>
          <p:cNvPr id="8" name="Google Shape;570;p36">
            <a:extLst>
              <a:ext uri="{FF2B5EF4-FFF2-40B4-BE49-F238E27FC236}">
                <a16:creationId xmlns:a16="http://schemas.microsoft.com/office/drawing/2014/main" id="{9FEC69CD-5532-C74D-A717-5E3F6B053742}"/>
              </a:ext>
            </a:extLst>
          </p:cNvPr>
          <p:cNvPicPr preferRelativeResize="0"/>
          <p:nvPr/>
        </p:nvPicPr>
        <p:blipFill>
          <a:blip r:embed="rId4">
            <a:alphaModFix/>
          </a:blip>
          <a:stretch>
            <a:fillRect/>
          </a:stretch>
        </p:blipFill>
        <p:spPr>
          <a:xfrm>
            <a:off x="9416337" y="4144405"/>
            <a:ext cx="1649473" cy="1686755"/>
          </a:xfrm>
          <a:prstGeom prst="rect">
            <a:avLst/>
          </a:prstGeom>
          <a:noFill/>
          <a:ln>
            <a:noFill/>
          </a:ln>
        </p:spPr>
      </p:pic>
      <p:sp>
        <p:nvSpPr>
          <p:cNvPr id="9" name="Oval Callout 8">
            <a:extLst>
              <a:ext uri="{FF2B5EF4-FFF2-40B4-BE49-F238E27FC236}">
                <a16:creationId xmlns:a16="http://schemas.microsoft.com/office/drawing/2014/main" id="{805C21F0-034B-8C43-9566-729287ADEE98}"/>
              </a:ext>
            </a:extLst>
          </p:cNvPr>
          <p:cNvSpPr/>
          <p:nvPr/>
        </p:nvSpPr>
        <p:spPr>
          <a:xfrm>
            <a:off x="2617182" y="3310322"/>
            <a:ext cx="4050933" cy="882728"/>
          </a:xfrm>
          <a:prstGeom prst="wedgeEllipseCallout">
            <a:avLst>
              <a:gd name="adj1" fmla="val -55060"/>
              <a:gd name="adj2" fmla="val 48374"/>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dirty="0">
                <a:solidFill>
                  <a:srgbClr val="222222"/>
                </a:solidFill>
                <a:latin typeface="Century Gothic" panose="020B0502020202020204" pitchFamily="34" charset="0"/>
              </a:rPr>
              <a:t>This shows 2,353,001</a:t>
            </a:r>
          </a:p>
        </p:txBody>
      </p:sp>
      <p:sp>
        <p:nvSpPr>
          <p:cNvPr id="10" name="Oval Callout 9">
            <a:extLst>
              <a:ext uri="{FF2B5EF4-FFF2-40B4-BE49-F238E27FC236}">
                <a16:creationId xmlns:a16="http://schemas.microsoft.com/office/drawing/2014/main" id="{937D1DE2-1F35-5C4F-B4B5-ECF86D5482ED}"/>
              </a:ext>
            </a:extLst>
          </p:cNvPr>
          <p:cNvSpPr/>
          <p:nvPr/>
        </p:nvSpPr>
        <p:spPr>
          <a:xfrm>
            <a:off x="5103558" y="4070118"/>
            <a:ext cx="4050933" cy="882728"/>
          </a:xfrm>
          <a:prstGeom prst="wedgeEllipseCallout">
            <a:avLst>
              <a:gd name="adj1" fmla="val 56093"/>
              <a:gd name="adj2" fmla="val 32679"/>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dirty="0">
                <a:solidFill>
                  <a:srgbClr val="222222"/>
                </a:solidFill>
                <a:latin typeface="Century Gothic" panose="020B0502020202020204" pitchFamily="34" charset="0"/>
              </a:rPr>
              <a:t>This shows 23,531</a:t>
            </a:r>
          </a:p>
        </p:txBody>
      </p:sp>
      <p:grpSp>
        <p:nvGrpSpPr>
          <p:cNvPr id="11" name="Group 10">
            <a:extLst>
              <a:ext uri="{FF2B5EF4-FFF2-40B4-BE49-F238E27FC236}">
                <a16:creationId xmlns:a16="http://schemas.microsoft.com/office/drawing/2014/main" id="{451EA6D7-314A-D541-B1E9-8C25E769551E}"/>
              </a:ext>
            </a:extLst>
          </p:cNvPr>
          <p:cNvGrpSpPr/>
          <p:nvPr/>
        </p:nvGrpSpPr>
        <p:grpSpPr>
          <a:xfrm>
            <a:off x="2980705" y="1565595"/>
            <a:ext cx="8205309" cy="1686745"/>
            <a:chOff x="5999209" y="1473902"/>
            <a:chExt cx="5929745" cy="1218963"/>
          </a:xfrm>
        </p:grpSpPr>
        <p:pic>
          <p:nvPicPr>
            <p:cNvPr id="12" name="Picture 11" descr="Graphical user interface, timeline&#10;&#10;Description automatically generated with medium confidence">
              <a:extLst>
                <a:ext uri="{FF2B5EF4-FFF2-40B4-BE49-F238E27FC236}">
                  <a16:creationId xmlns:a16="http://schemas.microsoft.com/office/drawing/2014/main" id="{FF404677-8C2E-AF48-AD67-E8C052581E6C}"/>
                </a:ext>
              </a:extLst>
            </p:cNvPr>
            <p:cNvPicPr>
              <a:picLocks noChangeAspect="1"/>
            </p:cNvPicPr>
            <p:nvPr/>
          </p:nvPicPr>
          <p:blipFill>
            <a:blip r:embed="rId5"/>
            <a:stretch>
              <a:fillRect/>
            </a:stretch>
          </p:blipFill>
          <p:spPr>
            <a:xfrm>
              <a:off x="5999209" y="1473902"/>
              <a:ext cx="5929745" cy="1218963"/>
            </a:xfrm>
            <a:prstGeom prst="rect">
              <a:avLst/>
            </a:prstGeom>
          </p:spPr>
        </p:pic>
        <p:pic>
          <p:nvPicPr>
            <p:cNvPr id="13" name="Picture 12" descr="Shape, circle&#10;&#10;Description automatically generated">
              <a:extLst>
                <a:ext uri="{FF2B5EF4-FFF2-40B4-BE49-F238E27FC236}">
                  <a16:creationId xmlns:a16="http://schemas.microsoft.com/office/drawing/2014/main" id="{CC7D5DD6-6B4A-A44C-8CD2-D94D24AF2456}"/>
                </a:ext>
              </a:extLst>
            </p:cNvPr>
            <p:cNvPicPr>
              <a:picLocks noChangeAspect="1"/>
            </p:cNvPicPr>
            <p:nvPr/>
          </p:nvPicPr>
          <p:blipFill>
            <a:blip r:embed="rId6"/>
            <a:stretch>
              <a:fillRect/>
            </a:stretch>
          </p:blipFill>
          <p:spPr>
            <a:xfrm>
              <a:off x="6143950" y="2128688"/>
              <a:ext cx="209556" cy="209556"/>
            </a:xfrm>
            <a:prstGeom prst="rect">
              <a:avLst/>
            </a:prstGeom>
          </p:spPr>
        </p:pic>
        <p:pic>
          <p:nvPicPr>
            <p:cNvPr id="14" name="Picture 13" descr="Shape, circle&#10;&#10;Description automatically generated">
              <a:extLst>
                <a:ext uri="{FF2B5EF4-FFF2-40B4-BE49-F238E27FC236}">
                  <a16:creationId xmlns:a16="http://schemas.microsoft.com/office/drawing/2014/main" id="{122C7C5F-4825-BD49-86B2-DB43FBEE9DC0}"/>
                </a:ext>
              </a:extLst>
            </p:cNvPr>
            <p:cNvPicPr>
              <a:picLocks noChangeAspect="1"/>
            </p:cNvPicPr>
            <p:nvPr/>
          </p:nvPicPr>
          <p:blipFill>
            <a:blip r:embed="rId6"/>
            <a:stretch>
              <a:fillRect/>
            </a:stretch>
          </p:blipFill>
          <p:spPr>
            <a:xfrm>
              <a:off x="6453791" y="2128688"/>
              <a:ext cx="209556" cy="209556"/>
            </a:xfrm>
            <a:prstGeom prst="rect">
              <a:avLst/>
            </a:prstGeom>
          </p:spPr>
        </p:pic>
        <p:pic>
          <p:nvPicPr>
            <p:cNvPr id="15" name="Picture 14" descr="Shape, circle&#10;&#10;Description automatically generated">
              <a:extLst>
                <a:ext uri="{FF2B5EF4-FFF2-40B4-BE49-F238E27FC236}">
                  <a16:creationId xmlns:a16="http://schemas.microsoft.com/office/drawing/2014/main" id="{5DAFC5B1-0DFB-DB4F-8E48-B959D5331108}"/>
                </a:ext>
              </a:extLst>
            </p:cNvPr>
            <p:cNvPicPr>
              <a:picLocks noChangeAspect="1"/>
            </p:cNvPicPr>
            <p:nvPr/>
          </p:nvPicPr>
          <p:blipFill>
            <a:blip r:embed="rId6"/>
            <a:stretch>
              <a:fillRect/>
            </a:stretch>
          </p:blipFill>
          <p:spPr>
            <a:xfrm>
              <a:off x="7152545" y="2028923"/>
              <a:ext cx="209556" cy="209556"/>
            </a:xfrm>
            <a:prstGeom prst="rect">
              <a:avLst/>
            </a:prstGeom>
          </p:spPr>
        </p:pic>
        <p:pic>
          <p:nvPicPr>
            <p:cNvPr id="17" name="Picture 16" descr="Shape, circle&#10;&#10;Description automatically generated">
              <a:extLst>
                <a:ext uri="{FF2B5EF4-FFF2-40B4-BE49-F238E27FC236}">
                  <a16:creationId xmlns:a16="http://schemas.microsoft.com/office/drawing/2014/main" id="{45D52CB2-C6E3-EA42-A1B6-B9C3C24B9657}"/>
                </a:ext>
              </a:extLst>
            </p:cNvPr>
            <p:cNvPicPr>
              <a:picLocks noChangeAspect="1"/>
            </p:cNvPicPr>
            <p:nvPr/>
          </p:nvPicPr>
          <p:blipFill>
            <a:blip r:embed="rId6"/>
            <a:stretch>
              <a:fillRect/>
            </a:stretch>
          </p:blipFill>
          <p:spPr>
            <a:xfrm>
              <a:off x="7006918" y="2309973"/>
              <a:ext cx="209556" cy="209556"/>
            </a:xfrm>
            <a:prstGeom prst="rect">
              <a:avLst/>
            </a:prstGeom>
          </p:spPr>
        </p:pic>
        <p:pic>
          <p:nvPicPr>
            <p:cNvPr id="18" name="Picture 17" descr="Shape, circle&#10;&#10;Description automatically generated">
              <a:extLst>
                <a:ext uri="{FF2B5EF4-FFF2-40B4-BE49-F238E27FC236}">
                  <a16:creationId xmlns:a16="http://schemas.microsoft.com/office/drawing/2014/main" id="{597B3DDC-A361-2D4B-8139-372E24760D8B}"/>
                </a:ext>
              </a:extLst>
            </p:cNvPr>
            <p:cNvPicPr>
              <a:picLocks noChangeAspect="1"/>
            </p:cNvPicPr>
            <p:nvPr/>
          </p:nvPicPr>
          <p:blipFill>
            <a:blip r:embed="rId6"/>
            <a:stretch>
              <a:fillRect/>
            </a:stretch>
          </p:blipFill>
          <p:spPr>
            <a:xfrm>
              <a:off x="7316760" y="2309973"/>
              <a:ext cx="209556" cy="209556"/>
            </a:xfrm>
            <a:prstGeom prst="rect">
              <a:avLst/>
            </a:prstGeom>
          </p:spPr>
        </p:pic>
        <p:pic>
          <p:nvPicPr>
            <p:cNvPr id="20" name="Picture 19" descr="Shape, circle&#10;&#10;Description automatically generated">
              <a:extLst>
                <a:ext uri="{FF2B5EF4-FFF2-40B4-BE49-F238E27FC236}">
                  <a16:creationId xmlns:a16="http://schemas.microsoft.com/office/drawing/2014/main" id="{29305179-CFCE-E84A-80E2-02DDC81B8E31}"/>
                </a:ext>
              </a:extLst>
            </p:cNvPr>
            <p:cNvPicPr>
              <a:picLocks noChangeAspect="1"/>
            </p:cNvPicPr>
            <p:nvPr/>
          </p:nvPicPr>
          <p:blipFill>
            <a:blip r:embed="rId6"/>
            <a:stretch>
              <a:fillRect/>
            </a:stretch>
          </p:blipFill>
          <p:spPr>
            <a:xfrm>
              <a:off x="8622068" y="2097400"/>
              <a:ext cx="209556" cy="209556"/>
            </a:xfrm>
            <a:prstGeom prst="rect">
              <a:avLst/>
            </a:prstGeom>
          </p:spPr>
        </p:pic>
        <p:pic>
          <p:nvPicPr>
            <p:cNvPr id="23" name="Picture 22" descr="Shape, circle&#10;&#10;Description automatically generated">
              <a:extLst>
                <a:ext uri="{FF2B5EF4-FFF2-40B4-BE49-F238E27FC236}">
                  <a16:creationId xmlns:a16="http://schemas.microsoft.com/office/drawing/2014/main" id="{0E3E81A4-5D32-1D40-A0E4-3696921F9077}"/>
                </a:ext>
              </a:extLst>
            </p:cNvPr>
            <p:cNvPicPr>
              <a:picLocks noChangeAspect="1"/>
            </p:cNvPicPr>
            <p:nvPr/>
          </p:nvPicPr>
          <p:blipFill>
            <a:blip r:embed="rId6"/>
            <a:stretch>
              <a:fillRect/>
            </a:stretch>
          </p:blipFill>
          <p:spPr>
            <a:xfrm>
              <a:off x="8881766" y="2320876"/>
              <a:ext cx="209556" cy="209556"/>
            </a:xfrm>
            <a:prstGeom prst="rect">
              <a:avLst/>
            </a:prstGeom>
          </p:spPr>
        </p:pic>
        <p:pic>
          <p:nvPicPr>
            <p:cNvPr id="24" name="Picture 23" descr="Shape, circle&#10;&#10;Description automatically generated">
              <a:extLst>
                <a:ext uri="{FF2B5EF4-FFF2-40B4-BE49-F238E27FC236}">
                  <a16:creationId xmlns:a16="http://schemas.microsoft.com/office/drawing/2014/main" id="{FA0A7454-B65E-F14A-BD2B-A911613C660A}"/>
                </a:ext>
              </a:extLst>
            </p:cNvPr>
            <p:cNvPicPr>
              <a:picLocks noChangeAspect="1"/>
            </p:cNvPicPr>
            <p:nvPr/>
          </p:nvPicPr>
          <p:blipFill>
            <a:blip r:embed="rId6"/>
            <a:stretch>
              <a:fillRect/>
            </a:stretch>
          </p:blipFill>
          <p:spPr>
            <a:xfrm>
              <a:off x="9141464" y="2097400"/>
              <a:ext cx="209556" cy="209556"/>
            </a:xfrm>
            <a:prstGeom prst="rect">
              <a:avLst/>
            </a:prstGeom>
          </p:spPr>
        </p:pic>
        <p:pic>
          <p:nvPicPr>
            <p:cNvPr id="34" name="Picture 33" descr="Shape, circle&#10;&#10;Description automatically generated">
              <a:extLst>
                <a:ext uri="{FF2B5EF4-FFF2-40B4-BE49-F238E27FC236}">
                  <a16:creationId xmlns:a16="http://schemas.microsoft.com/office/drawing/2014/main" id="{3F7D9AF2-5BE8-854F-9FF0-B5E913DCAA32}"/>
                </a:ext>
              </a:extLst>
            </p:cNvPr>
            <p:cNvPicPr>
              <a:picLocks noChangeAspect="1"/>
            </p:cNvPicPr>
            <p:nvPr/>
          </p:nvPicPr>
          <p:blipFill>
            <a:blip r:embed="rId6"/>
            <a:stretch>
              <a:fillRect/>
            </a:stretch>
          </p:blipFill>
          <p:spPr>
            <a:xfrm>
              <a:off x="11420459" y="2170414"/>
              <a:ext cx="209556" cy="209556"/>
            </a:xfrm>
            <a:prstGeom prst="rect">
              <a:avLst/>
            </a:prstGeom>
          </p:spPr>
        </p:pic>
        <p:pic>
          <p:nvPicPr>
            <p:cNvPr id="38" name="Picture 37" descr="Shape, circle&#10;&#10;Description automatically generated">
              <a:extLst>
                <a:ext uri="{FF2B5EF4-FFF2-40B4-BE49-F238E27FC236}">
                  <a16:creationId xmlns:a16="http://schemas.microsoft.com/office/drawing/2014/main" id="{39BEB4E6-1323-244B-8CBF-92358A935C42}"/>
                </a:ext>
              </a:extLst>
            </p:cNvPr>
            <p:cNvPicPr>
              <a:picLocks noChangeAspect="1"/>
            </p:cNvPicPr>
            <p:nvPr/>
          </p:nvPicPr>
          <p:blipFill>
            <a:blip r:embed="rId6"/>
            <a:stretch>
              <a:fillRect/>
            </a:stretch>
          </p:blipFill>
          <p:spPr>
            <a:xfrm>
              <a:off x="7741560" y="1946938"/>
              <a:ext cx="209556" cy="209556"/>
            </a:xfrm>
            <a:prstGeom prst="rect">
              <a:avLst/>
            </a:prstGeom>
          </p:spPr>
        </p:pic>
        <p:pic>
          <p:nvPicPr>
            <p:cNvPr id="39" name="Picture 38" descr="Shape, circle&#10;&#10;Description automatically generated">
              <a:extLst>
                <a:ext uri="{FF2B5EF4-FFF2-40B4-BE49-F238E27FC236}">
                  <a16:creationId xmlns:a16="http://schemas.microsoft.com/office/drawing/2014/main" id="{7A350A9B-0005-5A44-A788-98E986A7D8C4}"/>
                </a:ext>
              </a:extLst>
            </p:cNvPr>
            <p:cNvPicPr>
              <a:picLocks noChangeAspect="1"/>
            </p:cNvPicPr>
            <p:nvPr/>
          </p:nvPicPr>
          <p:blipFill>
            <a:blip r:embed="rId6"/>
            <a:stretch>
              <a:fillRect/>
            </a:stretch>
          </p:blipFill>
          <p:spPr>
            <a:xfrm>
              <a:off x="7741560" y="2412496"/>
              <a:ext cx="209556" cy="209556"/>
            </a:xfrm>
            <a:prstGeom prst="rect">
              <a:avLst/>
            </a:prstGeom>
          </p:spPr>
        </p:pic>
        <p:pic>
          <p:nvPicPr>
            <p:cNvPr id="40" name="Picture 39" descr="Shape, circle&#10;&#10;Description automatically generated">
              <a:extLst>
                <a:ext uri="{FF2B5EF4-FFF2-40B4-BE49-F238E27FC236}">
                  <a16:creationId xmlns:a16="http://schemas.microsoft.com/office/drawing/2014/main" id="{07D5767A-D1C5-A04A-828D-1998F04D1B4A}"/>
                </a:ext>
              </a:extLst>
            </p:cNvPr>
            <p:cNvPicPr>
              <a:picLocks noChangeAspect="1"/>
            </p:cNvPicPr>
            <p:nvPr/>
          </p:nvPicPr>
          <p:blipFill>
            <a:blip r:embed="rId6"/>
            <a:stretch>
              <a:fillRect/>
            </a:stretch>
          </p:blipFill>
          <p:spPr>
            <a:xfrm>
              <a:off x="8001258" y="2170414"/>
              <a:ext cx="209556" cy="209556"/>
            </a:xfrm>
            <a:prstGeom prst="rect">
              <a:avLst/>
            </a:prstGeom>
          </p:spPr>
        </p:pic>
        <p:pic>
          <p:nvPicPr>
            <p:cNvPr id="41" name="Picture 40" descr="Shape, circle&#10;&#10;Description automatically generated">
              <a:extLst>
                <a:ext uri="{FF2B5EF4-FFF2-40B4-BE49-F238E27FC236}">
                  <a16:creationId xmlns:a16="http://schemas.microsoft.com/office/drawing/2014/main" id="{B96AE4C8-46D4-194B-A7D5-DF68B4C3ED46}"/>
                </a:ext>
              </a:extLst>
            </p:cNvPr>
            <p:cNvPicPr>
              <a:picLocks noChangeAspect="1"/>
            </p:cNvPicPr>
            <p:nvPr/>
          </p:nvPicPr>
          <p:blipFill>
            <a:blip r:embed="rId6"/>
            <a:stretch>
              <a:fillRect/>
            </a:stretch>
          </p:blipFill>
          <p:spPr>
            <a:xfrm>
              <a:off x="8260956" y="1946938"/>
              <a:ext cx="209556" cy="209556"/>
            </a:xfrm>
            <a:prstGeom prst="rect">
              <a:avLst/>
            </a:prstGeom>
          </p:spPr>
        </p:pic>
        <p:pic>
          <p:nvPicPr>
            <p:cNvPr id="42" name="Picture 41" descr="Shape, circle&#10;&#10;Description automatically generated">
              <a:extLst>
                <a:ext uri="{FF2B5EF4-FFF2-40B4-BE49-F238E27FC236}">
                  <a16:creationId xmlns:a16="http://schemas.microsoft.com/office/drawing/2014/main" id="{3B5DB10F-CAD8-CD4D-881C-B5C4933F9B8A}"/>
                </a:ext>
              </a:extLst>
            </p:cNvPr>
            <p:cNvPicPr>
              <a:picLocks noChangeAspect="1"/>
            </p:cNvPicPr>
            <p:nvPr/>
          </p:nvPicPr>
          <p:blipFill>
            <a:blip r:embed="rId6"/>
            <a:stretch>
              <a:fillRect/>
            </a:stretch>
          </p:blipFill>
          <p:spPr>
            <a:xfrm>
              <a:off x="8260956" y="2409427"/>
              <a:ext cx="209556" cy="209556"/>
            </a:xfrm>
            <a:prstGeom prst="rect">
              <a:avLst/>
            </a:prstGeom>
          </p:spPr>
        </p:pic>
      </p:gr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7" name="Picture 6" descr="A picture containing chart&#10;&#10;Description automatically generated">
            <a:extLst>
              <a:ext uri="{FF2B5EF4-FFF2-40B4-BE49-F238E27FC236}">
                <a16:creationId xmlns:a16="http://schemas.microsoft.com/office/drawing/2014/main" id="{872B3FBB-E29B-3A4A-8454-9FB5D35B5BA7}"/>
              </a:ext>
            </a:extLst>
          </p:cNvPr>
          <p:cNvPicPr>
            <a:picLocks noChangeAspect="1"/>
          </p:cNvPicPr>
          <p:nvPr/>
        </p:nvPicPr>
        <p:blipFill>
          <a:blip r:embed="rId3"/>
          <a:stretch>
            <a:fillRect/>
          </a:stretch>
        </p:blipFill>
        <p:spPr>
          <a:xfrm>
            <a:off x="263524" y="1077157"/>
            <a:ext cx="7833360" cy="3581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3478789"/>
          </a:xfrm>
        </p:spPr>
        <p:txBody>
          <a:bodyPr/>
          <a:lstStyle/>
          <a:p>
            <a:r>
              <a:rPr lang="en-GB" b="1" dirty="0"/>
              <a:t>True or false?</a:t>
            </a:r>
          </a:p>
          <a:p>
            <a:r>
              <a:rPr lang="en-GB" dirty="0"/>
              <a:t>Explain your answer. </a:t>
            </a:r>
          </a:p>
          <a:p>
            <a:pPr marL="342900" indent="-342900">
              <a:buFont typeface="+mj-lt"/>
              <a:buAutoNum type="alphaLcParenR"/>
            </a:pPr>
            <a:r>
              <a:rPr lang="en-GB" dirty="0"/>
              <a:t>10,000 more than 4,971,000 is 4,961,000</a:t>
            </a:r>
          </a:p>
          <a:p>
            <a:pPr marL="342900" indent="-342900">
              <a:buFont typeface="+mj-lt"/>
              <a:buAutoNum type="alphaLcParenR"/>
            </a:pPr>
            <a:r>
              <a:rPr lang="en-GB" dirty="0"/>
              <a:t>100,000 more than 4,971,000 is 5,071,000</a:t>
            </a:r>
          </a:p>
          <a:p>
            <a:pPr marL="342900" indent="-342900">
              <a:buFont typeface="+mj-lt"/>
              <a:buAutoNum type="alphaLcParenR"/>
            </a:pPr>
            <a:r>
              <a:rPr lang="en-GB" dirty="0"/>
              <a:t>100,000 less than 4,971,000 is 4,800,000</a:t>
            </a:r>
          </a:p>
          <a:p>
            <a:pPr marL="342900" indent="-342900">
              <a:buFont typeface="+mj-lt"/>
              <a:buAutoNum type="alphaLcParenR"/>
            </a:pPr>
            <a:r>
              <a:rPr lang="en-GB" dirty="0"/>
              <a:t>1,000 less than 4,971,000 is 4,970,999</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7" name="Google Shape;307;p23">
            <a:extLst>
              <a:ext uri="{FF2B5EF4-FFF2-40B4-BE49-F238E27FC236}">
                <a16:creationId xmlns:a16="http://schemas.microsoft.com/office/drawing/2014/main" id="{6AD427E8-2438-0740-BB62-7C7417D35D29}"/>
              </a:ext>
            </a:extLst>
          </p:cNvPr>
          <p:cNvSpPr/>
          <p:nvPr/>
        </p:nvSpPr>
        <p:spPr>
          <a:xfrm>
            <a:off x="5298415" y="2147455"/>
            <a:ext cx="4038139" cy="2285999"/>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200000"/>
              </a:lnSpc>
              <a:spcBef>
                <a:spcPts val="0"/>
              </a:spcBef>
              <a:spcAft>
                <a:spcPts val="0"/>
              </a:spcAft>
              <a:buClr>
                <a:srgbClr val="43A047"/>
              </a:buClr>
              <a:buSzPts val="1800"/>
              <a:buFont typeface="+mj-lt"/>
              <a:buAutoNum type="alphaLcParenR"/>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False - this is 10,000 less.</a:t>
            </a:r>
          </a:p>
          <a:p>
            <a:pPr marL="342900" marR="0" lvl="0" indent="-342900" algn="l" defTabSz="914400" rtl="0" eaLnBrk="1" fontAlgn="auto" latinLnBrk="0" hangingPunct="1">
              <a:lnSpc>
                <a:spcPct val="200000"/>
              </a:lnSpc>
              <a:spcBef>
                <a:spcPts val="0"/>
              </a:spcBef>
              <a:spcAft>
                <a:spcPts val="0"/>
              </a:spcAft>
              <a:buClr>
                <a:srgbClr val="43A047"/>
              </a:buClr>
              <a:buSzPts val="1800"/>
              <a:buFont typeface="+mj-lt"/>
              <a:buAutoNum type="alphaLcParenR"/>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True</a:t>
            </a:r>
          </a:p>
          <a:p>
            <a:pPr marL="342900" marR="0" lvl="0" indent="-342900" algn="l" defTabSz="914400" rtl="0" eaLnBrk="1" fontAlgn="auto" latinLnBrk="0" hangingPunct="1">
              <a:lnSpc>
                <a:spcPct val="200000"/>
              </a:lnSpc>
              <a:spcBef>
                <a:spcPts val="0"/>
              </a:spcBef>
              <a:spcAft>
                <a:spcPts val="0"/>
              </a:spcAft>
              <a:buClr>
                <a:srgbClr val="43A047"/>
              </a:buClr>
              <a:buSzPts val="1800"/>
              <a:buFont typeface="+mj-lt"/>
              <a:buAutoNum type="alphaLcParenR"/>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False - this is 171,000 less.</a:t>
            </a:r>
          </a:p>
          <a:p>
            <a:pPr marL="342900" marR="0" lvl="0" indent="-342900" algn="l" defTabSz="914400" rtl="0" eaLnBrk="1" fontAlgn="auto" latinLnBrk="0" hangingPunct="1">
              <a:lnSpc>
                <a:spcPct val="200000"/>
              </a:lnSpc>
              <a:spcBef>
                <a:spcPts val="0"/>
              </a:spcBef>
              <a:spcAft>
                <a:spcPts val="0"/>
              </a:spcAft>
              <a:buClr>
                <a:srgbClr val="43A047"/>
              </a:buClr>
              <a:buSzPts val="1800"/>
              <a:buFont typeface="+mj-lt"/>
              <a:buAutoNum type="alphaLcParenR"/>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False - this is 1 less. </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4" name="Picture 3" descr="A screenshot of a computer&#10;&#10;Description automatically generated">
            <a:extLst>
              <a:ext uri="{FF2B5EF4-FFF2-40B4-BE49-F238E27FC236}">
                <a16:creationId xmlns:a16="http://schemas.microsoft.com/office/drawing/2014/main" id="{BDAA829F-BEE9-584F-AFBA-FCEE86893395}"/>
              </a:ext>
            </a:extLst>
          </p:cNvPr>
          <p:cNvPicPr>
            <a:picLocks noChangeAspect="1"/>
          </p:cNvPicPr>
          <p:nvPr/>
        </p:nvPicPr>
        <p:blipFill>
          <a:blip r:embed="rId3"/>
          <a:stretch>
            <a:fillRect/>
          </a:stretch>
        </p:blipFill>
        <p:spPr>
          <a:xfrm>
            <a:off x="263524" y="1077157"/>
            <a:ext cx="7833360" cy="22707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275917"/>
          </a:xfrm>
        </p:spPr>
        <p:txBody>
          <a:bodyPr/>
          <a:lstStyle/>
          <a:p>
            <a:r>
              <a:rPr lang="en-GB" b="1" dirty="0"/>
              <a:t>What can you tell me about this number?</a:t>
            </a:r>
          </a:p>
          <a:p>
            <a:pPr algn="ctr"/>
            <a:r>
              <a:rPr lang="en-GB" dirty="0"/>
              <a:t>3,709,370</a:t>
            </a:r>
          </a:p>
        </p:txBody>
      </p:sp>
    </p:spTree>
    <p:extLst>
      <p:ext uri="{BB962C8B-B14F-4D97-AF65-F5344CB8AC3E}">
        <p14:creationId xmlns:p14="http://schemas.microsoft.com/office/powerpoint/2010/main" val="231465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Numbers to 100,000</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1169720"/>
          </a:xfrm>
        </p:spPr>
        <p:txBody>
          <a:bodyPr/>
          <a:lstStyle/>
          <a:p>
            <a:r>
              <a:rPr lang="en-GB" b="1" dirty="0"/>
              <a:t>Which numbers are represented? </a:t>
            </a:r>
          </a:p>
          <a:p>
            <a:r>
              <a:rPr lang="en-GB" dirty="0"/>
              <a:t>How do you know?</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6" name="Google Shape;176;p13">
            <a:extLst>
              <a:ext uri="{FF2B5EF4-FFF2-40B4-BE49-F238E27FC236}">
                <a16:creationId xmlns:a16="http://schemas.microsoft.com/office/drawing/2014/main" id="{D65400EE-F364-C04D-83BC-59E0188AE363}"/>
              </a:ext>
            </a:extLst>
          </p:cNvPr>
          <p:cNvGrpSpPr/>
          <p:nvPr/>
        </p:nvGrpSpPr>
        <p:grpSpPr>
          <a:xfrm>
            <a:off x="7738115" y="974091"/>
            <a:ext cx="2943225" cy="1762125"/>
            <a:chOff x="152400" y="630275"/>
            <a:chExt cx="2943225" cy="1762125"/>
          </a:xfrm>
        </p:grpSpPr>
        <p:pic>
          <p:nvPicPr>
            <p:cNvPr id="7" name="Google Shape;177;p13">
              <a:extLst>
                <a:ext uri="{FF2B5EF4-FFF2-40B4-BE49-F238E27FC236}">
                  <a16:creationId xmlns:a16="http://schemas.microsoft.com/office/drawing/2014/main" id="{7D189F45-1A6B-C34B-84A0-AFFA777951C0}"/>
                </a:ext>
              </a:extLst>
            </p:cNvPr>
            <p:cNvPicPr preferRelativeResize="0"/>
            <p:nvPr/>
          </p:nvPicPr>
          <p:blipFill>
            <a:blip r:embed="rId3">
              <a:alphaModFix/>
            </a:blip>
            <a:stretch>
              <a:fillRect/>
            </a:stretch>
          </p:blipFill>
          <p:spPr>
            <a:xfrm>
              <a:off x="152400" y="630275"/>
              <a:ext cx="2943225" cy="1762125"/>
            </a:xfrm>
            <a:prstGeom prst="rect">
              <a:avLst/>
            </a:prstGeom>
            <a:noFill/>
            <a:ln>
              <a:noFill/>
            </a:ln>
          </p:spPr>
        </p:pic>
        <p:sp>
          <p:nvSpPr>
            <p:cNvPr id="8" name="Google Shape;178;p13">
              <a:extLst>
                <a:ext uri="{FF2B5EF4-FFF2-40B4-BE49-F238E27FC236}">
                  <a16:creationId xmlns:a16="http://schemas.microsoft.com/office/drawing/2014/main" id="{6675D1EB-A0C2-5242-9289-52FCF62C2AF6}"/>
                </a:ext>
              </a:extLst>
            </p:cNvPr>
            <p:cNvSpPr txBox="1"/>
            <p:nvPr/>
          </p:nvSpPr>
          <p:spPr>
            <a:xfrm>
              <a:off x="1295950" y="748425"/>
              <a:ext cx="654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a:t>
              </a:r>
              <a:endParaRPr sz="2200" dirty="0">
                <a:latin typeface="Nunito Sans"/>
                <a:ea typeface="Nunito Sans"/>
                <a:cs typeface="Nunito Sans"/>
                <a:sym typeface="Nunito Sans"/>
              </a:endParaRPr>
            </a:p>
          </p:txBody>
        </p:sp>
        <p:sp>
          <p:nvSpPr>
            <p:cNvPr id="9" name="Google Shape;179;p13">
              <a:extLst>
                <a:ext uri="{FF2B5EF4-FFF2-40B4-BE49-F238E27FC236}">
                  <a16:creationId xmlns:a16="http://schemas.microsoft.com/office/drawing/2014/main" id="{1428AA6D-0CC7-3245-80FB-1D08F6D2BB8F}"/>
                </a:ext>
              </a:extLst>
            </p:cNvPr>
            <p:cNvSpPr txBox="1"/>
            <p:nvPr/>
          </p:nvSpPr>
          <p:spPr>
            <a:xfrm>
              <a:off x="158071" y="1770200"/>
              <a:ext cx="1325033" cy="5231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97,000</a:t>
              </a:r>
              <a:endParaRPr sz="2200" dirty="0">
                <a:latin typeface="Nunito Sans"/>
                <a:ea typeface="Nunito Sans"/>
                <a:cs typeface="Nunito Sans"/>
                <a:sym typeface="Nunito Sans"/>
              </a:endParaRPr>
            </a:p>
          </p:txBody>
        </p:sp>
        <p:sp>
          <p:nvSpPr>
            <p:cNvPr id="10" name="Google Shape;180;p13">
              <a:extLst>
                <a:ext uri="{FF2B5EF4-FFF2-40B4-BE49-F238E27FC236}">
                  <a16:creationId xmlns:a16="http://schemas.microsoft.com/office/drawing/2014/main" id="{877F2CAE-8794-1543-B1CF-2F26BA5E5FA1}"/>
                </a:ext>
              </a:extLst>
            </p:cNvPr>
            <p:cNvSpPr txBox="1"/>
            <p:nvPr/>
          </p:nvSpPr>
          <p:spPr>
            <a:xfrm>
              <a:off x="2124275" y="1770200"/>
              <a:ext cx="654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60</a:t>
              </a:r>
              <a:endParaRPr sz="2200" dirty="0">
                <a:latin typeface="Nunito Sans"/>
                <a:ea typeface="Nunito Sans"/>
                <a:cs typeface="Nunito Sans"/>
                <a:sym typeface="Nunito Sans"/>
              </a:endParaRPr>
            </a:p>
          </p:txBody>
        </p:sp>
      </p:grpSp>
      <p:grpSp>
        <p:nvGrpSpPr>
          <p:cNvPr id="2" name="Group 1">
            <a:extLst>
              <a:ext uri="{FF2B5EF4-FFF2-40B4-BE49-F238E27FC236}">
                <a16:creationId xmlns:a16="http://schemas.microsoft.com/office/drawing/2014/main" id="{9C485DF3-E332-2040-AE77-7FB0CCF476EB}"/>
              </a:ext>
            </a:extLst>
          </p:cNvPr>
          <p:cNvGrpSpPr/>
          <p:nvPr/>
        </p:nvGrpSpPr>
        <p:grpSpPr>
          <a:xfrm>
            <a:off x="2476965" y="3827427"/>
            <a:ext cx="3097852" cy="2455522"/>
            <a:chOff x="6333536" y="1069825"/>
            <a:chExt cx="3097852" cy="2455522"/>
          </a:xfrm>
        </p:grpSpPr>
        <p:pic>
          <p:nvPicPr>
            <p:cNvPr id="11" name="Google Shape;94;p9">
              <a:extLst>
                <a:ext uri="{FF2B5EF4-FFF2-40B4-BE49-F238E27FC236}">
                  <a16:creationId xmlns:a16="http://schemas.microsoft.com/office/drawing/2014/main" id="{90204BEB-4913-7D4D-B083-F20E3122F50E}"/>
                </a:ext>
              </a:extLst>
            </p:cNvPr>
            <p:cNvPicPr preferRelativeResize="0"/>
            <p:nvPr/>
          </p:nvPicPr>
          <p:blipFill>
            <a:blip r:embed="rId4">
              <a:alphaModFix/>
            </a:blip>
            <a:stretch>
              <a:fillRect/>
            </a:stretch>
          </p:blipFill>
          <p:spPr>
            <a:xfrm>
              <a:off x="6333536" y="1069825"/>
              <a:ext cx="1224885" cy="1390895"/>
            </a:xfrm>
            <a:prstGeom prst="rect">
              <a:avLst/>
            </a:prstGeom>
            <a:noFill/>
            <a:ln>
              <a:noFill/>
            </a:ln>
          </p:spPr>
        </p:pic>
        <p:pic>
          <p:nvPicPr>
            <p:cNvPr id="16" name="Google Shape;94;p9">
              <a:extLst>
                <a:ext uri="{FF2B5EF4-FFF2-40B4-BE49-F238E27FC236}">
                  <a16:creationId xmlns:a16="http://schemas.microsoft.com/office/drawing/2014/main" id="{275A71D4-3D08-414D-9BCF-525DFCEFCFB1}"/>
                </a:ext>
              </a:extLst>
            </p:cNvPr>
            <p:cNvPicPr preferRelativeResize="0"/>
            <p:nvPr/>
          </p:nvPicPr>
          <p:blipFill>
            <a:blip r:embed="rId4">
              <a:alphaModFix/>
            </a:blip>
            <a:stretch>
              <a:fillRect/>
            </a:stretch>
          </p:blipFill>
          <p:spPr>
            <a:xfrm>
              <a:off x="7594061" y="1069825"/>
              <a:ext cx="1224885" cy="1390895"/>
            </a:xfrm>
            <a:prstGeom prst="rect">
              <a:avLst/>
            </a:prstGeom>
            <a:noFill/>
            <a:ln>
              <a:noFill/>
            </a:ln>
          </p:spPr>
        </p:pic>
        <p:pic>
          <p:nvPicPr>
            <p:cNvPr id="17" name="Google Shape;94;p9">
              <a:extLst>
                <a:ext uri="{FF2B5EF4-FFF2-40B4-BE49-F238E27FC236}">
                  <a16:creationId xmlns:a16="http://schemas.microsoft.com/office/drawing/2014/main" id="{E4617642-3CE3-744F-BB56-DA4E5769E565}"/>
                </a:ext>
              </a:extLst>
            </p:cNvPr>
            <p:cNvPicPr preferRelativeResize="0"/>
            <p:nvPr/>
          </p:nvPicPr>
          <p:blipFill>
            <a:blip r:embed="rId4">
              <a:alphaModFix/>
            </a:blip>
            <a:stretch>
              <a:fillRect/>
            </a:stretch>
          </p:blipFill>
          <p:spPr>
            <a:xfrm>
              <a:off x="6945978" y="2134452"/>
              <a:ext cx="1224885" cy="1390895"/>
            </a:xfrm>
            <a:prstGeom prst="rect">
              <a:avLst/>
            </a:prstGeom>
            <a:noFill/>
            <a:ln>
              <a:noFill/>
            </a:ln>
          </p:spPr>
        </p:pic>
        <p:pic>
          <p:nvPicPr>
            <p:cNvPr id="18" name="Google Shape;94;p9">
              <a:extLst>
                <a:ext uri="{FF2B5EF4-FFF2-40B4-BE49-F238E27FC236}">
                  <a16:creationId xmlns:a16="http://schemas.microsoft.com/office/drawing/2014/main" id="{98C70569-CE85-A241-A69B-79A71C5B5387}"/>
                </a:ext>
              </a:extLst>
            </p:cNvPr>
            <p:cNvPicPr preferRelativeResize="0"/>
            <p:nvPr/>
          </p:nvPicPr>
          <p:blipFill>
            <a:blip r:embed="rId4">
              <a:alphaModFix/>
            </a:blip>
            <a:stretch>
              <a:fillRect/>
            </a:stretch>
          </p:blipFill>
          <p:spPr>
            <a:xfrm>
              <a:off x="8206503" y="2134452"/>
              <a:ext cx="1224885" cy="1390895"/>
            </a:xfrm>
            <a:prstGeom prst="rect">
              <a:avLst/>
            </a:prstGeom>
            <a:noFill/>
            <a:ln>
              <a:noFill/>
            </a:ln>
          </p:spPr>
        </p:pic>
      </p:grpSp>
      <p:grpSp>
        <p:nvGrpSpPr>
          <p:cNvPr id="24" name="Group 23">
            <a:extLst>
              <a:ext uri="{FF2B5EF4-FFF2-40B4-BE49-F238E27FC236}">
                <a16:creationId xmlns:a16="http://schemas.microsoft.com/office/drawing/2014/main" id="{16F1309E-9DD6-5D49-90D9-5023B13EF471}"/>
              </a:ext>
            </a:extLst>
          </p:cNvPr>
          <p:cNvGrpSpPr/>
          <p:nvPr/>
        </p:nvGrpSpPr>
        <p:grpSpPr>
          <a:xfrm>
            <a:off x="455953" y="1724316"/>
            <a:ext cx="6163700" cy="980292"/>
            <a:chOff x="83127" y="2380858"/>
            <a:chExt cx="6163700" cy="980292"/>
          </a:xfrm>
        </p:grpSpPr>
        <p:pic>
          <p:nvPicPr>
            <p:cNvPr id="19" name="Google Shape;310;p18">
              <a:extLst>
                <a:ext uri="{FF2B5EF4-FFF2-40B4-BE49-F238E27FC236}">
                  <a16:creationId xmlns:a16="http://schemas.microsoft.com/office/drawing/2014/main" id="{D23C55FD-373B-2249-9F47-0631B0485B92}"/>
                </a:ext>
              </a:extLst>
            </p:cNvPr>
            <p:cNvPicPr preferRelativeResize="0"/>
            <p:nvPr/>
          </p:nvPicPr>
          <p:blipFill>
            <a:blip r:embed="rId5">
              <a:alphaModFix/>
            </a:blip>
            <a:stretch>
              <a:fillRect/>
            </a:stretch>
          </p:blipFill>
          <p:spPr>
            <a:xfrm>
              <a:off x="547255" y="2833328"/>
              <a:ext cx="5235444" cy="174515"/>
            </a:xfrm>
            <a:prstGeom prst="rect">
              <a:avLst/>
            </a:prstGeom>
            <a:noFill/>
            <a:ln>
              <a:noFill/>
            </a:ln>
          </p:spPr>
        </p:pic>
        <p:sp>
          <p:nvSpPr>
            <p:cNvPr id="20" name="Right Arrow 19">
              <a:extLst>
                <a:ext uri="{FF2B5EF4-FFF2-40B4-BE49-F238E27FC236}">
                  <a16:creationId xmlns:a16="http://schemas.microsoft.com/office/drawing/2014/main" id="{86226EF8-5FC1-3D4D-968D-4FF2BEA5CD66}"/>
                </a:ext>
              </a:extLst>
            </p:cNvPr>
            <p:cNvSpPr/>
            <p:nvPr/>
          </p:nvSpPr>
          <p:spPr>
            <a:xfrm rot="5400000">
              <a:off x="2929734" y="2467966"/>
              <a:ext cx="470485" cy="296270"/>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938DFAA1-3123-C24C-907C-F379F7CCA61D}"/>
                </a:ext>
              </a:extLst>
            </p:cNvPr>
            <p:cNvSpPr txBox="1"/>
            <p:nvPr/>
          </p:nvSpPr>
          <p:spPr>
            <a:xfrm>
              <a:off x="83127" y="2991818"/>
              <a:ext cx="928255" cy="369332"/>
            </a:xfrm>
            <a:prstGeom prst="rect">
              <a:avLst/>
            </a:prstGeom>
            <a:noFill/>
          </p:spPr>
          <p:txBody>
            <a:bodyPr wrap="square">
              <a:spAutoFit/>
            </a:bodyPr>
            <a:lstStyle/>
            <a:p>
              <a:pPr algn="ctr"/>
              <a:r>
                <a:rPr lang="en-GB" dirty="0">
                  <a:latin typeface="Century Gothic" panose="020B0502020202020204" pitchFamily="34" charset="0"/>
                </a:rPr>
                <a:t>73,000</a:t>
              </a:r>
            </a:p>
          </p:txBody>
        </p:sp>
        <p:sp>
          <p:nvSpPr>
            <p:cNvPr id="23" name="TextBox 22">
              <a:extLst>
                <a:ext uri="{FF2B5EF4-FFF2-40B4-BE49-F238E27FC236}">
                  <a16:creationId xmlns:a16="http://schemas.microsoft.com/office/drawing/2014/main" id="{EEB48C55-37CB-B141-AC53-EBC85E413889}"/>
                </a:ext>
              </a:extLst>
            </p:cNvPr>
            <p:cNvSpPr txBox="1"/>
            <p:nvPr/>
          </p:nvSpPr>
          <p:spPr>
            <a:xfrm>
              <a:off x="5318572" y="2986780"/>
              <a:ext cx="928255" cy="369332"/>
            </a:xfrm>
            <a:prstGeom prst="rect">
              <a:avLst/>
            </a:prstGeom>
            <a:noFill/>
          </p:spPr>
          <p:txBody>
            <a:bodyPr wrap="square">
              <a:spAutoFit/>
            </a:bodyPr>
            <a:lstStyle/>
            <a:p>
              <a:pPr algn="ctr"/>
              <a:r>
                <a:rPr lang="en-GB" dirty="0">
                  <a:latin typeface="Century Gothic" panose="020B0502020202020204" pitchFamily="34" charset="0"/>
                </a:rPr>
                <a:t>74,000</a:t>
              </a:r>
            </a:p>
          </p:txBody>
        </p:sp>
      </p:grpSp>
      <p:grpSp>
        <p:nvGrpSpPr>
          <p:cNvPr id="34" name="Group 33">
            <a:extLst>
              <a:ext uri="{FF2B5EF4-FFF2-40B4-BE49-F238E27FC236}">
                <a16:creationId xmlns:a16="http://schemas.microsoft.com/office/drawing/2014/main" id="{6CD07644-5144-BE40-B2F5-D64AD4141F30}"/>
              </a:ext>
            </a:extLst>
          </p:cNvPr>
          <p:cNvGrpSpPr/>
          <p:nvPr/>
        </p:nvGrpSpPr>
        <p:grpSpPr>
          <a:xfrm>
            <a:off x="9281488" y="3203229"/>
            <a:ext cx="1996056" cy="3260547"/>
            <a:chOff x="62965" y="4094024"/>
            <a:chExt cx="1996056" cy="3260547"/>
          </a:xfrm>
        </p:grpSpPr>
        <p:pic>
          <p:nvPicPr>
            <p:cNvPr id="12" name="Google Shape;85;p9">
              <a:extLst>
                <a:ext uri="{FF2B5EF4-FFF2-40B4-BE49-F238E27FC236}">
                  <a16:creationId xmlns:a16="http://schemas.microsoft.com/office/drawing/2014/main" id="{19B8E6CB-F9DF-3645-A9A9-A24AE82C9D24}"/>
                </a:ext>
              </a:extLst>
            </p:cNvPr>
            <p:cNvPicPr preferRelativeResize="0"/>
            <p:nvPr/>
          </p:nvPicPr>
          <p:blipFill>
            <a:blip r:embed="rId6">
              <a:alphaModFix/>
            </a:blip>
            <a:stretch>
              <a:fillRect/>
            </a:stretch>
          </p:blipFill>
          <p:spPr>
            <a:xfrm>
              <a:off x="734291" y="6727791"/>
              <a:ext cx="665352" cy="625028"/>
            </a:xfrm>
            <a:prstGeom prst="rect">
              <a:avLst/>
            </a:prstGeom>
            <a:noFill/>
            <a:ln>
              <a:noFill/>
            </a:ln>
          </p:spPr>
        </p:pic>
        <p:pic>
          <p:nvPicPr>
            <p:cNvPr id="13" name="Google Shape;87;p9">
              <a:extLst>
                <a:ext uri="{FF2B5EF4-FFF2-40B4-BE49-F238E27FC236}">
                  <a16:creationId xmlns:a16="http://schemas.microsoft.com/office/drawing/2014/main" id="{1518C30D-84D3-134E-8B56-4A9823964041}"/>
                </a:ext>
              </a:extLst>
            </p:cNvPr>
            <p:cNvPicPr preferRelativeResize="0"/>
            <p:nvPr/>
          </p:nvPicPr>
          <p:blipFill>
            <a:blip r:embed="rId7">
              <a:alphaModFix/>
            </a:blip>
            <a:stretch>
              <a:fillRect/>
            </a:stretch>
          </p:blipFill>
          <p:spPr>
            <a:xfrm>
              <a:off x="1413831" y="5408038"/>
              <a:ext cx="625028" cy="625028"/>
            </a:xfrm>
            <a:prstGeom prst="rect">
              <a:avLst/>
            </a:prstGeom>
            <a:noFill/>
            <a:ln>
              <a:noFill/>
            </a:ln>
          </p:spPr>
        </p:pic>
        <p:pic>
          <p:nvPicPr>
            <p:cNvPr id="14" name="Google Shape;88;p9">
              <a:extLst>
                <a:ext uri="{FF2B5EF4-FFF2-40B4-BE49-F238E27FC236}">
                  <a16:creationId xmlns:a16="http://schemas.microsoft.com/office/drawing/2014/main" id="{74B027B3-6A91-BE45-A6F8-D8C0FE28E408}"/>
                </a:ext>
              </a:extLst>
            </p:cNvPr>
            <p:cNvPicPr preferRelativeResize="0"/>
            <p:nvPr/>
          </p:nvPicPr>
          <p:blipFill>
            <a:blip r:embed="rId8">
              <a:alphaModFix/>
            </a:blip>
            <a:stretch>
              <a:fillRect/>
            </a:stretch>
          </p:blipFill>
          <p:spPr>
            <a:xfrm>
              <a:off x="62965" y="4094522"/>
              <a:ext cx="665352" cy="625028"/>
            </a:xfrm>
            <a:prstGeom prst="rect">
              <a:avLst/>
            </a:prstGeom>
            <a:noFill/>
            <a:ln>
              <a:noFill/>
            </a:ln>
          </p:spPr>
        </p:pic>
        <p:pic>
          <p:nvPicPr>
            <p:cNvPr id="15" name="Google Shape;90;p9">
              <a:extLst>
                <a:ext uri="{FF2B5EF4-FFF2-40B4-BE49-F238E27FC236}">
                  <a16:creationId xmlns:a16="http://schemas.microsoft.com/office/drawing/2014/main" id="{0CB8CE4F-E7DF-684B-8358-01BCD756AAFC}"/>
                </a:ext>
              </a:extLst>
            </p:cNvPr>
            <p:cNvPicPr preferRelativeResize="0"/>
            <p:nvPr/>
          </p:nvPicPr>
          <p:blipFill>
            <a:blip r:embed="rId9">
              <a:alphaModFix/>
            </a:blip>
            <a:stretch>
              <a:fillRect/>
            </a:stretch>
          </p:blipFill>
          <p:spPr>
            <a:xfrm>
              <a:off x="71466" y="6729543"/>
              <a:ext cx="665352" cy="625028"/>
            </a:xfrm>
            <a:prstGeom prst="rect">
              <a:avLst/>
            </a:prstGeom>
            <a:noFill/>
            <a:ln>
              <a:noFill/>
            </a:ln>
          </p:spPr>
        </p:pic>
        <p:pic>
          <p:nvPicPr>
            <p:cNvPr id="25" name="Google Shape;88;p9">
              <a:extLst>
                <a:ext uri="{FF2B5EF4-FFF2-40B4-BE49-F238E27FC236}">
                  <a16:creationId xmlns:a16="http://schemas.microsoft.com/office/drawing/2014/main" id="{51F62595-155F-B74F-9A54-6251FD583D6C}"/>
                </a:ext>
              </a:extLst>
            </p:cNvPr>
            <p:cNvPicPr preferRelativeResize="0"/>
            <p:nvPr/>
          </p:nvPicPr>
          <p:blipFill>
            <a:blip r:embed="rId8">
              <a:alphaModFix/>
            </a:blip>
            <a:stretch>
              <a:fillRect/>
            </a:stretch>
          </p:blipFill>
          <p:spPr>
            <a:xfrm>
              <a:off x="62965" y="4752869"/>
              <a:ext cx="665352" cy="625028"/>
            </a:xfrm>
            <a:prstGeom prst="rect">
              <a:avLst/>
            </a:prstGeom>
            <a:noFill/>
            <a:ln>
              <a:noFill/>
            </a:ln>
          </p:spPr>
        </p:pic>
        <p:pic>
          <p:nvPicPr>
            <p:cNvPr id="26" name="Google Shape;88;p9">
              <a:extLst>
                <a:ext uri="{FF2B5EF4-FFF2-40B4-BE49-F238E27FC236}">
                  <a16:creationId xmlns:a16="http://schemas.microsoft.com/office/drawing/2014/main" id="{83E0C4AB-E5D4-5B4F-AD66-249F5E1C5B44}"/>
                </a:ext>
              </a:extLst>
            </p:cNvPr>
            <p:cNvPicPr preferRelativeResize="0"/>
            <p:nvPr/>
          </p:nvPicPr>
          <p:blipFill>
            <a:blip r:embed="rId8">
              <a:alphaModFix/>
            </a:blip>
            <a:stretch>
              <a:fillRect/>
            </a:stretch>
          </p:blipFill>
          <p:spPr>
            <a:xfrm>
              <a:off x="728317" y="4094522"/>
              <a:ext cx="665352" cy="625028"/>
            </a:xfrm>
            <a:prstGeom prst="rect">
              <a:avLst/>
            </a:prstGeom>
            <a:noFill/>
            <a:ln>
              <a:noFill/>
            </a:ln>
          </p:spPr>
        </p:pic>
        <p:pic>
          <p:nvPicPr>
            <p:cNvPr id="27" name="Google Shape;88;p9">
              <a:extLst>
                <a:ext uri="{FF2B5EF4-FFF2-40B4-BE49-F238E27FC236}">
                  <a16:creationId xmlns:a16="http://schemas.microsoft.com/office/drawing/2014/main" id="{4EECEA35-89D3-2C46-8DC2-9C49052BA024}"/>
                </a:ext>
              </a:extLst>
            </p:cNvPr>
            <p:cNvPicPr preferRelativeResize="0"/>
            <p:nvPr/>
          </p:nvPicPr>
          <p:blipFill>
            <a:blip r:embed="rId8">
              <a:alphaModFix/>
            </a:blip>
            <a:stretch>
              <a:fillRect/>
            </a:stretch>
          </p:blipFill>
          <p:spPr>
            <a:xfrm>
              <a:off x="728317" y="4752869"/>
              <a:ext cx="665352" cy="625028"/>
            </a:xfrm>
            <a:prstGeom prst="rect">
              <a:avLst/>
            </a:prstGeom>
            <a:noFill/>
            <a:ln>
              <a:noFill/>
            </a:ln>
          </p:spPr>
        </p:pic>
        <p:pic>
          <p:nvPicPr>
            <p:cNvPr id="28" name="Google Shape;88;p9">
              <a:extLst>
                <a:ext uri="{FF2B5EF4-FFF2-40B4-BE49-F238E27FC236}">
                  <a16:creationId xmlns:a16="http://schemas.microsoft.com/office/drawing/2014/main" id="{5B8D00D3-DE99-C447-B6A6-2D2C0088C858}"/>
                </a:ext>
              </a:extLst>
            </p:cNvPr>
            <p:cNvPicPr preferRelativeResize="0"/>
            <p:nvPr/>
          </p:nvPicPr>
          <p:blipFill>
            <a:blip r:embed="rId8">
              <a:alphaModFix/>
            </a:blip>
            <a:stretch>
              <a:fillRect/>
            </a:stretch>
          </p:blipFill>
          <p:spPr>
            <a:xfrm>
              <a:off x="62965" y="5400654"/>
              <a:ext cx="665352" cy="625028"/>
            </a:xfrm>
            <a:prstGeom prst="rect">
              <a:avLst/>
            </a:prstGeom>
            <a:noFill/>
            <a:ln>
              <a:noFill/>
            </a:ln>
          </p:spPr>
        </p:pic>
        <p:pic>
          <p:nvPicPr>
            <p:cNvPr id="29" name="Google Shape;90;p9">
              <a:extLst>
                <a:ext uri="{FF2B5EF4-FFF2-40B4-BE49-F238E27FC236}">
                  <a16:creationId xmlns:a16="http://schemas.microsoft.com/office/drawing/2014/main" id="{6FCBFCEB-5B45-CA48-AEA0-E9F5881EB88E}"/>
                </a:ext>
              </a:extLst>
            </p:cNvPr>
            <p:cNvPicPr preferRelativeResize="0"/>
            <p:nvPr/>
          </p:nvPicPr>
          <p:blipFill>
            <a:blip r:embed="rId9">
              <a:alphaModFix/>
            </a:blip>
            <a:stretch>
              <a:fillRect/>
            </a:stretch>
          </p:blipFill>
          <p:spPr>
            <a:xfrm>
              <a:off x="734327" y="6048439"/>
              <a:ext cx="665352" cy="625028"/>
            </a:xfrm>
            <a:prstGeom prst="rect">
              <a:avLst/>
            </a:prstGeom>
            <a:noFill/>
            <a:ln>
              <a:noFill/>
            </a:ln>
          </p:spPr>
        </p:pic>
        <p:pic>
          <p:nvPicPr>
            <p:cNvPr id="30" name="Google Shape;90;p9">
              <a:extLst>
                <a:ext uri="{FF2B5EF4-FFF2-40B4-BE49-F238E27FC236}">
                  <a16:creationId xmlns:a16="http://schemas.microsoft.com/office/drawing/2014/main" id="{C4BEBC62-A049-D74F-8142-CD8BB2989A30}"/>
                </a:ext>
              </a:extLst>
            </p:cNvPr>
            <p:cNvPicPr preferRelativeResize="0"/>
            <p:nvPr/>
          </p:nvPicPr>
          <p:blipFill>
            <a:blip r:embed="rId9">
              <a:alphaModFix/>
            </a:blip>
            <a:stretch>
              <a:fillRect/>
            </a:stretch>
          </p:blipFill>
          <p:spPr>
            <a:xfrm>
              <a:off x="734291" y="5407934"/>
              <a:ext cx="665352" cy="625028"/>
            </a:xfrm>
            <a:prstGeom prst="rect">
              <a:avLst/>
            </a:prstGeom>
            <a:noFill/>
            <a:ln>
              <a:noFill/>
            </a:ln>
          </p:spPr>
        </p:pic>
        <p:pic>
          <p:nvPicPr>
            <p:cNvPr id="31" name="Google Shape;90;p9">
              <a:extLst>
                <a:ext uri="{FF2B5EF4-FFF2-40B4-BE49-F238E27FC236}">
                  <a16:creationId xmlns:a16="http://schemas.microsoft.com/office/drawing/2014/main" id="{6C152C7A-2116-FF43-AB16-1DBB1596A39D}"/>
                </a:ext>
              </a:extLst>
            </p:cNvPr>
            <p:cNvPicPr preferRelativeResize="0"/>
            <p:nvPr/>
          </p:nvPicPr>
          <p:blipFill>
            <a:blip r:embed="rId9">
              <a:alphaModFix/>
            </a:blip>
            <a:stretch>
              <a:fillRect/>
            </a:stretch>
          </p:blipFill>
          <p:spPr>
            <a:xfrm>
              <a:off x="68975" y="6062184"/>
              <a:ext cx="665352" cy="625028"/>
            </a:xfrm>
            <a:prstGeom prst="rect">
              <a:avLst/>
            </a:prstGeom>
            <a:noFill/>
            <a:ln>
              <a:noFill/>
            </a:ln>
          </p:spPr>
        </p:pic>
        <p:pic>
          <p:nvPicPr>
            <p:cNvPr id="32" name="Google Shape;85;p9">
              <a:extLst>
                <a:ext uri="{FF2B5EF4-FFF2-40B4-BE49-F238E27FC236}">
                  <a16:creationId xmlns:a16="http://schemas.microsoft.com/office/drawing/2014/main" id="{30AFEDF4-9105-CA40-86AA-709A0132F462}"/>
                </a:ext>
              </a:extLst>
            </p:cNvPr>
            <p:cNvPicPr preferRelativeResize="0"/>
            <p:nvPr/>
          </p:nvPicPr>
          <p:blipFill>
            <a:blip r:embed="rId6">
              <a:alphaModFix/>
            </a:blip>
            <a:stretch>
              <a:fillRect/>
            </a:stretch>
          </p:blipFill>
          <p:spPr>
            <a:xfrm>
              <a:off x="1393669" y="4771362"/>
              <a:ext cx="665352" cy="625028"/>
            </a:xfrm>
            <a:prstGeom prst="rect">
              <a:avLst/>
            </a:prstGeom>
            <a:noFill/>
            <a:ln>
              <a:noFill/>
            </a:ln>
          </p:spPr>
        </p:pic>
        <p:pic>
          <p:nvPicPr>
            <p:cNvPr id="33" name="Google Shape;85;p9">
              <a:extLst>
                <a:ext uri="{FF2B5EF4-FFF2-40B4-BE49-F238E27FC236}">
                  <a16:creationId xmlns:a16="http://schemas.microsoft.com/office/drawing/2014/main" id="{66FB3F8C-F064-0145-81BC-DD05585D3277}"/>
                </a:ext>
              </a:extLst>
            </p:cNvPr>
            <p:cNvPicPr preferRelativeResize="0"/>
            <p:nvPr/>
          </p:nvPicPr>
          <p:blipFill>
            <a:blip r:embed="rId6">
              <a:alphaModFix/>
            </a:blip>
            <a:stretch>
              <a:fillRect/>
            </a:stretch>
          </p:blipFill>
          <p:spPr>
            <a:xfrm>
              <a:off x="1393669" y="4094024"/>
              <a:ext cx="665352" cy="625028"/>
            </a:xfrm>
            <a:prstGeom prst="rect">
              <a:avLst/>
            </a:prstGeom>
            <a:noFill/>
            <a:ln>
              <a:noFill/>
            </a:ln>
          </p:spPr>
        </p:pic>
      </p:grpSp>
      <p:sp>
        <p:nvSpPr>
          <p:cNvPr id="36" name="Google Shape;336;p27">
            <a:extLst>
              <a:ext uri="{FF2B5EF4-FFF2-40B4-BE49-F238E27FC236}">
                <a16:creationId xmlns:a16="http://schemas.microsoft.com/office/drawing/2014/main" id="{942E675D-A910-0644-B1D5-AD20A5C9B8D1}"/>
              </a:ext>
            </a:extLst>
          </p:cNvPr>
          <p:cNvSpPr txBox="1"/>
          <p:nvPr/>
        </p:nvSpPr>
        <p:spPr>
          <a:xfrm>
            <a:off x="1232124" y="2368471"/>
            <a:ext cx="4500520" cy="87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73,500. Because it is in the middle of 73,000 and 74,000.</a:t>
            </a:r>
            <a:endParaRPr kumimoji="0" sz="1400" b="0" i="0" u="none" strike="noStrike" kern="0" cap="none" spc="0" normalizeH="0" baseline="0" noProof="0" dirty="0">
              <a:ln>
                <a:noFill/>
              </a:ln>
              <a:solidFill>
                <a:srgbClr val="43A047"/>
              </a:solidFill>
              <a:effectLst/>
              <a:uLnTx/>
              <a:uFillTx/>
              <a:latin typeface="Arial"/>
              <a:cs typeface="Arial"/>
              <a:sym typeface="Arial"/>
            </a:endParaRPr>
          </a:p>
        </p:txBody>
      </p:sp>
      <p:sp>
        <p:nvSpPr>
          <p:cNvPr id="37" name="Google Shape;345;p27">
            <a:extLst>
              <a:ext uri="{FF2B5EF4-FFF2-40B4-BE49-F238E27FC236}">
                <a16:creationId xmlns:a16="http://schemas.microsoft.com/office/drawing/2014/main" id="{DEE90EB4-D3FF-D241-A79D-4A5189839FCA}"/>
              </a:ext>
            </a:extLst>
          </p:cNvPr>
          <p:cNvSpPr txBox="1"/>
          <p:nvPr/>
        </p:nvSpPr>
        <p:spPr>
          <a:xfrm>
            <a:off x="6397886" y="3224767"/>
            <a:ext cx="2930500" cy="347437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54,301. I know this because there are 5 ten thousands counters, 4 thousands counters, 3 hundreds counters, no tens counters (you show this with 0) and 1 one counter.  </a:t>
            </a:r>
            <a:endParaRPr kumimoji="0" sz="1400" b="0" i="0" u="none" strike="noStrike" kern="0" cap="none" spc="0" normalizeH="0" baseline="0" noProof="0" dirty="0">
              <a:ln>
                <a:noFill/>
              </a:ln>
              <a:solidFill>
                <a:srgbClr val="43A047"/>
              </a:solidFill>
              <a:effectLst/>
              <a:uLnTx/>
              <a:uFillTx/>
              <a:latin typeface="Arial"/>
              <a:cs typeface="Arial"/>
              <a:sym typeface="Arial"/>
            </a:endParaRPr>
          </a:p>
        </p:txBody>
      </p:sp>
      <p:sp>
        <p:nvSpPr>
          <p:cNvPr id="38" name="Google Shape;346;p27">
            <a:extLst>
              <a:ext uri="{FF2B5EF4-FFF2-40B4-BE49-F238E27FC236}">
                <a16:creationId xmlns:a16="http://schemas.microsoft.com/office/drawing/2014/main" id="{3074DA11-BEF5-E84D-BBB8-DAAC1920812A}"/>
              </a:ext>
            </a:extLst>
          </p:cNvPr>
          <p:cNvSpPr txBox="1"/>
          <p:nvPr/>
        </p:nvSpPr>
        <p:spPr>
          <a:xfrm>
            <a:off x="293794" y="4764707"/>
            <a:ext cx="2899309" cy="173968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4,000. I know this because each block is made of 1,000 cubes so four blocks make 4,000.</a:t>
            </a:r>
            <a:endParaRPr kumimoji="0" sz="1400" b="0" i="0" u="none" strike="noStrike" kern="0" cap="none" spc="0" normalizeH="0" baseline="0" noProof="0" dirty="0">
              <a:ln>
                <a:noFill/>
              </a:ln>
              <a:solidFill>
                <a:srgbClr val="43A047"/>
              </a:solidFill>
              <a:effectLst/>
              <a:uLnTx/>
              <a:uFillTx/>
              <a:latin typeface="Arial"/>
              <a:cs typeface="Arial"/>
              <a:sym typeface="Arial"/>
            </a:endParaRPr>
          </a:p>
        </p:txBody>
      </p:sp>
      <p:sp>
        <p:nvSpPr>
          <p:cNvPr id="39" name="Google Shape;352;p27">
            <a:extLst>
              <a:ext uri="{FF2B5EF4-FFF2-40B4-BE49-F238E27FC236}">
                <a16:creationId xmlns:a16="http://schemas.microsoft.com/office/drawing/2014/main" id="{FA71770D-5F7C-484D-B495-9EA9F7DD548E}"/>
              </a:ext>
            </a:extLst>
          </p:cNvPr>
          <p:cNvSpPr txBox="1"/>
          <p:nvPr/>
        </p:nvSpPr>
        <p:spPr>
          <a:xfrm>
            <a:off x="5309439" y="394224"/>
            <a:ext cx="7027392" cy="5402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97,060 because 97,000 + 0 hundreds + 60 + 0 ones = 97,060 </a:t>
            </a:r>
            <a:endParaRPr kumimoji="0" sz="1400" b="0" i="0" u="none" strike="noStrike" kern="0" cap="none" spc="0" normalizeH="0" baseline="0" noProof="0" dirty="0">
              <a:ln>
                <a:noFill/>
              </a:ln>
              <a:solidFill>
                <a:srgbClr val="43A047"/>
              </a:solidFill>
              <a:effectLst/>
              <a:uLnTx/>
              <a:uFillTx/>
              <a:latin typeface="Arial"/>
              <a:cs typeface="Arial"/>
              <a:sym typeface="Arial"/>
            </a:endParaRPr>
          </a:p>
        </p:txBody>
      </p:sp>
    </p:spTree>
    <p:extLst>
      <p:ext uri="{BB962C8B-B14F-4D97-AF65-F5344CB8AC3E}">
        <p14:creationId xmlns:p14="http://schemas.microsoft.com/office/powerpoint/2010/main" val="2795807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3344883"/>
          </a:xfrm>
        </p:spPr>
        <p:txBody>
          <a:bodyPr/>
          <a:lstStyle/>
          <a:p>
            <a:r>
              <a:rPr lang="en-GB" b="1" dirty="0"/>
              <a:t>Represent these numbers using concrete resources or pictorially.  </a:t>
            </a:r>
          </a:p>
          <a:p>
            <a:pPr marL="342900" indent="-342900">
              <a:buFont typeface="+mj-lt"/>
              <a:buAutoNum type="alphaLcParenR"/>
            </a:pPr>
            <a:r>
              <a:rPr lang="en-GB" dirty="0"/>
              <a:t>51,853</a:t>
            </a:r>
          </a:p>
          <a:p>
            <a:pPr marL="342900" indent="-342900">
              <a:buFont typeface="+mj-lt"/>
              <a:buAutoNum type="alphaLcParenR"/>
            </a:pPr>
            <a:r>
              <a:rPr lang="en-GB" dirty="0"/>
              <a:t>98,005</a:t>
            </a:r>
          </a:p>
          <a:p>
            <a:pPr marL="342900" indent="-342900">
              <a:buFont typeface="+mj-lt"/>
              <a:buAutoNum type="alphaLcParenR"/>
            </a:pPr>
            <a:r>
              <a:rPr lang="en-GB" dirty="0"/>
              <a:t>26,871</a:t>
            </a:r>
          </a:p>
          <a:p>
            <a:endParaRPr lang="en-GB" dirty="0"/>
          </a:p>
          <a:p>
            <a:r>
              <a:rPr lang="en-GB" dirty="0"/>
              <a:t>Explain your choices.</a:t>
            </a:r>
          </a:p>
        </p:txBody>
      </p:sp>
    </p:spTree>
    <p:extLst>
      <p:ext uri="{BB962C8B-B14F-4D97-AF65-F5344CB8AC3E}">
        <p14:creationId xmlns:p14="http://schemas.microsoft.com/office/powerpoint/2010/main" val="283455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3344883"/>
          </a:xfrm>
        </p:spPr>
        <p:txBody>
          <a:bodyPr/>
          <a:lstStyle/>
          <a:p>
            <a:r>
              <a:rPr lang="en-GB" b="1" dirty="0"/>
              <a:t>What is 10, 100 and 1,000 more than the given number?</a:t>
            </a:r>
          </a:p>
          <a:p>
            <a:pPr marL="342900" indent="-342900">
              <a:buFont typeface="+mj-lt"/>
              <a:buAutoNum type="alphaLcParenR"/>
            </a:pPr>
            <a:r>
              <a:rPr lang="en-GB" dirty="0"/>
              <a:t>36,135</a:t>
            </a:r>
          </a:p>
          <a:p>
            <a:pPr marL="342900" indent="-342900">
              <a:buFont typeface="+mj-lt"/>
              <a:buAutoNum type="alphaLcParenR"/>
            </a:pPr>
            <a:r>
              <a:rPr lang="en-GB" dirty="0"/>
              <a:t>42,350</a:t>
            </a:r>
          </a:p>
          <a:p>
            <a:pPr marL="342900" indent="-342900">
              <a:buFont typeface="+mj-lt"/>
              <a:buAutoNum type="alphaLcParenR"/>
            </a:pPr>
            <a:r>
              <a:rPr lang="en-GB" dirty="0"/>
              <a:t>14,999</a:t>
            </a:r>
          </a:p>
          <a:p>
            <a:endParaRPr lang="en-GB" dirty="0"/>
          </a:p>
          <a:p>
            <a:r>
              <a:rPr lang="en-GB" dirty="0"/>
              <a:t>How did you work out the answers? </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CC83D94-7448-0B43-8C1C-D22C259C6BC2}"/>
              </a:ext>
            </a:extLst>
          </p:cNvPr>
          <p:cNvSpPr txBox="1"/>
          <p:nvPr/>
        </p:nvSpPr>
        <p:spPr>
          <a:xfrm>
            <a:off x="6761019" y="700644"/>
            <a:ext cx="5029200" cy="2118209"/>
          </a:xfrm>
          <a:prstGeom prst="rect">
            <a:avLst/>
          </a:prstGeom>
          <a:noFill/>
        </p:spPr>
        <p:txBody>
          <a:bodyPr wrap="square" rtlCol="0">
            <a:spAutoFit/>
          </a:bodyPr>
          <a:lstStyle/>
          <a:p>
            <a:pPr lvl="0">
              <a:lnSpc>
                <a:spcPct val="150000"/>
              </a:lnSpc>
              <a:buClr>
                <a:srgbClr val="000000"/>
              </a:buClr>
              <a:defRPr/>
            </a:pPr>
            <a:r>
              <a:rPr lang="en-GB" b="1" kern="0" dirty="0">
                <a:solidFill>
                  <a:srgbClr val="43A047"/>
                </a:solidFill>
                <a:latin typeface="Century Gothic"/>
                <a:ea typeface="Century Gothic"/>
                <a:cs typeface="Century Gothic"/>
                <a:sym typeface="Century Gothic"/>
              </a:rPr>
              <a:t>10 more          100 more          1,000 more</a:t>
            </a:r>
          </a:p>
          <a:p>
            <a:pPr lvl="0">
              <a:lnSpc>
                <a:spcPct val="150000"/>
              </a:lnSpc>
              <a:buClr>
                <a:srgbClr val="000000"/>
              </a:buClr>
              <a:defRPr/>
            </a:pPr>
            <a:endParaRPr lang="en-GB" kern="0" dirty="0">
              <a:solidFill>
                <a:srgbClr val="43A047"/>
              </a:solidFill>
              <a:latin typeface="Century Gothic"/>
              <a:ea typeface="Century Gothic"/>
              <a:cs typeface="Century Gothic"/>
              <a:sym typeface="Century Gothic"/>
            </a:endParaRPr>
          </a:p>
          <a:p>
            <a:pPr marL="457200" lvl="0" indent="-342900">
              <a:lnSpc>
                <a:spcPct val="150000"/>
              </a:lnSpc>
              <a:buClr>
                <a:srgbClr val="43A047"/>
              </a:buClr>
              <a:buSzPts val="1800"/>
              <a:buFont typeface="+mj-lt"/>
              <a:buAutoNum type="alphaLcParenR"/>
              <a:defRPr/>
            </a:pPr>
            <a:r>
              <a:rPr lang="en-GB" kern="0" dirty="0">
                <a:solidFill>
                  <a:srgbClr val="43A047"/>
                </a:solidFill>
                <a:latin typeface="Century Gothic"/>
                <a:ea typeface="Century Gothic"/>
                <a:cs typeface="Century Gothic"/>
                <a:sym typeface="Century Gothic"/>
              </a:rPr>
              <a:t>36,145	36,235		37,135</a:t>
            </a:r>
          </a:p>
          <a:p>
            <a:pPr marL="457200" lvl="0" indent="-342900">
              <a:lnSpc>
                <a:spcPct val="150000"/>
              </a:lnSpc>
              <a:buClr>
                <a:srgbClr val="43A047"/>
              </a:buClr>
              <a:buSzPts val="1800"/>
              <a:buFont typeface="+mj-lt"/>
              <a:buAutoNum type="alphaLcParenR"/>
              <a:defRPr/>
            </a:pPr>
            <a:r>
              <a:rPr lang="en-GB" kern="0" dirty="0">
                <a:solidFill>
                  <a:srgbClr val="43A047"/>
                </a:solidFill>
                <a:latin typeface="Century Gothic"/>
                <a:ea typeface="Century Gothic"/>
                <a:cs typeface="Century Gothic"/>
                <a:sym typeface="Century Gothic"/>
              </a:rPr>
              <a:t>42,360	42,450		43,350</a:t>
            </a:r>
          </a:p>
          <a:p>
            <a:pPr marL="457200" lvl="0" indent="-342900">
              <a:lnSpc>
                <a:spcPct val="150000"/>
              </a:lnSpc>
              <a:buClr>
                <a:srgbClr val="43A047"/>
              </a:buClr>
              <a:buSzPts val="1800"/>
              <a:buFont typeface="+mj-lt"/>
              <a:buAutoNum type="alphaLcParenR"/>
              <a:defRPr/>
            </a:pPr>
            <a:r>
              <a:rPr lang="en-GB" kern="0" dirty="0">
                <a:solidFill>
                  <a:srgbClr val="43A047"/>
                </a:solidFill>
                <a:latin typeface="Century Gothic"/>
                <a:ea typeface="Century Gothic"/>
                <a:cs typeface="Century Gothic"/>
                <a:sym typeface="Century Gothic"/>
              </a:rPr>
              <a:t>15,009	15,099		15,999</a:t>
            </a:r>
            <a:endParaRPr lang="en-GB" sz="1400" kern="0" dirty="0">
              <a:solidFill>
                <a:srgbClr val="43A047"/>
              </a:solidFill>
              <a:latin typeface="Arial"/>
              <a:cs typeface="Arial"/>
              <a:sym typeface="Arial"/>
            </a:endParaRPr>
          </a:p>
        </p:txBody>
      </p:sp>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Represent a number in different ways </a:t>
            </a:r>
          </a:p>
          <a:p>
            <a:pPr>
              <a:lnSpc>
                <a:spcPct val="110000"/>
              </a:lnSpc>
            </a:pPr>
            <a:r>
              <a:rPr lang="en-GB" dirty="0"/>
              <a:t>Let’s Learn</a:t>
            </a:r>
          </a:p>
          <a:p>
            <a:pPr>
              <a:lnSpc>
                <a:spcPct val="110000"/>
              </a:lnSpc>
            </a:pPr>
            <a:r>
              <a:rPr lang="en-GB" dirty="0"/>
              <a:t>Follow Me – Partition a number </a:t>
            </a:r>
          </a:p>
          <a:p>
            <a:pPr>
              <a:lnSpc>
                <a:spcPct val="110000"/>
              </a:lnSpc>
            </a:pPr>
            <a:r>
              <a:rPr lang="en-GB" dirty="0"/>
              <a:t>Your Turn (1) – Partition a number </a:t>
            </a:r>
          </a:p>
          <a:p>
            <a:pPr>
              <a:lnSpc>
                <a:spcPct val="110000"/>
              </a:lnSpc>
            </a:pPr>
            <a:r>
              <a:rPr lang="en-GB" dirty="0"/>
              <a:t>Follow Me – Who is correct? </a:t>
            </a:r>
          </a:p>
          <a:p>
            <a:pPr>
              <a:lnSpc>
                <a:spcPct val="110000"/>
              </a:lnSpc>
            </a:pPr>
            <a:r>
              <a:rPr lang="en-GB" dirty="0"/>
              <a:t>Your Turn (2) – Numbers on a place value chart </a:t>
            </a:r>
          </a:p>
          <a:p>
            <a:pPr>
              <a:lnSpc>
                <a:spcPct val="110000"/>
              </a:lnSpc>
            </a:pPr>
            <a:r>
              <a:rPr lang="en-GB" dirty="0"/>
              <a:t>Follow Me – Powers of 10 more than a number (true or false)</a:t>
            </a:r>
          </a:p>
          <a:p>
            <a:pPr>
              <a:lnSpc>
                <a:spcPct val="110000"/>
              </a:lnSpc>
            </a:pPr>
            <a:r>
              <a:rPr lang="en-GB" dirty="0"/>
              <a:t>Your Turn (3) – True or false</a:t>
            </a:r>
          </a:p>
          <a:p>
            <a:pPr>
              <a:lnSpc>
                <a:spcPct val="110000"/>
              </a:lnSpc>
            </a:pPr>
            <a:r>
              <a:rPr lang="en-GB" dirty="0"/>
              <a:t>Let’s Reflect </a:t>
            </a:r>
          </a:p>
          <a:p>
            <a:pPr>
              <a:lnSpc>
                <a:spcPct val="110000"/>
              </a:lnSpc>
            </a:pPr>
            <a:r>
              <a:rPr lang="en-GB" dirty="0"/>
              <a:t>Support Slides – Based </a:t>
            </a:r>
            <a:r>
              <a:rPr lang="en-GB"/>
              <a:t>on numbers to 100,000</a:t>
            </a:r>
            <a:endParaRPr lang="en-GB" dirty="0"/>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1286121"/>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One million is one thousand thousands.</a:t>
            </a:r>
          </a:p>
          <a:p>
            <a:pPr>
              <a:lnSpc>
                <a:spcPct val="150000"/>
              </a:lnSpc>
            </a:pPr>
            <a:r>
              <a:rPr lang="en-GB" dirty="0">
                <a:solidFill>
                  <a:srgbClr val="222222"/>
                </a:solidFill>
                <a:latin typeface="Century Gothic" panose="020B0502020202020204" pitchFamily="34" charset="0"/>
              </a:rPr>
              <a:t>The (item) represents (number). The value of (items) is (number).</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The green counter represents 10. The value of the 3 green counters is 30.</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1110575155"/>
              </p:ext>
            </p:extLst>
          </p:nvPr>
        </p:nvGraphicFramePr>
        <p:xfrm>
          <a:off x="263524" y="1155866"/>
          <a:ext cx="11736388" cy="940248"/>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pPr marL="0" lvl="0" indent="0" algn="l" rtl="0">
                        <a:lnSpc>
                          <a:spcPct val="115000"/>
                        </a:lnSpc>
                        <a:spcBef>
                          <a:spcPts val="0"/>
                        </a:spcBef>
                        <a:spcAft>
                          <a:spcPts val="0"/>
                        </a:spcAft>
                        <a:buNone/>
                      </a:pPr>
                      <a:r>
                        <a:rPr lang="en-GB" sz="1800" b="0" dirty="0">
                          <a:solidFill>
                            <a:srgbClr val="222222"/>
                          </a:solidFill>
                          <a:latin typeface="Century Gothic"/>
                          <a:ea typeface="Century Gothic"/>
                          <a:cs typeface="Century Gothic"/>
                          <a:sym typeface="Century Gothic"/>
                        </a:rPr>
                        <a:t>ten million</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222222"/>
                          </a:solidFill>
                          <a:latin typeface="Century Gothic"/>
                          <a:ea typeface="Century Gothic"/>
                          <a:cs typeface="Century Gothic"/>
                          <a:sym typeface="Century Gothic"/>
                        </a:rPr>
                        <a:t>place holder (zero)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pPr marL="0" lvl="0" indent="0" algn="l" rtl="0">
                        <a:lnSpc>
                          <a:spcPct val="115000"/>
                        </a:lnSpc>
                        <a:spcBef>
                          <a:spcPts val="0"/>
                        </a:spcBef>
                        <a:spcAft>
                          <a:spcPts val="0"/>
                        </a:spcAft>
                        <a:buNone/>
                      </a:pPr>
                      <a:r>
                        <a:rPr lang="en-GB" sz="1800" b="0" dirty="0">
                          <a:solidFill>
                            <a:srgbClr val="222222"/>
                          </a:solidFill>
                          <a:latin typeface="Century Gothic"/>
                          <a:ea typeface="Century Gothic"/>
                          <a:cs typeface="Century Gothic"/>
                          <a:sym typeface="Century Gothic"/>
                        </a:rPr>
                        <a:t>place value</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222222"/>
                          </a:solidFill>
                          <a:latin typeface="Century Gothic"/>
                          <a:ea typeface="Century Gothic"/>
                          <a:cs typeface="Century Gothic"/>
                          <a:sym typeface="Century Gothic"/>
                        </a:rPr>
                        <a:t>represents</a:t>
                      </a:r>
                      <a:r>
                        <a:rPr lang="en-GB" sz="1800" b="0" dirty="0">
                          <a:solidFill>
                            <a:srgbClr val="222222"/>
                          </a:solidFill>
                          <a:latin typeface="Century Gothic" panose="020B0502020202020204" pitchFamily="34" charset="0"/>
                          <a:ea typeface="Century Gothic"/>
                          <a:cs typeface="Century Gothic"/>
                          <a:sym typeface="Century Gothic"/>
                        </a:rPr>
                        <a:t> or representation</a:t>
                      </a:r>
                      <a:endParaRPr lang="en-GB" sz="1800" b="0" dirty="0">
                        <a:solidFill>
                          <a:srgbClr val="222222"/>
                        </a:solidFill>
                        <a:latin typeface="Century Gothic"/>
                        <a:ea typeface="Century Gothic"/>
                        <a:cs typeface="Century Gothic"/>
                        <a:sym typeface="Century Goth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29737"/>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p:txBody>
          <a:bodyPr/>
          <a:lstStyle/>
          <a:p>
            <a:r>
              <a:rPr lang="en-GB" b="1" dirty="0"/>
              <a:t>Which numbers are missing from this partitioned number?</a:t>
            </a:r>
            <a:endParaRPr lang="en-GB" dirty="0"/>
          </a:p>
          <a:p>
            <a:pPr algn="ctr"/>
            <a:r>
              <a:rPr lang="en-GB" dirty="0"/>
              <a:t>1,750,082 = 1,000,000 + 700,000 + ____ + ____ + 2</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500 + 80</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50,000 + 82</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50,000 + 80</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5,000 + 80</a:t>
            </a:r>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read and represent numbers to 10,000,000 </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455125"/>
          </a:xfrm>
        </p:spPr>
        <p:txBody>
          <a:bodyPr/>
          <a:lstStyle/>
          <a:p>
            <a:r>
              <a:rPr lang="en-GB" b="1" dirty="0"/>
              <a:t>Show the given number in different ways.</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12" name="Group 11">
            <a:extLst>
              <a:ext uri="{FF2B5EF4-FFF2-40B4-BE49-F238E27FC236}">
                <a16:creationId xmlns:a16="http://schemas.microsoft.com/office/drawing/2014/main" id="{B9BDB78F-7107-FD42-824F-61A38BB68E6C}"/>
              </a:ext>
            </a:extLst>
          </p:cNvPr>
          <p:cNvGrpSpPr/>
          <p:nvPr/>
        </p:nvGrpSpPr>
        <p:grpSpPr>
          <a:xfrm>
            <a:off x="1554181" y="1652174"/>
            <a:ext cx="9083637" cy="4901026"/>
            <a:chOff x="1554181" y="1652174"/>
            <a:chExt cx="9083637" cy="4318951"/>
          </a:xfrm>
        </p:grpSpPr>
        <p:graphicFrame>
          <p:nvGraphicFramePr>
            <p:cNvPr id="6" name="Google Shape;95;p15">
              <a:extLst>
                <a:ext uri="{FF2B5EF4-FFF2-40B4-BE49-F238E27FC236}">
                  <a16:creationId xmlns:a16="http://schemas.microsoft.com/office/drawing/2014/main" id="{DCFAB5FC-C9A0-F24A-A9F9-584BF20883D5}"/>
                </a:ext>
              </a:extLst>
            </p:cNvPr>
            <p:cNvGraphicFramePr/>
            <p:nvPr>
              <p:extLst>
                <p:ext uri="{D42A27DB-BD31-4B8C-83A1-F6EECF244321}">
                  <p14:modId xmlns:p14="http://schemas.microsoft.com/office/powerpoint/2010/main" val="1845097378"/>
                </p:ext>
              </p:extLst>
            </p:nvPr>
          </p:nvGraphicFramePr>
          <p:xfrm>
            <a:off x="1554181" y="1652174"/>
            <a:ext cx="9083637" cy="4318951"/>
          </p:xfrm>
          <a:graphic>
            <a:graphicData uri="http://schemas.openxmlformats.org/drawingml/2006/table">
              <a:tbl>
                <a:tblPr>
                  <a:noFill/>
                </a:tblPr>
                <a:tblGrid>
                  <a:gridCol w="4536494">
                    <a:extLst>
                      <a:ext uri="{9D8B030D-6E8A-4147-A177-3AD203B41FA5}">
                        <a16:colId xmlns:a16="http://schemas.microsoft.com/office/drawing/2014/main" val="20000"/>
                      </a:ext>
                    </a:extLst>
                  </a:gridCol>
                  <a:gridCol w="4547143">
                    <a:extLst>
                      <a:ext uri="{9D8B030D-6E8A-4147-A177-3AD203B41FA5}">
                        <a16:colId xmlns:a16="http://schemas.microsoft.com/office/drawing/2014/main" val="20001"/>
                      </a:ext>
                    </a:extLst>
                  </a:gridCol>
                </a:tblGrid>
                <a:tr h="2450513">
                  <a:tc>
                    <a:txBody>
                      <a:bodyPr/>
                      <a:lstStyle/>
                      <a:p>
                        <a:pPr marL="0" lvl="0" indent="0" algn="l" rtl="0">
                          <a:lnSpc>
                            <a:spcPct val="115000"/>
                          </a:lnSpc>
                          <a:spcBef>
                            <a:spcPts val="0"/>
                          </a:spcBef>
                          <a:spcAft>
                            <a:spcPts val="0"/>
                          </a:spcAft>
                          <a:buNone/>
                        </a:pPr>
                        <a:r>
                          <a:rPr lang="en-GB" sz="1800" dirty="0">
                            <a:solidFill>
                              <a:srgbClr val="222222"/>
                            </a:solidFill>
                            <a:latin typeface="Century Gothic"/>
                            <a:ea typeface="Century Gothic"/>
                            <a:cs typeface="Century Gothic"/>
                            <a:sym typeface="Century Gothic"/>
                          </a:rPr>
                          <a:t>Counters</a:t>
                        </a:r>
                        <a:endParaRPr sz="1800" dirty="0">
                          <a:solidFill>
                            <a:srgbClr val="222222"/>
                          </a:solidFill>
                          <a:latin typeface="Century Gothic"/>
                          <a:ea typeface="Century Gothic"/>
                          <a:cs typeface="Century Gothic"/>
                          <a:sym typeface="Century Gothic"/>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800" dirty="0">
                            <a:solidFill>
                              <a:srgbClr val="222222"/>
                            </a:solidFill>
                            <a:latin typeface="Century Gothic"/>
                            <a:ea typeface="Century Gothic"/>
                            <a:cs typeface="Century Gothic"/>
                            <a:sym typeface="Century Gothic"/>
                          </a:rPr>
                          <a:t>In words</a:t>
                        </a:r>
                        <a:endParaRPr sz="1800" dirty="0">
                          <a:solidFill>
                            <a:srgbClr val="222222"/>
                          </a:solidFill>
                          <a:latin typeface="Century Gothic"/>
                          <a:ea typeface="Century Gothic"/>
                          <a:cs typeface="Century Gothic"/>
                          <a:sym typeface="Century Gothic"/>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50513">
                  <a:tc>
                    <a:txBody>
                      <a:bodyPr/>
                      <a:lstStyle/>
                      <a:p>
                        <a:pPr marL="0" lvl="0" indent="0" algn="l" rtl="0">
                          <a:lnSpc>
                            <a:spcPct val="115000"/>
                          </a:lnSpc>
                          <a:spcBef>
                            <a:spcPts val="0"/>
                          </a:spcBef>
                          <a:spcAft>
                            <a:spcPts val="0"/>
                          </a:spcAft>
                          <a:buNone/>
                        </a:pPr>
                        <a:r>
                          <a:rPr lang="en-GB" sz="1800" dirty="0">
                            <a:solidFill>
                              <a:srgbClr val="222222"/>
                            </a:solidFill>
                            <a:latin typeface="Century Gothic"/>
                            <a:ea typeface="Century Gothic"/>
                            <a:cs typeface="Century Gothic"/>
                            <a:sym typeface="Century Gothic"/>
                          </a:rPr>
                          <a:t>Number line</a:t>
                        </a:r>
                        <a:endParaRPr sz="1800" dirty="0">
                          <a:solidFill>
                            <a:srgbClr val="222222"/>
                          </a:solidFill>
                          <a:latin typeface="Century Gothic"/>
                          <a:ea typeface="Century Gothic"/>
                          <a:cs typeface="Century Gothic"/>
                          <a:sym typeface="Century Gothic"/>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800" dirty="0">
                            <a:solidFill>
                              <a:srgbClr val="222222"/>
                            </a:solidFill>
                            <a:latin typeface="Century Gothic"/>
                            <a:ea typeface="Century Gothic"/>
                            <a:cs typeface="Century Gothic"/>
                            <a:sym typeface="Century Gothic"/>
                          </a:rPr>
                          <a:t>Part-whole model</a:t>
                        </a:r>
                        <a:endParaRPr sz="1800" dirty="0">
                          <a:solidFill>
                            <a:srgbClr val="222222"/>
                          </a:solidFill>
                          <a:latin typeface="Century Gothic"/>
                          <a:ea typeface="Century Gothic"/>
                          <a:cs typeface="Century Gothic"/>
                          <a:sym typeface="Century Gothic"/>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 name="Google Shape;96;p15">
              <a:extLst>
                <a:ext uri="{FF2B5EF4-FFF2-40B4-BE49-F238E27FC236}">
                  <a16:creationId xmlns:a16="http://schemas.microsoft.com/office/drawing/2014/main" id="{DAA6C1CF-E6E2-B041-BD0B-DBD0D37E5C55}"/>
                </a:ext>
              </a:extLst>
            </p:cNvPr>
            <p:cNvSpPr/>
            <p:nvPr/>
          </p:nvSpPr>
          <p:spPr>
            <a:xfrm>
              <a:off x="5380095" y="3599886"/>
              <a:ext cx="1502788" cy="499891"/>
            </a:xfrm>
            <a:prstGeom prst="rect">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240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rPr>
                <a:t>51,307</a:t>
              </a:r>
              <a:endParaRPr kumimoji="0" sz="1400" i="0" u="none" strike="noStrike" kern="0" cap="none" spc="0" normalizeH="0" baseline="0" noProof="0" dirty="0">
                <a:ln>
                  <a:noFill/>
                </a:ln>
                <a:solidFill>
                  <a:srgbClr val="222222"/>
                </a:solidFill>
                <a:effectLst/>
                <a:uLnTx/>
                <a:uFillTx/>
                <a:latin typeface="Arial"/>
                <a:cs typeface="Arial"/>
                <a:sym typeface="Arial"/>
              </a:endParaRPr>
            </a:p>
          </p:txBody>
        </p:sp>
      </p:grpSp>
      <p:sp>
        <p:nvSpPr>
          <p:cNvPr id="22" name="TextBox 21">
            <a:extLst>
              <a:ext uri="{FF2B5EF4-FFF2-40B4-BE49-F238E27FC236}">
                <a16:creationId xmlns:a16="http://schemas.microsoft.com/office/drawing/2014/main" id="{FD0B2061-246E-9045-9774-E3D318ECE743}"/>
              </a:ext>
            </a:extLst>
          </p:cNvPr>
          <p:cNvSpPr txBox="1"/>
          <p:nvPr/>
        </p:nvSpPr>
        <p:spPr>
          <a:xfrm>
            <a:off x="6298010" y="2402622"/>
            <a:ext cx="4170219" cy="87062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Fifty one thousand, three hundred and seven</a:t>
            </a:r>
          </a:p>
        </p:txBody>
      </p:sp>
      <p:grpSp>
        <p:nvGrpSpPr>
          <p:cNvPr id="26" name="Group 25">
            <a:extLst>
              <a:ext uri="{FF2B5EF4-FFF2-40B4-BE49-F238E27FC236}">
                <a16:creationId xmlns:a16="http://schemas.microsoft.com/office/drawing/2014/main" id="{5AA3ED7B-9CB3-DE44-9103-95F096E5A1FA}"/>
              </a:ext>
            </a:extLst>
          </p:cNvPr>
          <p:cNvGrpSpPr/>
          <p:nvPr/>
        </p:nvGrpSpPr>
        <p:grpSpPr>
          <a:xfrm>
            <a:off x="1778726" y="2019809"/>
            <a:ext cx="4115266" cy="1996929"/>
            <a:chOff x="1584761" y="2019809"/>
            <a:chExt cx="4115266" cy="1996929"/>
          </a:xfrm>
        </p:grpSpPr>
        <p:pic>
          <p:nvPicPr>
            <p:cNvPr id="8" name="Google Shape;85;p9">
              <a:extLst>
                <a:ext uri="{FF2B5EF4-FFF2-40B4-BE49-F238E27FC236}">
                  <a16:creationId xmlns:a16="http://schemas.microsoft.com/office/drawing/2014/main" id="{C5510623-15BC-284E-86F1-307545A7F914}"/>
                </a:ext>
              </a:extLst>
            </p:cNvPr>
            <p:cNvPicPr preferRelativeResize="0"/>
            <p:nvPr/>
          </p:nvPicPr>
          <p:blipFill>
            <a:blip r:embed="rId3">
              <a:alphaModFix/>
            </a:blip>
            <a:stretch>
              <a:fillRect/>
            </a:stretch>
          </p:blipFill>
          <p:spPr>
            <a:xfrm>
              <a:off x="2938217" y="2023844"/>
              <a:ext cx="707156" cy="664298"/>
            </a:xfrm>
            <a:prstGeom prst="rect">
              <a:avLst/>
            </a:prstGeom>
            <a:noFill/>
            <a:ln>
              <a:noFill/>
            </a:ln>
          </p:spPr>
        </p:pic>
        <p:pic>
          <p:nvPicPr>
            <p:cNvPr id="9" name="Google Shape;87;p9">
              <a:extLst>
                <a:ext uri="{FF2B5EF4-FFF2-40B4-BE49-F238E27FC236}">
                  <a16:creationId xmlns:a16="http://schemas.microsoft.com/office/drawing/2014/main" id="{8284134E-5B7C-F44E-BE4A-53A8309F8484}"/>
                </a:ext>
              </a:extLst>
            </p:cNvPr>
            <p:cNvPicPr preferRelativeResize="0"/>
            <p:nvPr/>
          </p:nvPicPr>
          <p:blipFill>
            <a:blip r:embed="rId4">
              <a:alphaModFix/>
            </a:blip>
            <a:stretch>
              <a:fillRect/>
            </a:stretch>
          </p:blipFill>
          <p:spPr>
            <a:xfrm>
              <a:off x="3663823" y="2019809"/>
              <a:ext cx="664298" cy="664298"/>
            </a:xfrm>
            <a:prstGeom prst="rect">
              <a:avLst/>
            </a:prstGeom>
            <a:noFill/>
            <a:ln>
              <a:noFill/>
            </a:ln>
          </p:spPr>
        </p:pic>
        <p:pic>
          <p:nvPicPr>
            <p:cNvPr id="10" name="Google Shape;88;p9">
              <a:extLst>
                <a:ext uri="{FF2B5EF4-FFF2-40B4-BE49-F238E27FC236}">
                  <a16:creationId xmlns:a16="http://schemas.microsoft.com/office/drawing/2014/main" id="{2C856202-EF2E-0C45-BBE0-8BD816C4E1D1}"/>
                </a:ext>
              </a:extLst>
            </p:cNvPr>
            <p:cNvPicPr preferRelativeResize="0"/>
            <p:nvPr/>
          </p:nvPicPr>
          <p:blipFill>
            <a:blip r:embed="rId5">
              <a:alphaModFix/>
            </a:blip>
            <a:stretch>
              <a:fillRect/>
            </a:stretch>
          </p:blipFill>
          <p:spPr>
            <a:xfrm>
              <a:off x="1584761" y="2023844"/>
              <a:ext cx="707156" cy="664298"/>
            </a:xfrm>
            <a:prstGeom prst="rect">
              <a:avLst/>
            </a:prstGeom>
            <a:noFill/>
            <a:ln>
              <a:noFill/>
            </a:ln>
          </p:spPr>
        </p:pic>
        <p:pic>
          <p:nvPicPr>
            <p:cNvPr id="11" name="Google Shape;90;p9">
              <a:extLst>
                <a:ext uri="{FF2B5EF4-FFF2-40B4-BE49-F238E27FC236}">
                  <a16:creationId xmlns:a16="http://schemas.microsoft.com/office/drawing/2014/main" id="{7271C533-868F-DB4C-BF33-CB76F9AD3364}"/>
                </a:ext>
              </a:extLst>
            </p:cNvPr>
            <p:cNvPicPr preferRelativeResize="0"/>
            <p:nvPr/>
          </p:nvPicPr>
          <p:blipFill>
            <a:blip r:embed="rId6">
              <a:alphaModFix/>
            </a:blip>
            <a:stretch>
              <a:fillRect/>
            </a:stretch>
          </p:blipFill>
          <p:spPr>
            <a:xfrm>
              <a:off x="2256631" y="3342330"/>
              <a:ext cx="707156" cy="664298"/>
            </a:xfrm>
            <a:prstGeom prst="rect">
              <a:avLst/>
            </a:prstGeom>
            <a:noFill/>
            <a:ln>
              <a:noFill/>
            </a:ln>
          </p:spPr>
        </p:pic>
        <p:pic>
          <p:nvPicPr>
            <p:cNvPr id="13" name="Google Shape;87;p9">
              <a:extLst>
                <a:ext uri="{FF2B5EF4-FFF2-40B4-BE49-F238E27FC236}">
                  <a16:creationId xmlns:a16="http://schemas.microsoft.com/office/drawing/2014/main" id="{D1DBD3B0-D313-1046-A8C7-7576B046800B}"/>
                </a:ext>
              </a:extLst>
            </p:cNvPr>
            <p:cNvPicPr preferRelativeResize="0"/>
            <p:nvPr/>
          </p:nvPicPr>
          <p:blipFill>
            <a:blip r:embed="rId4">
              <a:alphaModFix/>
            </a:blip>
            <a:stretch>
              <a:fillRect/>
            </a:stretch>
          </p:blipFill>
          <p:spPr>
            <a:xfrm>
              <a:off x="4343189" y="2023844"/>
              <a:ext cx="664298" cy="664298"/>
            </a:xfrm>
            <a:prstGeom prst="rect">
              <a:avLst/>
            </a:prstGeom>
            <a:noFill/>
            <a:ln>
              <a:noFill/>
            </a:ln>
          </p:spPr>
        </p:pic>
        <p:pic>
          <p:nvPicPr>
            <p:cNvPr id="14" name="Google Shape;87;p9">
              <a:extLst>
                <a:ext uri="{FF2B5EF4-FFF2-40B4-BE49-F238E27FC236}">
                  <a16:creationId xmlns:a16="http://schemas.microsoft.com/office/drawing/2014/main" id="{8C31827B-2D45-5644-992F-66BEB70D802E}"/>
                </a:ext>
              </a:extLst>
            </p:cNvPr>
            <p:cNvPicPr preferRelativeResize="0"/>
            <p:nvPr/>
          </p:nvPicPr>
          <p:blipFill>
            <a:blip r:embed="rId4">
              <a:alphaModFix/>
            </a:blip>
            <a:stretch>
              <a:fillRect/>
            </a:stretch>
          </p:blipFill>
          <p:spPr>
            <a:xfrm>
              <a:off x="3663823" y="2688142"/>
              <a:ext cx="664298" cy="664298"/>
            </a:xfrm>
            <a:prstGeom prst="rect">
              <a:avLst/>
            </a:prstGeom>
            <a:noFill/>
            <a:ln>
              <a:noFill/>
            </a:ln>
          </p:spPr>
        </p:pic>
        <p:pic>
          <p:nvPicPr>
            <p:cNvPr id="15" name="Google Shape;87;p9">
              <a:extLst>
                <a:ext uri="{FF2B5EF4-FFF2-40B4-BE49-F238E27FC236}">
                  <a16:creationId xmlns:a16="http://schemas.microsoft.com/office/drawing/2014/main" id="{6698B20B-E65B-6249-83BE-6E2B7B3AF284}"/>
                </a:ext>
              </a:extLst>
            </p:cNvPr>
            <p:cNvPicPr preferRelativeResize="0"/>
            <p:nvPr/>
          </p:nvPicPr>
          <p:blipFill>
            <a:blip r:embed="rId4">
              <a:alphaModFix/>
            </a:blip>
            <a:stretch>
              <a:fillRect/>
            </a:stretch>
          </p:blipFill>
          <p:spPr>
            <a:xfrm>
              <a:off x="4343189" y="2692177"/>
              <a:ext cx="664298" cy="664298"/>
            </a:xfrm>
            <a:prstGeom prst="rect">
              <a:avLst/>
            </a:prstGeom>
            <a:noFill/>
            <a:ln>
              <a:noFill/>
            </a:ln>
          </p:spPr>
        </p:pic>
        <p:pic>
          <p:nvPicPr>
            <p:cNvPr id="16" name="Google Shape;87;p9">
              <a:extLst>
                <a:ext uri="{FF2B5EF4-FFF2-40B4-BE49-F238E27FC236}">
                  <a16:creationId xmlns:a16="http://schemas.microsoft.com/office/drawing/2014/main" id="{1BB6F6DD-EA71-5C42-B504-414833E1A283}"/>
                </a:ext>
              </a:extLst>
            </p:cNvPr>
            <p:cNvPicPr preferRelativeResize="0"/>
            <p:nvPr/>
          </p:nvPicPr>
          <p:blipFill>
            <a:blip r:embed="rId4">
              <a:alphaModFix/>
            </a:blip>
            <a:stretch>
              <a:fillRect/>
            </a:stretch>
          </p:blipFill>
          <p:spPr>
            <a:xfrm>
              <a:off x="3663823" y="3348335"/>
              <a:ext cx="664298" cy="664298"/>
            </a:xfrm>
            <a:prstGeom prst="rect">
              <a:avLst/>
            </a:prstGeom>
            <a:noFill/>
            <a:ln>
              <a:noFill/>
            </a:ln>
          </p:spPr>
        </p:pic>
        <p:pic>
          <p:nvPicPr>
            <p:cNvPr id="17" name="Google Shape;87;p9">
              <a:extLst>
                <a:ext uri="{FF2B5EF4-FFF2-40B4-BE49-F238E27FC236}">
                  <a16:creationId xmlns:a16="http://schemas.microsoft.com/office/drawing/2014/main" id="{499B2959-87FA-1F47-A751-B9DB73EE425A}"/>
                </a:ext>
              </a:extLst>
            </p:cNvPr>
            <p:cNvPicPr preferRelativeResize="0"/>
            <p:nvPr/>
          </p:nvPicPr>
          <p:blipFill>
            <a:blip r:embed="rId4">
              <a:alphaModFix/>
            </a:blip>
            <a:stretch>
              <a:fillRect/>
            </a:stretch>
          </p:blipFill>
          <p:spPr>
            <a:xfrm>
              <a:off x="4343189" y="3352370"/>
              <a:ext cx="664298" cy="664298"/>
            </a:xfrm>
            <a:prstGeom prst="rect">
              <a:avLst/>
            </a:prstGeom>
            <a:noFill/>
            <a:ln>
              <a:noFill/>
            </a:ln>
          </p:spPr>
        </p:pic>
        <p:pic>
          <p:nvPicPr>
            <p:cNvPr id="18" name="Google Shape;88;p9">
              <a:extLst>
                <a:ext uri="{FF2B5EF4-FFF2-40B4-BE49-F238E27FC236}">
                  <a16:creationId xmlns:a16="http://schemas.microsoft.com/office/drawing/2014/main" id="{9D6B0D50-DFE5-284A-AB43-97900E2514F1}"/>
                </a:ext>
              </a:extLst>
            </p:cNvPr>
            <p:cNvPicPr preferRelativeResize="0"/>
            <p:nvPr/>
          </p:nvPicPr>
          <p:blipFill>
            <a:blip r:embed="rId5">
              <a:alphaModFix/>
            </a:blip>
            <a:stretch>
              <a:fillRect/>
            </a:stretch>
          </p:blipFill>
          <p:spPr>
            <a:xfrm>
              <a:off x="2261489" y="2023844"/>
              <a:ext cx="707156" cy="664298"/>
            </a:xfrm>
            <a:prstGeom prst="rect">
              <a:avLst/>
            </a:prstGeom>
            <a:noFill/>
            <a:ln>
              <a:noFill/>
            </a:ln>
          </p:spPr>
        </p:pic>
        <p:pic>
          <p:nvPicPr>
            <p:cNvPr id="19" name="Google Shape;88;p9">
              <a:extLst>
                <a:ext uri="{FF2B5EF4-FFF2-40B4-BE49-F238E27FC236}">
                  <a16:creationId xmlns:a16="http://schemas.microsoft.com/office/drawing/2014/main" id="{C48C0D3D-ACE9-314F-8A51-945AFED013DF}"/>
                </a:ext>
              </a:extLst>
            </p:cNvPr>
            <p:cNvPicPr preferRelativeResize="0"/>
            <p:nvPr/>
          </p:nvPicPr>
          <p:blipFill>
            <a:blip r:embed="rId5">
              <a:alphaModFix/>
            </a:blip>
            <a:stretch>
              <a:fillRect/>
            </a:stretch>
          </p:blipFill>
          <p:spPr>
            <a:xfrm>
              <a:off x="1584761" y="2688142"/>
              <a:ext cx="707156" cy="664298"/>
            </a:xfrm>
            <a:prstGeom prst="rect">
              <a:avLst/>
            </a:prstGeom>
            <a:noFill/>
            <a:ln>
              <a:noFill/>
            </a:ln>
          </p:spPr>
        </p:pic>
        <p:pic>
          <p:nvPicPr>
            <p:cNvPr id="20" name="Google Shape;88;p9">
              <a:extLst>
                <a:ext uri="{FF2B5EF4-FFF2-40B4-BE49-F238E27FC236}">
                  <a16:creationId xmlns:a16="http://schemas.microsoft.com/office/drawing/2014/main" id="{6F429153-71E4-264D-B41C-9D043772AB44}"/>
                </a:ext>
              </a:extLst>
            </p:cNvPr>
            <p:cNvPicPr preferRelativeResize="0"/>
            <p:nvPr/>
          </p:nvPicPr>
          <p:blipFill>
            <a:blip r:embed="rId5">
              <a:alphaModFix/>
            </a:blip>
            <a:stretch>
              <a:fillRect/>
            </a:stretch>
          </p:blipFill>
          <p:spPr>
            <a:xfrm>
              <a:off x="2261489" y="2688142"/>
              <a:ext cx="707156" cy="664298"/>
            </a:xfrm>
            <a:prstGeom prst="rect">
              <a:avLst/>
            </a:prstGeom>
            <a:noFill/>
            <a:ln>
              <a:noFill/>
            </a:ln>
          </p:spPr>
        </p:pic>
        <p:pic>
          <p:nvPicPr>
            <p:cNvPr id="21" name="Google Shape;88;p9">
              <a:extLst>
                <a:ext uri="{FF2B5EF4-FFF2-40B4-BE49-F238E27FC236}">
                  <a16:creationId xmlns:a16="http://schemas.microsoft.com/office/drawing/2014/main" id="{0858E624-3FE2-0747-98BD-CEAFF49302B6}"/>
                </a:ext>
              </a:extLst>
            </p:cNvPr>
            <p:cNvPicPr preferRelativeResize="0"/>
            <p:nvPr/>
          </p:nvPicPr>
          <p:blipFill>
            <a:blip r:embed="rId5">
              <a:alphaModFix/>
            </a:blip>
            <a:stretch>
              <a:fillRect/>
            </a:stretch>
          </p:blipFill>
          <p:spPr>
            <a:xfrm>
              <a:off x="1584761" y="3352440"/>
              <a:ext cx="707156" cy="664298"/>
            </a:xfrm>
            <a:prstGeom prst="rect">
              <a:avLst/>
            </a:prstGeom>
            <a:noFill/>
            <a:ln>
              <a:noFill/>
            </a:ln>
          </p:spPr>
        </p:pic>
        <p:pic>
          <p:nvPicPr>
            <p:cNvPr id="23" name="Google Shape;85;p9">
              <a:extLst>
                <a:ext uri="{FF2B5EF4-FFF2-40B4-BE49-F238E27FC236}">
                  <a16:creationId xmlns:a16="http://schemas.microsoft.com/office/drawing/2014/main" id="{D2364254-2345-0F48-8CEB-ECB1A281D9DC}"/>
                </a:ext>
              </a:extLst>
            </p:cNvPr>
            <p:cNvPicPr preferRelativeResize="0"/>
            <p:nvPr/>
          </p:nvPicPr>
          <p:blipFill>
            <a:blip r:embed="rId3">
              <a:alphaModFix/>
            </a:blip>
            <a:stretch>
              <a:fillRect/>
            </a:stretch>
          </p:blipFill>
          <p:spPr>
            <a:xfrm>
              <a:off x="2938217" y="2688443"/>
              <a:ext cx="707156" cy="664298"/>
            </a:xfrm>
            <a:prstGeom prst="rect">
              <a:avLst/>
            </a:prstGeom>
            <a:noFill/>
            <a:ln>
              <a:noFill/>
            </a:ln>
          </p:spPr>
        </p:pic>
        <p:pic>
          <p:nvPicPr>
            <p:cNvPr id="24" name="Google Shape;85;p9">
              <a:extLst>
                <a:ext uri="{FF2B5EF4-FFF2-40B4-BE49-F238E27FC236}">
                  <a16:creationId xmlns:a16="http://schemas.microsoft.com/office/drawing/2014/main" id="{5F1D4268-A437-0548-AC03-893D01E32136}"/>
                </a:ext>
              </a:extLst>
            </p:cNvPr>
            <p:cNvPicPr preferRelativeResize="0"/>
            <p:nvPr/>
          </p:nvPicPr>
          <p:blipFill>
            <a:blip r:embed="rId3">
              <a:alphaModFix/>
            </a:blip>
            <a:stretch>
              <a:fillRect/>
            </a:stretch>
          </p:blipFill>
          <p:spPr>
            <a:xfrm>
              <a:off x="2938217" y="3342029"/>
              <a:ext cx="707156" cy="664298"/>
            </a:xfrm>
            <a:prstGeom prst="rect">
              <a:avLst/>
            </a:prstGeom>
            <a:noFill/>
            <a:ln>
              <a:noFill/>
            </a:ln>
          </p:spPr>
        </p:pic>
        <p:pic>
          <p:nvPicPr>
            <p:cNvPr id="25" name="Google Shape;87;p9">
              <a:extLst>
                <a:ext uri="{FF2B5EF4-FFF2-40B4-BE49-F238E27FC236}">
                  <a16:creationId xmlns:a16="http://schemas.microsoft.com/office/drawing/2014/main" id="{FD5021F8-4055-7345-9349-A0E4E1A82008}"/>
                </a:ext>
              </a:extLst>
            </p:cNvPr>
            <p:cNvPicPr preferRelativeResize="0"/>
            <p:nvPr/>
          </p:nvPicPr>
          <p:blipFill>
            <a:blip r:embed="rId4">
              <a:alphaModFix/>
            </a:blip>
            <a:stretch>
              <a:fillRect/>
            </a:stretch>
          </p:blipFill>
          <p:spPr>
            <a:xfrm>
              <a:off x="5035729" y="2019809"/>
              <a:ext cx="664298" cy="664298"/>
            </a:xfrm>
            <a:prstGeom prst="rect">
              <a:avLst/>
            </a:prstGeom>
            <a:noFill/>
            <a:ln>
              <a:noFill/>
            </a:ln>
          </p:spPr>
        </p:pic>
      </p:grpSp>
      <p:grpSp>
        <p:nvGrpSpPr>
          <p:cNvPr id="27" name="Google Shape;186;p13">
            <a:extLst>
              <a:ext uri="{FF2B5EF4-FFF2-40B4-BE49-F238E27FC236}">
                <a16:creationId xmlns:a16="http://schemas.microsoft.com/office/drawing/2014/main" id="{95DF035C-C86A-7A4B-817E-3B260DCCE2F5}"/>
              </a:ext>
            </a:extLst>
          </p:cNvPr>
          <p:cNvGrpSpPr/>
          <p:nvPr/>
        </p:nvGrpSpPr>
        <p:grpSpPr>
          <a:xfrm>
            <a:off x="6366392" y="4498483"/>
            <a:ext cx="4033453" cy="1969943"/>
            <a:chOff x="5139300" y="630275"/>
            <a:chExt cx="3638550" cy="2114550"/>
          </a:xfrm>
        </p:grpSpPr>
        <p:pic>
          <p:nvPicPr>
            <p:cNvPr id="28" name="Google Shape;187;p13">
              <a:extLst>
                <a:ext uri="{FF2B5EF4-FFF2-40B4-BE49-F238E27FC236}">
                  <a16:creationId xmlns:a16="http://schemas.microsoft.com/office/drawing/2014/main" id="{EF0F198E-FC1B-C447-88C8-F5384D03119B}"/>
                </a:ext>
              </a:extLst>
            </p:cNvPr>
            <p:cNvPicPr preferRelativeResize="0"/>
            <p:nvPr/>
          </p:nvPicPr>
          <p:blipFill>
            <a:blip r:embed="rId7">
              <a:alphaModFix/>
            </a:blip>
            <a:stretch>
              <a:fillRect/>
            </a:stretch>
          </p:blipFill>
          <p:spPr>
            <a:xfrm>
              <a:off x="5139300" y="630275"/>
              <a:ext cx="3638550" cy="2114550"/>
            </a:xfrm>
            <a:prstGeom prst="rect">
              <a:avLst/>
            </a:prstGeom>
            <a:noFill/>
            <a:ln>
              <a:noFill/>
            </a:ln>
          </p:spPr>
        </p:pic>
        <p:sp>
          <p:nvSpPr>
            <p:cNvPr id="29" name="Google Shape;188;p13">
              <a:extLst>
                <a:ext uri="{FF2B5EF4-FFF2-40B4-BE49-F238E27FC236}">
                  <a16:creationId xmlns:a16="http://schemas.microsoft.com/office/drawing/2014/main" id="{A35F1C62-623A-C843-B742-C80F60CCE342}"/>
                </a:ext>
              </a:extLst>
            </p:cNvPr>
            <p:cNvSpPr txBox="1"/>
            <p:nvPr/>
          </p:nvSpPr>
          <p:spPr>
            <a:xfrm>
              <a:off x="5248667" y="1743475"/>
              <a:ext cx="1074686" cy="56159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solidFill>
                    <a:srgbClr val="43A047"/>
                  </a:solidFill>
                  <a:latin typeface="Century Gothic" panose="020B0502020202020204" pitchFamily="34" charset="0"/>
                  <a:ea typeface="Nunito Sans"/>
                  <a:cs typeface="Nunito Sans"/>
                  <a:sym typeface="Nunito Sans"/>
                </a:rPr>
                <a:t>51,000</a:t>
              </a:r>
              <a:endParaRPr sz="2200" dirty="0">
                <a:solidFill>
                  <a:srgbClr val="43A047"/>
                </a:solidFill>
                <a:latin typeface="Century Gothic" panose="020B0502020202020204" pitchFamily="34" charset="0"/>
                <a:ea typeface="Nunito Sans"/>
                <a:cs typeface="Nunito Sans"/>
                <a:sym typeface="Nunito Sans"/>
              </a:endParaRPr>
            </a:p>
          </p:txBody>
        </p:sp>
        <p:sp>
          <p:nvSpPr>
            <p:cNvPr id="30" name="Google Shape;189;p13">
              <a:extLst>
                <a:ext uri="{FF2B5EF4-FFF2-40B4-BE49-F238E27FC236}">
                  <a16:creationId xmlns:a16="http://schemas.microsoft.com/office/drawing/2014/main" id="{D19D9B2F-D19B-1B44-86AC-6DA42CA99C61}"/>
                </a:ext>
              </a:extLst>
            </p:cNvPr>
            <p:cNvSpPr txBox="1"/>
            <p:nvPr/>
          </p:nvSpPr>
          <p:spPr>
            <a:xfrm>
              <a:off x="6534624" y="720301"/>
              <a:ext cx="1013698" cy="56159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solidFill>
                    <a:srgbClr val="43A047"/>
                  </a:solidFill>
                  <a:latin typeface="Century Gothic" panose="020B0502020202020204" pitchFamily="34" charset="0"/>
                  <a:ea typeface="Nunito Sans"/>
                  <a:cs typeface="Nunito Sans"/>
                  <a:sym typeface="Nunito Sans"/>
                </a:rPr>
                <a:t>51,307</a:t>
              </a:r>
              <a:endParaRPr sz="2200" dirty="0">
                <a:solidFill>
                  <a:srgbClr val="43A047"/>
                </a:solidFill>
                <a:latin typeface="Century Gothic" panose="020B0502020202020204" pitchFamily="34" charset="0"/>
                <a:ea typeface="Nunito Sans"/>
                <a:cs typeface="Nunito Sans"/>
                <a:sym typeface="Nunito Sans"/>
              </a:endParaRPr>
            </a:p>
          </p:txBody>
        </p:sp>
        <p:sp>
          <p:nvSpPr>
            <p:cNvPr id="31" name="Google Shape;190;p13">
              <a:extLst>
                <a:ext uri="{FF2B5EF4-FFF2-40B4-BE49-F238E27FC236}">
                  <a16:creationId xmlns:a16="http://schemas.microsoft.com/office/drawing/2014/main" id="{EE564BD6-8206-914B-A268-4D40698B005A}"/>
                </a:ext>
              </a:extLst>
            </p:cNvPr>
            <p:cNvSpPr txBox="1"/>
            <p:nvPr/>
          </p:nvSpPr>
          <p:spPr>
            <a:xfrm>
              <a:off x="6631263" y="2153125"/>
              <a:ext cx="654600" cy="56159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solidFill>
                    <a:srgbClr val="43A047"/>
                  </a:solidFill>
                  <a:latin typeface="Century Gothic" panose="020B0502020202020204" pitchFamily="34" charset="0"/>
                  <a:ea typeface="Nunito Sans"/>
                  <a:cs typeface="Nunito Sans"/>
                  <a:sym typeface="Nunito Sans"/>
                </a:rPr>
                <a:t>300</a:t>
              </a:r>
              <a:endParaRPr sz="2200" dirty="0">
                <a:solidFill>
                  <a:srgbClr val="43A047"/>
                </a:solidFill>
                <a:latin typeface="Century Gothic" panose="020B0502020202020204" pitchFamily="34" charset="0"/>
                <a:ea typeface="Nunito Sans"/>
                <a:cs typeface="Nunito Sans"/>
                <a:sym typeface="Nunito Sans"/>
              </a:endParaRPr>
            </a:p>
          </p:txBody>
        </p:sp>
        <p:sp>
          <p:nvSpPr>
            <p:cNvPr id="32" name="Google Shape;191;p13">
              <a:extLst>
                <a:ext uri="{FF2B5EF4-FFF2-40B4-BE49-F238E27FC236}">
                  <a16:creationId xmlns:a16="http://schemas.microsoft.com/office/drawing/2014/main" id="{294A870A-C01E-6B46-8ABC-B040B0EAFA32}"/>
                </a:ext>
              </a:extLst>
            </p:cNvPr>
            <p:cNvSpPr txBox="1"/>
            <p:nvPr/>
          </p:nvSpPr>
          <p:spPr>
            <a:xfrm>
              <a:off x="7840338" y="1743475"/>
              <a:ext cx="654600" cy="56159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solidFill>
                    <a:srgbClr val="43A047"/>
                  </a:solidFill>
                  <a:latin typeface="Century Gothic" panose="020B0502020202020204" pitchFamily="34" charset="0"/>
                  <a:ea typeface="Nunito Sans"/>
                  <a:cs typeface="Nunito Sans"/>
                  <a:sym typeface="Nunito Sans"/>
                </a:rPr>
                <a:t>7</a:t>
              </a:r>
              <a:endParaRPr sz="2200" dirty="0">
                <a:solidFill>
                  <a:srgbClr val="43A047"/>
                </a:solidFill>
                <a:latin typeface="Century Gothic" panose="020B0502020202020204" pitchFamily="34" charset="0"/>
                <a:ea typeface="Nunito Sans"/>
                <a:cs typeface="Nunito Sans"/>
                <a:sym typeface="Nunito Sans"/>
              </a:endParaRPr>
            </a:p>
          </p:txBody>
        </p:sp>
      </p:grpSp>
      <p:grpSp>
        <p:nvGrpSpPr>
          <p:cNvPr id="39" name="Group 38">
            <a:extLst>
              <a:ext uri="{FF2B5EF4-FFF2-40B4-BE49-F238E27FC236}">
                <a16:creationId xmlns:a16="http://schemas.microsoft.com/office/drawing/2014/main" id="{9BC566DE-18F8-A74F-B07A-237DB45BE7C6}"/>
              </a:ext>
            </a:extLst>
          </p:cNvPr>
          <p:cNvGrpSpPr/>
          <p:nvPr/>
        </p:nvGrpSpPr>
        <p:grpSpPr>
          <a:xfrm>
            <a:off x="1611969" y="4777561"/>
            <a:ext cx="4664170" cy="1058304"/>
            <a:chOff x="1611969" y="4777561"/>
            <a:chExt cx="4664170" cy="1058304"/>
          </a:xfrm>
        </p:grpSpPr>
        <p:grpSp>
          <p:nvGrpSpPr>
            <p:cNvPr id="36" name="Group 35">
              <a:extLst>
                <a:ext uri="{FF2B5EF4-FFF2-40B4-BE49-F238E27FC236}">
                  <a16:creationId xmlns:a16="http://schemas.microsoft.com/office/drawing/2014/main" id="{C7FE351B-9F05-9B44-98A2-9DDEB22CFB22}"/>
                </a:ext>
              </a:extLst>
            </p:cNvPr>
            <p:cNvGrpSpPr/>
            <p:nvPr/>
          </p:nvGrpSpPr>
          <p:grpSpPr>
            <a:xfrm>
              <a:off x="1611969" y="5270059"/>
              <a:ext cx="4664170" cy="565806"/>
              <a:chOff x="1611969" y="5270059"/>
              <a:chExt cx="4664170" cy="565806"/>
            </a:xfrm>
          </p:grpSpPr>
          <p:pic>
            <p:nvPicPr>
              <p:cNvPr id="33" name="Google Shape;310;p18">
                <a:extLst>
                  <a:ext uri="{FF2B5EF4-FFF2-40B4-BE49-F238E27FC236}">
                    <a16:creationId xmlns:a16="http://schemas.microsoft.com/office/drawing/2014/main" id="{728E0511-2890-2748-A599-78831AD63F26}"/>
                  </a:ext>
                </a:extLst>
              </p:cNvPr>
              <p:cNvPicPr preferRelativeResize="0"/>
              <p:nvPr/>
            </p:nvPicPr>
            <p:blipFill>
              <a:blip r:embed="rId8">
                <a:alphaModFix/>
              </a:blip>
              <a:stretch>
                <a:fillRect/>
              </a:stretch>
            </p:blipFill>
            <p:spPr>
              <a:xfrm>
                <a:off x="2014319" y="5270059"/>
                <a:ext cx="3686938" cy="221363"/>
              </a:xfrm>
              <a:prstGeom prst="rect">
                <a:avLst/>
              </a:prstGeom>
              <a:noFill/>
              <a:ln>
                <a:noFill/>
              </a:ln>
            </p:spPr>
          </p:pic>
          <p:sp>
            <p:nvSpPr>
              <p:cNvPr id="34" name="TextBox 33">
                <a:extLst>
                  <a:ext uri="{FF2B5EF4-FFF2-40B4-BE49-F238E27FC236}">
                    <a16:creationId xmlns:a16="http://schemas.microsoft.com/office/drawing/2014/main" id="{324E8D7D-8831-A240-99BA-3236610AEE31}"/>
                  </a:ext>
                </a:extLst>
              </p:cNvPr>
              <p:cNvSpPr txBox="1"/>
              <p:nvPr/>
            </p:nvSpPr>
            <p:spPr>
              <a:xfrm>
                <a:off x="1611969" y="5380740"/>
                <a:ext cx="1034249"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51,000</a:t>
                </a:r>
              </a:p>
            </p:txBody>
          </p:sp>
          <p:sp>
            <p:nvSpPr>
              <p:cNvPr id="35" name="TextBox 34">
                <a:extLst>
                  <a:ext uri="{FF2B5EF4-FFF2-40B4-BE49-F238E27FC236}">
                    <a16:creationId xmlns:a16="http://schemas.microsoft.com/office/drawing/2014/main" id="{F663A6CD-5E8A-B149-AFE5-2B495A24122A}"/>
                  </a:ext>
                </a:extLst>
              </p:cNvPr>
              <p:cNvSpPr txBox="1"/>
              <p:nvPr/>
            </p:nvSpPr>
            <p:spPr>
              <a:xfrm>
                <a:off x="5241890" y="5380740"/>
                <a:ext cx="1034249"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52,000</a:t>
                </a:r>
              </a:p>
            </p:txBody>
          </p:sp>
        </p:grpSp>
        <p:sp>
          <p:nvSpPr>
            <p:cNvPr id="37" name="Right Arrow 36">
              <a:extLst>
                <a:ext uri="{FF2B5EF4-FFF2-40B4-BE49-F238E27FC236}">
                  <a16:creationId xmlns:a16="http://schemas.microsoft.com/office/drawing/2014/main" id="{21C3FF37-D021-224D-8E5D-592F6A4361A6}"/>
                </a:ext>
              </a:extLst>
            </p:cNvPr>
            <p:cNvSpPr/>
            <p:nvPr/>
          </p:nvSpPr>
          <p:spPr>
            <a:xfrm rot="5400000">
              <a:off x="2919210" y="4868744"/>
              <a:ext cx="492498" cy="310132"/>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nextCondLst>
                <p:cond evt="onClick" delay="0">
                  <p:tgtEl>
                    <p:spTgt spid="5"/>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275917"/>
          </a:xfrm>
        </p:spPr>
        <p:txBody>
          <a:bodyPr/>
          <a:lstStyle/>
          <a:p>
            <a:r>
              <a:rPr lang="en-GB" b="1" dirty="0"/>
              <a:t>What can you tell me about this number?</a:t>
            </a:r>
          </a:p>
          <a:p>
            <a:pPr algn="ctr"/>
            <a:r>
              <a:rPr lang="en-GB" b="1" dirty="0"/>
              <a:t>2,579,301</a:t>
            </a:r>
          </a:p>
        </p:txBody>
      </p:sp>
    </p:spTree>
    <p:extLst>
      <p:ext uri="{BB962C8B-B14F-4D97-AF65-F5344CB8AC3E}">
        <p14:creationId xmlns:p14="http://schemas.microsoft.com/office/powerpoint/2010/main" val="40659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636135"/>
          </a:xfrm>
        </p:spPr>
        <p:txBody>
          <a:bodyPr/>
          <a:lstStyle/>
          <a:p>
            <a:r>
              <a:rPr lang="en-GB" b="1" dirty="0"/>
              <a:t>How could you partition this number to show the place value of each digit?</a:t>
            </a:r>
          </a:p>
          <a:p>
            <a:endParaRPr lang="en-GB" b="1" dirty="0"/>
          </a:p>
          <a:p>
            <a:pPr algn="ctr"/>
            <a:r>
              <a:rPr lang="en-GB" b="1" dirty="0"/>
              <a:t>6,474,744</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4" name="Group 3">
            <a:extLst>
              <a:ext uri="{FF2B5EF4-FFF2-40B4-BE49-F238E27FC236}">
                <a16:creationId xmlns:a16="http://schemas.microsoft.com/office/drawing/2014/main" id="{52D4C4A5-4C81-AD4B-90D2-42E07FF83EA3}"/>
              </a:ext>
            </a:extLst>
          </p:cNvPr>
          <p:cNvGrpSpPr/>
          <p:nvPr/>
        </p:nvGrpSpPr>
        <p:grpSpPr>
          <a:xfrm>
            <a:off x="263046" y="2897821"/>
            <a:ext cx="11690200" cy="3654464"/>
            <a:chOff x="263046" y="2897821"/>
            <a:chExt cx="11690200" cy="3654464"/>
          </a:xfrm>
        </p:grpSpPr>
        <p:sp>
          <p:nvSpPr>
            <p:cNvPr id="6" name="TextBox 5">
              <a:extLst>
                <a:ext uri="{FF2B5EF4-FFF2-40B4-BE49-F238E27FC236}">
                  <a16:creationId xmlns:a16="http://schemas.microsoft.com/office/drawing/2014/main" id="{5ED62F29-E342-DB4E-B141-2432A1628E8B}"/>
                </a:ext>
              </a:extLst>
            </p:cNvPr>
            <p:cNvSpPr txBox="1"/>
            <p:nvPr/>
          </p:nvSpPr>
          <p:spPr>
            <a:xfrm>
              <a:off x="514669" y="2898429"/>
              <a:ext cx="140120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6,000,000</a:t>
              </a:r>
            </a:p>
          </p:txBody>
        </p:sp>
        <p:pic>
          <p:nvPicPr>
            <p:cNvPr id="11" name="Google Shape;84;p9">
              <a:extLst>
                <a:ext uri="{FF2B5EF4-FFF2-40B4-BE49-F238E27FC236}">
                  <a16:creationId xmlns:a16="http://schemas.microsoft.com/office/drawing/2014/main" id="{4321A888-8AC5-084E-B3BD-A7D2A94E55D1}"/>
                </a:ext>
              </a:extLst>
            </p:cNvPr>
            <p:cNvPicPr preferRelativeResize="0"/>
            <p:nvPr/>
          </p:nvPicPr>
          <p:blipFill>
            <a:blip r:embed="rId3">
              <a:alphaModFix/>
            </a:blip>
            <a:stretch>
              <a:fillRect/>
            </a:stretch>
          </p:blipFill>
          <p:spPr>
            <a:xfrm>
              <a:off x="2297011" y="3368636"/>
              <a:ext cx="683694" cy="642258"/>
            </a:xfrm>
            <a:prstGeom prst="rect">
              <a:avLst/>
            </a:prstGeom>
            <a:noFill/>
            <a:ln>
              <a:noFill/>
            </a:ln>
          </p:spPr>
        </p:pic>
        <p:pic>
          <p:nvPicPr>
            <p:cNvPr id="12" name="Google Shape;85;p9">
              <a:extLst>
                <a:ext uri="{FF2B5EF4-FFF2-40B4-BE49-F238E27FC236}">
                  <a16:creationId xmlns:a16="http://schemas.microsoft.com/office/drawing/2014/main" id="{E5554875-8C97-9D44-AEB5-CE2E752BC23F}"/>
                </a:ext>
              </a:extLst>
            </p:cNvPr>
            <p:cNvPicPr preferRelativeResize="0"/>
            <p:nvPr/>
          </p:nvPicPr>
          <p:blipFill>
            <a:blip r:embed="rId4">
              <a:alphaModFix/>
            </a:blip>
            <a:stretch>
              <a:fillRect/>
            </a:stretch>
          </p:blipFill>
          <p:spPr>
            <a:xfrm>
              <a:off x="7249950" y="3349049"/>
              <a:ext cx="683694" cy="642258"/>
            </a:xfrm>
            <a:prstGeom prst="rect">
              <a:avLst/>
            </a:prstGeom>
            <a:noFill/>
            <a:ln>
              <a:noFill/>
            </a:ln>
          </p:spPr>
        </p:pic>
        <p:pic>
          <p:nvPicPr>
            <p:cNvPr id="13" name="Google Shape;86;p9">
              <a:extLst>
                <a:ext uri="{FF2B5EF4-FFF2-40B4-BE49-F238E27FC236}">
                  <a16:creationId xmlns:a16="http://schemas.microsoft.com/office/drawing/2014/main" id="{C53FD3CF-D0B2-C445-972A-2F3F11176E79}"/>
                </a:ext>
              </a:extLst>
            </p:cNvPr>
            <p:cNvPicPr preferRelativeResize="0"/>
            <p:nvPr/>
          </p:nvPicPr>
          <p:blipFill>
            <a:blip r:embed="rId5">
              <a:alphaModFix/>
            </a:blip>
            <a:stretch>
              <a:fillRect/>
            </a:stretch>
          </p:blipFill>
          <p:spPr>
            <a:xfrm>
              <a:off x="531579" y="3368636"/>
              <a:ext cx="683694" cy="642258"/>
            </a:xfrm>
            <a:prstGeom prst="rect">
              <a:avLst/>
            </a:prstGeom>
            <a:noFill/>
            <a:ln>
              <a:noFill/>
            </a:ln>
          </p:spPr>
        </p:pic>
        <p:pic>
          <p:nvPicPr>
            <p:cNvPr id="14" name="Google Shape;87;p9">
              <a:extLst>
                <a:ext uri="{FF2B5EF4-FFF2-40B4-BE49-F238E27FC236}">
                  <a16:creationId xmlns:a16="http://schemas.microsoft.com/office/drawing/2014/main" id="{DB5E7FAF-2C66-3642-8629-7AB063E7372F}"/>
                </a:ext>
              </a:extLst>
            </p:cNvPr>
            <p:cNvPicPr preferRelativeResize="0"/>
            <p:nvPr/>
          </p:nvPicPr>
          <p:blipFill>
            <a:blip r:embed="rId6">
              <a:alphaModFix/>
            </a:blip>
            <a:stretch>
              <a:fillRect/>
            </a:stretch>
          </p:blipFill>
          <p:spPr>
            <a:xfrm>
              <a:off x="10543203" y="3371462"/>
              <a:ext cx="642258" cy="642258"/>
            </a:xfrm>
            <a:prstGeom prst="rect">
              <a:avLst/>
            </a:prstGeom>
            <a:noFill/>
            <a:ln>
              <a:noFill/>
            </a:ln>
          </p:spPr>
        </p:pic>
        <p:pic>
          <p:nvPicPr>
            <p:cNvPr id="15" name="Google Shape;88;p9">
              <a:extLst>
                <a:ext uri="{FF2B5EF4-FFF2-40B4-BE49-F238E27FC236}">
                  <a16:creationId xmlns:a16="http://schemas.microsoft.com/office/drawing/2014/main" id="{46116B96-8F76-8A4A-A099-0FF23F9E6766}"/>
                </a:ext>
              </a:extLst>
            </p:cNvPr>
            <p:cNvPicPr preferRelativeResize="0"/>
            <p:nvPr/>
          </p:nvPicPr>
          <p:blipFill>
            <a:blip r:embed="rId7">
              <a:alphaModFix/>
            </a:blip>
            <a:stretch>
              <a:fillRect/>
            </a:stretch>
          </p:blipFill>
          <p:spPr>
            <a:xfrm>
              <a:off x="3939156" y="3353554"/>
              <a:ext cx="683694" cy="642258"/>
            </a:xfrm>
            <a:prstGeom prst="rect">
              <a:avLst/>
            </a:prstGeom>
            <a:noFill/>
            <a:ln>
              <a:noFill/>
            </a:ln>
          </p:spPr>
        </p:pic>
        <p:pic>
          <p:nvPicPr>
            <p:cNvPr id="16" name="Google Shape;89;p9">
              <a:extLst>
                <a:ext uri="{FF2B5EF4-FFF2-40B4-BE49-F238E27FC236}">
                  <a16:creationId xmlns:a16="http://schemas.microsoft.com/office/drawing/2014/main" id="{197BB430-51BD-664F-B1C4-1222B5EDD8AF}"/>
                </a:ext>
              </a:extLst>
            </p:cNvPr>
            <p:cNvPicPr preferRelativeResize="0"/>
            <p:nvPr/>
          </p:nvPicPr>
          <p:blipFill>
            <a:blip r:embed="rId8">
              <a:alphaModFix/>
            </a:blip>
            <a:stretch>
              <a:fillRect/>
            </a:stretch>
          </p:blipFill>
          <p:spPr>
            <a:xfrm>
              <a:off x="8899635" y="3348399"/>
              <a:ext cx="683694" cy="642258"/>
            </a:xfrm>
            <a:prstGeom prst="rect">
              <a:avLst/>
            </a:prstGeom>
            <a:noFill/>
            <a:ln>
              <a:noFill/>
            </a:ln>
          </p:spPr>
        </p:pic>
        <p:pic>
          <p:nvPicPr>
            <p:cNvPr id="17" name="Google Shape;90;p9">
              <a:extLst>
                <a:ext uri="{FF2B5EF4-FFF2-40B4-BE49-F238E27FC236}">
                  <a16:creationId xmlns:a16="http://schemas.microsoft.com/office/drawing/2014/main" id="{FB15E965-6DCC-0446-83C0-FE90973F3BB9}"/>
                </a:ext>
              </a:extLst>
            </p:cNvPr>
            <p:cNvPicPr preferRelativeResize="0"/>
            <p:nvPr/>
          </p:nvPicPr>
          <p:blipFill>
            <a:blip r:embed="rId9">
              <a:alphaModFix/>
            </a:blip>
            <a:stretch>
              <a:fillRect/>
            </a:stretch>
          </p:blipFill>
          <p:spPr>
            <a:xfrm>
              <a:off x="5612499" y="3349049"/>
              <a:ext cx="683694" cy="642258"/>
            </a:xfrm>
            <a:prstGeom prst="rect">
              <a:avLst/>
            </a:prstGeom>
            <a:noFill/>
            <a:ln>
              <a:noFill/>
            </a:ln>
          </p:spPr>
        </p:pic>
        <p:pic>
          <p:nvPicPr>
            <p:cNvPr id="18" name="Google Shape;86;p9">
              <a:extLst>
                <a:ext uri="{FF2B5EF4-FFF2-40B4-BE49-F238E27FC236}">
                  <a16:creationId xmlns:a16="http://schemas.microsoft.com/office/drawing/2014/main" id="{E9A8DED0-6BAD-C64A-B7AF-7786E8EA09BF}"/>
                </a:ext>
              </a:extLst>
            </p:cNvPr>
            <p:cNvPicPr preferRelativeResize="0"/>
            <p:nvPr/>
          </p:nvPicPr>
          <p:blipFill>
            <a:blip r:embed="rId5">
              <a:alphaModFix/>
            </a:blip>
            <a:stretch>
              <a:fillRect/>
            </a:stretch>
          </p:blipFill>
          <p:spPr>
            <a:xfrm>
              <a:off x="1215273" y="3368636"/>
              <a:ext cx="683694" cy="642258"/>
            </a:xfrm>
            <a:prstGeom prst="rect">
              <a:avLst/>
            </a:prstGeom>
            <a:noFill/>
            <a:ln>
              <a:noFill/>
            </a:ln>
          </p:spPr>
        </p:pic>
        <p:pic>
          <p:nvPicPr>
            <p:cNvPr id="19" name="Google Shape;86;p9">
              <a:extLst>
                <a:ext uri="{FF2B5EF4-FFF2-40B4-BE49-F238E27FC236}">
                  <a16:creationId xmlns:a16="http://schemas.microsoft.com/office/drawing/2014/main" id="{A8003F54-EC79-C940-8C27-3121F651542B}"/>
                </a:ext>
              </a:extLst>
            </p:cNvPr>
            <p:cNvPicPr preferRelativeResize="0"/>
            <p:nvPr/>
          </p:nvPicPr>
          <p:blipFill>
            <a:blip r:embed="rId5">
              <a:alphaModFix/>
            </a:blip>
            <a:stretch>
              <a:fillRect/>
            </a:stretch>
          </p:blipFill>
          <p:spPr>
            <a:xfrm>
              <a:off x="531579" y="4054103"/>
              <a:ext cx="683694" cy="642258"/>
            </a:xfrm>
            <a:prstGeom prst="rect">
              <a:avLst/>
            </a:prstGeom>
            <a:noFill/>
            <a:ln>
              <a:noFill/>
            </a:ln>
          </p:spPr>
        </p:pic>
        <p:pic>
          <p:nvPicPr>
            <p:cNvPr id="20" name="Google Shape;86;p9">
              <a:extLst>
                <a:ext uri="{FF2B5EF4-FFF2-40B4-BE49-F238E27FC236}">
                  <a16:creationId xmlns:a16="http://schemas.microsoft.com/office/drawing/2014/main" id="{0E59146C-1E5A-054A-A907-F866116F8CBE}"/>
                </a:ext>
              </a:extLst>
            </p:cNvPr>
            <p:cNvPicPr preferRelativeResize="0"/>
            <p:nvPr/>
          </p:nvPicPr>
          <p:blipFill>
            <a:blip r:embed="rId5">
              <a:alphaModFix/>
            </a:blip>
            <a:stretch>
              <a:fillRect/>
            </a:stretch>
          </p:blipFill>
          <p:spPr>
            <a:xfrm>
              <a:off x="1215273" y="4054103"/>
              <a:ext cx="683694" cy="642258"/>
            </a:xfrm>
            <a:prstGeom prst="rect">
              <a:avLst/>
            </a:prstGeom>
            <a:noFill/>
            <a:ln>
              <a:noFill/>
            </a:ln>
          </p:spPr>
        </p:pic>
        <p:pic>
          <p:nvPicPr>
            <p:cNvPr id="21" name="Google Shape;86;p9">
              <a:extLst>
                <a:ext uri="{FF2B5EF4-FFF2-40B4-BE49-F238E27FC236}">
                  <a16:creationId xmlns:a16="http://schemas.microsoft.com/office/drawing/2014/main" id="{0DF5073E-859E-414E-8E39-D4D77B9A8B4B}"/>
                </a:ext>
              </a:extLst>
            </p:cNvPr>
            <p:cNvPicPr preferRelativeResize="0"/>
            <p:nvPr/>
          </p:nvPicPr>
          <p:blipFill>
            <a:blip r:embed="rId5">
              <a:alphaModFix/>
            </a:blip>
            <a:stretch>
              <a:fillRect/>
            </a:stretch>
          </p:blipFill>
          <p:spPr>
            <a:xfrm>
              <a:off x="531579" y="4733725"/>
              <a:ext cx="683694" cy="642258"/>
            </a:xfrm>
            <a:prstGeom prst="rect">
              <a:avLst/>
            </a:prstGeom>
            <a:noFill/>
            <a:ln>
              <a:noFill/>
            </a:ln>
          </p:spPr>
        </p:pic>
        <p:pic>
          <p:nvPicPr>
            <p:cNvPr id="22" name="Google Shape;86;p9">
              <a:extLst>
                <a:ext uri="{FF2B5EF4-FFF2-40B4-BE49-F238E27FC236}">
                  <a16:creationId xmlns:a16="http://schemas.microsoft.com/office/drawing/2014/main" id="{D0841741-96CD-7543-91B3-F6C582130869}"/>
                </a:ext>
              </a:extLst>
            </p:cNvPr>
            <p:cNvPicPr preferRelativeResize="0"/>
            <p:nvPr/>
          </p:nvPicPr>
          <p:blipFill>
            <a:blip r:embed="rId5">
              <a:alphaModFix/>
            </a:blip>
            <a:stretch>
              <a:fillRect/>
            </a:stretch>
          </p:blipFill>
          <p:spPr>
            <a:xfrm>
              <a:off x="1215273" y="4733725"/>
              <a:ext cx="683694" cy="642258"/>
            </a:xfrm>
            <a:prstGeom prst="rect">
              <a:avLst/>
            </a:prstGeom>
            <a:noFill/>
            <a:ln>
              <a:noFill/>
            </a:ln>
          </p:spPr>
        </p:pic>
        <p:pic>
          <p:nvPicPr>
            <p:cNvPr id="23" name="Google Shape;84;p9">
              <a:extLst>
                <a:ext uri="{FF2B5EF4-FFF2-40B4-BE49-F238E27FC236}">
                  <a16:creationId xmlns:a16="http://schemas.microsoft.com/office/drawing/2014/main" id="{F7E03DF1-B935-FF45-A418-B945DEA9A559}"/>
                </a:ext>
              </a:extLst>
            </p:cNvPr>
            <p:cNvPicPr preferRelativeResize="0"/>
            <p:nvPr/>
          </p:nvPicPr>
          <p:blipFill>
            <a:blip r:embed="rId3">
              <a:alphaModFix/>
            </a:blip>
            <a:stretch>
              <a:fillRect/>
            </a:stretch>
          </p:blipFill>
          <p:spPr>
            <a:xfrm>
              <a:off x="2980705" y="3368636"/>
              <a:ext cx="683694" cy="642258"/>
            </a:xfrm>
            <a:prstGeom prst="rect">
              <a:avLst/>
            </a:prstGeom>
            <a:noFill/>
            <a:ln>
              <a:noFill/>
            </a:ln>
          </p:spPr>
        </p:pic>
        <p:pic>
          <p:nvPicPr>
            <p:cNvPr id="24" name="Google Shape;84;p9">
              <a:extLst>
                <a:ext uri="{FF2B5EF4-FFF2-40B4-BE49-F238E27FC236}">
                  <a16:creationId xmlns:a16="http://schemas.microsoft.com/office/drawing/2014/main" id="{6D9C0492-749A-5D41-B614-E1BF5EB0F22E}"/>
                </a:ext>
              </a:extLst>
            </p:cNvPr>
            <p:cNvPicPr preferRelativeResize="0"/>
            <p:nvPr/>
          </p:nvPicPr>
          <p:blipFill>
            <a:blip r:embed="rId3">
              <a:alphaModFix/>
            </a:blip>
            <a:stretch>
              <a:fillRect/>
            </a:stretch>
          </p:blipFill>
          <p:spPr>
            <a:xfrm>
              <a:off x="2297011" y="4054103"/>
              <a:ext cx="683694" cy="642258"/>
            </a:xfrm>
            <a:prstGeom prst="rect">
              <a:avLst/>
            </a:prstGeom>
            <a:noFill/>
            <a:ln>
              <a:noFill/>
            </a:ln>
          </p:spPr>
        </p:pic>
        <p:pic>
          <p:nvPicPr>
            <p:cNvPr id="25" name="Google Shape;84;p9">
              <a:extLst>
                <a:ext uri="{FF2B5EF4-FFF2-40B4-BE49-F238E27FC236}">
                  <a16:creationId xmlns:a16="http://schemas.microsoft.com/office/drawing/2014/main" id="{5736F727-229F-0D49-B1DB-2003DDC853B4}"/>
                </a:ext>
              </a:extLst>
            </p:cNvPr>
            <p:cNvPicPr preferRelativeResize="0"/>
            <p:nvPr/>
          </p:nvPicPr>
          <p:blipFill>
            <a:blip r:embed="rId3">
              <a:alphaModFix/>
            </a:blip>
            <a:stretch>
              <a:fillRect/>
            </a:stretch>
          </p:blipFill>
          <p:spPr>
            <a:xfrm>
              <a:off x="2980705" y="4054103"/>
              <a:ext cx="683694" cy="642258"/>
            </a:xfrm>
            <a:prstGeom prst="rect">
              <a:avLst/>
            </a:prstGeom>
            <a:noFill/>
            <a:ln>
              <a:noFill/>
            </a:ln>
          </p:spPr>
        </p:pic>
        <p:sp>
          <p:nvSpPr>
            <p:cNvPr id="26" name="TextBox 25">
              <a:extLst>
                <a:ext uri="{FF2B5EF4-FFF2-40B4-BE49-F238E27FC236}">
                  <a16:creationId xmlns:a16="http://schemas.microsoft.com/office/drawing/2014/main" id="{90423983-810D-7242-86A7-23A906E4BB75}"/>
                </a:ext>
              </a:extLst>
            </p:cNvPr>
            <p:cNvSpPr txBox="1"/>
            <p:nvPr/>
          </p:nvSpPr>
          <p:spPr>
            <a:xfrm>
              <a:off x="2196102" y="2898429"/>
              <a:ext cx="140120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400,000</a:t>
              </a:r>
            </a:p>
          </p:txBody>
        </p:sp>
        <p:sp>
          <p:nvSpPr>
            <p:cNvPr id="27" name="TextBox 26">
              <a:extLst>
                <a:ext uri="{FF2B5EF4-FFF2-40B4-BE49-F238E27FC236}">
                  <a16:creationId xmlns:a16="http://schemas.microsoft.com/office/drawing/2014/main" id="{4A10F7C4-911B-CD47-BF27-310F214CDFAC}"/>
                </a:ext>
              </a:extLst>
            </p:cNvPr>
            <p:cNvSpPr txBox="1"/>
            <p:nvPr/>
          </p:nvSpPr>
          <p:spPr>
            <a:xfrm>
              <a:off x="263046" y="5681662"/>
              <a:ext cx="8862070" cy="87062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We could write this as </a:t>
              </a:r>
            </a:p>
            <a:p>
              <a:pPr>
                <a:lnSpc>
                  <a:spcPct val="150000"/>
                </a:lnSpc>
              </a:pPr>
              <a:r>
                <a:rPr lang="en-GB" dirty="0">
                  <a:solidFill>
                    <a:srgbClr val="43A047"/>
                  </a:solidFill>
                  <a:latin typeface="Century Gothic" panose="020B0502020202020204" pitchFamily="34" charset="0"/>
                </a:rPr>
                <a:t>6,000,000 + 400,000 + 70,000 + 4,000 + 700 + 40 + 4</a:t>
              </a:r>
            </a:p>
          </p:txBody>
        </p:sp>
        <p:pic>
          <p:nvPicPr>
            <p:cNvPr id="28" name="Google Shape;88;p9">
              <a:extLst>
                <a:ext uri="{FF2B5EF4-FFF2-40B4-BE49-F238E27FC236}">
                  <a16:creationId xmlns:a16="http://schemas.microsoft.com/office/drawing/2014/main" id="{2CF58321-A166-F24C-93D3-14D62A7FA20A}"/>
                </a:ext>
              </a:extLst>
            </p:cNvPr>
            <p:cNvPicPr preferRelativeResize="0"/>
            <p:nvPr/>
          </p:nvPicPr>
          <p:blipFill>
            <a:blip r:embed="rId7">
              <a:alphaModFix/>
            </a:blip>
            <a:stretch>
              <a:fillRect/>
            </a:stretch>
          </p:blipFill>
          <p:spPr>
            <a:xfrm>
              <a:off x="4622850" y="3353554"/>
              <a:ext cx="683694" cy="642258"/>
            </a:xfrm>
            <a:prstGeom prst="rect">
              <a:avLst/>
            </a:prstGeom>
            <a:noFill/>
            <a:ln>
              <a:noFill/>
            </a:ln>
          </p:spPr>
        </p:pic>
        <p:pic>
          <p:nvPicPr>
            <p:cNvPr id="29" name="Google Shape;88;p9">
              <a:extLst>
                <a:ext uri="{FF2B5EF4-FFF2-40B4-BE49-F238E27FC236}">
                  <a16:creationId xmlns:a16="http://schemas.microsoft.com/office/drawing/2014/main" id="{48F3DC69-A33C-B04D-90E4-46FAD9BFC692}"/>
                </a:ext>
              </a:extLst>
            </p:cNvPr>
            <p:cNvPicPr preferRelativeResize="0"/>
            <p:nvPr/>
          </p:nvPicPr>
          <p:blipFill>
            <a:blip r:embed="rId7">
              <a:alphaModFix/>
            </a:blip>
            <a:stretch>
              <a:fillRect/>
            </a:stretch>
          </p:blipFill>
          <p:spPr>
            <a:xfrm>
              <a:off x="3939156" y="4060069"/>
              <a:ext cx="683694" cy="642258"/>
            </a:xfrm>
            <a:prstGeom prst="rect">
              <a:avLst/>
            </a:prstGeom>
            <a:noFill/>
            <a:ln>
              <a:noFill/>
            </a:ln>
          </p:spPr>
        </p:pic>
        <p:pic>
          <p:nvPicPr>
            <p:cNvPr id="30" name="Google Shape;88;p9">
              <a:extLst>
                <a:ext uri="{FF2B5EF4-FFF2-40B4-BE49-F238E27FC236}">
                  <a16:creationId xmlns:a16="http://schemas.microsoft.com/office/drawing/2014/main" id="{9F58808E-287B-DE44-ADDA-44A1923C6180}"/>
                </a:ext>
              </a:extLst>
            </p:cNvPr>
            <p:cNvPicPr preferRelativeResize="0"/>
            <p:nvPr/>
          </p:nvPicPr>
          <p:blipFill>
            <a:blip r:embed="rId7">
              <a:alphaModFix/>
            </a:blip>
            <a:stretch>
              <a:fillRect/>
            </a:stretch>
          </p:blipFill>
          <p:spPr>
            <a:xfrm>
              <a:off x="4622850" y="4060069"/>
              <a:ext cx="683694" cy="642258"/>
            </a:xfrm>
            <a:prstGeom prst="rect">
              <a:avLst/>
            </a:prstGeom>
            <a:noFill/>
            <a:ln>
              <a:noFill/>
            </a:ln>
          </p:spPr>
        </p:pic>
        <p:pic>
          <p:nvPicPr>
            <p:cNvPr id="31" name="Google Shape;88;p9">
              <a:extLst>
                <a:ext uri="{FF2B5EF4-FFF2-40B4-BE49-F238E27FC236}">
                  <a16:creationId xmlns:a16="http://schemas.microsoft.com/office/drawing/2014/main" id="{14B627D4-A9E6-5B4D-8092-D8ACD9B7B9C5}"/>
                </a:ext>
              </a:extLst>
            </p:cNvPr>
            <p:cNvPicPr preferRelativeResize="0"/>
            <p:nvPr/>
          </p:nvPicPr>
          <p:blipFill>
            <a:blip r:embed="rId7">
              <a:alphaModFix/>
            </a:blip>
            <a:stretch>
              <a:fillRect/>
            </a:stretch>
          </p:blipFill>
          <p:spPr>
            <a:xfrm>
              <a:off x="3939156" y="4733725"/>
              <a:ext cx="683694" cy="642258"/>
            </a:xfrm>
            <a:prstGeom prst="rect">
              <a:avLst/>
            </a:prstGeom>
            <a:noFill/>
            <a:ln>
              <a:noFill/>
            </a:ln>
          </p:spPr>
        </p:pic>
        <p:pic>
          <p:nvPicPr>
            <p:cNvPr id="32" name="Google Shape;88;p9">
              <a:extLst>
                <a:ext uri="{FF2B5EF4-FFF2-40B4-BE49-F238E27FC236}">
                  <a16:creationId xmlns:a16="http://schemas.microsoft.com/office/drawing/2014/main" id="{85E91D3A-0E80-2B4D-9481-4C632188025F}"/>
                </a:ext>
              </a:extLst>
            </p:cNvPr>
            <p:cNvPicPr preferRelativeResize="0"/>
            <p:nvPr/>
          </p:nvPicPr>
          <p:blipFill>
            <a:blip r:embed="rId7">
              <a:alphaModFix/>
            </a:blip>
            <a:stretch>
              <a:fillRect/>
            </a:stretch>
          </p:blipFill>
          <p:spPr>
            <a:xfrm>
              <a:off x="4622850" y="4733725"/>
              <a:ext cx="683694" cy="642258"/>
            </a:xfrm>
            <a:prstGeom prst="rect">
              <a:avLst/>
            </a:prstGeom>
            <a:noFill/>
            <a:ln>
              <a:noFill/>
            </a:ln>
          </p:spPr>
        </p:pic>
        <p:pic>
          <p:nvPicPr>
            <p:cNvPr id="33" name="Google Shape;88;p9">
              <a:extLst>
                <a:ext uri="{FF2B5EF4-FFF2-40B4-BE49-F238E27FC236}">
                  <a16:creationId xmlns:a16="http://schemas.microsoft.com/office/drawing/2014/main" id="{D89A5F28-84F7-6C4E-8746-5142F23FEDEF}"/>
                </a:ext>
              </a:extLst>
            </p:cNvPr>
            <p:cNvPicPr preferRelativeResize="0"/>
            <p:nvPr/>
          </p:nvPicPr>
          <p:blipFill>
            <a:blip r:embed="rId7">
              <a:alphaModFix/>
            </a:blip>
            <a:stretch>
              <a:fillRect/>
            </a:stretch>
          </p:blipFill>
          <p:spPr>
            <a:xfrm>
              <a:off x="3939156" y="5407381"/>
              <a:ext cx="683694" cy="642258"/>
            </a:xfrm>
            <a:prstGeom prst="rect">
              <a:avLst/>
            </a:prstGeom>
            <a:noFill/>
            <a:ln>
              <a:noFill/>
            </a:ln>
          </p:spPr>
        </p:pic>
        <p:pic>
          <p:nvPicPr>
            <p:cNvPr id="34" name="Google Shape;90;p9">
              <a:extLst>
                <a:ext uri="{FF2B5EF4-FFF2-40B4-BE49-F238E27FC236}">
                  <a16:creationId xmlns:a16="http://schemas.microsoft.com/office/drawing/2014/main" id="{53A0AAC5-45FC-B541-9595-3BB4AFCE09FF}"/>
                </a:ext>
              </a:extLst>
            </p:cNvPr>
            <p:cNvPicPr preferRelativeResize="0"/>
            <p:nvPr/>
          </p:nvPicPr>
          <p:blipFill>
            <a:blip r:embed="rId9">
              <a:alphaModFix/>
            </a:blip>
            <a:stretch>
              <a:fillRect/>
            </a:stretch>
          </p:blipFill>
          <p:spPr>
            <a:xfrm>
              <a:off x="6260301" y="3349049"/>
              <a:ext cx="683694" cy="642258"/>
            </a:xfrm>
            <a:prstGeom prst="rect">
              <a:avLst/>
            </a:prstGeom>
            <a:noFill/>
            <a:ln>
              <a:noFill/>
            </a:ln>
          </p:spPr>
        </p:pic>
        <p:pic>
          <p:nvPicPr>
            <p:cNvPr id="35" name="Google Shape;90;p9">
              <a:extLst>
                <a:ext uri="{FF2B5EF4-FFF2-40B4-BE49-F238E27FC236}">
                  <a16:creationId xmlns:a16="http://schemas.microsoft.com/office/drawing/2014/main" id="{84CCC136-FFA1-A641-9B44-0FF3FA942E5D}"/>
                </a:ext>
              </a:extLst>
            </p:cNvPr>
            <p:cNvPicPr preferRelativeResize="0"/>
            <p:nvPr/>
          </p:nvPicPr>
          <p:blipFill>
            <a:blip r:embed="rId9">
              <a:alphaModFix/>
            </a:blip>
            <a:stretch>
              <a:fillRect/>
            </a:stretch>
          </p:blipFill>
          <p:spPr>
            <a:xfrm>
              <a:off x="5612499" y="4056911"/>
              <a:ext cx="683694" cy="642258"/>
            </a:xfrm>
            <a:prstGeom prst="rect">
              <a:avLst/>
            </a:prstGeom>
            <a:noFill/>
            <a:ln>
              <a:noFill/>
            </a:ln>
          </p:spPr>
        </p:pic>
        <p:pic>
          <p:nvPicPr>
            <p:cNvPr id="36" name="Google Shape;90;p9">
              <a:extLst>
                <a:ext uri="{FF2B5EF4-FFF2-40B4-BE49-F238E27FC236}">
                  <a16:creationId xmlns:a16="http://schemas.microsoft.com/office/drawing/2014/main" id="{8F736D7F-0819-CE40-9E9E-21AF33D95D1B}"/>
                </a:ext>
              </a:extLst>
            </p:cNvPr>
            <p:cNvPicPr preferRelativeResize="0"/>
            <p:nvPr/>
          </p:nvPicPr>
          <p:blipFill>
            <a:blip r:embed="rId9">
              <a:alphaModFix/>
            </a:blip>
            <a:stretch>
              <a:fillRect/>
            </a:stretch>
          </p:blipFill>
          <p:spPr>
            <a:xfrm>
              <a:off x="6260301" y="4056911"/>
              <a:ext cx="683694" cy="642258"/>
            </a:xfrm>
            <a:prstGeom prst="rect">
              <a:avLst/>
            </a:prstGeom>
            <a:noFill/>
            <a:ln>
              <a:noFill/>
            </a:ln>
          </p:spPr>
        </p:pic>
        <p:pic>
          <p:nvPicPr>
            <p:cNvPr id="37" name="Google Shape;85;p9">
              <a:extLst>
                <a:ext uri="{FF2B5EF4-FFF2-40B4-BE49-F238E27FC236}">
                  <a16:creationId xmlns:a16="http://schemas.microsoft.com/office/drawing/2014/main" id="{75515537-C55B-9347-873C-8568A22AFDCE}"/>
                </a:ext>
              </a:extLst>
            </p:cNvPr>
            <p:cNvPicPr preferRelativeResize="0"/>
            <p:nvPr/>
          </p:nvPicPr>
          <p:blipFill>
            <a:blip r:embed="rId4">
              <a:alphaModFix/>
            </a:blip>
            <a:stretch>
              <a:fillRect/>
            </a:stretch>
          </p:blipFill>
          <p:spPr>
            <a:xfrm>
              <a:off x="7903869" y="3349049"/>
              <a:ext cx="683694" cy="642258"/>
            </a:xfrm>
            <a:prstGeom prst="rect">
              <a:avLst/>
            </a:prstGeom>
            <a:noFill/>
            <a:ln>
              <a:noFill/>
            </a:ln>
          </p:spPr>
        </p:pic>
        <p:pic>
          <p:nvPicPr>
            <p:cNvPr id="38" name="Google Shape;85;p9">
              <a:extLst>
                <a:ext uri="{FF2B5EF4-FFF2-40B4-BE49-F238E27FC236}">
                  <a16:creationId xmlns:a16="http://schemas.microsoft.com/office/drawing/2014/main" id="{7B225DE8-CE03-BA40-AB76-1BA3AE4F430F}"/>
                </a:ext>
              </a:extLst>
            </p:cNvPr>
            <p:cNvPicPr preferRelativeResize="0"/>
            <p:nvPr/>
          </p:nvPicPr>
          <p:blipFill>
            <a:blip r:embed="rId4">
              <a:alphaModFix/>
            </a:blip>
            <a:stretch>
              <a:fillRect/>
            </a:stretch>
          </p:blipFill>
          <p:spPr>
            <a:xfrm>
              <a:off x="7248527" y="4010894"/>
              <a:ext cx="683694" cy="642258"/>
            </a:xfrm>
            <a:prstGeom prst="rect">
              <a:avLst/>
            </a:prstGeom>
            <a:noFill/>
            <a:ln>
              <a:noFill/>
            </a:ln>
          </p:spPr>
        </p:pic>
        <p:pic>
          <p:nvPicPr>
            <p:cNvPr id="39" name="Google Shape;85;p9">
              <a:extLst>
                <a:ext uri="{FF2B5EF4-FFF2-40B4-BE49-F238E27FC236}">
                  <a16:creationId xmlns:a16="http://schemas.microsoft.com/office/drawing/2014/main" id="{3A620678-DA77-9D40-A0D8-36D5F3937359}"/>
                </a:ext>
              </a:extLst>
            </p:cNvPr>
            <p:cNvPicPr preferRelativeResize="0"/>
            <p:nvPr/>
          </p:nvPicPr>
          <p:blipFill>
            <a:blip r:embed="rId4">
              <a:alphaModFix/>
            </a:blip>
            <a:stretch>
              <a:fillRect/>
            </a:stretch>
          </p:blipFill>
          <p:spPr>
            <a:xfrm>
              <a:off x="7902446" y="4010894"/>
              <a:ext cx="683694" cy="642258"/>
            </a:xfrm>
            <a:prstGeom prst="rect">
              <a:avLst/>
            </a:prstGeom>
            <a:noFill/>
            <a:ln>
              <a:noFill/>
            </a:ln>
          </p:spPr>
        </p:pic>
        <p:pic>
          <p:nvPicPr>
            <p:cNvPr id="40" name="Google Shape;85;p9">
              <a:extLst>
                <a:ext uri="{FF2B5EF4-FFF2-40B4-BE49-F238E27FC236}">
                  <a16:creationId xmlns:a16="http://schemas.microsoft.com/office/drawing/2014/main" id="{9717C79E-24B5-AD44-A2BA-613779272A72}"/>
                </a:ext>
              </a:extLst>
            </p:cNvPr>
            <p:cNvPicPr preferRelativeResize="0"/>
            <p:nvPr/>
          </p:nvPicPr>
          <p:blipFill>
            <a:blip r:embed="rId4">
              <a:alphaModFix/>
            </a:blip>
            <a:stretch>
              <a:fillRect/>
            </a:stretch>
          </p:blipFill>
          <p:spPr>
            <a:xfrm>
              <a:off x="7248527" y="4651043"/>
              <a:ext cx="683694" cy="642258"/>
            </a:xfrm>
            <a:prstGeom prst="rect">
              <a:avLst/>
            </a:prstGeom>
            <a:noFill/>
            <a:ln>
              <a:noFill/>
            </a:ln>
          </p:spPr>
        </p:pic>
        <p:pic>
          <p:nvPicPr>
            <p:cNvPr id="41" name="Google Shape;85;p9">
              <a:extLst>
                <a:ext uri="{FF2B5EF4-FFF2-40B4-BE49-F238E27FC236}">
                  <a16:creationId xmlns:a16="http://schemas.microsoft.com/office/drawing/2014/main" id="{802EC80D-9356-A446-8BDD-F103A7254F55}"/>
                </a:ext>
              </a:extLst>
            </p:cNvPr>
            <p:cNvPicPr preferRelativeResize="0"/>
            <p:nvPr/>
          </p:nvPicPr>
          <p:blipFill>
            <a:blip r:embed="rId4">
              <a:alphaModFix/>
            </a:blip>
            <a:stretch>
              <a:fillRect/>
            </a:stretch>
          </p:blipFill>
          <p:spPr>
            <a:xfrm>
              <a:off x="7902446" y="4651043"/>
              <a:ext cx="683694" cy="642258"/>
            </a:xfrm>
            <a:prstGeom prst="rect">
              <a:avLst/>
            </a:prstGeom>
            <a:noFill/>
            <a:ln>
              <a:noFill/>
            </a:ln>
          </p:spPr>
        </p:pic>
        <p:pic>
          <p:nvPicPr>
            <p:cNvPr id="42" name="Google Shape;85;p9">
              <a:extLst>
                <a:ext uri="{FF2B5EF4-FFF2-40B4-BE49-F238E27FC236}">
                  <a16:creationId xmlns:a16="http://schemas.microsoft.com/office/drawing/2014/main" id="{DE9E416B-DB5E-3642-BA5F-E9608C314A87}"/>
                </a:ext>
              </a:extLst>
            </p:cNvPr>
            <p:cNvPicPr preferRelativeResize="0"/>
            <p:nvPr/>
          </p:nvPicPr>
          <p:blipFill>
            <a:blip r:embed="rId4">
              <a:alphaModFix/>
            </a:blip>
            <a:stretch>
              <a:fillRect/>
            </a:stretch>
          </p:blipFill>
          <p:spPr>
            <a:xfrm>
              <a:off x="7248527" y="5295729"/>
              <a:ext cx="683694" cy="642258"/>
            </a:xfrm>
            <a:prstGeom prst="rect">
              <a:avLst/>
            </a:prstGeom>
            <a:noFill/>
            <a:ln>
              <a:noFill/>
            </a:ln>
          </p:spPr>
        </p:pic>
        <p:pic>
          <p:nvPicPr>
            <p:cNvPr id="44" name="Google Shape;89;p9">
              <a:extLst>
                <a:ext uri="{FF2B5EF4-FFF2-40B4-BE49-F238E27FC236}">
                  <a16:creationId xmlns:a16="http://schemas.microsoft.com/office/drawing/2014/main" id="{A4076199-E574-8643-9FF3-4AB4482899C9}"/>
                </a:ext>
              </a:extLst>
            </p:cNvPr>
            <p:cNvPicPr preferRelativeResize="0"/>
            <p:nvPr/>
          </p:nvPicPr>
          <p:blipFill>
            <a:blip r:embed="rId8">
              <a:alphaModFix/>
            </a:blip>
            <a:stretch>
              <a:fillRect/>
            </a:stretch>
          </p:blipFill>
          <p:spPr>
            <a:xfrm>
              <a:off x="9547437" y="3348399"/>
              <a:ext cx="683694" cy="642258"/>
            </a:xfrm>
            <a:prstGeom prst="rect">
              <a:avLst/>
            </a:prstGeom>
            <a:noFill/>
            <a:ln>
              <a:noFill/>
            </a:ln>
          </p:spPr>
        </p:pic>
        <p:pic>
          <p:nvPicPr>
            <p:cNvPr id="45" name="Google Shape;89;p9">
              <a:extLst>
                <a:ext uri="{FF2B5EF4-FFF2-40B4-BE49-F238E27FC236}">
                  <a16:creationId xmlns:a16="http://schemas.microsoft.com/office/drawing/2014/main" id="{0B6A2DF3-14DA-E947-9E8A-524AD379809D}"/>
                </a:ext>
              </a:extLst>
            </p:cNvPr>
            <p:cNvPicPr preferRelativeResize="0"/>
            <p:nvPr/>
          </p:nvPicPr>
          <p:blipFill>
            <a:blip r:embed="rId8">
              <a:alphaModFix/>
            </a:blip>
            <a:stretch>
              <a:fillRect/>
            </a:stretch>
          </p:blipFill>
          <p:spPr>
            <a:xfrm>
              <a:off x="8899635" y="4054103"/>
              <a:ext cx="683694" cy="642258"/>
            </a:xfrm>
            <a:prstGeom prst="rect">
              <a:avLst/>
            </a:prstGeom>
            <a:noFill/>
            <a:ln>
              <a:noFill/>
            </a:ln>
          </p:spPr>
        </p:pic>
        <p:pic>
          <p:nvPicPr>
            <p:cNvPr id="46" name="Google Shape;89;p9">
              <a:extLst>
                <a:ext uri="{FF2B5EF4-FFF2-40B4-BE49-F238E27FC236}">
                  <a16:creationId xmlns:a16="http://schemas.microsoft.com/office/drawing/2014/main" id="{52F23AE1-4B4A-7D4D-87E9-B226F15A24EF}"/>
                </a:ext>
              </a:extLst>
            </p:cNvPr>
            <p:cNvPicPr preferRelativeResize="0"/>
            <p:nvPr/>
          </p:nvPicPr>
          <p:blipFill>
            <a:blip r:embed="rId8">
              <a:alphaModFix/>
            </a:blip>
            <a:stretch>
              <a:fillRect/>
            </a:stretch>
          </p:blipFill>
          <p:spPr>
            <a:xfrm>
              <a:off x="9547437" y="4054103"/>
              <a:ext cx="683694" cy="642258"/>
            </a:xfrm>
            <a:prstGeom prst="rect">
              <a:avLst/>
            </a:prstGeom>
            <a:noFill/>
            <a:ln>
              <a:noFill/>
            </a:ln>
          </p:spPr>
        </p:pic>
        <p:pic>
          <p:nvPicPr>
            <p:cNvPr id="47" name="Google Shape;87;p9">
              <a:extLst>
                <a:ext uri="{FF2B5EF4-FFF2-40B4-BE49-F238E27FC236}">
                  <a16:creationId xmlns:a16="http://schemas.microsoft.com/office/drawing/2014/main" id="{ACD745C0-FA5A-F845-8B17-EEBCDEBA5E1A}"/>
                </a:ext>
              </a:extLst>
            </p:cNvPr>
            <p:cNvPicPr preferRelativeResize="0"/>
            <p:nvPr/>
          </p:nvPicPr>
          <p:blipFill>
            <a:blip r:embed="rId6">
              <a:alphaModFix/>
            </a:blip>
            <a:stretch>
              <a:fillRect/>
            </a:stretch>
          </p:blipFill>
          <p:spPr>
            <a:xfrm>
              <a:off x="11183688" y="3358613"/>
              <a:ext cx="642258" cy="642258"/>
            </a:xfrm>
            <a:prstGeom prst="rect">
              <a:avLst/>
            </a:prstGeom>
            <a:noFill/>
            <a:ln>
              <a:noFill/>
            </a:ln>
          </p:spPr>
        </p:pic>
        <p:pic>
          <p:nvPicPr>
            <p:cNvPr id="48" name="Google Shape;87;p9">
              <a:extLst>
                <a:ext uri="{FF2B5EF4-FFF2-40B4-BE49-F238E27FC236}">
                  <a16:creationId xmlns:a16="http://schemas.microsoft.com/office/drawing/2014/main" id="{45DC39A9-5CE7-0E40-BB38-7FA614FF65DE}"/>
                </a:ext>
              </a:extLst>
            </p:cNvPr>
            <p:cNvPicPr preferRelativeResize="0"/>
            <p:nvPr/>
          </p:nvPicPr>
          <p:blipFill>
            <a:blip r:embed="rId6">
              <a:alphaModFix/>
            </a:blip>
            <a:stretch>
              <a:fillRect/>
            </a:stretch>
          </p:blipFill>
          <p:spPr>
            <a:xfrm>
              <a:off x="10543203" y="4067872"/>
              <a:ext cx="642258" cy="642258"/>
            </a:xfrm>
            <a:prstGeom prst="rect">
              <a:avLst/>
            </a:prstGeom>
            <a:noFill/>
            <a:ln>
              <a:noFill/>
            </a:ln>
          </p:spPr>
        </p:pic>
        <p:pic>
          <p:nvPicPr>
            <p:cNvPr id="49" name="Google Shape;87;p9">
              <a:extLst>
                <a:ext uri="{FF2B5EF4-FFF2-40B4-BE49-F238E27FC236}">
                  <a16:creationId xmlns:a16="http://schemas.microsoft.com/office/drawing/2014/main" id="{53D93240-81EF-1D45-8B0E-B3DC6473CF72}"/>
                </a:ext>
              </a:extLst>
            </p:cNvPr>
            <p:cNvPicPr preferRelativeResize="0"/>
            <p:nvPr/>
          </p:nvPicPr>
          <p:blipFill>
            <a:blip r:embed="rId6">
              <a:alphaModFix/>
            </a:blip>
            <a:stretch>
              <a:fillRect/>
            </a:stretch>
          </p:blipFill>
          <p:spPr>
            <a:xfrm>
              <a:off x="11183688" y="4055023"/>
              <a:ext cx="642258" cy="642258"/>
            </a:xfrm>
            <a:prstGeom prst="rect">
              <a:avLst/>
            </a:prstGeom>
            <a:noFill/>
            <a:ln>
              <a:noFill/>
            </a:ln>
          </p:spPr>
        </p:pic>
        <p:sp>
          <p:nvSpPr>
            <p:cNvPr id="50" name="TextBox 49">
              <a:extLst>
                <a:ext uri="{FF2B5EF4-FFF2-40B4-BE49-F238E27FC236}">
                  <a16:creationId xmlns:a16="http://schemas.microsoft.com/office/drawing/2014/main" id="{53440F56-99CD-4346-9DB2-2AA7CC9E3026}"/>
                </a:ext>
              </a:extLst>
            </p:cNvPr>
            <p:cNvSpPr txBox="1"/>
            <p:nvPr/>
          </p:nvSpPr>
          <p:spPr>
            <a:xfrm>
              <a:off x="3881775" y="2912756"/>
              <a:ext cx="140120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70,000</a:t>
              </a:r>
            </a:p>
          </p:txBody>
        </p:sp>
        <p:sp>
          <p:nvSpPr>
            <p:cNvPr id="51" name="TextBox 50">
              <a:extLst>
                <a:ext uri="{FF2B5EF4-FFF2-40B4-BE49-F238E27FC236}">
                  <a16:creationId xmlns:a16="http://schemas.microsoft.com/office/drawing/2014/main" id="{3CFA8329-B136-204C-81BE-10554A07DF9F}"/>
                </a:ext>
              </a:extLst>
            </p:cNvPr>
            <p:cNvSpPr txBox="1"/>
            <p:nvPr/>
          </p:nvSpPr>
          <p:spPr>
            <a:xfrm>
              <a:off x="5563208" y="2912756"/>
              <a:ext cx="140120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4,000</a:t>
              </a:r>
            </a:p>
          </p:txBody>
        </p:sp>
        <p:sp>
          <p:nvSpPr>
            <p:cNvPr id="52" name="TextBox 51">
              <a:extLst>
                <a:ext uri="{FF2B5EF4-FFF2-40B4-BE49-F238E27FC236}">
                  <a16:creationId xmlns:a16="http://schemas.microsoft.com/office/drawing/2014/main" id="{F29CA4B5-8719-3D48-BEEE-C206D9BE0BA5}"/>
                </a:ext>
              </a:extLst>
            </p:cNvPr>
            <p:cNvSpPr txBox="1"/>
            <p:nvPr/>
          </p:nvSpPr>
          <p:spPr>
            <a:xfrm>
              <a:off x="7184933" y="2897821"/>
              <a:ext cx="140120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700</a:t>
              </a:r>
            </a:p>
          </p:txBody>
        </p:sp>
        <p:sp>
          <p:nvSpPr>
            <p:cNvPr id="53" name="TextBox 52">
              <a:extLst>
                <a:ext uri="{FF2B5EF4-FFF2-40B4-BE49-F238E27FC236}">
                  <a16:creationId xmlns:a16="http://schemas.microsoft.com/office/drawing/2014/main" id="{B6365D7B-019C-B346-8758-E404AF983458}"/>
                </a:ext>
              </a:extLst>
            </p:cNvPr>
            <p:cNvSpPr txBox="1"/>
            <p:nvPr/>
          </p:nvSpPr>
          <p:spPr>
            <a:xfrm>
              <a:off x="8870606" y="2912148"/>
              <a:ext cx="140120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40</a:t>
              </a:r>
            </a:p>
          </p:txBody>
        </p:sp>
        <p:sp>
          <p:nvSpPr>
            <p:cNvPr id="54" name="TextBox 53">
              <a:extLst>
                <a:ext uri="{FF2B5EF4-FFF2-40B4-BE49-F238E27FC236}">
                  <a16:creationId xmlns:a16="http://schemas.microsoft.com/office/drawing/2014/main" id="{D38FA7E5-A0D2-7D4D-BA43-42156959FBDA}"/>
                </a:ext>
              </a:extLst>
            </p:cNvPr>
            <p:cNvSpPr txBox="1"/>
            <p:nvPr/>
          </p:nvSpPr>
          <p:spPr>
            <a:xfrm>
              <a:off x="10552039" y="2912148"/>
              <a:ext cx="140120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a:t>
              </a:r>
            </a:p>
          </p:txBody>
        </p:sp>
      </p:grpSp>
    </p:spTree>
    <p:extLst>
      <p:ext uri="{BB962C8B-B14F-4D97-AF65-F5344CB8AC3E}">
        <p14:creationId xmlns:p14="http://schemas.microsoft.com/office/powerpoint/2010/main" val="2451296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Graphical user interface, text, application&#10;&#10;Description automatically generated">
            <a:extLst>
              <a:ext uri="{FF2B5EF4-FFF2-40B4-BE49-F238E27FC236}">
                <a16:creationId xmlns:a16="http://schemas.microsoft.com/office/drawing/2014/main" id="{75E807EA-0A92-A343-BBE5-01E629E4F058}"/>
              </a:ext>
            </a:extLst>
          </p:cNvPr>
          <p:cNvPicPr>
            <a:picLocks noChangeAspect="1"/>
          </p:cNvPicPr>
          <p:nvPr/>
        </p:nvPicPr>
        <p:blipFill>
          <a:blip r:embed="rId3"/>
          <a:stretch>
            <a:fillRect/>
          </a:stretch>
        </p:blipFill>
        <p:spPr>
          <a:xfrm>
            <a:off x="263524" y="1077157"/>
            <a:ext cx="7848600" cy="31699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1880</Words>
  <Application>Microsoft Macintosh PowerPoint</Application>
  <PresentationFormat>Widescreen</PresentationFormat>
  <Paragraphs>179</Paragraphs>
  <Slides>18</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Century Gothic</vt:lpstr>
      <vt:lpstr>Nunito Sans</vt:lpstr>
      <vt:lpstr>Titles</vt:lpstr>
      <vt:lpstr>Office Theme</vt:lpstr>
      <vt:lpstr>PowerPoint Presentation</vt:lpstr>
      <vt:lpstr>PowerPoint Presentation</vt:lpstr>
      <vt:lpstr>PowerPoint Presentation</vt:lpstr>
      <vt:lpstr>PowerPoint Presentation</vt:lpstr>
      <vt:lpstr>To read and represent numbers to 10,000,000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Numbers to 100,000</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40</cp:revision>
  <dcterms:created xsi:type="dcterms:W3CDTF">2022-06-30T10:03:35Z</dcterms:created>
  <dcterms:modified xsi:type="dcterms:W3CDTF">2022-08-26T14:06:50Z</dcterms:modified>
</cp:coreProperties>
</file>