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AWyKS1LPnnjVc3GwR08w6bS8Tw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A7DEB-CF8B-4FF9-88BB-856B868F8387}">
  <a:tblStyle styleId="{FFCA7DEB-CF8B-4FF9-88BB-856B868F838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240A16-DDAD-444C-B94A-A462006A8CE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F709F10-A95E-42F9-80DE-5F0C8955A3E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7823"/>
  </p:normalViewPr>
  <p:slideViewPr>
    <p:cSldViewPr snapToGrid="0" snapToObjects="1">
      <p:cViewPr varScale="1">
        <p:scale>
          <a:sx n="94" d="100"/>
          <a:sy n="94"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Encourage pupils to  build representations and spot patterns within numbers when counting.</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Can you use your knowledge of counting in 5s to help you count in 50s?  What is different about counting in 5s and counting in 50s? What is the connection between the 5 times-table and the 50 times-table?  What patterns do you notice?  What is 50 more than _____? What is 50 less than _____? Complete this stem sentence: If 5 lots of _____is _____ , then 50 lots _____ of is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struggle when counting beyond 950, for example they may say 900, 950, 100. Pupils may struggle when crossing the hundred</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boundaries. For example, they might say 50, 100, 200 or 50, 100, 105.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Provide more numbers in a sequence both ascending and descending. Pupils start at a multiple of 50 and count on or back. Work in partners giving each other different starting points.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What happens if you count in 50s above 1,000?</a:t>
            </a:r>
            <a:endParaRPr b="1" dirty="0">
              <a:solidFill>
                <a:srgbClr val="000000"/>
              </a:solidFill>
              <a:latin typeface="Arial"/>
              <a:ea typeface="Arial"/>
              <a:cs typeface="Arial"/>
              <a:sym typeface="Arial"/>
            </a:endParaRPr>
          </a:p>
        </p:txBody>
      </p:sp>
      <p:sp>
        <p:nvSpPr>
          <p:cNvPr id="229" name="Google Shape;22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1400"/>
              <a:buFont typeface="Arial"/>
              <a:buAutoNum type="alphaLcParenR"/>
            </a:pPr>
            <a:r>
              <a:rPr lang="en-GB" dirty="0">
                <a:latin typeface="Arial"/>
                <a:ea typeface="Arial"/>
                <a:cs typeface="Arial"/>
                <a:sym typeface="Arial"/>
              </a:rPr>
              <a:t>150, 200, 250, 300, 350, 400, 450, 500, 550, 600, 650</a:t>
            </a:r>
          </a:p>
          <a:p>
            <a:pPr marL="228600" lvl="0" indent="-228600" algn="l" rtl="0">
              <a:spcBef>
                <a:spcPts val="0"/>
              </a:spcBef>
              <a:spcAft>
                <a:spcPts val="0"/>
              </a:spcAft>
              <a:buSzPts val="1400"/>
              <a:buFont typeface="Arial"/>
              <a:buAutoNum type="alphaLcParenR"/>
            </a:pPr>
            <a:r>
              <a:rPr lang="en-GB" dirty="0">
                <a:latin typeface="Arial"/>
                <a:ea typeface="Arial"/>
                <a:cs typeface="Arial"/>
                <a:sym typeface="Arial"/>
              </a:rPr>
              <a:t>The sequence should be 100, 150, 200, 250, 300</a:t>
            </a:r>
          </a:p>
          <a:p>
            <a:pPr marL="228600" lvl="0" indent="-228600" algn="l" rtl="0">
              <a:spcBef>
                <a:spcPts val="0"/>
              </a:spcBef>
              <a:spcAft>
                <a:spcPts val="0"/>
              </a:spcAft>
              <a:buSzPts val="1400"/>
              <a:buFont typeface="Arial"/>
              <a:buAutoNum type="alphaLcParenR"/>
            </a:pPr>
            <a:r>
              <a:rPr lang="en-GB" dirty="0">
                <a:latin typeface="Arial"/>
                <a:ea typeface="Arial"/>
                <a:cs typeface="Arial"/>
                <a:sym typeface="Arial"/>
              </a:rPr>
              <a:t>The sequence should be 1,000, 950, 900, 850, 800</a:t>
            </a:r>
          </a:p>
          <a:p>
            <a:pPr marL="228600" lvl="0" indent="-228600" algn="l" rtl="0">
              <a:spcBef>
                <a:spcPts val="0"/>
              </a:spcBef>
              <a:spcAft>
                <a:spcPts val="0"/>
              </a:spcAft>
              <a:buSzPts val="1400"/>
              <a:buFont typeface="Arial"/>
              <a:buAutoNum type="alphaLcParenR"/>
            </a:pPr>
            <a:r>
              <a:rPr lang="en-GB" dirty="0">
                <a:latin typeface="Arial"/>
                <a:ea typeface="Arial"/>
                <a:cs typeface="Arial"/>
                <a:sym typeface="Arial"/>
              </a:rPr>
              <a:t>The sequence should be 700, 650, 600, 550, 500</a:t>
            </a:r>
            <a:endParaRPr dirty="0">
              <a:latin typeface="Arial"/>
              <a:ea typeface="Arial"/>
              <a:cs typeface="Arial"/>
              <a:sym typeface="Arial"/>
            </a:endParaRPr>
          </a:p>
          <a:p>
            <a:pPr marL="457200" lvl="0" indent="0" algn="l" rtl="0">
              <a:spcBef>
                <a:spcPts val="0"/>
              </a:spcBef>
              <a:spcAft>
                <a:spcPts val="0"/>
              </a:spcAft>
              <a:buNone/>
            </a:pPr>
            <a:endParaRPr dirty="0">
              <a:latin typeface="Arial"/>
              <a:ea typeface="Arial"/>
              <a:cs typeface="Arial"/>
              <a:sym typeface="Arial"/>
            </a:endParaRPr>
          </a:p>
        </p:txBody>
      </p:sp>
      <p:sp>
        <p:nvSpPr>
          <p:cNvPr id="262" name="Google Shape;2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Encourage pupils to  build representations and spot patterns within numbers when counting.</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Can you use your knowledge of counting in 5s to help you count in 50s?  What is different about counting in 5s and counting in 50s? What is the connection between the 5 times-table and the 50 times-table?  What is 50 more than _____? What is 50 less than _____? Complete this stem sentence: If 5 lots of _____is _____ , then 50 lots _____ of is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struggle when counting beyond 950, for example they may say 900, 950, 100. Pupils may struggle when crossing the hundred</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boundaries. For example, they might say 50, 100, 200 or 50, 100, 105.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Provide pupils with 50p coins and a range of cards marked in 50p increments. Pupils should select a card at random and make the amount shown using 50p coins.</a:t>
            </a:r>
            <a:endParaRPr dirty="0"/>
          </a:p>
        </p:txBody>
      </p:sp>
      <p:sp>
        <p:nvSpPr>
          <p:cNvPr id="283" name="Google Shape;2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Font typeface="+mj-lt"/>
              <a:buAutoNum type="alphaLcParenR"/>
            </a:pPr>
            <a:r>
              <a:rPr lang="en-GB" dirty="0">
                <a:latin typeface="Arial"/>
                <a:ea typeface="Arial"/>
                <a:cs typeface="Arial"/>
                <a:sym typeface="Arial"/>
              </a:rPr>
              <a:t>400kg</a:t>
            </a:r>
            <a:endParaRPr dirty="0">
              <a:latin typeface="Arial"/>
              <a:ea typeface="Arial"/>
              <a:cs typeface="Arial"/>
              <a:sym typeface="Arial"/>
            </a:endParaRP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650p or £6.50</a:t>
            </a:r>
            <a:endParaRPr dirty="0">
              <a:latin typeface="Arial"/>
              <a:ea typeface="Arial"/>
              <a:cs typeface="Arial"/>
              <a:sym typeface="Arial"/>
            </a:endParaRPr>
          </a:p>
          <a:p>
            <a:pPr marL="457200" lvl="0" indent="-317500" algn="l" rtl="0">
              <a:spcBef>
                <a:spcPts val="0"/>
              </a:spcBef>
              <a:spcAft>
                <a:spcPts val="0"/>
              </a:spcAft>
              <a:buSzPts val="1400"/>
              <a:buFont typeface="Arial"/>
              <a:buAutoNum type="alphaLcParenR"/>
            </a:pPr>
            <a:r>
              <a:rPr lang="en-GB" dirty="0">
                <a:latin typeface="Arial"/>
                <a:ea typeface="Arial"/>
                <a:cs typeface="Arial"/>
                <a:sym typeface="Arial"/>
              </a:rPr>
              <a:t>350ml</a:t>
            </a:r>
            <a:endParaRPr dirty="0">
              <a:latin typeface="Arial"/>
              <a:ea typeface="Arial"/>
              <a:cs typeface="Arial"/>
              <a:sym typeface="Arial"/>
            </a:endParaRPr>
          </a:p>
        </p:txBody>
      </p:sp>
      <p:sp>
        <p:nvSpPr>
          <p:cNvPr id="314" name="Google Shape;3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Base 10. Encourage pupils to  build representations and spot patterns within numbers when counting.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What is the connection between the 5 times-table and the 50 times-table?  Can you think of a multiple of 50 that has 2 digits? Can you think of a multiple of 50 that has more than 2 digits? What is an even number? Are all the multiples of 50 even numbers? Are all the multiples of 5 even numbers? Does the ones column ever change when you count in 50s? What happens when you reach the multiple of 50 after 950?</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may struggle when counting beyond 950, for example they may say 900, 950, 100</a:t>
            </a:r>
            <a:endParaRPr dirty="0">
              <a:solidFill>
                <a:srgbClr val="000000"/>
              </a:solidFill>
              <a:latin typeface="Arial"/>
              <a:ea typeface="Arial"/>
              <a:cs typeface="Arial"/>
              <a:sym typeface="Arial"/>
            </a:endParaRPr>
          </a:p>
        </p:txBody>
      </p:sp>
      <p:sp>
        <p:nvSpPr>
          <p:cNvPr id="351" name="Google Shape;3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The</a:t>
            </a:r>
            <a:r>
              <a:rPr lang="en-GB" dirty="0">
                <a:latin typeface="Arial"/>
                <a:ea typeface="Arial"/>
                <a:cs typeface="Arial"/>
                <a:sym typeface="Arial"/>
              </a:rPr>
              <a:t>se slides are based on the Year 2 small step </a:t>
            </a:r>
            <a:r>
              <a:rPr lang="en-GB" i="1" dirty="0">
                <a:latin typeface="Arial"/>
                <a:ea typeface="Arial"/>
                <a:cs typeface="Arial"/>
                <a:sym typeface="Arial"/>
              </a:rPr>
              <a:t>Counting in 5s</a:t>
            </a:r>
            <a:r>
              <a:rPr lang="en-GB" dirty="0">
                <a:latin typeface="Arial"/>
                <a:ea typeface="Arial"/>
                <a:cs typeface="Arial"/>
                <a:sym typeface="Arial"/>
              </a:rPr>
              <a:t>. </a:t>
            </a:r>
            <a:r>
              <a:rPr lang="en-GB" b="0" dirty="0">
                <a:latin typeface="Arial"/>
                <a:ea typeface="Arial"/>
                <a:cs typeface="Arial"/>
                <a:sym typeface="Arial"/>
              </a:rPr>
              <a:t>Use these slides if </a:t>
            </a:r>
            <a:r>
              <a:rPr lang="en-GB" dirty="0">
                <a:latin typeface="Arial"/>
                <a:ea typeface="Arial"/>
                <a:cs typeface="Arial"/>
                <a:sym typeface="Arial"/>
              </a:rPr>
              <a:t>pupils are not confident with their 5 times tables and/or finding patterns.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counting ob</a:t>
            </a:r>
            <a:r>
              <a:rPr lang="en-GB" dirty="0">
                <a:solidFill>
                  <a:srgbClr val="000000"/>
                </a:solidFill>
                <a:latin typeface="Arial"/>
                <a:ea typeface="Arial"/>
                <a:cs typeface="Arial"/>
                <a:sym typeface="Arial"/>
              </a:rPr>
              <a:t>jects, Base 10, place value counters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How many do you need to count on each time? How do you know? When counting forwards, do the numbers get greater or smaller? Do you notice any patterns? What do you notice about the numbers when you are counting in 5s?</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confuse the multiples they are counting in, for example starting to count in 5s, then changing to count in 10s once they reach a multiple of 10.</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a:t>
            </a:r>
            <a:r>
              <a:rPr lang="en-GB" dirty="0">
                <a:latin typeface="Arial"/>
                <a:ea typeface="Arial"/>
                <a:cs typeface="Arial"/>
                <a:sym typeface="Arial"/>
              </a:rPr>
              <a:t> – Once the pattern has been established, count forwards in 5s from different starting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Can you count backwards in 5s from different starting points?</a:t>
            </a:r>
            <a:endParaRPr b="1" dirty="0">
              <a:solidFill>
                <a:srgbClr val="000000"/>
              </a:solidFill>
              <a:latin typeface="Arial"/>
              <a:ea typeface="Arial"/>
              <a:cs typeface="Arial"/>
              <a:sym typeface="Arial"/>
            </a:endParaRPr>
          </a:p>
        </p:txBody>
      </p:sp>
      <p:sp>
        <p:nvSpPr>
          <p:cNvPr id="373" name="Google Shape;37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 These slides are based on the Year 2 small step </a:t>
            </a:r>
            <a:r>
              <a:rPr lang="en-GB" i="1" dirty="0">
                <a:latin typeface="Arial"/>
                <a:ea typeface="Arial"/>
                <a:cs typeface="Arial"/>
                <a:sym typeface="Arial"/>
              </a:rPr>
              <a:t>Counting in 5s</a:t>
            </a:r>
            <a:r>
              <a:rPr lang="en-GB" dirty="0">
                <a:latin typeface="Arial"/>
                <a:ea typeface="Arial"/>
                <a:cs typeface="Arial"/>
                <a:sym typeface="Arial"/>
              </a:rPr>
              <a:t>. Use these slides if pupils are not confident with their 5 times tables and/or finding patterns.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a:t>
            </a:r>
            <a:r>
              <a:rPr lang="en-GB" dirty="0">
                <a:latin typeface="Arial"/>
                <a:ea typeface="Arial"/>
                <a:cs typeface="Arial"/>
                <a:sym typeface="Arial"/>
              </a:rPr>
              <a:t> – Base 10. Encourage pupils to  build representations and spot patterns within numbers when counting.</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How many do you need to count on/back each time?  How do you know?  When counting forwards, do the numbers get greater or smaller?  When counting backwards, do the numbers get greater or smaller? What is the pattern in the 5 times table?  What do digit do the multiples of 5 end have in the ones column?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may confuse the multiples they are counting in, for example starting to count in 5s, then changing to count in 10s once they reach a multiple of 10</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a:t>
            </a:r>
            <a:r>
              <a:rPr lang="en-GB" dirty="0">
                <a:latin typeface="Arial"/>
                <a:ea typeface="Arial"/>
                <a:cs typeface="Arial"/>
                <a:sym typeface="Arial"/>
              </a:rPr>
              <a:t> – Continue the number tracks counting forwards as far as 100.  Continue the number tracks counting backwards as far as zero.</a:t>
            </a:r>
            <a:endParaRPr b="1" dirty="0">
              <a:latin typeface="Arial"/>
              <a:ea typeface="Arial"/>
              <a:cs typeface="Arial"/>
              <a:sym typeface="Arial"/>
            </a:endParaRPr>
          </a:p>
        </p:txBody>
      </p:sp>
      <p:sp>
        <p:nvSpPr>
          <p:cNvPr id="436" name="Google Shape;43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a:t>
            </a:r>
            <a:r>
              <a:rPr lang="en-GB" dirty="0">
                <a:solidFill>
                  <a:srgbClr val="000000"/>
                </a:solidFill>
                <a:latin typeface="Arial"/>
                <a:ea typeface="Arial"/>
                <a:cs typeface="Arial"/>
                <a:sym typeface="Arial"/>
              </a:rPr>
              <a:t> pupil has identified the sequence as counting up in multiples but has counted in multiple of 100 rather than multiples of 50.</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Correct answer.</a:t>
            </a:r>
            <a:endParaRPr dirty="0"/>
          </a:p>
          <a:p>
            <a:pPr marL="0" lvl="0" indent="0" algn="l" rtl="0">
              <a:spcBef>
                <a:spcPts val="0"/>
              </a:spcBef>
              <a:spcAft>
                <a:spcPts val="0"/>
              </a:spcAft>
              <a:buClr>
                <a:srgbClr val="000000"/>
              </a:buClr>
              <a:buSzPts val="1200"/>
              <a:buFont typeface="Arial"/>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The pupil has not completed the sequence.</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0" u="none" strike="noStrike" dirty="0">
                <a:solidFill>
                  <a:schemeClr val="dk1"/>
                </a:solidFill>
                <a:latin typeface="Arial"/>
                <a:ea typeface="Arial"/>
                <a:cs typeface="Arial"/>
                <a:sym typeface="Arial"/>
              </a:rPr>
              <a:t>D – The pupil may not understand the importance of 0 as a placeholder. </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A range of concrete manipulatives e.g. bead strings, number shapes, base 10 to support understanding of counting in multiples. Encourage pupils to spot patterns within numbers when counting.</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do you need to count on each time? How do you know? When counting forwards, do the numbers get greater or smaller? Do you notice any patterns? What do you notice about the numbers when you are counting in 5s?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a:t>
            </a:r>
            <a:r>
              <a:rPr lang="en-GB" dirty="0">
                <a:solidFill>
                  <a:srgbClr val="000000"/>
                </a:solidFill>
                <a:latin typeface="Arial"/>
                <a:ea typeface="Arial"/>
                <a:cs typeface="Arial"/>
                <a:sym typeface="Arial"/>
              </a:rPr>
              <a:t>Pupils may confuse the multiples they are counting in, for example starting to count in 5s, then changing to count in 10s once they reach a multiple of 10.</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b="1" dirty="0">
                <a:solidFill>
                  <a:srgbClr val="000000"/>
                </a:solidFill>
                <a:latin typeface="Arial"/>
                <a:ea typeface="Arial"/>
                <a:cs typeface="Arial"/>
                <a:sym typeface="Arial"/>
              </a:rPr>
              <a:t>Further Practice</a:t>
            </a:r>
            <a:r>
              <a:rPr lang="en-GB" sz="120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Once the pattern has been established, count forwards in 5s from different starting numbers.</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Can you count backwards in 5s from different starting points?</a:t>
            </a:r>
            <a:endParaRPr dirty="0">
              <a:solidFill>
                <a:srgbClr val="000000"/>
              </a:solidFill>
              <a:latin typeface="Arial"/>
              <a:ea typeface="Arial"/>
              <a:cs typeface="Arial"/>
              <a:sym typeface="Arial"/>
            </a:endParaRPr>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 </a:t>
            </a:r>
            <a:r>
              <a:rPr lang="en-GB" dirty="0">
                <a:latin typeface="Arial"/>
                <a:ea typeface="Arial"/>
                <a:cs typeface="Arial"/>
                <a:sym typeface="Arial"/>
              </a:rPr>
              <a:t>Encourage pupils to spot patterns within numbers when counting.</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is the same about counting in 5s and counting in 50s?  What is different about counting in 5s and counting in 50s? What is the connection between the 5 times-table and the 50 times-table?  What patterns do you notice?  When counting in 50s from zero, will you ever say a number with tens? How do you know?</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struggle when crossing the hundred boundaries. For example, they might say 50, 100, 200 or 50, 100, 105.</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a:t>
            </a:r>
            <a:r>
              <a:rPr lang="en-GB" dirty="0">
                <a:latin typeface="Arial"/>
                <a:ea typeface="Arial"/>
                <a:cs typeface="Arial"/>
                <a:sym typeface="Arial"/>
              </a:rPr>
              <a:t> – Once the pattern has been established, count forwards in 50s from different starting numbers.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a:t>
            </a:r>
            <a:r>
              <a:rPr lang="en-GB" dirty="0">
                <a:latin typeface="Arial"/>
                <a:ea typeface="Arial"/>
                <a:cs typeface="Arial"/>
                <a:sym typeface="Arial"/>
              </a:rPr>
              <a:t> – Can you count backwards in 50s from different starting points?</a:t>
            </a:r>
            <a:endParaRPr dirty="0">
              <a:solidFill>
                <a:srgbClr val="000000"/>
              </a:solidFill>
              <a:latin typeface="Arial"/>
              <a:ea typeface="Arial"/>
              <a:cs typeface="Arial"/>
              <a:sym typeface="Arial"/>
            </a:endParaRPr>
          </a:p>
        </p:txBody>
      </p:sp>
      <p:sp>
        <p:nvSpPr>
          <p:cNvPr id="146" name="Google Shape;1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Base 10. Encourage pupils to  build representations and spot patterns within numbers when counting.</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Can you use your knowledge of counting in 5s to help you count in 50s?  What is different about counting in 5s and counting in 50s? What is the connection between the 5 times-table and the 50 times-table?  What patterns do you notice?  What is 50 more than _____? What is 50 less than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struggle when counting beyond 950, for example they may say 900, 950, 100</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a:t>
            </a:r>
            <a:r>
              <a:rPr lang="en-GB" dirty="0">
                <a:latin typeface="Arial"/>
                <a:ea typeface="Arial"/>
                <a:cs typeface="Arial"/>
                <a:sym typeface="Arial"/>
              </a:rPr>
              <a:t> – Continue the number tracks counting forwards as far as 1,000.  Continue the number tracks counting backwards as far as zero.</a:t>
            </a:r>
            <a:endParaRPr b="1" dirty="0">
              <a:latin typeface="Arial"/>
              <a:ea typeface="Arial"/>
              <a:cs typeface="Arial"/>
              <a:sym typeface="Arial"/>
            </a:endParaRPr>
          </a:p>
        </p:txBody>
      </p:sp>
      <p:sp>
        <p:nvSpPr>
          <p:cNvPr id="197" name="Google Shape;19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7350" lvl="0" indent="-22860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100, 200, 300, 400</a:t>
            </a:r>
            <a:endParaRPr lang="en-GB" sz="1200" dirty="0">
              <a:latin typeface="Calibri"/>
              <a:ea typeface="Arial"/>
              <a:cs typeface="Calibri"/>
              <a:sym typeface="Calibri"/>
            </a:endParaRPr>
          </a:p>
          <a:p>
            <a:pPr marL="387350" lvl="0" indent="-22860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550, 600, 750, 800, 850</a:t>
            </a:r>
            <a:endParaRPr lang="en-GB" sz="1200" dirty="0">
              <a:latin typeface="Calibri"/>
              <a:ea typeface="Arial"/>
              <a:cs typeface="Calibri"/>
              <a:sym typeface="Calibri"/>
            </a:endParaRPr>
          </a:p>
          <a:p>
            <a:pPr marL="387350" lvl="0" indent="-22860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300, 250, 200, 100, 50</a:t>
            </a:r>
            <a:endParaRPr lang="en-GB" sz="1200" dirty="0">
              <a:latin typeface="Calibri"/>
              <a:ea typeface="Arial"/>
              <a:cs typeface="Calibri"/>
              <a:sym typeface="Calibri"/>
            </a:endParaRPr>
          </a:p>
          <a:p>
            <a:pPr marL="387350" lvl="0" indent="-228600" algn="l" rtl="0">
              <a:spcBef>
                <a:spcPts val="0"/>
              </a:spcBef>
              <a:spcAft>
                <a:spcPts val="0"/>
              </a:spcAft>
              <a:buClr>
                <a:schemeClr val="dk1"/>
              </a:buClr>
              <a:buSzPts val="1100"/>
              <a:buFont typeface="+mj-lt"/>
              <a:buAutoNum type="alphaLcParenR"/>
            </a:pPr>
            <a:r>
              <a:rPr lang="en-GB" sz="1200" dirty="0">
                <a:latin typeface="Arial"/>
                <a:ea typeface="Arial"/>
                <a:cs typeface="Arial"/>
                <a:sym typeface="Arial"/>
              </a:rPr>
              <a:t>950, 850, 800, 750, 700</a:t>
            </a:r>
            <a:endParaRPr dirty="0">
              <a:latin typeface="Arial"/>
              <a:ea typeface="Arial"/>
              <a:cs typeface="Arial"/>
              <a:sym typeface="Arial"/>
            </a:endParaRPr>
          </a:p>
        </p:txBody>
      </p:sp>
      <p:sp>
        <p:nvSpPr>
          <p:cNvPr id="216" name="Google Shape;2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count in 50s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count in 50s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txBox="1"/>
          <p:nvPr/>
        </p:nvSpPr>
        <p:spPr>
          <a:xfrm>
            <a:off x="361575" y="1024475"/>
            <a:ext cx="11413800" cy="3093124"/>
          </a:xfrm>
          <a:prstGeom prst="rect">
            <a:avLst/>
          </a:prstGeom>
          <a:noFill/>
          <a:ln>
            <a:noFill/>
          </a:ln>
        </p:spPr>
        <p:txBody>
          <a:bodyPr spcFirstLastPara="1" wrap="square" lIns="91425" tIns="91425" rIns="91425" bIns="91425" anchor="t" anchorCtr="0">
            <a:spAutoFit/>
          </a:bodyPr>
          <a:lstStyle/>
          <a:p>
            <a:pPr marL="12700" lvl="0" indent="-12700" algn="l" rtl="0">
              <a:lnSpc>
                <a:spcPct val="150000"/>
              </a:lnSpc>
              <a:spcBef>
                <a:spcPts val="0"/>
              </a:spcBef>
              <a:spcAft>
                <a:spcPts val="0"/>
              </a:spcAft>
              <a:buSzPts val="1800"/>
            </a:pPr>
            <a:r>
              <a:rPr lang="en-GB" sz="1800" b="1" dirty="0">
                <a:latin typeface="Century Gothic"/>
                <a:ea typeface="Century Gothic"/>
                <a:cs typeface="Century Gothic"/>
                <a:sym typeface="Century Gothic"/>
              </a:rPr>
              <a:t>Complete the number line.</a:t>
            </a:r>
          </a:p>
          <a:p>
            <a:pPr marL="12700" lvl="0" indent="-12700" algn="l" rtl="0">
              <a:lnSpc>
                <a:spcPct val="150000"/>
              </a:lnSpc>
              <a:spcBef>
                <a:spcPts val="0"/>
              </a:spcBef>
              <a:spcAft>
                <a:spcPts val="0"/>
              </a:spcAft>
              <a:buSzPts val="1800"/>
            </a:pPr>
            <a:endParaRPr lang="en-GB" sz="1800" b="1" dirty="0">
              <a:latin typeface="Century Gothic"/>
              <a:ea typeface="Century Gothic"/>
              <a:cs typeface="Century Gothic"/>
              <a:sym typeface="Century Gothic"/>
            </a:endParaRPr>
          </a:p>
          <a:p>
            <a:pPr marL="12700" lvl="0" indent="-12700" algn="l" rtl="0">
              <a:lnSpc>
                <a:spcPct val="150000"/>
              </a:lnSpc>
              <a:spcBef>
                <a:spcPts val="0"/>
              </a:spcBef>
              <a:spcAft>
                <a:spcPts val="0"/>
              </a:spcAft>
              <a:buSzPts val="1800"/>
            </a:pPr>
            <a:endParaRPr lang="en-GB" sz="1800" b="1" dirty="0">
              <a:latin typeface="Century Gothic"/>
              <a:ea typeface="Century Gothic"/>
              <a:cs typeface="Century Gothic"/>
              <a:sym typeface="Century Gothic"/>
            </a:endParaRPr>
          </a:p>
          <a:p>
            <a:pPr marL="12700" lvl="0" indent="-12700" algn="l" rtl="0">
              <a:lnSpc>
                <a:spcPct val="150000"/>
              </a:lnSpc>
              <a:spcBef>
                <a:spcPts val="0"/>
              </a:spcBef>
              <a:spcAft>
                <a:spcPts val="0"/>
              </a:spcAft>
              <a:buSzPts val="1800"/>
            </a:pPr>
            <a:endParaRPr lang="en-GB" sz="1800" b="1" dirty="0">
              <a:latin typeface="Century Gothic"/>
              <a:ea typeface="Century Gothic"/>
              <a:cs typeface="Century Gothic"/>
              <a:sym typeface="Century Gothic"/>
            </a:endParaRPr>
          </a:p>
          <a:p>
            <a:pPr marL="12700" lvl="0" indent="-12700" rtl="0">
              <a:lnSpc>
                <a:spcPct val="150000"/>
              </a:lnSpc>
              <a:spcBef>
                <a:spcPts val="0"/>
              </a:spcBef>
              <a:spcAft>
                <a:spcPts val="0"/>
              </a:spcAft>
              <a:buSzPts val="1800"/>
            </a:pPr>
            <a:endParaRPr lang="en-GB" sz="1800" b="1" dirty="0">
              <a:latin typeface="Century Gothic"/>
              <a:ea typeface="Century Gothic"/>
              <a:cs typeface="Century Gothic"/>
              <a:sym typeface="Century Gothic"/>
            </a:endParaRPr>
          </a:p>
          <a:p>
            <a:pPr marL="12700" lvl="0" indent="-12700" algn="l" rtl="0">
              <a:lnSpc>
                <a:spcPct val="150000"/>
              </a:lnSpc>
              <a:spcBef>
                <a:spcPts val="0"/>
              </a:spcBef>
              <a:spcAft>
                <a:spcPts val="0"/>
              </a:spcAft>
              <a:buSzPts val="1800"/>
            </a:pPr>
            <a:r>
              <a:rPr lang="en-GB" sz="1800" dirty="0">
                <a:latin typeface="Century Gothic"/>
                <a:ea typeface="Century Gothic"/>
                <a:cs typeface="Century Gothic"/>
                <a:sym typeface="Century Gothic"/>
              </a:rPr>
              <a:t>The Mathlings have written some number patterns. </a:t>
            </a:r>
          </a:p>
          <a:p>
            <a:pPr marL="12700" lvl="0" indent="-12700" algn="l" rtl="0">
              <a:lnSpc>
                <a:spcPct val="150000"/>
              </a:lnSpc>
              <a:spcBef>
                <a:spcPts val="0"/>
              </a:spcBef>
              <a:spcAft>
                <a:spcPts val="0"/>
              </a:spcAft>
              <a:buSzPts val="1800"/>
            </a:pPr>
            <a:r>
              <a:rPr lang="en-GB" sz="1800" b="1" dirty="0">
                <a:latin typeface="Century Gothic"/>
                <a:ea typeface="Century Gothic"/>
                <a:cs typeface="Century Gothic"/>
                <a:sym typeface="Century Gothic"/>
              </a:rPr>
              <a:t>Find and correct the mistakes that the Mathlings have made.</a:t>
            </a:r>
            <a:endParaRPr sz="1800" b="1" dirty="0">
              <a:latin typeface="Century Gothic"/>
              <a:ea typeface="Century Gothic"/>
              <a:cs typeface="Century Gothic"/>
              <a:sym typeface="Century Gothic"/>
            </a:endParaRPr>
          </a:p>
        </p:txBody>
      </p:sp>
      <p:sp>
        <p:nvSpPr>
          <p:cNvPr id="232" name="Google Shape;232;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33" name="Google Shape;233;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35" name="Google Shape;235;p10"/>
          <p:cNvSpPr txBox="1"/>
          <p:nvPr/>
        </p:nvSpPr>
        <p:spPr>
          <a:xfrm>
            <a:off x="1135804" y="5098523"/>
            <a:ext cx="2857622" cy="586383"/>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450, 500, 550, 600, 650</a:t>
            </a:r>
            <a:endParaRPr sz="1800" dirty="0">
              <a:solidFill>
                <a:srgbClr val="43A047"/>
              </a:solidFill>
              <a:latin typeface="Century Gothic"/>
              <a:ea typeface="Century Gothic"/>
              <a:cs typeface="Century Gothic"/>
              <a:sym typeface="Century Gothic"/>
            </a:endParaRPr>
          </a:p>
        </p:txBody>
      </p:sp>
      <p:grpSp>
        <p:nvGrpSpPr>
          <p:cNvPr id="236" name="Google Shape;236;p10"/>
          <p:cNvGrpSpPr/>
          <p:nvPr/>
        </p:nvGrpSpPr>
        <p:grpSpPr>
          <a:xfrm>
            <a:off x="2564615" y="2355112"/>
            <a:ext cx="7533184" cy="461733"/>
            <a:chOff x="1759397" y="1768142"/>
            <a:chExt cx="7533184" cy="461733"/>
          </a:xfrm>
        </p:grpSpPr>
        <p:sp>
          <p:nvSpPr>
            <p:cNvPr id="237" name="Google Shape;237;p10"/>
            <p:cNvSpPr txBox="1"/>
            <p:nvPr/>
          </p:nvSpPr>
          <p:spPr>
            <a:xfrm>
              <a:off x="1759397"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5</a:t>
              </a:r>
              <a:r>
                <a:rPr lang="en-GB" sz="1800" b="0" i="0" u="none" strike="noStrike" cap="none">
                  <a:solidFill>
                    <a:srgbClr val="43A047"/>
                  </a:solidFill>
                  <a:latin typeface="Century Gothic"/>
                  <a:ea typeface="Century Gothic"/>
                  <a:cs typeface="Century Gothic"/>
                  <a:sym typeface="Century Gothic"/>
                </a:rPr>
                <a:t>0</a:t>
              </a:r>
              <a:endParaRPr sz="1800" b="0" i="0" u="none" strike="noStrike" cap="none">
                <a:solidFill>
                  <a:srgbClr val="43A047"/>
                </a:solidFill>
                <a:latin typeface="Century Gothic"/>
                <a:ea typeface="Century Gothic"/>
                <a:cs typeface="Century Gothic"/>
                <a:sym typeface="Century Gothic"/>
              </a:endParaRPr>
            </a:p>
          </p:txBody>
        </p:sp>
        <p:sp>
          <p:nvSpPr>
            <p:cNvPr id="238" name="Google Shape;238;p10"/>
            <p:cNvSpPr txBox="1"/>
            <p:nvPr/>
          </p:nvSpPr>
          <p:spPr>
            <a:xfrm>
              <a:off x="2630241"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1</a:t>
              </a:r>
              <a:r>
                <a:rPr lang="en-GB" sz="1800" b="0" i="0" u="none" strike="noStrike" cap="none">
                  <a:solidFill>
                    <a:srgbClr val="43A047"/>
                  </a:solidFill>
                  <a:latin typeface="Century Gothic"/>
                  <a:ea typeface="Century Gothic"/>
                  <a:cs typeface="Century Gothic"/>
                  <a:sym typeface="Century Gothic"/>
                </a:rPr>
                <a:t>00</a:t>
              </a:r>
              <a:endParaRPr sz="1800" b="0" i="0" u="none" strike="noStrike" cap="none">
                <a:solidFill>
                  <a:srgbClr val="43A047"/>
                </a:solidFill>
                <a:latin typeface="Century Gothic"/>
                <a:ea typeface="Century Gothic"/>
                <a:cs typeface="Century Gothic"/>
                <a:sym typeface="Century Gothic"/>
              </a:endParaRPr>
            </a:p>
          </p:txBody>
        </p:sp>
        <p:sp>
          <p:nvSpPr>
            <p:cNvPr id="239" name="Google Shape;239;p10"/>
            <p:cNvSpPr txBox="1"/>
            <p:nvPr/>
          </p:nvSpPr>
          <p:spPr>
            <a:xfrm>
              <a:off x="3468831"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15</a:t>
              </a:r>
              <a:r>
                <a:rPr lang="en-GB" sz="1800" b="0" i="0" u="none" strike="noStrike" cap="none">
                  <a:solidFill>
                    <a:srgbClr val="43A047"/>
                  </a:solidFill>
                  <a:latin typeface="Century Gothic"/>
                  <a:ea typeface="Century Gothic"/>
                  <a:cs typeface="Century Gothic"/>
                  <a:sym typeface="Century Gothic"/>
                </a:rPr>
                <a:t>0</a:t>
              </a:r>
              <a:endParaRPr sz="1800" b="0" i="0" u="none" strike="noStrike" cap="none">
                <a:solidFill>
                  <a:srgbClr val="43A047"/>
                </a:solidFill>
                <a:latin typeface="Century Gothic"/>
                <a:ea typeface="Century Gothic"/>
                <a:cs typeface="Century Gothic"/>
                <a:sym typeface="Century Gothic"/>
              </a:endParaRPr>
            </a:p>
          </p:txBody>
        </p:sp>
        <p:sp>
          <p:nvSpPr>
            <p:cNvPr id="240" name="Google Shape;240;p10"/>
            <p:cNvSpPr txBox="1"/>
            <p:nvPr/>
          </p:nvSpPr>
          <p:spPr>
            <a:xfrm>
              <a:off x="4307420"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2</a:t>
              </a:r>
              <a:r>
                <a:rPr lang="en-GB" sz="1800" b="0" i="0" u="none" strike="noStrike" cap="none">
                  <a:solidFill>
                    <a:srgbClr val="43A047"/>
                  </a:solidFill>
                  <a:latin typeface="Century Gothic"/>
                  <a:ea typeface="Century Gothic"/>
                  <a:cs typeface="Century Gothic"/>
                  <a:sym typeface="Century Gothic"/>
                </a:rPr>
                <a:t>00</a:t>
              </a:r>
              <a:endParaRPr sz="1800" b="0" i="0" u="none" strike="noStrike" cap="none">
                <a:solidFill>
                  <a:srgbClr val="43A047"/>
                </a:solidFill>
                <a:latin typeface="Century Gothic"/>
                <a:ea typeface="Century Gothic"/>
                <a:cs typeface="Century Gothic"/>
                <a:sym typeface="Century Gothic"/>
              </a:endParaRPr>
            </a:p>
          </p:txBody>
        </p:sp>
        <p:sp>
          <p:nvSpPr>
            <p:cNvPr id="241" name="Google Shape;241;p10"/>
            <p:cNvSpPr txBox="1"/>
            <p:nvPr/>
          </p:nvSpPr>
          <p:spPr>
            <a:xfrm>
              <a:off x="5187584"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25</a:t>
              </a:r>
              <a:r>
                <a:rPr lang="en-GB" sz="1800" b="0" i="0" u="none" strike="noStrike" cap="none">
                  <a:solidFill>
                    <a:srgbClr val="43A047"/>
                  </a:solidFill>
                  <a:latin typeface="Century Gothic"/>
                  <a:ea typeface="Century Gothic"/>
                  <a:cs typeface="Century Gothic"/>
                  <a:sym typeface="Century Gothic"/>
                </a:rPr>
                <a:t>0</a:t>
              </a:r>
              <a:endParaRPr sz="1800" b="0" i="0" u="none" strike="noStrike" cap="none">
                <a:solidFill>
                  <a:srgbClr val="43A047"/>
                </a:solidFill>
                <a:latin typeface="Century Gothic"/>
                <a:ea typeface="Century Gothic"/>
                <a:cs typeface="Century Gothic"/>
                <a:sym typeface="Century Gothic"/>
              </a:endParaRPr>
            </a:p>
          </p:txBody>
        </p:sp>
        <p:sp>
          <p:nvSpPr>
            <p:cNvPr id="242" name="Google Shape;242;p10"/>
            <p:cNvSpPr txBox="1"/>
            <p:nvPr/>
          </p:nvSpPr>
          <p:spPr>
            <a:xfrm>
              <a:off x="6039065"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3</a:t>
              </a:r>
              <a:r>
                <a:rPr lang="en-GB" sz="1800" b="0" i="0" u="none" strike="noStrike" cap="none">
                  <a:solidFill>
                    <a:srgbClr val="43A047"/>
                  </a:solidFill>
                  <a:latin typeface="Century Gothic"/>
                  <a:ea typeface="Century Gothic"/>
                  <a:cs typeface="Century Gothic"/>
                  <a:sym typeface="Century Gothic"/>
                </a:rPr>
                <a:t>00</a:t>
              </a:r>
              <a:endParaRPr sz="1800" b="0" i="0" u="none" strike="noStrike" cap="none">
                <a:solidFill>
                  <a:srgbClr val="43A047"/>
                </a:solidFill>
                <a:latin typeface="Century Gothic"/>
                <a:ea typeface="Century Gothic"/>
                <a:cs typeface="Century Gothic"/>
                <a:sym typeface="Century Gothic"/>
              </a:endParaRPr>
            </a:p>
          </p:txBody>
        </p:sp>
        <p:sp>
          <p:nvSpPr>
            <p:cNvPr id="243" name="Google Shape;243;p10"/>
            <p:cNvSpPr txBox="1"/>
            <p:nvPr/>
          </p:nvSpPr>
          <p:spPr>
            <a:xfrm>
              <a:off x="6890547"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35</a:t>
              </a:r>
              <a:r>
                <a:rPr lang="en-GB" sz="1800" b="0" i="0" u="none" strike="noStrike" cap="none">
                  <a:solidFill>
                    <a:srgbClr val="43A047"/>
                  </a:solidFill>
                  <a:latin typeface="Century Gothic"/>
                  <a:ea typeface="Century Gothic"/>
                  <a:cs typeface="Century Gothic"/>
                  <a:sym typeface="Century Gothic"/>
                </a:rPr>
                <a:t>0</a:t>
              </a:r>
              <a:endParaRPr sz="1800" b="0" i="0" u="none" strike="noStrike" cap="none">
                <a:solidFill>
                  <a:srgbClr val="43A047"/>
                </a:solidFill>
                <a:latin typeface="Century Gothic"/>
                <a:ea typeface="Century Gothic"/>
                <a:cs typeface="Century Gothic"/>
                <a:sym typeface="Century Gothic"/>
              </a:endParaRPr>
            </a:p>
          </p:txBody>
        </p:sp>
        <p:sp>
          <p:nvSpPr>
            <p:cNvPr id="244" name="Google Shape;244;p10"/>
            <p:cNvSpPr txBox="1"/>
            <p:nvPr/>
          </p:nvSpPr>
          <p:spPr>
            <a:xfrm>
              <a:off x="7742029"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4</a:t>
              </a:r>
              <a:r>
                <a:rPr lang="en-GB" sz="1800" b="0" i="0" u="none" strike="noStrike" cap="none" dirty="0">
                  <a:solidFill>
                    <a:srgbClr val="43A047"/>
                  </a:solidFill>
                  <a:latin typeface="Century Gothic"/>
                  <a:ea typeface="Century Gothic"/>
                  <a:cs typeface="Century Gothic"/>
                  <a:sym typeface="Century Gothic"/>
                </a:rPr>
                <a:t>00</a:t>
              </a:r>
              <a:endParaRPr sz="1800" b="0" i="0" u="none" strike="noStrike" cap="none" dirty="0">
                <a:solidFill>
                  <a:srgbClr val="43A047"/>
                </a:solidFill>
                <a:latin typeface="Century Gothic"/>
                <a:ea typeface="Century Gothic"/>
                <a:cs typeface="Century Gothic"/>
                <a:sym typeface="Century Gothic"/>
              </a:endParaRPr>
            </a:p>
          </p:txBody>
        </p:sp>
        <p:sp>
          <p:nvSpPr>
            <p:cNvPr id="245" name="Google Shape;245;p10"/>
            <p:cNvSpPr txBox="1"/>
            <p:nvPr/>
          </p:nvSpPr>
          <p:spPr>
            <a:xfrm>
              <a:off x="8593511" y="1768142"/>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43A047"/>
                  </a:solidFill>
                  <a:latin typeface="Century Gothic"/>
                  <a:ea typeface="Century Gothic"/>
                  <a:cs typeface="Century Gothic"/>
                  <a:sym typeface="Century Gothic"/>
                </a:rPr>
                <a:t>45</a:t>
              </a:r>
              <a:r>
                <a:rPr lang="en-GB" sz="1800" b="0" i="0" u="none" strike="noStrike" cap="none">
                  <a:solidFill>
                    <a:srgbClr val="43A047"/>
                  </a:solidFill>
                  <a:latin typeface="Century Gothic"/>
                  <a:ea typeface="Century Gothic"/>
                  <a:cs typeface="Century Gothic"/>
                  <a:sym typeface="Century Gothic"/>
                </a:rPr>
                <a:t>0</a:t>
              </a:r>
              <a:endParaRPr sz="1800" b="0" i="0" u="none" strike="noStrike" cap="none">
                <a:solidFill>
                  <a:srgbClr val="43A047"/>
                </a:solidFill>
                <a:latin typeface="Century Gothic"/>
                <a:ea typeface="Century Gothic"/>
                <a:cs typeface="Century Gothic"/>
                <a:sym typeface="Century Gothic"/>
              </a:endParaRPr>
            </a:p>
          </p:txBody>
        </p:sp>
      </p:grpSp>
      <p:grpSp>
        <p:nvGrpSpPr>
          <p:cNvPr id="247" name="Google Shape;247;p10"/>
          <p:cNvGrpSpPr/>
          <p:nvPr/>
        </p:nvGrpSpPr>
        <p:grpSpPr>
          <a:xfrm>
            <a:off x="1713133" y="2106084"/>
            <a:ext cx="9284790" cy="714360"/>
            <a:chOff x="907915" y="1519114"/>
            <a:chExt cx="9284790" cy="714360"/>
          </a:xfrm>
        </p:grpSpPr>
        <p:pic>
          <p:nvPicPr>
            <p:cNvPr id="248" name="Google Shape;248;p10"/>
            <p:cNvPicPr preferRelativeResize="0"/>
            <p:nvPr/>
          </p:nvPicPr>
          <p:blipFill rotWithShape="1">
            <a:blip r:embed="rId3">
              <a:alphaModFix/>
            </a:blip>
            <a:srcRect/>
            <a:stretch/>
          </p:blipFill>
          <p:spPr>
            <a:xfrm>
              <a:off x="1240195" y="1519114"/>
              <a:ext cx="8536015" cy="249030"/>
            </a:xfrm>
            <a:prstGeom prst="rect">
              <a:avLst/>
            </a:prstGeom>
            <a:noFill/>
            <a:ln>
              <a:noFill/>
            </a:ln>
          </p:spPr>
        </p:pic>
        <p:sp>
          <p:nvSpPr>
            <p:cNvPr id="249" name="Google Shape;249;p10"/>
            <p:cNvSpPr txBox="1"/>
            <p:nvPr/>
          </p:nvSpPr>
          <p:spPr>
            <a:xfrm>
              <a:off x="907915" y="1771740"/>
              <a:ext cx="699070"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0</a:t>
              </a:r>
              <a:endParaRPr sz="1800" b="0" i="0" u="none" strike="noStrike" cap="none">
                <a:solidFill>
                  <a:srgbClr val="000000"/>
                </a:solidFill>
                <a:latin typeface="Century Gothic"/>
                <a:ea typeface="Century Gothic"/>
                <a:cs typeface="Century Gothic"/>
                <a:sym typeface="Century Gothic"/>
              </a:endParaRPr>
            </a:p>
          </p:txBody>
        </p:sp>
        <p:sp>
          <p:nvSpPr>
            <p:cNvPr id="250" name="Google Shape;250;p10"/>
            <p:cNvSpPr txBox="1"/>
            <p:nvPr/>
          </p:nvSpPr>
          <p:spPr>
            <a:xfrm>
              <a:off x="9292576" y="1768142"/>
              <a:ext cx="900129" cy="4617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a:latin typeface="Century Gothic"/>
                  <a:ea typeface="Century Gothic"/>
                  <a:cs typeface="Century Gothic"/>
                  <a:sym typeface="Century Gothic"/>
                </a:rPr>
                <a:t>5</a:t>
              </a:r>
              <a:r>
                <a:rPr lang="en-GB" sz="1800" b="0" i="0" u="none" strike="noStrike" cap="none">
                  <a:solidFill>
                    <a:srgbClr val="000000"/>
                  </a:solidFill>
                  <a:latin typeface="Century Gothic"/>
                  <a:ea typeface="Century Gothic"/>
                  <a:cs typeface="Century Gothic"/>
                  <a:sym typeface="Century Gothic"/>
                </a:rPr>
                <a:t>00</a:t>
              </a:r>
              <a:endParaRPr sz="1800" b="0" i="0" u="none" strike="noStrike" cap="none">
                <a:solidFill>
                  <a:srgbClr val="000000"/>
                </a:solidFill>
                <a:latin typeface="Century Gothic"/>
                <a:ea typeface="Century Gothic"/>
                <a:cs typeface="Century Gothic"/>
                <a:sym typeface="Century Gothic"/>
              </a:endParaRPr>
            </a:p>
          </p:txBody>
        </p:sp>
      </p:grpSp>
      <p:grpSp>
        <p:nvGrpSpPr>
          <p:cNvPr id="2" name="Group 1">
            <a:extLst>
              <a:ext uri="{FF2B5EF4-FFF2-40B4-BE49-F238E27FC236}">
                <a16:creationId xmlns:a16="http://schemas.microsoft.com/office/drawing/2014/main" id="{0AED5815-9F9F-5A45-93BA-69C944960C83}"/>
              </a:ext>
            </a:extLst>
          </p:cNvPr>
          <p:cNvGrpSpPr/>
          <p:nvPr/>
        </p:nvGrpSpPr>
        <p:grpSpPr>
          <a:xfrm>
            <a:off x="338598" y="4366627"/>
            <a:ext cx="3768200" cy="1120821"/>
            <a:chOff x="470775" y="4564085"/>
            <a:chExt cx="3768200" cy="1120821"/>
          </a:xfrm>
        </p:grpSpPr>
        <p:pic>
          <p:nvPicPr>
            <p:cNvPr id="252" name="Google Shape;252;p10"/>
            <p:cNvPicPr preferRelativeResize="0"/>
            <p:nvPr/>
          </p:nvPicPr>
          <p:blipFill rotWithShape="1">
            <a:blip r:embed="rId4">
              <a:alphaModFix/>
            </a:blip>
            <a:srcRect/>
            <a:stretch/>
          </p:blipFill>
          <p:spPr>
            <a:xfrm>
              <a:off x="470775" y="4882118"/>
              <a:ext cx="802297" cy="802788"/>
            </a:xfrm>
            <a:prstGeom prst="rect">
              <a:avLst/>
            </a:prstGeom>
            <a:noFill/>
            <a:ln>
              <a:noFill/>
            </a:ln>
          </p:spPr>
        </p:pic>
        <p:sp>
          <p:nvSpPr>
            <p:cNvPr id="256" name="Google Shape;256;p10"/>
            <p:cNvSpPr/>
            <p:nvPr/>
          </p:nvSpPr>
          <p:spPr>
            <a:xfrm>
              <a:off x="1177475" y="4564085"/>
              <a:ext cx="3061500" cy="5544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450, 500, 505, 600, 605</a:t>
              </a:r>
              <a:endParaRPr sz="1800">
                <a:latin typeface="Century Gothic"/>
                <a:ea typeface="Century Gothic"/>
                <a:cs typeface="Century Gothic"/>
                <a:sym typeface="Century Gothic"/>
              </a:endParaRPr>
            </a:p>
          </p:txBody>
        </p:sp>
      </p:grpSp>
      <p:grpSp>
        <p:nvGrpSpPr>
          <p:cNvPr id="3" name="Group 2">
            <a:extLst>
              <a:ext uri="{FF2B5EF4-FFF2-40B4-BE49-F238E27FC236}">
                <a16:creationId xmlns:a16="http://schemas.microsoft.com/office/drawing/2014/main" id="{7B5A8864-7F2A-5B4B-892E-3D2315BA0D04}"/>
              </a:ext>
            </a:extLst>
          </p:cNvPr>
          <p:cNvGrpSpPr/>
          <p:nvPr/>
        </p:nvGrpSpPr>
        <p:grpSpPr>
          <a:xfrm>
            <a:off x="4143950" y="4373168"/>
            <a:ext cx="3697703" cy="1311738"/>
            <a:chOff x="4309472" y="4564085"/>
            <a:chExt cx="3697703" cy="1311738"/>
          </a:xfrm>
        </p:grpSpPr>
        <p:pic>
          <p:nvPicPr>
            <p:cNvPr id="253" name="Google Shape;253;p10"/>
            <p:cNvPicPr preferRelativeResize="0"/>
            <p:nvPr/>
          </p:nvPicPr>
          <p:blipFill rotWithShape="1">
            <a:blip r:embed="rId5">
              <a:alphaModFix/>
            </a:blip>
            <a:srcRect/>
            <a:stretch/>
          </p:blipFill>
          <p:spPr>
            <a:xfrm>
              <a:off x="4309472" y="5073029"/>
              <a:ext cx="827854" cy="802794"/>
            </a:xfrm>
            <a:prstGeom prst="rect">
              <a:avLst/>
            </a:prstGeom>
            <a:noFill/>
            <a:ln>
              <a:noFill/>
            </a:ln>
          </p:spPr>
        </p:pic>
        <p:sp>
          <p:nvSpPr>
            <p:cNvPr id="257" name="Google Shape;257;p10"/>
            <p:cNvSpPr/>
            <p:nvPr/>
          </p:nvSpPr>
          <p:spPr>
            <a:xfrm>
              <a:off x="4945675" y="4564085"/>
              <a:ext cx="3061500" cy="5544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950, 900, 800, 700, 600</a:t>
              </a:r>
              <a:endParaRPr sz="1800" dirty="0">
                <a:latin typeface="Century Gothic"/>
                <a:ea typeface="Century Gothic"/>
                <a:cs typeface="Century Gothic"/>
                <a:sym typeface="Century Gothic"/>
              </a:endParaRPr>
            </a:p>
          </p:txBody>
        </p:sp>
      </p:grpSp>
      <p:grpSp>
        <p:nvGrpSpPr>
          <p:cNvPr id="4" name="Group 3">
            <a:extLst>
              <a:ext uri="{FF2B5EF4-FFF2-40B4-BE49-F238E27FC236}">
                <a16:creationId xmlns:a16="http://schemas.microsoft.com/office/drawing/2014/main" id="{0489BC63-885C-1846-9BA2-554598C3FF13}"/>
              </a:ext>
            </a:extLst>
          </p:cNvPr>
          <p:cNvGrpSpPr/>
          <p:nvPr/>
        </p:nvGrpSpPr>
        <p:grpSpPr>
          <a:xfrm>
            <a:off x="8173419" y="4373168"/>
            <a:ext cx="3466849" cy="1357194"/>
            <a:chOff x="8308526" y="4564085"/>
            <a:chExt cx="3466849" cy="1357194"/>
          </a:xfrm>
        </p:grpSpPr>
        <p:pic>
          <p:nvPicPr>
            <p:cNvPr id="254" name="Google Shape;254;p10"/>
            <p:cNvPicPr preferRelativeResize="0"/>
            <p:nvPr/>
          </p:nvPicPr>
          <p:blipFill rotWithShape="1">
            <a:blip r:embed="rId6">
              <a:alphaModFix/>
            </a:blip>
            <a:srcRect/>
            <a:stretch/>
          </p:blipFill>
          <p:spPr>
            <a:xfrm>
              <a:off x="8308526" y="5118485"/>
              <a:ext cx="810697" cy="802794"/>
            </a:xfrm>
            <a:prstGeom prst="rect">
              <a:avLst/>
            </a:prstGeom>
            <a:noFill/>
            <a:ln>
              <a:noFill/>
            </a:ln>
          </p:spPr>
        </p:pic>
        <p:sp>
          <p:nvSpPr>
            <p:cNvPr id="258" name="Google Shape;258;p10"/>
            <p:cNvSpPr/>
            <p:nvPr/>
          </p:nvSpPr>
          <p:spPr>
            <a:xfrm>
              <a:off x="8713875" y="4564085"/>
              <a:ext cx="3061500" cy="5544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0, 50, 100, 15, 20, 25</a:t>
              </a:r>
              <a:endParaRPr sz="1800">
                <a:latin typeface="Century Gothic"/>
                <a:ea typeface="Century Gothic"/>
                <a:cs typeface="Century Gothic"/>
                <a:sym typeface="Century Gothic"/>
              </a:endParaRPr>
            </a:p>
          </p:txBody>
        </p:sp>
      </p:grpSp>
      <p:sp>
        <p:nvSpPr>
          <p:cNvPr id="30" name="Google Shape;235;p10">
            <a:extLst>
              <a:ext uri="{FF2B5EF4-FFF2-40B4-BE49-F238E27FC236}">
                <a16:creationId xmlns:a16="http://schemas.microsoft.com/office/drawing/2014/main" id="{DC19E8EF-CECD-7B4E-9664-F63D2393ECC4}"/>
              </a:ext>
            </a:extLst>
          </p:cNvPr>
          <p:cNvSpPr txBox="1"/>
          <p:nvPr/>
        </p:nvSpPr>
        <p:spPr>
          <a:xfrm>
            <a:off x="5221821" y="5073029"/>
            <a:ext cx="2857622" cy="611877"/>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950, 900, 850, 800, 750</a:t>
            </a:r>
            <a:endParaRPr sz="1800" dirty="0">
              <a:solidFill>
                <a:srgbClr val="43A047"/>
              </a:solidFill>
              <a:latin typeface="Century Gothic"/>
              <a:ea typeface="Century Gothic"/>
              <a:cs typeface="Century Gothic"/>
              <a:sym typeface="Century Gothic"/>
            </a:endParaRPr>
          </a:p>
        </p:txBody>
      </p:sp>
      <p:sp>
        <p:nvSpPr>
          <p:cNvPr id="31" name="Google Shape;235;p10">
            <a:extLst>
              <a:ext uri="{FF2B5EF4-FFF2-40B4-BE49-F238E27FC236}">
                <a16:creationId xmlns:a16="http://schemas.microsoft.com/office/drawing/2014/main" id="{3311DC16-E1D7-6744-83C3-02FE169BA387}"/>
              </a:ext>
            </a:extLst>
          </p:cNvPr>
          <p:cNvSpPr txBox="1"/>
          <p:nvPr/>
        </p:nvSpPr>
        <p:spPr>
          <a:xfrm>
            <a:off x="9167290" y="5044048"/>
            <a:ext cx="30615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800"/>
              <a:buFont typeface="Arial"/>
              <a:buNone/>
            </a:pPr>
            <a:r>
              <a:rPr lang="en-GB" sz="1800" dirty="0">
                <a:solidFill>
                  <a:srgbClr val="43A047"/>
                </a:solidFill>
                <a:latin typeface="Century Gothic"/>
                <a:ea typeface="Century Gothic"/>
                <a:cs typeface="Century Gothic"/>
                <a:sym typeface="Century Gothic"/>
              </a:rPr>
              <a:t>0, 50, 100, 150, 200, 250</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500"/>
                                        <p:tgtEl>
                                          <p:spTgt spid="235"/>
                                        </p:tgtEl>
                                      </p:cBhvr>
                                    </p:animEffect>
                                  </p:childTnLst>
                                </p:cTn>
                              </p:par>
                              <p:par>
                                <p:cTn id="14" presetID="10" presetClass="entr" presetSubtype="0" fill="hold" nodeType="with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500"/>
                                        <p:tgtEl>
                                          <p:spTgt spid="236"/>
                                        </p:tgtEl>
                                      </p:cBhvr>
                                    </p:animEffect>
                                  </p:childTnLst>
                                </p:cTn>
                              </p:par>
                            </p:childTnLst>
                          </p:cTn>
                        </p:par>
                      </p:childTnLst>
                    </p:cTn>
                  </p:par>
                </p:childTnLst>
              </p:cTn>
              <p:nextCondLst>
                <p:cond evt="onClick" delay="0">
                  <p:tgtEl>
                    <p:spTgt spid="233"/>
                  </p:tgtEl>
                </p:cond>
              </p:nextCondLst>
            </p:seq>
          </p:childTnLst>
        </p:cTn>
      </p:par>
    </p:tnLst>
    <p:bldLst>
      <p:bldP spid="235"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Timeline&#10;&#10;Description automatically generated">
            <a:extLst>
              <a:ext uri="{FF2B5EF4-FFF2-40B4-BE49-F238E27FC236}">
                <a16:creationId xmlns:a16="http://schemas.microsoft.com/office/drawing/2014/main" id="{FC0266AF-A519-EB48-9338-650598B56829}"/>
              </a:ext>
            </a:extLst>
          </p:cNvPr>
          <p:cNvPicPr>
            <a:picLocks noChangeAspect="1"/>
          </p:cNvPicPr>
          <p:nvPr/>
        </p:nvPicPr>
        <p:blipFill>
          <a:blip r:embed="rId3"/>
          <a:stretch>
            <a:fillRect/>
          </a:stretch>
        </p:blipFill>
        <p:spPr>
          <a:xfrm>
            <a:off x="263524" y="1077157"/>
            <a:ext cx="7848600" cy="330708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86" name="Google Shape;286;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287" name="Google Shape;287;p12"/>
          <p:cNvSpPr txBox="1"/>
          <p:nvPr/>
        </p:nvSpPr>
        <p:spPr>
          <a:xfrm>
            <a:off x="349525" y="1108850"/>
            <a:ext cx="11413800" cy="1846629"/>
          </a:xfrm>
          <a:prstGeom prst="rect">
            <a:avLst/>
          </a:prstGeom>
          <a:noFill/>
          <a:ln>
            <a:noFill/>
          </a:ln>
        </p:spPr>
        <p:txBody>
          <a:bodyPr spcFirstLastPara="1" wrap="square" lIns="91425" tIns="91425" rIns="91425" bIns="91425" anchor="t" anchorCtr="0">
            <a:spAutoFit/>
          </a:bodyPr>
          <a:lstStyle/>
          <a:p>
            <a:pPr marL="12700" lvl="0" algn="l" rtl="0">
              <a:lnSpc>
                <a:spcPct val="150000"/>
              </a:lnSpc>
              <a:spcBef>
                <a:spcPts val="0"/>
              </a:spcBef>
              <a:spcAft>
                <a:spcPts val="0"/>
              </a:spcAft>
              <a:buSzPts val="1800"/>
            </a:pPr>
            <a:r>
              <a:rPr lang="en-GB" sz="1800" b="1" dirty="0">
                <a:latin typeface="Century Gothic"/>
                <a:ea typeface="Century Gothic"/>
                <a:cs typeface="Century Gothic"/>
                <a:sym typeface="Century Gothic"/>
              </a:rPr>
              <a:t>How much does the cow weigh?</a:t>
            </a:r>
            <a:r>
              <a:rPr sz="1800" b="1" dirty="0">
                <a:latin typeface="Century Gothic"/>
                <a:ea typeface="Century Gothic"/>
                <a:cs typeface="Century Gothic"/>
                <a:sym typeface="Century Gothic"/>
              </a:rPr>
              <a:t> </a:t>
            </a: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8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800" dirty="0">
              <a:latin typeface="Century Gothic"/>
              <a:ea typeface="Century Gothic"/>
              <a:cs typeface="Century Gothic"/>
              <a:sym typeface="Century Gothic"/>
            </a:endParaRPr>
          </a:p>
        </p:txBody>
      </p:sp>
      <p:grpSp>
        <p:nvGrpSpPr>
          <p:cNvPr id="288" name="Google Shape;288;p12"/>
          <p:cNvGrpSpPr/>
          <p:nvPr/>
        </p:nvGrpSpPr>
        <p:grpSpPr>
          <a:xfrm>
            <a:off x="973504" y="1662519"/>
            <a:ext cx="10244983" cy="1234800"/>
            <a:chOff x="1378791" y="1674569"/>
            <a:chExt cx="10244983" cy="1234800"/>
          </a:xfrm>
        </p:grpSpPr>
        <p:pic>
          <p:nvPicPr>
            <p:cNvPr id="289" name="Google Shape;289;p12" descr="A picture containing drawing&#10;&#10;Description automatically generated"/>
            <p:cNvPicPr preferRelativeResize="0"/>
            <p:nvPr/>
          </p:nvPicPr>
          <p:blipFill rotWithShape="1">
            <a:blip r:embed="rId3">
              <a:alphaModFix/>
            </a:blip>
            <a:srcRect/>
            <a:stretch/>
          </p:blipFill>
          <p:spPr>
            <a:xfrm>
              <a:off x="1378791" y="1674569"/>
              <a:ext cx="1601902" cy="1234800"/>
            </a:xfrm>
            <a:prstGeom prst="rect">
              <a:avLst/>
            </a:prstGeom>
            <a:noFill/>
            <a:ln>
              <a:noFill/>
            </a:ln>
          </p:spPr>
        </p:pic>
        <p:pic>
          <p:nvPicPr>
            <p:cNvPr id="290" name="Google Shape;290;p12"/>
            <p:cNvPicPr preferRelativeResize="0"/>
            <p:nvPr/>
          </p:nvPicPr>
          <p:blipFill rotWithShape="1">
            <a:blip r:embed="rId4">
              <a:alphaModFix/>
            </a:blip>
            <a:srcRect l="12212" t="20662" r="36709" b="30878"/>
            <a:stretch/>
          </p:blipFill>
          <p:spPr>
            <a:xfrm>
              <a:off x="3703374" y="1971956"/>
              <a:ext cx="723200" cy="813600"/>
            </a:xfrm>
            <a:prstGeom prst="rect">
              <a:avLst/>
            </a:prstGeom>
            <a:noFill/>
            <a:ln>
              <a:noFill/>
            </a:ln>
          </p:spPr>
        </p:pic>
        <p:pic>
          <p:nvPicPr>
            <p:cNvPr id="291" name="Google Shape;291;p12"/>
            <p:cNvPicPr preferRelativeResize="0"/>
            <p:nvPr/>
          </p:nvPicPr>
          <p:blipFill rotWithShape="1">
            <a:blip r:embed="rId4">
              <a:alphaModFix/>
            </a:blip>
            <a:srcRect l="12212" t="20662" r="36709" b="30878"/>
            <a:stretch/>
          </p:blipFill>
          <p:spPr>
            <a:xfrm>
              <a:off x="4603024" y="1971956"/>
              <a:ext cx="723200" cy="813600"/>
            </a:xfrm>
            <a:prstGeom prst="rect">
              <a:avLst/>
            </a:prstGeom>
            <a:noFill/>
            <a:ln>
              <a:noFill/>
            </a:ln>
          </p:spPr>
        </p:pic>
        <p:pic>
          <p:nvPicPr>
            <p:cNvPr id="292" name="Google Shape;292;p12"/>
            <p:cNvPicPr preferRelativeResize="0"/>
            <p:nvPr/>
          </p:nvPicPr>
          <p:blipFill rotWithShape="1">
            <a:blip r:embed="rId4">
              <a:alphaModFix/>
            </a:blip>
            <a:srcRect l="12212" t="20662" r="36709" b="30878"/>
            <a:stretch/>
          </p:blipFill>
          <p:spPr>
            <a:xfrm>
              <a:off x="5502674" y="1971956"/>
              <a:ext cx="723200" cy="813600"/>
            </a:xfrm>
            <a:prstGeom prst="rect">
              <a:avLst/>
            </a:prstGeom>
            <a:noFill/>
            <a:ln>
              <a:noFill/>
            </a:ln>
          </p:spPr>
        </p:pic>
        <p:pic>
          <p:nvPicPr>
            <p:cNvPr id="293" name="Google Shape;293;p12"/>
            <p:cNvPicPr preferRelativeResize="0"/>
            <p:nvPr/>
          </p:nvPicPr>
          <p:blipFill rotWithShape="1">
            <a:blip r:embed="rId4">
              <a:alphaModFix/>
            </a:blip>
            <a:srcRect l="12212" t="20662" r="36709" b="30878"/>
            <a:stretch/>
          </p:blipFill>
          <p:spPr>
            <a:xfrm>
              <a:off x="6402324" y="1971956"/>
              <a:ext cx="723200" cy="813600"/>
            </a:xfrm>
            <a:prstGeom prst="rect">
              <a:avLst/>
            </a:prstGeom>
            <a:noFill/>
            <a:ln>
              <a:noFill/>
            </a:ln>
          </p:spPr>
        </p:pic>
        <p:pic>
          <p:nvPicPr>
            <p:cNvPr id="294" name="Google Shape;294;p12"/>
            <p:cNvPicPr preferRelativeResize="0"/>
            <p:nvPr/>
          </p:nvPicPr>
          <p:blipFill rotWithShape="1">
            <a:blip r:embed="rId4">
              <a:alphaModFix/>
            </a:blip>
            <a:srcRect l="12212" t="20662" r="36709" b="30878"/>
            <a:stretch/>
          </p:blipFill>
          <p:spPr>
            <a:xfrm>
              <a:off x="7301974" y="1971956"/>
              <a:ext cx="723200" cy="813600"/>
            </a:xfrm>
            <a:prstGeom prst="rect">
              <a:avLst/>
            </a:prstGeom>
            <a:noFill/>
            <a:ln>
              <a:noFill/>
            </a:ln>
          </p:spPr>
        </p:pic>
        <p:pic>
          <p:nvPicPr>
            <p:cNvPr id="295" name="Google Shape;295;p12"/>
            <p:cNvPicPr preferRelativeResize="0"/>
            <p:nvPr/>
          </p:nvPicPr>
          <p:blipFill rotWithShape="1">
            <a:blip r:embed="rId4">
              <a:alphaModFix/>
            </a:blip>
            <a:srcRect l="12212" t="20662" r="36709" b="30878"/>
            <a:stretch/>
          </p:blipFill>
          <p:spPr>
            <a:xfrm>
              <a:off x="8201624" y="1987781"/>
              <a:ext cx="723200" cy="813600"/>
            </a:xfrm>
            <a:prstGeom prst="rect">
              <a:avLst/>
            </a:prstGeom>
            <a:noFill/>
            <a:ln>
              <a:noFill/>
            </a:ln>
          </p:spPr>
        </p:pic>
        <p:pic>
          <p:nvPicPr>
            <p:cNvPr id="296" name="Google Shape;296;p12"/>
            <p:cNvPicPr preferRelativeResize="0"/>
            <p:nvPr/>
          </p:nvPicPr>
          <p:blipFill rotWithShape="1">
            <a:blip r:embed="rId4">
              <a:alphaModFix/>
            </a:blip>
            <a:srcRect l="12212" t="20662" r="36709" b="30878"/>
            <a:stretch/>
          </p:blipFill>
          <p:spPr>
            <a:xfrm>
              <a:off x="9101274" y="1971956"/>
              <a:ext cx="723200" cy="813600"/>
            </a:xfrm>
            <a:prstGeom prst="rect">
              <a:avLst/>
            </a:prstGeom>
            <a:noFill/>
            <a:ln>
              <a:noFill/>
            </a:ln>
          </p:spPr>
        </p:pic>
        <p:pic>
          <p:nvPicPr>
            <p:cNvPr id="297" name="Google Shape;297;p12"/>
            <p:cNvPicPr preferRelativeResize="0"/>
            <p:nvPr/>
          </p:nvPicPr>
          <p:blipFill rotWithShape="1">
            <a:blip r:embed="rId4">
              <a:alphaModFix/>
            </a:blip>
            <a:srcRect l="12212" t="20662" r="36709" b="30878"/>
            <a:stretch/>
          </p:blipFill>
          <p:spPr>
            <a:xfrm>
              <a:off x="10000924" y="1987781"/>
              <a:ext cx="723200" cy="813600"/>
            </a:xfrm>
            <a:prstGeom prst="rect">
              <a:avLst/>
            </a:prstGeom>
            <a:noFill/>
            <a:ln>
              <a:noFill/>
            </a:ln>
          </p:spPr>
        </p:pic>
        <p:pic>
          <p:nvPicPr>
            <p:cNvPr id="298" name="Google Shape;298;p12"/>
            <p:cNvPicPr preferRelativeResize="0"/>
            <p:nvPr/>
          </p:nvPicPr>
          <p:blipFill rotWithShape="1">
            <a:blip r:embed="rId4">
              <a:alphaModFix/>
            </a:blip>
            <a:srcRect l="12212" t="20662" r="36709" b="30878"/>
            <a:stretch/>
          </p:blipFill>
          <p:spPr>
            <a:xfrm>
              <a:off x="10900574" y="1987781"/>
              <a:ext cx="723200" cy="813600"/>
            </a:xfrm>
            <a:prstGeom prst="rect">
              <a:avLst/>
            </a:prstGeom>
            <a:noFill/>
            <a:ln>
              <a:noFill/>
            </a:ln>
          </p:spPr>
        </p:pic>
      </p:grpSp>
      <p:pic>
        <p:nvPicPr>
          <p:cNvPr id="299" name="Google Shape;299;p12"/>
          <p:cNvPicPr preferRelativeResize="0"/>
          <p:nvPr/>
        </p:nvPicPr>
        <p:blipFill rotWithShape="1">
          <a:blip r:embed="rId5">
            <a:alphaModFix/>
          </a:blip>
          <a:srcRect/>
          <a:stretch/>
        </p:blipFill>
        <p:spPr>
          <a:xfrm>
            <a:off x="845991" y="3669082"/>
            <a:ext cx="601855" cy="583036"/>
          </a:xfrm>
          <a:prstGeom prst="rect">
            <a:avLst/>
          </a:prstGeom>
          <a:noFill/>
          <a:ln>
            <a:noFill/>
          </a:ln>
        </p:spPr>
      </p:pic>
      <p:pic>
        <p:nvPicPr>
          <p:cNvPr id="300" name="Google Shape;300;p12"/>
          <p:cNvPicPr preferRelativeResize="0"/>
          <p:nvPr/>
        </p:nvPicPr>
        <p:blipFill rotWithShape="1">
          <a:blip r:embed="rId5">
            <a:alphaModFix/>
          </a:blip>
          <a:srcRect/>
          <a:stretch/>
        </p:blipFill>
        <p:spPr>
          <a:xfrm>
            <a:off x="1564866" y="3669082"/>
            <a:ext cx="601855" cy="583036"/>
          </a:xfrm>
          <a:prstGeom prst="rect">
            <a:avLst/>
          </a:prstGeom>
          <a:noFill/>
          <a:ln>
            <a:noFill/>
          </a:ln>
        </p:spPr>
      </p:pic>
      <p:pic>
        <p:nvPicPr>
          <p:cNvPr id="301" name="Google Shape;301;p12"/>
          <p:cNvPicPr preferRelativeResize="0"/>
          <p:nvPr/>
        </p:nvPicPr>
        <p:blipFill rotWithShape="1">
          <a:blip r:embed="rId5">
            <a:alphaModFix/>
          </a:blip>
          <a:srcRect/>
          <a:stretch/>
        </p:blipFill>
        <p:spPr>
          <a:xfrm>
            <a:off x="2283741" y="3669082"/>
            <a:ext cx="601855" cy="583036"/>
          </a:xfrm>
          <a:prstGeom prst="rect">
            <a:avLst/>
          </a:prstGeom>
          <a:noFill/>
          <a:ln>
            <a:noFill/>
          </a:ln>
        </p:spPr>
      </p:pic>
      <p:pic>
        <p:nvPicPr>
          <p:cNvPr id="302" name="Google Shape;302;p12"/>
          <p:cNvPicPr preferRelativeResize="0"/>
          <p:nvPr/>
        </p:nvPicPr>
        <p:blipFill rotWithShape="1">
          <a:blip r:embed="rId5">
            <a:alphaModFix/>
          </a:blip>
          <a:srcRect/>
          <a:stretch/>
        </p:blipFill>
        <p:spPr>
          <a:xfrm>
            <a:off x="3002616" y="3669082"/>
            <a:ext cx="601855" cy="583036"/>
          </a:xfrm>
          <a:prstGeom prst="rect">
            <a:avLst/>
          </a:prstGeom>
          <a:noFill/>
          <a:ln>
            <a:noFill/>
          </a:ln>
        </p:spPr>
      </p:pic>
      <p:pic>
        <p:nvPicPr>
          <p:cNvPr id="303" name="Google Shape;303;p12"/>
          <p:cNvPicPr preferRelativeResize="0"/>
          <p:nvPr/>
        </p:nvPicPr>
        <p:blipFill rotWithShape="1">
          <a:blip r:embed="rId5">
            <a:alphaModFix/>
          </a:blip>
          <a:srcRect/>
          <a:stretch/>
        </p:blipFill>
        <p:spPr>
          <a:xfrm>
            <a:off x="3721491" y="3669082"/>
            <a:ext cx="601855" cy="583036"/>
          </a:xfrm>
          <a:prstGeom prst="rect">
            <a:avLst/>
          </a:prstGeom>
          <a:noFill/>
          <a:ln>
            <a:noFill/>
          </a:ln>
        </p:spPr>
      </p:pic>
      <p:pic>
        <p:nvPicPr>
          <p:cNvPr id="304" name="Google Shape;304;p12"/>
          <p:cNvPicPr preferRelativeResize="0"/>
          <p:nvPr/>
        </p:nvPicPr>
        <p:blipFill rotWithShape="1">
          <a:blip r:embed="rId5">
            <a:alphaModFix/>
          </a:blip>
          <a:srcRect/>
          <a:stretch/>
        </p:blipFill>
        <p:spPr>
          <a:xfrm>
            <a:off x="4440366" y="3669082"/>
            <a:ext cx="601855" cy="583036"/>
          </a:xfrm>
          <a:prstGeom prst="rect">
            <a:avLst/>
          </a:prstGeom>
          <a:noFill/>
          <a:ln>
            <a:noFill/>
          </a:ln>
        </p:spPr>
      </p:pic>
      <p:pic>
        <p:nvPicPr>
          <p:cNvPr id="305" name="Google Shape;305;p12"/>
          <p:cNvPicPr preferRelativeResize="0"/>
          <p:nvPr/>
        </p:nvPicPr>
        <p:blipFill rotWithShape="1">
          <a:blip r:embed="rId5">
            <a:alphaModFix/>
          </a:blip>
          <a:srcRect/>
          <a:stretch/>
        </p:blipFill>
        <p:spPr>
          <a:xfrm>
            <a:off x="5159241" y="3669082"/>
            <a:ext cx="601855" cy="583036"/>
          </a:xfrm>
          <a:prstGeom prst="rect">
            <a:avLst/>
          </a:prstGeom>
          <a:noFill/>
          <a:ln>
            <a:noFill/>
          </a:ln>
        </p:spPr>
      </p:pic>
      <p:sp>
        <p:nvSpPr>
          <p:cNvPr id="310" name="Google Shape;310;p12"/>
          <p:cNvSpPr txBox="1"/>
          <p:nvPr/>
        </p:nvSpPr>
        <p:spPr>
          <a:xfrm>
            <a:off x="4025700" y="1108850"/>
            <a:ext cx="197133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450kg</a:t>
            </a:r>
            <a:endParaRPr sz="1800" dirty="0">
              <a:solidFill>
                <a:srgbClr val="43A047"/>
              </a:solidFill>
              <a:latin typeface="Century Gothic"/>
              <a:ea typeface="Century Gothic"/>
              <a:cs typeface="Century Gothic"/>
              <a:sym typeface="Century Gothic"/>
            </a:endParaRPr>
          </a:p>
        </p:txBody>
      </p:sp>
      <p:sp>
        <p:nvSpPr>
          <p:cNvPr id="29" name="TextBox 28">
            <a:extLst>
              <a:ext uri="{FF2B5EF4-FFF2-40B4-BE49-F238E27FC236}">
                <a16:creationId xmlns:a16="http://schemas.microsoft.com/office/drawing/2014/main" id="{842AA20F-0AF5-CE4D-9DCC-9F7D6C18391F}"/>
              </a:ext>
            </a:extLst>
          </p:cNvPr>
          <p:cNvSpPr txBox="1"/>
          <p:nvPr/>
        </p:nvSpPr>
        <p:spPr>
          <a:xfrm>
            <a:off x="349524" y="3084256"/>
            <a:ext cx="9558735" cy="454292"/>
          </a:xfrm>
          <a:prstGeom prst="rect">
            <a:avLst/>
          </a:prstGeom>
          <a:noFill/>
        </p:spPr>
        <p:txBody>
          <a:bodyPr wrap="square">
            <a:spAutoFit/>
          </a:bodyPr>
          <a:lstStyle/>
          <a:p>
            <a:pPr marL="12700" lvl="0" algn="l" rtl="0">
              <a:lnSpc>
                <a:spcPct val="150000"/>
              </a:lnSpc>
              <a:spcBef>
                <a:spcPts val="0"/>
              </a:spcBef>
              <a:spcAft>
                <a:spcPts val="0"/>
              </a:spcAft>
              <a:buSzPts val="1800"/>
            </a:pPr>
            <a:r>
              <a:rPr lang="en-GB" sz="1800" dirty="0">
                <a:latin typeface="Century Gothic"/>
                <a:ea typeface="Century Gothic"/>
                <a:cs typeface="Century Gothic"/>
                <a:sym typeface="Century Gothic"/>
              </a:rPr>
              <a:t>Grace has been saving her pocket money.  </a:t>
            </a:r>
            <a:r>
              <a:rPr lang="en-GB" sz="1800" b="1" dirty="0">
                <a:latin typeface="Century Gothic"/>
                <a:ea typeface="Century Gothic"/>
                <a:cs typeface="Century Gothic"/>
                <a:sym typeface="Century Gothic"/>
              </a:rPr>
              <a:t>How much money does she have?</a:t>
            </a:r>
          </a:p>
        </p:txBody>
      </p:sp>
      <p:sp>
        <p:nvSpPr>
          <p:cNvPr id="30" name="TextBox 29">
            <a:extLst>
              <a:ext uri="{FF2B5EF4-FFF2-40B4-BE49-F238E27FC236}">
                <a16:creationId xmlns:a16="http://schemas.microsoft.com/office/drawing/2014/main" id="{8C40F78D-3A39-ED46-A57D-0A1ADBAFAAA9}"/>
              </a:ext>
            </a:extLst>
          </p:cNvPr>
          <p:cNvSpPr txBox="1"/>
          <p:nvPr/>
        </p:nvSpPr>
        <p:spPr>
          <a:xfrm>
            <a:off x="349524" y="4640226"/>
            <a:ext cx="3848213" cy="454292"/>
          </a:xfrm>
          <a:prstGeom prst="rect">
            <a:avLst/>
          </a:prstGeom>
          <a:noFill/>
        </p:spPr>
        <p:txBody>
          <a:bodyPr wrap="square">
            <a:spAutoFit/>
          </a:bodyPr>
          <a:lstStyle/>
          <a:p>
            <a:pPr marL="12700" lvl="0" algn="l" rtl="0">
              <a:lnSpc>
                <a:spcPct val="150000"/>
              </a:lnSpc>
              <a:spcBef>
                <a:spcPts val="0"/>
              </a:spcBef>
              <a:spcAft>
                <a:spcPts val="0"/>
              </a:spcAft>
              <a:buSzPts val="1800"/>
            </a:pPr>
            <a:r>
              <a:rPr lang="en-GB" sz="1800" b="1" dirty="0">
                <a:latin typeface="Century Gothic"/>
                <a:ea typeface="Century Gothic"/>
                <a:cs typeface="Century Gothic"/>
                <a:sym typeface="Century Gothic"/>
              </a:rPr>
              <a:t>How much water is in the jug?</a:t>
            </a:r>
          </a:p>
        </p:txBody>
      </p:sp>
      <p:sp>
        <p:nvSpPr>
          <p:cNvPr id="31" name="Google Shape;310;p12">
            <a:extLst>
              <a:ext uri="{FF2B5EF4-FFF2-40B4-BE49-F238E27FC236}">
                <a16:creationId xmlns:a16="http://schemas.microsoft.com/office/drawing/2014/main" id="{EA1843A9-E3F2-8349-A061-3C93DE098E7B}"/>
              </a:ext>
            </a:extLst>
          </p:cNvPr>
          <p:cNvSpPr txBox="1"/>
          <p:nvPr/>
        </p:nvSpPr>
        <p:spPr>
          <a:xfrm>
            <a:off x="9300805" y="3077631"/>
            <a:ext cx="197133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350p or £3.50</a:t>
            </a:r>
          </a:p>
        </p:txBody>
      </p:sp>
      <p:sp>
        <p:nvSpPr>
          <p:cNvPr id="32" name="Google Shape;310;p12">
            <a:extLst>
              <a:ext uri="{FF2B5EF4-FFF2-40B4-BE49-F238E27FC236}">
                <a16:creationId xmlns:a16="http://schemas.microsoft.com/office/drawing/2014/main" id="{10FF7112-873C-7A49-B759-16649D748C5F}"/>
              </a:ext>
            </a:extLst>
          </p:cNvPr>
          <p:cNvSpPr txBox="1"/>
          <p:nvPr/>
        </p:nvSpPr>
        <p:spPr>
          <a:xfrm>
            <a:off x="6022928" y="4640226"/>
            <a:ext cx="1971337"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250ml</a:t>
            </a:r>
            <a:endParaRPr sz="1800" dirty="0">
              <a:solidFill>
                <a:srgbClr val="43A047"/>
              </a:solidFill>
              <a:latin typeface="Century Gothic"/>
              <a:ea typeface="Century Gothic"/>
              <a:cs typeface="Century Gothic"/>
              <a:sym typeface="Century Gothic"/>
            </a:endParaRPr>
          </a:p>
        </p:txBody>
      </p:sp>
      <p:pic>
        <p:nvPicPr>
          <p:cNvPr id="4" name="Picture 3" descr="Graphical user interface&#10;&#10;Description automatically generated with medium confidence">
            <a:extLst>
              <a:ext uri="{FF2B5EF4-FFF2-40B4-BE49-F238E27FC236}">
                <a16:creationId xmlns:a16="http://schemas.microsoft.com/office/drawing/2014/main" id="{20667655-4562-604B-AB8A-4A870D9EC63D}"/>
              </a:ext>
            </a:extLst>
          </p:cNvPr>
          <p:cNvPicPr>
            <a:picLocks noChangeAspect="1"/>
          </p:cNvPicPr>
          <p:nvPr/>
        </p:nvPicPr>
        <p:blipFill>
          <a:blip r:embed="rId6"/>
          <a:stretch>
            <a:fillRect/>
          </a:stretch>
        </p:blipFill>
        <p:spPr>
          <a:xfrm>
            <a:off x="3889829" y="4414603"/>
            <a:ext cx="2062215" cy="23596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nextCondLst>
                <p:cond evt="onClick" delay="0">
                  <p:tgtEl>
                    <p:spTgt spid="286"/>
                  </p:tgtEl>
                </p:cond>
              </p:nextCondLst>
            </p:seq>
          </p:childTnLst>
        </p:cTn>
      </p:par>
    </p:tnLst>
    <p:bldLst>
      <p:bldP spid="31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 name="Picture 3" descr="Diagram&#10;&#10;Description automatically generated">
            <a:extLst>
              <a:ext uri="{FF2B5EF4-FFF2-40B4-BE49-F238E27FC236}">
                <a16:creationId xmlns:a16="http://schemas.microsoft.com/office/drawing/2014/main" id="{427FD2C3-E818-E54F-AE33-553FADCAC927}"/>
              </a:ext>
            </a:extLst>
          </p:cNvPr>
          <p:cNvPicPr>
            <a:picLocks noChangeAspect="1"/>
          </p:cNvPicPr>
          <p:nvPr/>
        </p:nvPicPr>
        <p:blipFill>
          <a:blip r:embed="rId3"/>
          <a:stretch>
            <a:fillRect/>
          </a:stretch>
        </p:blipFill>
        <p:spPr>
          <a:xfrm>
            <a:off x="263524" y="1077157"/>
            <a:ext cx="8016240" cy="42367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354" name="Google Shape;354;p14"/>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Which of these statements are always true, sometimes true or never true? </a:t>
            </a:r>
            <a:endParaRPr b="1" dirty="0"/>
          </a:p>
        </p:txBody>
      </p:sp>
      <p:graphicFrame>
        <p:nvGraphicFramePr>
          <p:cNvPr id="355" name="Google Shape;355;p14"/>
          <p:cNvGraphicFramePr/>
          <p:nvPr/>
        </p:nvGraphicFramePr>
        <p:xfrm>
          <a:off x="952500" y="3766750"/>
          <a:ext cx="10287000" cy="2176350"/>
        </p:xfrm>
        <a:graphic>
          <a:graphicData uri="http://schemas.openxmlformats.org/drawingml/2006/table">
            <a:tbl>
              <a:tblPr>
                <a:noFill/>
                <a:tableStyleId>{2D240A16-DDAD-444C-B94A-A462006A8CEF}</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68175">
                <a:tc>
                  <a:txBody>
                    <a:bodyPr/>
                    <a:lstStyle/>
                    <a:p>
                      <a:pPr marL="0" lvl="0" indent="0" algn="ctr" rtl="0">
                        <a:spcBef>
                          <a:spcPts val="0"/>
                        </a:spcBef>
                        <a:spcAft>
                          <a:spcPts val="0"/>
                        </a:spcAft>
                        <a:buNone/>
                      </a:pPr>
                      <a:r>
                        <a:rPr lang="en-GB" sz="1900">
                          <a:latin typeface="Century Gothic"/>
                          <a:ea typeface="Century Gothic"/>
                          <a:cs typeface="Century Gothic"/>
                          <a:sym typeface="Century Gothic"/>
                        </a:rPr>
                        <a:t>Always true</a:t>
                      </a:r>
                      <a:endParaRPr sz="19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CCD4F4"/>
                    </a:solidFill>
                  </a:tcPr>
                </a:tc>
                <a:tc>
                  <a:txBody>
                    <a:bodyPr/>
                    <a:lstStyle/>
                    <a:p>
                      <a:pPr marL="0" lvl="0" indent="0" algn="ctr" rtl="0">
                        <a:spcBef>
                          <a:spcPts val="0"/>
                        </a:spcBef>
                        <a:spcAft>
                          <a:spcPts val="0"/>
                        </a:spcAft>
                        <a:buNone/>
                      </a:pPr>
                      <a:r>
                        <a:rPr lang="en-GB" sz="1900">
                          <a:latin typeface="Century Gothic"/>
                          <a:ea typeface="Century Gothic"/>
                          <a:cs typeface="Century Gothic"/>
                          <a:sym typeface="Century Gothic"/>
                        </a:rPr>
                        <a:t>Sometimes true</a:t>
                      </a:r>
                      <a:endParaRPr sz="19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CCD4F4"/>
                    </a:solidFill>
                  </a:tcPr>
                </a:tc>
                <a:tc>
                  <a:txBody>
                    <a:bodyPr/>
                    <a:lstStyle/>
                    <a:p>
                      <a:pPr marL="0" lvl="0" indent="0" algn="ctr" rtl="0">
                        <a:spcBef>
                          <a:spcPts val="0"/>
                        </a:spcBef>
                        <a:spcAft>
                          <a:spcPts val="0"/>
                        </a:spcAft>
                        <a:buNone/>
                      </a:pPr>
                      <a:r>
                        <a:rPr lang="en-GB" sz="1900">
                          <a:latin typeface="Century Gothic"/>
                          <a:ea typeface="Century Gothic"/>
                          <a:cs typeface="Century Gothic"/>
                          <a:sym typeface="Century Gothic"/>
                        </a:rPr>
                        <a:t>Never true</a:t>
                      </a:r>
                      <a:endParaRPr sz="19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CCD4F4"/>
                    </a:solidFill>
                  </a:tcPr>
                </a:tc>
                <a:extLst>
                  <a:ext uri="{0D108BD9-81ED-4DB2-BD59-A6C34878D82A}">
                    <a16:rowId xmlns:a16="http://schemas.microsoft.com/office/drawing/2014/main" val="10000"/>
                  </a:ext>
                </a:extLst>
              </a:tr>
              <a:tr h="1608175">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6" name="Google Shape;356;p14"/>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57" name="Google Shape;357;p14"/>
          <p:cNvGrpSpPr/>
          <p:nvPr/>
        </p:nvGrpSpPr>
        <p:grpSpPr>
          <a:xfrm>
            <a:off x="981400" y="1790113"/>
            <a:ext cx="10229200" cy="1475050"/>
            <a:chOff x="1016875" y="1790113"/>
            <a:chExt cx="10229200" cy="1475050"/>
          </a:xfrm>
          <a:solidFill>
            <a:srgbClr val="CCD4F4"/>
          </a:solidFill>
        </p:grpSpPr>
        <p:sp>
          <p:nvSpPr>
            <p:cNvPr id="358" name="Google Shape;358;p14"/>
            <p:cNvSpPr/>
            <p:nvPr/>
          </p:nvSpPr>
          <p:spPr>
            <a:xfrm>
              <a:off x="4540575" y="1806863"/>
              <a:ext cx="3181800" cy="14583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When you count in 50s starting from zero, all the numbers you say are even numbers.</a:t>
              </a:r>
              <a:endParaRPr sz="1800">
                <a:latin typeface="Century Gothic"/>
                <a:ea typeface="Century Gothic"/>
                <a:cs typeface="Century Gothic"/>
                <a:sym typeface="Century Gothic"/>
              </a:endParaRPr>
            </a:p>
          </p:txBody>
        </p:sp>
        <p:sp>
          <p:nvSpPr>
            <p:cNvPr id="359" name="Google Shape;359;p14"/>
            <p:cNvSpPr/>
            <p:nvPr/>
          </p:nvSpPr>
          <p:spPr>
            <a:xfrm>
              <a:off x="1016875" y="1790113"/>
              <a:ext cx="3181800" cy="14583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All multiples of 50 are 2-digit numbers.</a:t>
              </a:r>
              <a:endParaRPr sz="1800">
                <a:latin typeface="Century Gothic"/>
                <a:ea typeface="Century Gothic"/>
                <a:cs typeface="Century Gothic"/>
                <a:sym typeface="Century Gothic"/>
              </a:endParaRPr>
            </a:p>
          </p:txBody>
        </p:sp>
        <p:sp>
          <p:nvSpPr>
            <p:cNvPr id="360" name="Google Shape;360;p14"/>
            <p:cNvSpPr/>
            <p:nvPr/>
          </p:nvSpPr>
          <p:spPr>
            <a:xfrm>
              <a:off x="8064275" y="1806863"/>
              <a:ext cx="3181800" cy="1458300"/>
            </a:xfrm>
            <a:prstGeom prst="roundRect">
              <a:avLst>
                <a:gd name="adj" fmla="val 16667"/>
              </a:avLst>
            </a:prstGeom>
            <a:grp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When you count in 50s only the hundreds and tens columns change.</a:t>
              </a:r>
              <a:endParaRPr sz="1800">
                <a:latin typeface="Century Gothic"/>
                <a:ea typeface="Century Gothic"/>
                <a:cs typeface="Century Gothic"/>
                <a:sym typeface="Century Gothic"/>
              </a:endParaRPr>
            </a:p>
          </p:txBody>
        </p:sp>
      </p:grpSp>
      <p:grpSp>
        <p:nvGrpSpPr>
          <p:cNvPr id="361" name="Google Shape;361;p14"/>
          <p:cNvGrpSpPr/>
          <p:nvPr/>
        </p:nvGrpSpPr>
        <p:grpSpPr>
          <a:xfrm>
            <a:off x="1089900" y="4405963"/>
            <a:ext cx="6632500" cy="1958137"/>
            <a:chOff x="1089900" y="4405963"/>
            <a:chExt cx="6632500" cy="1958137"/>
          </a:xfrm>
          <a:solidFill>
            <a:srgbClr val="43A047">
              <a:alpha val="46275"/>
            </a:srgbClr>
          </a:solidFill>
        </p:grpSpPr>
        <p:sp>
          <p:nvSpPr>
            <p:cNvPr id="362" name="Google Shape;362;p14"/>
            <p:cNvSpPr/>
            <p:nvPr/>
          </p:nvSpPr>
          <p:spPr>
            <a:xfrm>
              <a:off x="1089900" y="4405963"/>
              <a:ext cx="3181800" cy="14583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When you count in 50s starting from zero, all the numbers you say are even numbers.</a:t>
              </a:r>
              <a:endParaRPr sz="1800" dirty="0">
                <a:solidFill>
                  <a:srgbClr val="222222"/>
                </a:solidFill>
                <a:latin typeface="Century Gothic"/>
                <a:ea typeface="Century Gothic"/>
                <a:cs typeface="Century Gothic"/>
                <a:sym typeface="Century Gothic"/>
              </a:endParaRPr>
            </a:p>
          </p:txBody>
        </p:sp>
        <p:sp>
          <p:nvSpPr>
            <p:cNvPr id="363" name="Google Shape;363;p14"/>
            <p:cNvSpPr/>
            <p:nvPr/>
          </p:nvSpPr>
          <p:spPr>
            <a:xfrm>
              <a:off x="4540600" y="4405975"/>
              <a:ext cx="3181800" cy="8250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solidFill>
                    <a:srgbClr val="222222"/>
                  </a:solidFill>
                  <a:latin typeface="Century Gothic"/>
                  <a:ea typeface="Century Gothic"/>
                  <a:cs typeface="Century Gothic"/>
                  <a:sym typeface="Century Gothic"/>
                </a:rPr>
                <a:t>Multiples of 50 are 2-digit numbers.</a:t>
              </a:r>
              <a:endParaRPr sz="1800" dirty="0">
                <a:solidFill>
                  <a:srgbClr val="222222"/>
                </a:solidFill>
                <a:latin typeface="Century Gothic"/>
                <a:ea typeface="Century Gothic"/>
                <a:cs typeface="Century Gothic"/>
                <a:sym typeface="Century Gothic"/>
              </a:endParaRPr>
            </a:p>
          </p:txBody>
        </p:sp>
        <p:sp>
          <p:nvSpPr>
            <p:cNvPr id="364" name="Google Shape;364;p14"/>
            <p:cNvSpPr/>
            <p:nvPr/>
          </p:nvSpPr>
          <p:spPr>
            <a:xfrm>
              <a:off x="4505100" y="5327300"/>
              <a:ext cx="3181800" cy="1036800"/>
            </a:xfrm>
            <a:prstGeom prst="roundRect">
              <a:avLst>
                <a:gd name="adj" fmla="val 16667"/>
              </a:avLst>
            </a:prstGeom>
            <a:grp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When you count in 50s only the hundreds and tens columns change.</a:t>
              </a:r>
              <a:endParaRPr sz="1800">
                <a:solidFill>
                  <a:srgbClr val="222222"/>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childTnLst>
              </p:cTn>
              <p:nextCondLst>
                <p:cond evt="onClick" delay="0">
                  <p:tgtEl>
                    <p:spTgt spid="35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alibri"/>
              <a:buNone/>
            </a:pPr>
            <a:r>
              <a:rPr lang="en-GB" sz="2400"/>
              <a:t>The following slides are based on:</a:t>
            </a:r>
            <a:br>
              <a:rPr lang="en-GB" sz="2400"/>
            </a:br>
            <a:r>
              <a:rPr lang="en-GB" sz="2400"/>
              <a:t>Counting in 5s</a:t>
            </a: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6"/>
          <p:cNvSpPr txBox="1">
            <a:spLocks noGrp="1"/>
          </p:cNvSpPr>
          <p:nvPr>
            <p:ph type="body" idx="2"/>
          </p:nvPr>
        </p:nvSpPr>
        <p:spPr>
          <a:xfrm>
            <a:off x="263046" y="700644"/>
            <a:ext cx="11736887" cy="58782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Write the sequences for the following representations.  </a:t>
            </a:r>
            <a:r>
              <a:rPr lang="en-GB" b="1" dirty="0"/>
              <a:t>What are the next 5 numbers in the sequence?</a:t>
            </a:r>
            <a:endParaRPr b="1" dirty="0"/>
          </a:p>
        </p:txBody>
      </p:sp>
      <p:sp>
        <p:nvSpPr>
          <p:cNvPr id="376" name="Google Shape;376;p1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377" name="Google Shape;377;p16"/>
          <p:cNvGrpSpPr/>
          <p:nvPr/>
        </p:nvGrpSpPr>
        <p:grpSpPr>
          <a:xfrm>
            <a:off x="361679" y="2870200"/>
            <a:ext cx="7291801" cy="2972975"/>
            <a:chOff x="361679" y="2870200"/>
            <a:chExt cx="7291801" cy="2972975"/>
          </a:xfrm>
        </p:grpSpPr>
        <p:sp>
          <p:nvSpPr>
            <p:cNvPr id="378" name="Google Shape;378;p16"/>
            <p:cNvSpPr txBox="1"/>
            <p:nvPr/>
          </p:nvSpPr>
          <p:spPr>
            <a:xfrm>
              <a:off x="361680" y="2870200"/>
              <a:ext cx="7291800" cy="587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5, 10, 15, 20, 25, 30		35,</a:t>
              </a:r>
              <a:r>
                <a:rPr lang="en-GB" sz="1800" dirty="0">
                  <a:solidFill>
                    <a:srgbClr val="43A047"/>
                  </a:solidFill>
                  <a:latin typeface="Century Gothic"/>
                  <a:ea typeface="Century Gothic"/>
                  <a:cs typeface="Century Gothic"/>
                  <a:sym typeface="Century Gothic"/>
                </a:rPr>
                <a:t> 40, 45, 50, 55</a:t>
              </a:r>
              <a:endParaRPr sz="1800" b="0" i="0" u="none" strike="noStrike" cap="none" dirty="0">
                <a:solidFill>
                  <a:srgbClr val="43A047"/>
                </a:solidFill>
                <a:latin typeface="Arial"/>
                <a:ea typeface="Arial"/>
                <a:cs typeface="Arial"/>
                <a:sym typeface="Arial"/>
              </a:endParaRPr>
            </a:p>
          </p:txBody>
        </p:sp>
        <p:sp>
          <p:nvSpPr>
            <p:cNvPr id="379" name="Google Shape;379;p16"/>
            <p:cNvSpPr txBox="1"/>
            <p:nvPr/>
          </p:nvSpPr>
          <p:spPr>
            <a:xfrm>
              <a:off x="361679" y="5109675"/>
              <a:ext cx="7291800" cy="73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GB" sz="1800" b="0" i="0" u="none" strike="noStrike" cap="none" dirty="0">
                  <a:solidFill>
                    <a:srgbClr val="43A047"/>
                  </a:solidFill>
                  <a:latin typeface="Century Gothic"/>
                  <a:ea typeface="Century Gothic"/>
                  <a:cs typeface="Century Gothic"/>
                  <a:sym typeface="Century Gothic"/>
                </a:rPr>
                <a:t>30, 35, 40, 45, 50, 55			</a:t>
              </a:r>
              <a:r>
                <a:rPr lang="en-GB" sz="1800" dirty="0">
                  <a:solidFill>
                    <a:srgbClr val="43A047"/>
                  </a:solidFill>
                  <a:latin typeface="Century Gothic"/>
                  <a:ea typeface="Century Gothic"/>
                  <a:cs typeface="Century Gothic"/>
                  <a:sym typeface="Century Gothic"/>
                </a:rPr>
                <a:t>60, 65, 70, 75, 80</a:t>
              </a:r>
              <a:endParaRPr sz="1800" b="0" i="0" u="none" strike="noStrike" cap="none" dirty="0">
                <a:solidFill>
                  <a:srgbClr val="43A047"/>
                </a:solidFill>
                <a:latin typeface="Arial"/>
                <a:ea typeface="Arial"/>
                <a:cs typeface="Arial"/>
                <a:sym typeface="Arial"/>
              </a:endParaRPr>
            </a:p>
          </p:txBody>
        </p:sp>
      </p:grpSp>
      <p:grpSp>
        <p:nvGrpSpPr>
          <p:cNvPr id="380" name="Google Shape;380;p16"/>
          <p:cNvGrpSpPr/>
          <p:nvPr/>
        </p:nvGrpSpPr>
        <p:grpSpPr>
          <a:xfrm>
            <a:off x="457889" y="1568950"/>
            <a:ext cx="10018588" cy="1105200"/>
            <a:chOff x="457889" y="1568950"/>
            <a:chExt cx="10018588" cy="1105200"/>
          </a:xfrm>
        </p:grpSpPr>
        <p:pic>
          <p:nvPicPr>
            <p:cNvPr id="381" name="Google Shape;381;p16"/>
            <p:cNvPicPr preferRelativeResize="0"/>
            <p:nvPr/>
          </p:nvPicPr>
          <p:blipFill rotWithShape="1">
            <a:blip r:embed="rId3">
              <a:alphaModFix/>
            </a:blip>
            <a:srcRect/>
            <a:stretch/>
          </p:blipFill>
          <p:spPr>
            <a:xfrm>
              <a:off x="457889" y="2044141"/>
              <a:ext cx="408648" cy="630000"/>
            </a:xfrm>
            <a:prstGeom prst="rect">
              <a:avLst/>
            </a:prstGeom>
            <a:noFill/>
            <a:ln>
              <a:noFill/>
            </a:ln>
          </p:spPr>
        </p:pic>
        <p:pic>
          <p:nvPicPr>
            <p:cNvPr id="382" name="Google Shape;382;p16"/>
            <p:cNvPicPr preferRelativeResize="0"/>
            <p:nvPr/>
          </p:nvPicPr>
          <p:blipFill rotWithShape="1">
            <a:blip r:embed="rId4">
              <a:alphaModFix/>
            </a:blip>
            <a:srcRect/>
            <a:stretch/>
          </p:blipFill>
          <p:spPr>
            <a:xfrm>
              <a:off x="2157175" y="1568950"/>
              <a:ext cx="442777" cy="1105200"/>
            </a:xfrm>
            <a:prstGeom prst="rect">
              <a:avLst/>
            </a:prstGeom>
            <a:noFill/>
            <a:ln>
              <a:noFill/>
            </a:ln>
          </p:spPr>
        </p:pic>
        <p:pic>
          <p:nvPicPr>
            <p:cNvPr id="383" name="Google Shape;383;p16"/>
            <p:cNvPicPr preferRelativeResize="0"/>
            <p:nvPr/>
          </p:nvPicPr>
          <p:blipFill rotWithShape="1">
            <a:blip r:embed="rId4">
              <a:alphaModFix/>
            </a:blip>
            <a:srcRect/>
            <a:stretch/>
          </p:blipFill>
          <p:spPr>
            <a:xfrm>
              <a:off x="3890600" y="1568950"/>
              <a:ext cx="442777" cy="1105200"/>
            </a:xfrm>
            <a:prstGeom prst="rect">
              <a:avLst/>
            </a:prstGeom>
            <a:noFill/>
            <a:ln>
              <a:noFill/>
            </a:ln>
          </p:spPr>
        </p:pic>
        <p:pic>
          <p:nvPicPr>
            <p:cNvPr id="384" name="Google Shape;384;p16"/>
            <p:cNvPicPr preferRelativeResize="0"/>
            <p:nvPr/>
          </p:nvPicPr>
          <p:blipFill rotWithShape="1">
            <a:blip r:embed="rId4">
              <a:alphaModFix/>
            </a:blip>
            <a:srcRect/>
            <a:stretch/>
          </p:blipFill>
          <p:spPr>
            <a:xfrm>
              <a:off x="5624025" y="1568950"/>
              <a:ext cx="442777" cy="1105200"/>
            </a:xfrm>
            <a:prstGeom prst="rect">
              <a:avLst/>
            </a:prstGeom>
            <a:noFill/>
            <a:ln>
              <a:noFill/>
            </a:ln>
          </p:spPr>
        </p:pic>
        <p:pic>
          <p:nvPicPr>
            <p:cNvPr id="385" name="Google Shape;385;p16"/>
            <p:cNvPicPr preferRelativeResize="0"/>
            <p:nvPr/>
          </p:nvPicPr>
          <p:blipFill rotWithShape="1">
            <a:blip r:embed="rId4">
              <a:alphaModFix/>
            </a:blip>
            <a:srcRect/>
            <a:stretch/>
          </p:blipFill>
          <p:spPr>
            <a:xfrm>
              <a:off x="6138000" y="1568950"/>
              <a:ext cx="442777" cy="1105200"/>
            </a:xfrm>
            <a:prstGeom prst="rect">
              <a:avLst/>
            </a:prstGeom>
            <a:noFill/>
            <a:ln>
              <a:noFill/>
            </a:ln>
          </p:spPr>
        </p:pic>
        <p:pic>
          <p:nvPicPr>
            <p:cNvPr id="386" name="Google Shape;386;p16"/>
            <p:cNvPicPr preferRelativeResize="0"/>
            <p:nvPr/>
          </p:nvPicPr>
          <p:blipFill rotWithShape="1">
            <a:blip r:embed="rId4">
              <a:alphaModFix/>
            </a:blip>
            <a:srcRect/>
            <a:stretch/>
          </p:blipFill>
          <p:spPr>
            <a:xfrm>
              <a:off x="7357450" y="1568950"/>
              <a:ext cx="442777" cy="1105200"/>
            </a:xfrm>
            <a:prstGeom prst="rect">
              <a:avLst/>
            </a:prstGeom>
            <a:noFill/>
            <a:ln>
              <a:noFill/>
            </a:ln>
          </p:spPr>
        </p:pic>
        <p:pic>
          <p:nvPicPr>
            <p:cNvPr id="387" name="Google Shape;387;p16"/>
            <p:cNvPicPr preferRelativeResize="0"/>
            <p:nvPr/>
          </p:nvPicPr>
          <p:blipFill rotWithShape="1">
            <a:blip r:embed="rId4">
              <a:alphaModFix/>
            </a:blip>
            <a:srcRect/>
            <a:stretch/>
          </p:blipFill>
          <p:spPr>
            <a:xfrm>
              <a:off x="7877075" y="1568950"/>
              <a:ext cx="442777" cy="1105200"/>
            </a:xfrm>
            <a:prstGeom prst="rect">
              <a:avLst/>
            </a:prstGeom>
            <a:noFill/>
            <a:ln>
              <a:noFill/>
            </a:ln>
          </p:spPr>
        </p:pic>
        <p:pic>
          <p:nvPicPr>
            <p:cNvPr id="388" name="Google Shape;388;p16"/>
            <p:cNvPicPr preferRelativeResize="0"/>
            <p:nvPr/>
          </p:nvPicPr>
          <p:blipFill rotWithShape="1">
            <a:blip r:embed="rId4">
              <a:alphaModFix/>
            </a:blip>
            <a:srcRect/>
            <a:stretch/>
          </p:blipFill>
          <p:spPr>
            <a:xfrm>
              <a:off x="9029850" y="1568950"/>
              <a:ext cx="442777" cy="1105200"/>
            </a:xfrm>
            <a:prstGeom prst="rect">
              <a:avLst/>
            </a:prstGeom>
            <a:noFill/>
            <a:ln>
              <a:noFill/>
            </a:ln>
          </p:spPr>
        </p:pic>
        <p:pic>
          <p:nvPicPr>
            <p:cNvPr id="389" name="Google Shape;389;p16"/>
            <p:cNvPicPr preferRelativeResize="0"/>
            <p:nvPr/>
          </p:nvPicPr>
          <p:blipFill rotWithShape="1">
            <a:blip r:embed="rId4">
              <a:alphaModFix/>
            </a:blip>
            <a:srcRect/>
            <a:stretch/>
          </p:blipFill>
          <p:spPr>
            <a:xfrm>
              <a:off x="9531775" y="1568950"/>
              <a:ext cx="442777" cy="1105200"/>
            </a:xfrm>
            <a:prstGeom prst="rect">
              <a:avLst/>
            </a:prstGeom>
            <a:noFill/>
            <a:ln>
              <a:noFill/>
            </a:ln>
          </p:spPr>
        </p:pic>
        <p:pic>
          <p:nvPicPr>
            <p:cNvPr id="390" name="Google Shape;390;p16"/>
            <p:cNvPicPr preferRelativeResize="0"/>
            <p:nvPr/>
          </p:nvPicPr>
          <p:blipFill rotWithShape="1">
            <a:blip r:embed="rId4">
              <a:alphaModFix/>
            </a:blip>
            <a:srcRect/>
            <a:stretch/>
          </p:blipFill>
          <p:spPr>
            <a:xfrm>
              <a:off x="10033700" y="1568950"/>
              <a:ext cx="442777" cy="1105200"/>
            </a:xfrm>
            <a:prstGeom prst="rect">
              <a:avLst/>
            </a:prstGeom>
            <a:noFill/>
            <a:ln>
              <a:noFill/>
            </a:ln>
          </p:spPr>
        </p:pic>
        <p:pic>
          <p:nvPicPr>
            <p:cNvPr id="391" name="Google Shape;391;p16"/>
            <p:cNvPicPr preferRelativeResize="0"/>
            <p:nvPr/>
          </p:nvPicPr>
          <p:blipFill rotWithShape="1">
            <a:blip r:embed="rId3">
              <a:alphaModFix/>
            </a:blip>
            <a:srcRect/>
            <a:stretch/>
          </p:blipFill>
          <p:spPr>
            <a:xfrm>
              <a:off x="8385389" y="2044141"/>
              <a:ext cx="408648" cy="630000"/>
            </a:xfrm>
            <a:prstGeom prst="rect">
              <a:avLst/>
            </a:prstGeom>
            <a:noFill/>
            <a:ln>
              <a:noFill/>
            </a:ln>
          </p:spPr>
        </p:pic>
        <p:pic>
          <p:nvPicPr>
            <p:cNvPr id="392" name="Google Shape;392;p16"/>
            <p:cNvPicPr preferRelativeResize="0"/>
            <p:nvPr/>
          </p:nvPicPr>
          <p:blipFill rotWithShape="1">
            <a:blip r:embed="rId3">
              <a:alphaModFix/>
            </a:blip>
            <a:srcRect/>
            <a:stretch/>
          </p:blipFill>
          <p:spPr>
            <a:xfrm>
              <a:off x="4433064" y="2044141"/>
              <a:ext cx="408648" cy="630000"/>
            </a:xfrm>
            <a:prstGeom prst="rect">
              <a:avLst/>
            </a:prstGeom>
            <a:noFill/>
            <a:ln>
              <a:noFill/>
            </a:ln>
          </p:spPr>
        </p:pic>
      </p:grpSp>
      <p:grpSp>
        <p:nvGrpSpPr>
          <p:cNvPr id="393" name="Google Shape;393;p16"/>
          <p:cNvGrpSpPr/>
          <p:nvPr/>
        </p:nvGrpSpPr>
        <p:grpSpPr>
          <a:xfrm>
            <a:off x="457888" y="3635009"/>
            <a:ext cx="10669456" cy="1029129"/>
            <a:chOff x="457888" y="3635009"/>
            <a:chExt cx="10669456" cy="1029129"/>
          </a:xfrm>
        </p:grpSpPr>
        <p:pic>
          <p:nvPicPr>
            <p:cNvPr id="394" name="Google Shape;394;p16"/>
            <p:cNvPicPr preferRelativeResize="0"/>
            <p:nvPr/>
          </p:nvPicPr>
          <p:blipFill rotWithShape="1">
            <a:blip r:embed="rId5">
              <a:alphaModFix/>
            </a:blip>
            <a:srcRect/>
            <a:stretch/>
          </p:blipFill>
          <p:spPr>
            <a:xfrm>
              <a:off x="457888" y="3635013"/>
              <a:ext cx="350975" cy="317666"/>
            </a:xfrm>
            <a:prstGeom prst="rect">
              <a:avLst/>
            </a:prstGeom>
            <a:noFill/>
            <a:ln>
              <a:noFill/>
            </a:ln>
          </p:spPr>
        </p:pic>
        <p:pic>
          <p:nvPicPr>
            <p:cNvPr id="395" name="Google Shape;395;p16"/>
            <p:cNvPicPr preferRelativeResize="0"/>
            <p:nvPr/>
          </p:nvPicPr>
          <p:blipFill rotWithShape="1">
            <a:blip r:embed="rId5">
              <a:alphaModFix/>
            </a:blip>
            <a:srcRect/>
            <a:stretch/>
          </p:blipFill>
          <p:spPr>
            <a:xfrm>
              <a:off x="457888" y="3976580"/>
              <a:ext cx="350975" cy="317666"/>
            </a:xfrm>
            <a:prstGeom prst="rect">
              <a:avLst/>
            </a:prstGeom>
            <a:noFill/>
            <a:ln>
              <a:noFill/>
            </a:ln>
          </p:spPr>
        </p:pic>
        <p:pic>
          <p:nvPicPr>
            <p:cNvPr id="396" name="Google Shape;396;p16"/>
            <p:cNvPicPr preferRelativeResize="0"/>
            <p:nvPr/>
          </p:nvPicPr>
          <p:blipFill rotWithShape="1">
            <a:blip r:embed="rId5">
              <a:alphaModFix/>
            </a:blip>
            <a:srcRect/>
            <a:stretch/>
          </p:blipFill>
          <p:spPr>
            <a:xfrm>
              <a:off x="457888" y="4318147"/>
              <a:ext cx="350975" cy="317666"/>
            </a:xfrm>
            <a:prstGeom prst="rect">
              <a:avLst/>
            </a:prstGeom>
            <a:noFill/>
            <a:ln>
              <a:noFill/>
            </a:ln>
          </p:spPr>
        </p:pic>
        <p:pic>
          <p:nvPicPr>
            <p:cNvPr id="397" name="Google Shape;397;p16"/>
            <p:cNvPicPr preferRelativeResize="0"/>
            <p:nvPr/>
          </p:nvPicPr>
          <p:blipFill rotWithShape="1">
            <a:blip r:embed="rId5">
              <a:alphaModFix/>
            </a:blip>
            <a:srcRect/>
            <a:stretch/>
          </p:blipFill>
          <p:spPr>
            <a:xfrm>
              <a:off x="2162863" y="3635013"/>
              <a:ext cx="350975" cy="317666"/>
            </a:xfrm>
            <a:prstGeom prst="rect">
              <a:avLst/>
            </a:prstGeom>
            <a:noFill/>
            <a:ln>
              <a:noFill/>
            </a:ln>
          </p:spPr>
        </p:pic>
        <p:pic>
          <p:nvPicPr>
            <p:cNvPr id="398" name="Google Shape;398;p16"/>
            <p:cNvPicPr preferRelativeResize="0"/>
            <p:nvPr/>
          </p:nvPicPr>
          <p:blipFill rotWithShape="1">
            <a:blip r:embed="rId5">
              <a:alphaModFix/>
            </a:blip>
            <a:srcRect/>
            <a:stretch/>
          </p:blipFill>
          <p:spPr>
            <a:xfrm>
              <a:off x="2162863" y="3976580"/>
              <a:ext cx="350975" cy="317666"/>
            </a:xfrm>
            <a:prstGeom prst="rect">
              <a:avLst/>
            </a:prstGeom>
            <a:noFill/>
            <a:ln>
              <a:noFill/>
            </a:ln>
          </p:spPr>
        </p:pic>
        <p:pic>
          <p:nvPicPr>
            <p:cNvPr id="399" name="Google Shape;399;p16"/>
            <p:cNvPicPr preferRelativeResize="0"/>
            <p:nvPr/>
          </p:nvPicPr>
          <p:blipFill rotWithShape="1">
            <a:blip r:embed="rId5">
              <a:alphaModFix/>
            </a:blip>
            <a:srcRect/>
            <a:stretch/>
          </p:blipFill>
          <p:spPr>
            <a:xfrm>
              <a:off x="2162863" y="4318147"/>
              <a:ext cx="350975" cy="317666"/>
            </a:xfrm>
            <a:prstGeom prst="rect">
              <a:avLst/>
            </a:prstGeom>
            <a:noFill/>
            <a:ln>
              <a:noFill/>
            </a:ln>
          </p:spPr>
        </p:pic>
        <p:pic>
          <p:nvPicPr>
            <p:cNvPr id="400" name="Google Shape;400;p16"/>
            <p:cNvPicPr preferRelativeResize="0"/>
            <p:nvPr/>
          </p:nvPicPr>
          <p:blipFill rotWithShape="1">
            <a:blip r:embed="rId5">
              <a:alphaModFix/>
            </a:blip>
            <a:srcRect/>
            <a:stretch/>
          </p:blipFill>
          <p:spPr>
            <a:xfrm>
              <a:off x="3867838" y="3635013"/>
              <a:ext cx="350975" cy="317666"/>
            </a:xfrm>
            <a:prstGeom prst="rect">
              <a:avLst/>
            </a:prstGeom>
            <a:noFill/>
            <a:ln>
              <a:noFill/>
            </a:ln>
          </p:spPr>
        </p:pic>
        <p:pic>
          <p:nvPicPr>
            <p:cNvPr id="401" name="Google Shape;401;p16"/>
            <p:cNvPicPr preferRelativeResize="0"/>
            <p:nvPr/>
          </p:nvPicPr>
          <p:blipFill rotWithShape="1">
            <a:blip r:embed="rId5">
              <a:alphaModFix/>
            </a:blip>
            <a:srcRect/>
            <a:stretch/>
          </p:blipFill>
          <p:spPr>
            <a:xfrm>
              <a:off x="3867838" y="3976580"/>
              <a:ext cx="350975" cy="317666"/>
            </a:xfrm>
            <a:prstGeom prst="rect">
              <a:avLst/>
            </a:prstGeom>
            <a:noFill/>
            <a:ln>
              <a:noFill/>
            </a:ln>
          </p:spPr>
        </p:pic>
        <p:pic>
          <p:nvPicPr>
            <p:cNvPr id="402" name="Google Shape;402;p16"/>
            <p:cNvPicPr preferRelativeResize="0"/>
            <p:nvPr/>
          </p:nvPicPr>
          <p:blipFill rotWithShape="1">
            <a:blip r:embed="rId5">
              <a:alphaModFix/>
            </a:blip>
            <a:srcRect/>
            <a:stretch/>
          </p:blipFill>
          <p:spPr>
            <a:xfrm>
              <a:off x="3867838" y="4318147"/>
              <a:ext cx="350975" cy="317666"/>
            </a:xfrm>
            <a:prstGeom prst="rect">
              <a:avLst/>
            </a:prstGeom>
            <a:noFill/>
            <a:ln>
              <a:noFill/>
            </a:ln>
          </p:spPr>
        </p:pic>
        <p:pic>
          <p:nvPicPr>
            <p:cNvPr id="403" name="Google Shape;403;p16"/>
            <p:cNvPicPr preferRelativeResize="0"/>
            <p:nvPr/>
          </p:nvPicPr>
          <p:blipFill rotWithShape="1">
            <a:blip r:embed="rId5">
              <a:alphaModFix/>
            </a:blip>
            <a:srcRect/>
            <a:stretch/>
          </p:blipFill>
          <p:spPr>
            <a:xfrm>
              <a:off x="4258363" y="3635009"/>
              <a:ext cx="350975" cy="317666"/>
            </a:xfrm>
            <a:prstGeom prst="rect">
              <a:avLst/>
            </a:prstGeom>
            <a:noFill/>
            <a:ln>
              <a:noFill/>
            </a:ln>
          </p:spPr>
        </p:pic>
        <p:pic>
          <p:nvPicPr>
            <p:cNvPr id="404" name="Google Shape;404;p16"/>
            <p:cNvPicPr preferRelativeResize="0"/>
            <p:nvPr/>
          </p:nvPicPr>
          <p:blipFill rotWithShape="1">
            <a:blip r:embed="rId5">
              <a:alphaModFix/>
            </a:blip>
            <a:srcRect/>
            <a:stretch/>
          </p:blipFill>
          <p:spPr>
            <a:xfrm>
              <a:off x="5572813" y="3635013"/>
              <a:ext cx="350975" cy="317666"/>
            </a:xfrm>
            <a:prstGeom prst="rect">
              <a:avLst/>
            </a:prstGeom>
            <a:noFill/>
            <a:ln>
              <a:noFill/>
            </a:ln>
          </p:spPr>
        </p:pic>
        <p:pic>
          <p:nvPicPr>
            <p:cNvPr id="405" name="Google Shape;405;p16"/>
            <p:cNvPicPr preferRelativeResize="0"/>
            <p:nvPr/>
          </p:nvPicPr>
          <p:blipFill rotWithShape="1">
            <a:blip r:embed="rId5">
              <a:alphaModFix/>
            </a:blip>
            <a:srcRect/>
            <a:stretch/>
          </p:blipFill>
          <p:spPr>
            <a:xfrm>
              <a:off x="5572813" y="3976580"/>
              <a:ext cx="350975" cy="317666"/>
            </a:xfrm>
            <a:prstGeom prst="rect">
              <a:avLst/>
            </a:prstGeom>
            <a:noFill/>
            <a:ln>
              <a:noFill/>
            </a:ln>
          </p:spPr>
        </p:pic>
        <p:pic>
          <p:nvPicPr>
            <p:cNvPr id="406" name="Google Shape;406;p16"/>
            <p:cNvPicPr preferRelativeResize="0"/>
            <p:nvPr/>
          </p:nvPicPr>
          <p:blipFill rotWithShape="1">
            <a:blip r:embed="rId5">
              <a:alphaModFix/>
            </a:blip>
            <a:srcRect/>
            <a:stretch/>
          </p:blipFill>
          <p:spPr>
            <a:xfrm>
              <a:off x="5572813" y="4318147"/>
              <a:ext cx="350975" cy="317666"/>
            </a:xfrm>
            <a:prstGeom prst="rect">
              <a:avLst/>
            </a:prstGeom>
            <a:noFill/>
            <a:ln>
              <a:noFill/>
            </a:ln>
          </p:spPr>
        </p:pic>
        <p:pic>
          <p:nvPicPr>
            <p:cNvPr id="407" name="Google Shape;407;p16"/>
            <p:cNvPicPr preferRelativeResize="0"/>
            <p:nvPr/>
          </p:nvPicPr>
          <p:blipFill rotWithShape="1">
            <a:blip r:embed="rId5">
              <a:alphaModFix/>
            </a:blip>
            <a:srcRect/>
            <a:stretch/>
          </p:blipFill>
          <p:spPr>
            <a:xfrm>
              <a:off x="5963338" y="3635009"/>
              <a:ext cx="350975" cy="317666"/>
            </a:xfrm>
            <a:prstGeom prst="rect">
              <a:avLst/>
            </a:prstGeom>
            <a:noFill/>
            <a:ln>
              <a:noFill/>
            </a:ln>
          </p:spPr>
        </p:pic>
        <p:pic>
          <p:nvPicPr>
            <p:cNvPr id="408" name="Google Shape;408;p16"/>
            <p:cNvPicPr preferRelativeResize="0"/>
            <p:nvPr/>
          </p:nvPicPr>
          <p:blipFill rotWithShape="1">
            <a:blip r:embed="rId5">
              <a:alphaModFix/>
            </a:blip>
            <a:srcRect/>
            <a:stretch/>
          </p:blipFill>
          <p:spPr>
            <a:xfrm>
              <a:off x="7916588" y="3649175"/>
              <a:ext cx="350975" cy="317666"/>
            </a:xfrm>
            <a:prstGeom prst="rect">
              <a:avLst/>
            </a:prstGeom>
            <a:noFill/>
            <a:ln>
              <a:noFill/>
            </a:ln>
          </p:spPr>
        </p:pic>
        <p:pic>
          <p:nvPicPr>
            <p:cNvPr id="409" name="Google Shape;409;p16"/>
            <p:cNvPicPr preferRelativeResize="0"/>
            <p:nvPr/>
          </p:nvPicPr>
          <p:blipFill rotWithShape="1">
            <a:blip r:embed="rId5">
              <a:alphaModFix/>
            </a:blip>
            <a:srcRect/>
            <a:stretch/>
          </p:blipFill>
          <p:spPr>
            <a:xfrm>
              <a:off x="7916588" y="3990742"/>
              <a:ext cx="350975" cy="317666"/>
            </a:xfrm>
            <a:prstGeom prst="rect">
              <a:avLst/>
            </a:prstGeom>
            <a:noFill/>
            <a:ln>
              <a:noFill/>
            </a:ln>
          </p:spPr>
        </p:pic>
        <p:pic>
          <p:nvPicPr>
            <p:cNvPr id="410" name="Google Shape;410;p16"/>
            <p:cNvPicPr preferRelativeResize="0"/>
            <p:nvPr/>
          </p:nvPicPr>
          <p:blipFill rotWithShape="1">
            <a:blip r:embed="rId5">
              <a:alphaModFix/>
            </a:blip>
            <a:srcRect/>
            <a:stretch/>
          </p:blipFill>
          <p:spPr>
            <a:xfrm>
              <a:off x="7916588" y="4332309"/>
              <a:ext cx="350975" cy="317666"/>
            </a:xfrm>
            <a:prstGeom prst="rect">
              <a:avLst/>
            </a:prstGeom>
            <a:noFill/>
            <a:ln>
              <a:noFill/>
            </a:ln>
          </p:spPr>
        </p:pic>
        <p:pic>
          <p:nvPicPr>
            <p:cNvPr id="411" name="Google Shape;411;p16"/>
            <p:cNvPicPr preferRelativeResize="0"/>
            <p:nvPr/>
          </p:nvPicPr>
          <p:blipFill rotWithShape="1">
            <a:blip r:embed="rId5">
              <a:alphaModFix/>
            </a:blip>
            <a:srcRect/>
            <a:stretch/>
          </p:blipFill>
          <p:spPr>
            <a:xfrm>
              <a:off x="8307113" y="3649172"/>
              <a:ext cx="350975" cy="317666"/>
            </a:xfrm>
            <a:prstGeom prst="rect">
              <a:avLst/>
            </a:prstGeom>
            <a:noFill/>
            <a:ln>
              <a:noFill/>
            </a:ln>
          </p:spPr>
        </p:pic>
        <p:pic>
          <p:nvPicPr>
            <p:cNvPr id="412" name="Google Shape;412;p16"/>
            <p:cNvPicPr preferRelativeResize="0"/>
            <p:nvPr/>
          </p:nvPicPr>
          <p:blipFill rotWithShape="1">
            <a:blip r:embed="rId5">
              <a:alphaModFix/>
            </a:blip>
            <a:srcRect/>
            <a:stretch/>
          </p:blipFill>
          <p:spPr>
            <a:xfrm>
              <a:off x="8307113" y="3990747"/>
              <a:ext cx="350975" cy="317666"/>
            </a:xfrm>
            <a:prstGeom prst="rect">
              <a:avLst/>
            </a:prstGeom>
            <a:noFill/>
            <a:ln>
              <a:noFill/>
            </a:ln>
          </p:spPr>
        </p:pic>
        <p:pic>
          <p:nvPicPr>
            <p:cNvPr id="413" name="Google Shape;413;p16"/>
            <p:cNvPicPr preferRelativeResize="0"/>
            <p:nvPr/>
          </p:nvPicPr>
          <p:blipFill rotWithShape="1">
            <a:blip r:embed="rId5">
              <a:alphaModFix/>
            </a:blip>
            <a:srcRect/>
            <a:stretch/>
          </p:blipFill>
          <p:spPr>
            <a:xfrm>
              <a:off x="9681813" y="3635013"/>
              <a:ext cx="350975" cy="317666"/>
            </a:xfrm>
            <a:prstGeom prst="rect">
              <a:avLst/>
            </a:prstGeom>
            <a:noFill/>
            <a:ln>
              <a:noFill/>
            </a:ln>
          </p:spPr>
        </p:pic>
        <p:pic>
          <p:nvPicPr>
            <p:cNvPr id="414" name="Google Shape;414;p16"/>
            <p:cNvPicPr preferRelativeResize="0"/>
            <p:nvPr/>
          </p:nvPicPr>
          <p:blipFill rotWithShape="1">
            <a:blip r:embed="rId5">
              <a:alphaModFix/>
            </a:blip>
            <a:srcRect/>
            <a:stretch/>
          </p:blipFill>
          <p:spPr>
            <a:xfrm>
              <a:off x="9681813" y="3976580"/>
              <a:ext cx="350975" cy="317666"/>
            </a:xfrm>
            <a:prstGeom prst="rect">
              <a:avLst/>
            </a:prstGeom>
            <a:noFill/>
            <a:ln>
              <a:noFill/>
            </a:ln>
          </p:spPr>
        </p:pic>
        <p:pic>
          <p:nvPicPr>
            <p:cNvPr id="415" name="Google Shape;415;p16"/>
            <p:cNvPicPr preferRelativeResize="0"/>
            <p:nvPr/>
          </p:nvPicPr>
          <p:blipFill rotWithShape="1">
            <a:blip r:embed="rId5">
              <a:alphaModFix/>
            </a:blip>
            <a:srcRect/>
            <a:stretch/>
          </p:blipFill>
          <p:spPr>
            <a:xfrm>
              <a:off x="9681813" y="4318147"/>
              <a:ext cx="350975" cy="317666"/>
            </a:xfrm>
            <a:prstGeom prst="rect">
              <a:avLst/>
            </a:prstGeom>
            <a:noFill/>
            <a:ln>
              <a:noFill/>
            </a:ln>
          </p:spPr>
        </p:pic>
        <p:pic>
          <p:nvPicPr>
            <p:cNvPr id="416" name="Google Shape;416;p16"/>
            <p:cNvPicPr preferRelativeResize="0"/>
            <p:nvPr/>
          </p:nvPicPr>
          <p:blipFill rotWithShape="1">
            <a:blip r:embed="rId5">
              <a:alphaModFix/>
            </a:blip>
            <a:srcRect/>
            <a:stretch/>
          </p:blipFill>
          <p:spPr>
            <a:xfrm>
              <a:off x="10072338" y="3635009"/>
              <a:ext cx="350975" cy="317666"/>
            </a:xfrm>
            <a:prstGeom prst="rect">
              <a:avLst/>
            </a:prstGeom>
            <a:noFill/>
            <a:ln>
              <a:noFill/>
            </a:ln>
          </p:spPr>
        </p:pic>
        <p:pic>
          <p:nvPicPr>
            <p:cNvPr id="417" name="Google Shape;417;p16"/>
            <p:cNvPicPr preferRelativeResize="0"/>
            <p:nvPr/>
          </p:nvPicPr>
          <p:blipFill rotWithShape="1">
            <a:blip r:embed="rId5">
              <a:alphaModFix/>
            </a:blip>
            <a:srcRect/>
            <a:stretch/>
          </p:blipFill>
          <p:spPr>
            <a:xfrm>
              <a:off x="10072338" y="3976584"/>
              <a:ext cx="350975" cy="317666"/>
            </a:xfrm>
            <a:prstGeom prst="rect">
              <a:avLst/>
            </a:prstGeom>
            <a:noFill/>
            <a:ln>
              <a:noFill/>
            </a:ln>
          </p:spPr>
        </p:pic>
        <p:pic>
          <p:nvPicPr>
            <p:cNvPr id="418" name="Google Shape;418;p16"/>
            <p:cNvPicPr preferRelativeResize="0"/>
            <p:nvPr/>
          </p:nvPicPr>
          <p:blipFill rotWithShape="1">
            <a:blip r:embed="rId6">
              <a:alphaModFix/>
            </a:blip>
            <a:srcRect/>
            <a:stretch/>
          </p:blipFill>
          <p:spPr>
            <a:xfrm>
              <a:off x="2558994" y="3664013"/>
              <a:ext cx="316800" cy="316800"/>
            </a:xfrm>
            <a:prstGeom prst="rect">
              <a:avLst/>
            </a:prstGeom>
            <a:noFill/>
            <a:ln>
              <a:noFill/>
            </a:ln>
          </p:spPr>
        </p:pic>
        <p:pic>
          <p:nvPicPr>
            <p:cNvPr id="419" name="Google Shape;419;p16"/>
            <p:cNvPicPr preferRelativeResize="0"/>
            <p:nvPr/>
          </p:nvPicPr>
          <p:blipFill rotWithShape="1">
            <a:blip r:embed="rId6">
              <a:alphaModFix/>
            </a:blip>
            <a:srcRect/>
            <a:stretch/>
          </p:blipFill>
          <p:spPr>
            <a:xfrm>
              <a:off x="2558994" y="4005576"/>
              <a:ext cx="316800" cy="316800"/>
            </a:xfrm>
            <a:prstGeom prst="rect">
              <a:avLst/>
            </a:prstGeom>
            <a:noFill/>
            <a:ln>
              <a:noFill/>
            </a:ln>
          </p:spPr>
        </p:pic>
        <p:pic>
          <p:nvPicPr>
            <p:cNvPr id="420" name="Google Shape;420;p16"/>
            <p:cNvPicPr preferRelativeResize="0"/>
            <p:nvPr/>
          </p:nvPicPr>
          <p:blipFill rotWithShape="1">
            <a:blip r:embed="rId6">
              <a:alphaModFix/>
            </a:blip>
            <a:srcRect/>
            <a:stretch/>
          </p:blipFill>
          <p:spPr>
            <a:xfrm>
              <a:off x="2558994" y="4347113"/>
              <a:ext cx="316800" cy="316800"/>
            </a:xfrm>
            <a:prstGeom prst="rect">
              <a:avLst/>
            </a:prstGeom>
            <a:noFill/>
            <a:ln>
              <a:noFill/>
            </a:ln>
          </p:spPr>
        </p:pic>
        <p:pic>
          <p:nvPicPr>
            <p:cNvPr id="421" name="Google Shape;421;p16"/>
            <p:cNvPicPr preferRelativeResize="0"/>
            <p:nvPr/>
          </p:nvPicPr>
          <p:blipFill rotWithShape="1">
            <a:blip r:embed="rId6">
              <a:alphaModFix/>
            </a:blip>
            <a:srcRect/>
            <a:stretch/>
          </p:blipFill>
          <p:spPr>
            <a:xfrm>
              <a:off x="2906669" y="3663563"/>
              <a:ext cx="316800" cy="316800"/>
            </a:xfrm>
            <a:prstGeom prst="rect">
              <a:avLst/>
            </a:prstGeom>
            <a:noFill/>
            <a:ln>
              <a:noFill/>
            </a:ln>
          </p:spPr>
        </p:pic>
        <p:pic>
          <p:nvPicPr>
            <p:cNvPr id="422" name="Google Shape;422;p16"/>
            <p:cNvPicPr preferRelativeResize="0"/>
            <p:nvPr/>
          </p:nvPicPr>
          <p:blipFill rotWithShape="1">
            <a:blip r:embed="rId6">
              <a:alphaModFix/>
            </a:blip>
            <a:srcRect/>
            <a:stretch/>
          </p:blipFill>
          <p:spPr>
            <a:xfrm>
              <a:off x="2906669" y="4005126"/>
              <a:ext cx="316800" cy="316800"/>
            </a:xfrm>
            <a:prstGeom prst="rect">
              <a:avLst/>
            </a:prstGeom>
            <a:noFill/>
            <a:ln>
              <a:noFill/>
            </a:ln>
          </p:spPr>
        </p:pic>
        <p:pic>
          <p:nvPicPr>
            <p:cNvPr id="423" name="Google Shape;423;p16"/>
            <p:cNvPicPr preferRelativeResize="0"/>
            <p:nvPr/>
          </p:nvPicPr>
          <p:blipFill rotWithShape="1">
            <a:blip r:embed="rId6">
              <a:alphaModFix/>
            </a:blip>
            <a:srcRect/>
            <a:stretch/>
          </p:blipFill>
          <p:spPr>
            <a:xfrm>
              <a:off x="6353869" y="3664238"/>
              <a:ext cx="316800" cy="316800"/>
            </a:xfrm>
            <a:prstGeom prst="rect">
              <a:avLst/>
            </a:prstGeom>
            <a:noFill/>
            <a:ln>
              <a:noFill/>
            </a:ln>
          </p:spPr>
        </p:pic>
        <p:pic>
          <p:nvPicPr>
            <p:cNvPr id="424" name="Google Shape;424;p16"/>
            <p:cNvPicPr preferRelativeResize="0"/>
            <p:nvPr/>
          </p:nvPicPr>
          <p:blipFill rotWithShape="1">
            <a:blip r:embed="rId6">
              <a:alphaModFix/>
            </a:blip>
            <a:srcRect/>
            <a:stretch/>
          </p:blipFill>
          <p:spPr>
            <a:xfrm>
              <a:off x="6353869" y="4005801"/>
              <a:ext cx="316800" cy="316800"/>
            </a:xfrm>
            <a:prstGeom prst="rect">
              <a:avLst/>
            </a:prstGeom>
            <a:noFill/>
            <a:ln>
              <a:noFill/>
            </a:ln>
          </p:spPr>
        </p:pic>
        <p:pic>
          <p:nvPicPr>
            <p:cNvPr id="425" name="Google Shape;425;p16"/>
            <p:cNvPicPr preferRelativeResize="0"/>
            <p:nvPr/>
          </p:nvPicPr>
          <p:blipFill rotWithShape="1">
            <a:blip r:embed="rId6">
              <a:alphaModFix/>
            </a:blip>
            <a:srcRect/>
            <a:stretch/>
          </p:blipFill>
          <p:spPr>
            <a:xfrm>
              <a:off x="6353869" y="4347338"/>
              <a:ext cx="316800" cy="316800"/>
            </a:xfrm>
            <a:prstGeom prst="rect">
              <a:avLst/>
            </a:prstGeom>
            <a:noFill/>
            <a:ln>
              <a:noFill/>
            </a:ln>
          </p:spPr>
        </p:pic>
        <p:pic>
          <p:nvPicPr>
            <p:cNvPr id="426" name="Google Shape;426;p16"/>
            <p:cNvPicPr preferRelativeResize="0"/>
            <p:nvPr/>
          </p:nvPicPr>
          <p:blipFill rotWithShape="1">
            <a:blip r:embed="rId6">
              <a:alphaModFix/>
            </a:blip>
            <a:srcRect/>
            <a:stretch/>
          </p:blipFill>
          <p:spPr>
            <a:xfrm>
              <a:off x="6701544" y="3663788"/>
              <a:ext cx="316800" cy="316800"/>
            </a:xfrm>
            <a:prstGeom prst="rect">
              <a:avLst/>
            </a:prstGeom>
            <a:noFill/>
            <a:ln>
              <a:noFill/>
            </a:ln>
          </p:spPr>
        </p:pic>
        <p:pic>
          <p:nvPicPr>
            <p:cNvPr id="427" name="Google Shape;427;p16"/>
            <p:cNvPicPr preferRelativeResize="0"/>
            <p:nvPr/>
          </p:nvPicPr>
          <p:blipFill rotWithShape="1">
            <a:blip r:embed="rId6">
              <a:alphaModFix/>
            </a:blip>
            <a:srcRect/>
            <a:stretch/>
          </p:blipFill>
          <p:spPr>
            <a:xfrm>
              <a:off x="6701544" y="4005351"/>
              <a:ext cx="316800" cy="316800"/>
            </a:xfrm>
            <a:prstGeom prst="rect">
              <a:avLst/>
            </a:prstGeom>
            <a:noFill/>
            <a:ln>
              <a:noFill/>
            </a:ln>
          </p:spPr>
        </p:pic>
        <p:pic>
          <p:nvPicPr>
            <p:cNvPr id="428" name="Google Shape;428;p16"/>
            <p:cNvPicPr preferRelativeResize="0"/>
            <p:nvPr/>
          </p:nvPicPr>
          <p:blipFill rotWithShape="1">
            <a:blip r:embed="rId6">
              <a:alphaModFix/>
            </a:blip>
            <a:srcRect/>
            <a:stretch/>
          </p:blipFill>
          <p:spPr>
            <a:xfrm>
              <a:off x="10462869" y="3635675"/>
              <a:ext cx="316800" cy="316800"/>
            </a:xfrm>
            <a:prstGeom prst="rect">
              <a:avLst/>
            </a:prstGeom>
            <a:noFill/>
            <a:ln>
              <a:noFill/>
            </a:ln>
          </p:spPr>
        </p:pic>
        <p:pic>
          <p:nvPicPr>
            <p:cNvPr id="429" name="Google Shape;429;p16"/>
            <p:cNvPicPr preferRelativeResize="0"/>
            <p:nvPr/>
          </p:nvPicPr>
          <p:blipFill rotWithShape="1">
            <a:blip r:embed="rId6">
              <a:alphaModFix/>
            </a:blip>
            <a:srcRect/>
            <a:stretch/>
          </p:blipFill>
          <p:spPr>
            <a:xfrm>
              <a:off x="10462869" y="3977238"/>
              <a:ext cx="316800" cy="316800"/>
            </a:xfrm>
            <a:prstGeom prst="rect">
              <a:avLst/>
            </a:prstGeom>
            <a:noFill/>
            <a:ln>
              <a:noFill/>
            </a:ln>
          </p:spPr>
        </p:pic>
        <p:pic>
          <p:nvPicPr>
            <p:cNvPr id="430" name="Google Shape;430;p16"/>
            <p:cNvPicPr preferRelativeResize="0"/>
            <p:nvPr/>
          </p:nvPicPr>
          <p:blipFill rotWithShape="1">
            <a:blip r:embed="rId6">
              <a:alphaModFix/>
            </a:blip>
            <a:srcRect/>
            <a:stretch/>
          </p:blipFill>
          <p:spPr>
            <a:xfrm>
              <a:off x="10462869" y="4318776"/>
              <a:ext cx="316800" cy="316800"/>
            </a:xfrm>
            <a:prstGeom prst="rect">
              <a:avLst/>
            </a:prstGeom>
            <a:noFill/>
            <a:ln>
              <a:noFill/>
            </a:ln>
          </p:spPr>
        </p:pic>
        <p:pic>
          <p:nvPicPr>
            <p:cNvPr id="431" name="Google Shape;431;p16"/>
            <p:cNvPicPr preferRelativeResize="0"/>
            <p:nvPr/>
          </p:nvPicPr>
          <p:blipFill rotWithShape="1">
            <a:blip r:embed="rId6">
              <a:alphaModFix/>
            </a:blip>
            <a:srcRect/>
            <a:stretch/>
          </p:blipFill>
          <p:spPr>
            <a:xfrm>
              <a:off x="10810544" y="3635225"/>
              <a:ext cx="316800" cy="316800"/>
            </a:xfrm>
            <a:prstGeom prst="rect">
              <a:avLst/>
            </a:prstGeom>
            <a:noFill/>
            <a:ln>
              <a:noFill/>
            </a:ln>
          </p:spPr>
        </p:pic>
        <p:pic>
          <p:nvPicPr>
            <p:cNvPr id="432" name="Google Shape;432;p16"/>
            <p:cNvPicPr preferRelativeResize="0"/>
            <p:nvPr/>
          </p:nvPicPr>
          <p:blipFill rotWithShape="1">
            <a:blip r:embed="rId6">
              <a:alphaModFix/>
            </a:blip>
            <a:srcRect/>
            <a:stretch/>
          </p:blipFill>
          <p:spPr>
            <a:xfrm>
              <a:off x="10810544" y="3976788"/>
              <a:ext cx="316800" cy="316800"/>
            </a:xfrm>
            <a:prstGeom prst="rect">
              <a:avLst/>
            </a:prstGeom>
            <a:noFill/>
            <a:ln>
              <a:noFill/>
            </a:ln>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childTnLst>
              </p:cTn>
              <p:nextCondLst>
                <p:cond evt="onClick" delay="0">
                  <p:tgtEl>
                    <p:spTgt spid="37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439" name="Google Shape;439;p17"/>
          <p:cNvSpPr txBox="1">
            <a:spLocks noGrp="1"/>
          </p:cNvSpPr>
          <p:nvPr>
            <p:ph type="body" idx="2"/>
          </p:nvPr>
        </p:nvSpPr>
        <p:spPr>
          <a:xfrm>
            <a:off x="227550" y="597951"/>
            <a:ext cx="11736900" cy="59916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b="1" dirty="0"/>
              <a:t>Complete the number tracks.</a:t>
            </a:r>
            <a:endParaRPr b="1" dirty="0"/>
          </a:p>
        </p:txBody>
      </p:sp>
      <p:graphicFrame>
        <p:nvGraphicFramePr>
          <p:cNvPr id="440" name="Google Shape;440;p17"/>
          <p:cNvGraphicFramePr/>
          <p:nvPr>
            <p:extLst>
              <p:ext uri="{D42A27DB-BD31-4B8C-83A1-F6EECF244321}">
                <p14:modId xmlns:p14="http://schemas.microsoft.com/office/powerpoint/2010/main" val="804331739"/>
              </p:ext>
            </p:extLst>
          </p:nvPr>
        </p:nvGraphicFramePr>
        <p:xfrm>
          <a:off x="2513808" y="1197112"/>
          <a:ext cx="6954500" cy="899275"/>
        </p:xfrm>
        <a:graphic>
          <a:graphicData uri="http://schemas.openxmlformats.org/drawingml/2006/table">
            <a:tbl>
              <a:tblPr>
                <a:noFill/>
                <a:tableStyleId>{2D240A16-DDAD-444C-B94A-A462006A8CEF}</a:tableStyleId>
              </a:tblPr>
              <a:tblGrid>
                <a:gridCol w="993500">
                  <a:extLst>
                    <a:ext uri="{9D8B030D-6E8A-4147-A177-3AD203B41FA5}">
                      <a16:colId xmlns:a16="http://schemas.microsoft.com/office/drawing/2014/main" val="20000"/>
                    </a:ext>
                  </a:extLst>
                </a:gridCol>
                <a:gridCol w="993500">
                  <a:extLst>
                    <a:ext uri="{9D8B030D-6E8A-4147-A177-3AD203B41FA5}">
                      <a16:colId xmlns:a16="http://schemas.microsoft.com/office/drawing/2014/main" val="20001"/>
                    </a:ext>
                  </a:extLst>
                </a:gridCol>
                <a:gridCol w="993500">
                  <a:extLst>
                    <a:ext uri="{9D8B030D-6E8A-4147-A177-3AD203B41FA5}">
                      <a16:colId xmlns:a16="http://schemas.microsoft.com/office/drawing/2014/main" val="20002"/>
                    </a:ext>
                  </a:extLst>
                </a:gridCol>
                <a:gridCol w="993500">
                  <a:extLst>
                    <a:ext uri="{9D8B030D-6E8A-4147-A177-3AD203B41FA5}">
                      <a16:colId xmlns:a16="http://schemas.microsoft.com/office/drawing/2014/main" val="20003"/>
                    </a:ext>
                  </a:extLst>
                </a:gridCol>
                <a:gridCol w="993500">
                  <a:extLst>
                    <a:ext uri="{9D8B030D-6E8A-4147-A177-3AD203B41FA5}">
                      <a16:colId xmlns:a16="http://schemas.microsoft.com/office/drawing/2014/main" val="20004"/>
                    </a:ext>
                  </a:extLst>
                </a:gridCol>
                <a:gridCol w="993500">
                  <a:extLst>
                    <a:ext uri="{9D8B030D-6E8A-4147-A177-3AD203B41FA5}">
                      <a16:colId xmlns:a16="http://schemas.microsoft.com/office/drawing/2014/main" val="20005"/>
                    </a:ext>
                  </a:extLst>
                </a:gridCol>
                <a:gridCol w="993500">
                  <a:extLst>
                    <a:ext uri="{9D8B030D-6E8A-4147-A177-3AD203B41FA5}">
                      <a16:colId xmlns:a16="http://schemas.microsoft.com/office/drawing/2014/main" val="20006"/>
                    </a:ext>
                  </a:extLst>
                </a:gridCol>
              </a:tblGrid>
              <a:tr h="899275">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5</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10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1" name="Google Shape;441;p17"/>
          <p:cNvGraphicFramePr/>
          <p:nvPr>
            <p:extLst>
              <p:ext uri="{D42A27DB-BD31-4B8C-83A1-F6EECF244321}">
                <p14:modId xmlns:p14="http://schemas.microsoft.com/office/powerpoint/2010/main" val="40541321"/>
              </p:ext>
            </p:extLst>
          </p:nvPr>
        </p:nvGraphicFramePr>
        <p:xfrm>
          <a:off x="2513808" y="2470412"/>
          <a:ext cx="6954500" cy="899275"/>
        </p:xfrm>
        <a:graphic>
          <a:graphicData uri="http://schemas.openxmlformats.org/drawingml/2006/table">
            <a:tbl>
              <a:tblPr>
                <a:noFill/>
                <a:tableStyleId>{2D240A16-DDAD-444C-B94A-A462006A8CEF}</a:tableStyleId>
              </a:tblPr>
              <a:tblGrid>
                <a:gridCol w="993500">
                  <a:extLst>
                    <a:ext uri="{9D8B030D-6E8A-4147-A177-3AD203B41FA5}">
                      <a16:colId xmlns:a16="http://schemas.microsoft.com/office/drawing/2014/main" val="20000"/>
                    </a:ext>
                  </a:extLst>
                </a:gridCol>
                <a:gridCol w="993500">
                  <a:extLst>
                    <a:ext uri="{9D8B030D-6E8A-4147-A177-3AD203B41FA5}">
                      <a16:colId xmlns:a16="http://schemas.microsoft.com/office/drawing/2014/main" val="20001"/>
                    </a:ext>
                  </a:extLst>
                </a:gridCol>
                <a:gridCol w="993500">
                  <a:extLst>
                    <a:ext uri="{9D8B030D-6E8A-4147-A177-3AD203B41FA5}">
                      <a16:colId xmlns:a16="http://schemas.microsoft.com/office/drawing/2014/main" val="20002"/>
                    </a:ext>
                  </a:extLst>
                </a:gridCol>
                <a:gridCol w="993500">
                  <a:extLst>
                    <a:ext uri="{9D8B030D-6E8A-4147-A177-3AD203B41FA5}">
                      <a16:colId xmlns:a16="http://schemas.microsoft.com/office/drawing/2014/main" val="20003"/>
                    </a:ext>
                  </a:extLst>
                </a:gridCol>
                <a:gridCol w="993500">
                  <a:extLst>
                    <a:ext uri="{9D8B030D-6E8A-4147-A177-3AD203B41FA5}">
                      <a16:colId xmlns:a16="http://schemas.microsoft.com/office/drawing/2014/main" val="20004"/>
                    </a:ext>
                  </a:extLst>
                </a:gridCol>
                <a:gridCol w="993500">
                  <a:extLst>
                    <a:ext uri="{9D8B030D-6E8A-4147-A177-3AD203B41FA5}">
                      <a16:colId xmlns:a16="http://schemas.microsoft.com/office/drawing/2014/main" val="20005"/>
                    </a:ext>
                  </a:extLst>
                </a:gridCol>
                <a:gridCol w="993500">
                  <a:extLst>
                    <a:ext uri="{9D8B030D-6E8A-4147-A177-3AD203B41FA5}">
                      <a16:colId xmlns:a16="http://schemas.microsoft.com/office/drawing/2014/main" val="20006"/>
                    </a:ext>
                  </a:extLst>
                </a:gridCol>
              </a:tblGrid>
              <a:tr h="899275">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40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50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2" name="Google Shape;442;p17"/>
          <p:cNvGraphicFramePr/>
          <p:nvPr>
            <p:extLst>
              <p:ext uri="{D42A27DB-BD31-4B8C-83A1-F6EECF244321}">
                <p14:modId xmlns:p14="http://schemas.microsoft.com/office/powerpoint/2010/main" val="871667939"/>
              </p:ext>
            </p:extLst>
          </p:nvPr>
        </p:nvGraphicFramePr>
        <p:xfrm>
          <a:off x="2513808" y="3743712"/>
          <a:ext cx="6954500" cy="899275"/>
        </p:xfrm>
        <a:graphic>
          <a:graphicData uri="http://schemas.openxmlformats.org/drawingml/2006/table">
            <a:tbl>
              <a:tblPr>
                <a:noFill/>
                <a:tableStyleId>{2D240A16-DDAD-444C-B94A-A462006A8CEF}</a:tableStyleId>
              </a:tblPr>
              <a:tblGrid>
                <a:gridCol w="993500">
                  <a:extLst>
                    <a:ext uri="{9D8B030D-6E8A-4147-A177-3AD203B41FA5}">
                      <a16:colId xmlns:a16="http://schemas.microsoft.com/office/drawing/2014/main" val="20000"/>
                    </a:ext>
                  </a:extLst>
                </a:gridCol>
                <a:gridCol w="993500">
                  <a:extLst>
                    <a:ext uri="{9D8B030D-6E8A-4147-A177-3AD203B41FA5}">
                      <a16:colId xmlns:a16="http://schemas.microsoft.com/office/drawing/2014/main" val="20001"/>
                    </a:ext>
                  </a:extLst>
                </a:gridCol>
                <a:gridCol w="993500">
                  <a:extLst>
                    <a:ext uri="{9D8B030D-6E8A-4147-A177-3AD203B41FA5}">
                      <a16:colId xmlns:a16="http://schemas.microsoft.com/office/drawing/2014/main" val="20002"/>
                    </a:ext>
                  </a:extLst>
                </a:gridCol>
                <a:gridCol w="993500">
                  <a:extLst>
                    <a:ext uri="{9D8B030D-6E8A-4147-A177-3AD203B41FA5}">
                      <a16:colId xmlns:a16="http://schemas.microsoft.com/office/drawing/2014/main" val="20003"/>
                    </a:ext>
                  </a:extLst>
                </a:gridCol>
                <a:gridCol w="993500">
                  <a:extLst>
                    <a:ext uri="{9D8B030D-6E8A-4147-A177-3AD203B41FA5}">
                      <a16:colId xmlns:a16="http://schemas.microsoft.com/office/drawing/2014/main" val="20004"/>
                    </a:ext>
                  </a:extLst>
                </a:gridCol>
                <a:gridCol w="993500">
                  <a:extLst>
                    <a:ext uri="{9D8B030D-6E8A-4147-A177-3AD203B41FA5}">
                      <a16:colId xmlns:a16="http://schemas.microsoft.com/office/drawing/2014/main" val="20005"/>
                    </a:ext>
                  </a:extLst>
                </a:gridCol>
                <a:gridCol w="993500">
                  <a:extLst>
                    <a:ext uri="{9D8B030D-6E8A-4147-A177-3AD203B41FA5}">
                      <a16:colId xmlns:a16="http://schemas.microsoft.com/office/drawing/2014/main" val="20006"/>
                    </a:ext>
                  </a:extLst>
                </a:gridCol>
              </a:tblGrid>
              <a:tr h="899275">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55</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40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43" name="Google Shape;443;p17"/>
          <p:cNvGraphicFramePr/>
          <p:nvPr>
            <p:extLst>
              <p:ext uri="{D42A27DB-BD31-4B8C-83A1-F6EECF244321}">
                <p14:modId xmlns:p14="http://schemas.microsoft.com/office/powerpoint/2010/main" val="2619142110"/>
              </p:ext>
            </p:extLst>
          </p:nvPr>
        </p:nvGraphicFramePr>
        <p:xfrm>
          <a:off x="2513808" y="5017012"/>
          <a:ext cx="6954500" cy="899275"/>
        </p:xfrm>
        <a:graphic>
          <a:graphicData uri="http://schemas.openxmlformats.org/drawingml/2006/table">
            <a:tbl>
              <a:tblPr>
                <a:noFill/>
                <a:tableStyleId>{2D240A16-DDAD-444C-B94A-A462006A8CEF}</a:tableStyleId>
              </a:tblPr>
              <a:tblGrid>
                <a:gridCol w="993500">
                  <a:extLst>
                    <a:ext uri="{9D8B030D-6E8A-4147-A177-3AD203B41FA5}">
                      <a16:colId xmlns:a16="http://schemas.microsoft.com/office/drawing/2014/main" val="20000"/>
                    </a:ext>
                  </a:extLst>
                </a:gridCol>
                <a:gridCol w="993500">
                  <a:extLst>
                    <a:ext uri="{9D8B030D-6E8A-4147-A177-3AD203B41FA5}">
                      <a16:colId xmlns:a16="http://schemas.microsoft.com/office/drawing/2014/main" val="20001"/>
                    </a:ext>
                  </a:extLst>
                </a:gridCol>
                <a:gridCol w="993500">
                  <a:extLst>
                    <a:ext uri="{9D8B030D-6E8A-4147-A177-3AD203B41FA5}">
                      <a16:colId xmlns:a16="http://schemas.microsoft.com/office/drawing/2014/main" val="20002"/>
                    </a:ext>
                  </a:extLst>
                </a:gridCol>
                <a:gridCol w="993500">
                  <a:extLst>
                    <a:ext uri="{9D8B030D-6E8A-4147-A177-3AD203B41FA5}">
                      <a16:colId xmlns:a16="http://schemas.microsoft.com/office/drawing/2014/main" val="20003"/>
                    </a:ext>
                  </a:extLst>
                </a:gridCol>
                <a:gridCol w="993500">
                  <a:extLst>
                    <a:ext uri="{9D8B030D-6E8A-4147-A177-3AD203B41FA5}">
                      <a16:colId xmlns:a16="http://schemas.microsoft.com/office/drawing/2014/main" val="20004"/>
                    </a:ext>
                  </a:extLst>
                </a:gridCol>
                <a:gridCol w="993500">
                  <a:extLst>
                    <a:ext uri="{9D8B030D-6E8A-4147-A177-3AD203B41FA5}">
                      <a16:colId xmlns:a16="http://schemas.microsoft.com/office/drawing/2014/main" val="20005"/>
                    </a:ext>
                  </a:extLst>
                </a:gridCol>
                <a:gridCol w="993500">
                  <a:extLst>
                    <a:ext uri="{9D8B030D-6E8A-4147-A177-3AD203B41FA5}">
                      <a16:colId xmlns:a16="http://schemas.microsoft.com/office/drawing/2014/main" val="20006"/>
                    </a:ext>
                  </a:extLst>
                </a:gridCol>
              </a:tblGrid>
              <a:tr h="899275">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80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70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65</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447" name="Google Shape;447;p17"/>
          <p:cNvGrpSpPr/>
          <p:nvPr/>
        </p:nvGrpSpPr>
        <p:grpSpPr>
          <a:xfrm>
            <a:off x="2750295" y="1415900"/>
            <a:ext cx="6488625" cy="4281600"/>
            <a:chOff x="1044325" y="1379288"/>
            <a:chExt cx="6488625" cy="4281600"/>
          </a:xfrm>
        </p:grpSpPr>
        <p:sp>
          <p:nvSpPr>
            <p:cNvPr id="448" name="Google Shape;448;p17"/>
            <p:cNvSpPr txBox="1"/>
            <p:nvPr/>
          </p:nvSpPr>
          <p:spPr>
            <a:xfrm>
              <a:off x="1217350" y="1379288"/>
              <a:ext cx="631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                             15           20             25           30           35</a:t>
              </a:r>
              <a:endParaRPr sz="1800" dirty="0">
                <a:solidFill>
                  <a:srgbClr val="43A047"/>
                </a:solidFill>
                <a:latin typeface="Century Gothic"/>
                <a:ea typeface="Century Gothic"/>
                <a:cs typeface="Century Gothic"/>
                <a:sym typeface="Century Gothic"/>
              </a:endParaRPr>
            </a:p>
          </p:txBody>
        </p:sp>
        <p:sp>
          <p:nvSpPr>
            <p:cNvPr id="449" name="Google Shape;449;p17"/>
            <p:cNvSpPr txBox="1"/>
            <p:nvPr/>
          </p:nvSpPr>
          <p:spPr>
            <a:xfrm>
              <a:off x="1044325" y="2652575"/>
              <a:ext cx="642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  25                          35                           45                           55</a:t>
              </a:r>
              <a:endParaRPr sz="1800">
                <a:solidFill>
                  <a:srgbClr val="43A047"/>
                </a:solidFill>
                <a:latin typeface="Century Gothic"/>
                <a:ea typeface="Century Gothic"/>
                <a:cs typeface="Century Gothic"/>
                <a:sym typeface="Century Gothic"/>
              </a:endParaRPr>
            </a:p>
          </p:txBody>
        </p:sp>
        <p:sp>
          <p:nvSpPr>
            <p:cNvPr id="450" name="Google Shape;450;p17"/>
            <p:cNvSpPr txBox="1"/>
            <p:nvPr/>
          </p:nvSpPr>
          <p:spPr>
            <a:xfrm>
              <a:off x="1070900" y="3925888"/>
              <a:ext cx="642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               50             45                           35            30          25</a:t>
              </a:r>
              <a:endParaRPr sz="1800">
                <a:solidFill>
                  <a:srgbClr val="43A047"/>
                </a:solidFill>
                <a:latin typeface="Century Gothic"/>
                <a:ea typeface="Century Gothic"/>
                <a:cs typeface="Century Gothic"/>
                <a:sym typeface="Century Gothic"/>
              </a:endParaRPr>
            </a:p>
          </p:txBody>
        </p:sp>
        <p:sp>
          <p:nvSpPr>
            <p:cNvPr id="451" name="Google Shape;451;p17"/>
            <p:cNvSpPr txBox="1"/>
            <p:nvPr/>
          </p:nvSpPr>
          <p:spPr>
            <a:xfrm>
              <a:off x="1044325" y="5199188"/>
              <a:ext cx="6428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               75                                            60            55          40</a:t>
              </a:r>
              <a:endParaRPr sz="1800">
                <a:solidFill>
                  <a:srgbClr val="43A047"/>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childTnLst>
              </p:cTn>
              <p:nextCondLst>
                <p:cond evt="onClick" delay="0">
                  <p:tgtEl>
                    <p:spTgt spid="4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Counting in 5s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C</a:t>
            </a:r>
            <a:r>
              <a:rPr lang="en-GB" sz="1800" dirty="0">
                <a:solidFill>
                  <a:srgbClr val="222222"/>
                </a:solidFill>
                <a:latin typeface="Century Gothic"/>
                <a:ea typeface="Century Gothic"/>
                <a:cs typeface="Century Gothic"/>
                <a:sym typeface="Century Gothic"/>
              </a:rPr>
              <a:t>ounting in 50s on</a:t>
            </a:r>
            <a:r>
              <a:rPr lang="en-GB" sz="1800" b="0" i="0" u="none" strike="noStrike" cap="none" dirty="0">
                <a:solidFill>
                  <a:srgbClr val="222222"/>
                </a:solidFill>
                <a:latin typeface="Century Gothic"/>
                <a:ea typeface="Century Gothic"/>
                <a:cs typeface="Century Gothic"/>
                <a:sym typeface="Century Gothic"/>
              </a:rPr>
              <a:t> number tracks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Counting in 50s on number tracks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Counting in 50s on number lines and in number sequences</a:t>
            </a:r>
            <a:endParaRPr sz="1800"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Counting in 50s on number lines and in number sequences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Counting in 50s in context: money and measures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a:t>
            </a:r>
            <a:r>
              <a:rPr lang="en-GB" sz="1800" dirty="0">
                <a:solidFill>
                  <a:srgbClr val="222222"/>
                </a:solidFill>
                <a:latin typeface="Century Gothic"/>
                <a:ea typeface="Century Gothic"/>
                <a:cs typeface="Century Gothic"/>
                <a:sym typeface="Century Gothic"/>
              </a:rPr>
              <a:t>Counting in 50s in context: money and measures</a:t>
            </a:r>
            <a:endParaRPr sz="1800" b="0" i="0" u="none" strike="noStrike" cap="none" dirty="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Based on counting in 5s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1338788"/>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dirty="0">
                <a:solidFill>
                  <a:srgbClr val="222222"/>
                </a:solidFill>
                <a:latin typeface="Century Gothic"/>
                <a:ea typeface="Century Gothic"/>
                <a:cs typeface="Century Gothic"/>
                <a:sym typeface="Century Gothic"/>
              </a:rPr>
              <a:t>When counting in 50s, the number before/after (number) is (number).</a:t>
            </a:r>
            <a:endParaRPr dirty="0"/>
          </a:p>
          <a:p>
            <a:pPr lvl="0">
              <a:lnSpc>
                <a:spcPct val="150000"/>
              </a:lnSpc>
            </a:pPr>
            <a:r>
              <a:rPr lang="en-GB" sz="1800" dirty="0">
                <a:solidFill>
                  <a:srgbClr val="222222"/>
                </a:solidFill>
                <a:latin typeface="Century Gothic"/>
                <a:ea typeface="Century Gothic"/>
                <a:cs typeface="Century Gothic"/>
                <a:sym typeface="Century Gothic"/>
              </a:rPr>
              <a:t>50 more/less than (number) is (number).</a:t>
            </a:r>
            <a:endParaRPr dirty="0"/>
          </a:p>
          <a:p>
            <a:pPr lvl="0">
              <a:lnSpc>
                <a:spcPct val="150000"/>
              </a:lnSpc>
            </a:pPr>
            <a:r>
              <a:rPr lang="en-GB" sz="1800" dirty="0">
                <a:solidFill>
                  <a:srgbClr val="222222"/>
                </a:solidFill>
                <a:latin typeface="Century Gothic"/>
                <a:ea typeface="Century Gothic"/>
                <a:cs typeface="Century Gothic"/>
                <a:sym typeface="Century Gothic"/>
              </a:rPr>
              <a:t>If 5 lots of (number) is (number), then 50 lots of (number) is (number).</a:t>
            </a:r>
            <a:endParaRPr dirty="0"/>
          </a:p>
        </p:txBody>
      </p:sp>
      <p:graphicFrame>
        <p:nvGraphicFramePr>
          <p:cNvPr id="63" name="Google Shape;63;p3"/>
          <p:cNvGraphicFramePr/>
          <p:nvPr>
            <p:extLst>
              <p:ext uri="{D42A27DB-BD31-4B8C-83A1-F6EECF244321}">
                <p14:modId xmlns:p14="http://schemas.microsoft.com/office/powerpoint/2010/main" val="206818608"/>
              </p:ext>
            </p:extLst>
          </p:nvPr>
        </p:nvGraphicFramePr>
        <p:xfrm>
          <a:off x="263524" y="1155866"/>
          <a:ext cx="11736400" cy="1107470"/>
        </p:xfrm>
        <a:graphic>
          <a:graphicData uri="http://schemas.openxmlformats.org/drawingml/2006/table">
            <a:tbl>
              <a:tblPr firstRow="1" bandRow="1">
                <a:noFill/>
                <a:tableStyleId>{FFCA7DEB-CF8B-4FF9-88BB-856B868F8387}</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pattern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multiples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even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odd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fives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fifties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number would come next in the sequence?</a:t>
            </a:r>
            <a:endParaRPr/>
          </a:p>
          <a:p>
            <a:pPr marL="0" lvl="0" indent="0" algn="ctr" rtl="0">
              <a:lnSpc>
                <a:spcPct val="150000"/>
              </a:lnSpc>
              <a:spcBef>
                <a:spcPts val="1000"/>
              </a:spcBef>
              <a:spcAft>
                <a:spcPts val="0"/>
              </a:spcAft>
              <a:buClr>
                <a:srgbClr val="222222"/>
              </a:buClr>
              <a:buSzPts val="2400"/>
              <a:buNone/>
            </a:pPr>
            <a:r>
              <a:rPr lang="en-GB" sz="2400"/>
              <a:t>200, 250, 300, _____, _____, _____</a:t>
            </a: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400, 500, 600</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350</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350, 400, 450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35, 40, 45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count in 50s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6"/>
          <p:cNvSpPr txBox="1">
            <a:spLocks noGrp="1"/>
          </p:cNvSpPr>
          <p:nvPr>
            <p:ph type="body" idx="2"/>
          </p:nvPr>
        </p:nvSpPr>
        <p:spPr>
          <a:xfrm>
            <a:off x="263525" y="983615"/>
            <a:ext cx="11736900" cy="49518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dirty="0"/>
              <a:t>Complete the sequences. </a:t>
            </a:r>
            <a:endParaRPr b="1" dirty="0"/>
          </a:p>
        </p:txBody>
      </p:sp>
      <p:sp>
        <p:nvSpPr>
          <p:cNvPr id="87" name="Google Shape;87;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grpSp>
        <p:nvGrpSpPr>
          <p:cNvPr id="2" name="Group 1">
            <a:extLst>
              <a:ext uri="{FF2B5EF4-FFF2-40B4-BE49-F238E27FC236}">
                <a16:creationId xmlns:a16="http://schemas.microsoft.com/office/drawing/2014/main" id="{3387993A-A30D-4542-B9D1-ADC203D407D4}"/>
              </a:ext>
            </a:extLst>
          </p:cNvPr>
          <p:cNvGrpSpPr/>
          <p:nvPr/>
        </p:nvGrpSpPr>
        <p:grpSpPr>
          <a:xfrm>
            <a:off x="802375" y="1545775"/>
            <a:ext cx="10287000" cy="1883225"/>
            <a:chOff x="952500" y="1465019"/>
            <a:chExt cx="10287000" cy="1883225"/>
          </a:xfrm>
        </p:grpSpPr>
        <p:graphicFrame>
          <p:nvGraphicFramePr>
            <p:cNvPr id="86" name="Google Shape;86;p6"/>
            <p:cNvGraphicFramePr/>
            <p:nvPr>
              <p:extLst>
                <p:ext uri="{D42A27DB-BD31-4B8C-83A1-F6EECF244321}">
                  <p14:modId xmlns:p14="http://schemas.microsoft.com/office/powerpoint/2010/main" val="3516017373"/>
                </p:ext>
              </p:extLst>
            </p:nvPr>
          </p:nvGraphicFramePr>
          <p:xfrm>
            <a:off x="952500" y="1465019"/>
            <a:ext cx="10287000" cy="1883225"/>
          </p:xfrm>
          <a:graphic>
            <a:graphicData uri="http://schemas.openxmlformats.org/drawingml/2006/table">
              <a:tbl>
                <a:tblPr>
                  <a:noFill/>
                  <a:tableStyleId>{2D240A16-DDAD-444C-B94A-A462006A8CEF}</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1321275">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r h="561950">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5</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10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88" name="Google Shape;88;p6"/>
            <p:cNvGrpSpPr/>
            <p:nvPr/>
          </p:nvGrpSpPr>
          <p:grpSpPr>
            <a:xfrm>
              <a:off x="1048914" y="1555169"/>
              <a:ext cx="10018588" cy="1105200"/>
              <a:chOff x="457889" y="1568950"/>
              <a:chExt cx="10018588" cy="1105200"/>
            </a:xfrm>
          </p:grpSpPr>
          <p:pic>
            <p:nvPicPr>
              <p:cNvPr id="89" name="Google Shape;89;p6"/>
              <p:cNvPicPr preferRelativeResize="0"/>
              <p:nvPr/>
            </p:nvPicPr>
            <p:blipFill rotWithShape="1">
              <a:blip r:embed="rId3">
                <a:alphaModFix/>
              </a:blip>
              <a:srcRect/>
              <a:stretch/>
            </p:blipFill>
            <p:spPr>
              <a:xfrm>
                <a:off x="457889" y="2044141"/>
                <a:ext cx="408648" cy="630000"/>
              </a:xfrm>
              <a:prstGeom prst="rect">
                <a:avLst/>
              </a:prstGeom>
              <a:noFill/>
              <a:ln>
                <a:noFill/>
              </a:ln>
            </p:spPr>
          </p:pic>
          <p:pic>
            <p:nvPicPr>
              <p:cNvPr id="90" name="Google Shape;90;p6"/>
              <p:cNvPicPr preferRelativeResize="0"/>
              <p:nvPr/>
            </p:nvPicPr>
            <p:blipFill rotWithShape="1">
              <a:blip r:embed="rId4">
                <a:alphaModFix/>
              </a:blip>
              <a:srcRect/>
              <a:stretch/>
            </p:blipFill>
            <p:spPr>
              <a:xfrm>
                <a:off x="2157175" y="1568950"/>
                <a:ext cx="442777" cy="1105200"/>
              </a:xfrm>
              <a:prstGeom prst="rect">
                <a:avLst/>
              </a:prstGeom>
              <a:noFill/>
              <a:ln>
                <a:noFill/>
              </a:ln>
            </p:spPr>
          </p:pic>
          <p:pic>
            <p:nvPicPr>
              <p:cNvPr id="91" name="Google Shape;91;p6"/>
              <p:cNvPicPr preferRelativeResize="0"/>
              <p:nvPr/>
            </p:nvPicPr>
            <p:blipFill rotWithShape="1">
              <a:blip r:embed="rId4">
                <a:alphaModFix/>
              </a:blip>
              <a:srcRect/>
              <a:stretch/>
            </p:blipFill>
            <p:spPr>
              <a:xfrm>
                <a:off x="3890600" y="1568950"/>
                <a:ext cx="442777" cy="1105200"/>
              </a:xfrm>
              <a:prstGeom prst="rect">
                <a:avLst/>
              </a:prstGeom>
              <a:noFill/>
              <a:ln>
                <a:noFill/>
              </a:ln>
            </p:spPr>
          </p:pic>
          <p:pic>
            <p:nvPicPr>
              <p:cNvPr id="92" name="Google Shape;92;p6"/>
              <p:cNvPicPr preferRelativeResize="0"/>
              <p:nvPr/>
            </p:nvPicPr>
            <p:blipFill rotWithShape="1">
              <a:blip r:embed="rId4">
                <a:alphaModFix/>
              </a:blip>
              <a:srcRect/>
              <a:stretch/>
            </p:blipFill>
            <p:spPr>
              <a:xfrm>
                <a:off x="5624025" y="1568950"/>
                <a:ext cx="442777" cy="1105200"/>
              </a:xfrm>
              <a:prstGeom prst="rect">
                <a:avLst/>
              </a:prstGeom>
              <a:noFill/>
              <a:ln>
                <a:noFill/>
              </a:ln>
            </p:spPr>
          </p:pic>
          <p:pic>
            <p:nvPicPr>
              <p:cNvPr id="93" name="Google Shape;93;p6"/>
              <p:cNvPicPr preferRelativeResize="0"/>
              <p:nvPr/>
            </p:nvPicPr>
            <p:blipFill rotWithShape="1">
              <a:blip r:embed="rId4">
                <a:alphaModFix/>
              </a:blip>
              <a:srcRect/>
              <a:stretch/>
            </p:blipFill>
            <p:spPr>
              <a:xfrm>
                <a:off x="6138000" y="1568950"/>
                <a:ext cx="442777" cy="1105200"/>
              </a:xfrm>
              <a:prstGeom prst="rect">
                <a:avLst/>
              </a:prstGeom>
              <a:noFill/>
              <a:ln>
                <a:noFill/>
              </a:ln>
            </p:spPr>
          </p:pic>
          <p:pic>
            <p:nvPicPr>
              <p:cNvPr id="94" name="Google Shape;94;p6"/>
              <p:cNvPicPr preferRelativeResize="0"/>
              <p:nvPr/>
            </p:nvPicPr>
            <p:blipFill rotWithShape="1">
              <a:blip r:embed="rId4">
                <a:alphaModFix/>
              </a:blip>
              <a:srcRect/>
              <a:stretch/>
            </p:blipFill>
            <p:spPr>
              <a:xfrm>
                <a:off x="7357450" y="1568950"/>
                <a:ext cx="442777" cy="1105200"/>
              </a:xfrm>
              <a:prstGeom prst="rect">
                <a:avLst/>
              </a:prstGeom>
              <a:noFill/>
              <a:ln>
                <a:noFill/>
              </a:ln>
            </p:spPr>
          </p:pic>
          <p:pic>
            <p:nvPicPr>
              <p:cNvPr id="95" name="Google Shape;95;p6"/>
              <p:cNvPicPr preferRelativeResize="0"/>
              <p:nvPr/>
            </p:nvPicPr>
            <p:blipFill rotWithShape="1">
              <a:blip r:embed="rId4">
                <a:alphaModFix/>
              </a:blip>
              <a:srcRect/>
              <a:stretch/>
            </p:blipFill>
            <p:spPr>
              <a:xfrm>
                <a:off x="7877075" y="1568950"/>
                <a:ext cx="442777" cy="1105200"/>
              </a:xfrm>
              <a:prstGeom prst="rect">
                <a:avLst/>
              </a:prstGeom>
              <a:noFill/>
              <a:ln>
                <a:noFill/>
              </a:ln>
            </p:spPr>
          </p:pic>
          <p:pic>
            <p:nvPicPr>
              <p:cNvPr id="96" name="Google Shape;96;p6"/>
              <p:cNvPicPr preferRelativeResize="0"/>
              <p:nvPr/>
            </p:nvPicPr>
            <p:blipFill rotWithShape="1">
              <a:blip r:embed="rId4">
                <a:alphaModFix/>
              </a:blip>
              <a:srcRect/>
              <a:stretch/>
            </p:blipFill>
            <p:spPr>
              <a:xfrm>
                <a:off x="9029850" y="1568950"/>
                <a:ext cx="442777" cy="1105200"/>
              </a:xfrm>
              <a:prstGeom prst="rect">
                <a:avLst/>
              </a:prstGeom>
              <a:noFill/>
              <a:ln>
                <a:noFill/>
              </a:ln>
            </p:spPr>
          </p:pic>
          <p:pic>
            <p:nvPicPr>
              <p:cNvPr id="97" name="Google Shape;97;p6"/>
              <p:cNvPicPr preferRelativeResize="0"/>
              <p:nvPr/>
            </p:nvPicPr>
            <p:blipFill rotWithShape="1">
              <a:blip r:embed="rId4">
                <a:alphaModFix/>
              </a:blip>
              <a:srcRect/>
              <a:stretch/>
            </p:blipFill>
            <p:spPr>
              <a:xfrm>
                <a:off x="9531775" y="1568950"/>
                <a:ext cx="442777" cy="1105200"/>
              </a:xfrm>
              <a:prstGeom prst="rect">
                <a:avLst/>
              </a:prstGeom>
              <a:noFill/>
              <a:ln>
                <a:noFill/>
              </a:ln>
            </p:spPr>
          </p:pic>
          <p:pic>
            <p:nvPicPr>
              <p:cNvPr id="98" name="Google Shape;98;p6"/>
              <p:cNvPicPr preferRelativeResize="0"/>
              <p:nvPr/>
            </p:nvPicPr>
            <p:blipFill rotWithShape="1">
              <a:blip r:embed="rId4">
                <a:alphaModFix/>
              </a:blip>
              <a:srcRect/>
              <a:stretch/>
            </p:blipFill>
            <p:spPr>
              <a:xfrm>
                <a:off x="10033700" y="1568950"/>
                <a:ext cx="442777" cy="1105200"/>
              </a:xfrm>
              <a:prstGeom prst="rect">
                <a:avLst/>
              </a:prstGeom>
              <a:noFill/>
              <a:ln>
                <a:noFill/>
              </a:ln>
            </p:spPr>
          </p:pic>
          <p:pic>
            <p:nvPicPr>
              <p:cNvPr id="99" name="Google Shape;99;p6"/>
              <p:cNvPicPr preferRelativeResize="0"/>
              <p:nvPr/>
            </p:nvPicPr>
            <p:blipFill rotWithShape="1">
              <a:blip r:embed="rId3">
                <a:alphaModFix/>
              </a:blip>
              <a:srcRect/>
              <a:stretch/>
            </p:blipFill>
            <p:spPr>
              <a:xfrm>
                <a:off x="8385389" y="2044141"/>
                <a:ext cx="408648" cy="630000"/>
              </a:xfrm>
              <a:prstGeom prst="rect">
                <a:avLst/>
              </a:prstGeom>
              <a:noFill/>
              <a:ln>
                <a:noFill/>
              </a:ln>
            </p:spPr>
          </p:pic>
          <p:pic>
            <p:nvPicPr>
              <p:cNvPr id="100" name="Google Shape;100;p6"/>
              <p:cNvPicPr preferRelativeResize="0"/>
              <p:nvPr/>
            </p:nvPicPr>
            <p:blipFill rotWithShape="1">
              <a:blip r:embed="rId3">
                <a:alphaModFix/>
              </a:blip>
              <a:srcRect/>
              <a:stretch/>
            </p:blipFill>
            <p:spPr>
              <a:xfrm>
                <a:off x="4433064" y="2044141"/>
                <a:ext cx="408648" cy="630000"/>
              </a:xfrm>
              <a:prstGeom prst="rect">
                <a:avLst/>
              </a:prstGeom>
              <a:noFill/>
              <a:ln>
                <a:noFill/>
              </a:ln>
            </p:spPr>
          </p:pic>
        </p:grpSp>
      </p:grpSp>
      <p:grpSp>
        <p:nvGrpSpPr>
          <p:cNvPr id="3" name="Group 2">
            <a:extLst>
              <a:ext uri="{FF2B5EF4-FFF2-40B4-BE49-F238E27FC236}">
                <a16:creationId xmlns:a16="http://schemas.microsoft.com/office/drawing/2014/main" id="{B404D398-C15A-B044-A721-B28F7EB5FD3B}"/>
              </a:ext>
            </a:extLst>
          </p:cNvPr>
          <p:cNvGrpSpPr/>
          <p:nvPr/>
        </p:nvGrpSpPr>
        <p:grpSpPr>
          <a:xfrm>
            <a:off x="802375" y="4197331"/>
            <a:ext cx="10287000" cy="1883225"/>
            <a:chOff x="361475" y="3571700"/>
            <a:chExt cx="10287000" cy="1883225"/>
          </a:xfrm>
        </p:grpSpPr>
        <p:graphicFrame>
          <p:nvGraphicFramePr>
            <p:cNvPr id="101" name="Google Shape;101;p6"/>
            <p:cNvGraphicFramePr/>
            <p:nvPr>
              <p:extLst>
                <p:ext uri="{D42A27DB-BD31-4B8C-83A1-F6EECF244321}">
                  <p14:modId xmlns:p14="http://schemas.microsoft.com/office/powerpoint/2010/main" val="2014715978"/>
                </p:ext>
              </p:extLst>
            </p:nvPr>
          </p:nvGraphicFramePr>
          <p:xfrm>
            <a:off x="361475" y="3571700"/>
            <a:ext cx="10287000" cy="1883225"/>
          </p:xfrm>
          <a:graphic>
            <a:graphicData uri="http://schemas.openxmlformats.org/drawingml/2006/table">
              <a:tbl>
                <a:tblPr>
                  <a:noFill/>
                  <a:tableStyleId>{2D240A16-DDAD-444C-B94A-A462006A8CEF}</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714500">
                    <a:extLst>
                      <a:ext uri="{9D8B030D-6E8A-4147-A177-3AD203B41FA5}">
                        <a16:colId xmlns:a16="http://schemas.microsoft.com/office/drawing/2014/main" val="20005"/>
                      </a:ext>
                    </a:extLst>
                  </a:gridCol>
                </a:tblGrid>
                <a:tr h="1321275">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r h="561950">
                  <a:tc>
                    <a:txBody>
                      <a:bodyPr/>
                      <a:lstStyle/>
                      <a:p>
                        <a:pPr marL="0" lvl="0" indent="0" algn="ctr" rtl="0">
                          <a:spcBef>
                            <a:spcPts val="0"/>
                          </a:spcBef>
                          <a:spcAft>
                            <a:spcPts val="0"/>
                          </a:spcAft>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tc>
                    <a:txBody>
                      <a:bodyPr/>
                      <a:lstStyle/>
                      <a:p>
                        <a:pPr marL="0" lvl="0" indent="0" algn="ctr" rtl="0">
                          <a:spcBef>
                            <a:spcPts val="0"/>
                          </a:spcBef>
                          <a:spcAft>
                            <a:spcPts val="0"/>
                          </a:spcAft>
                          <a:buNone/>
                        </a:pPr>
                        <a:endParaRPr sz="18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02" name="Google Shape;102;p6"/>
            <p:cNvGrpSpPr/>
            <p:nvPr/>
          </p:nvGrpSpPr>
          <p:grpSpPr>
            <a:xfrm>
              <a:off x="457888" y="3635009"/>
              <a:ext cx="9970406" cy="1029129"/>
              <a:chOff x="457888" y="3635009"/>
              <a:chExt cx="9970406" cy="1029129"/>
            </a:xfrm>
          </p:grpSpPr>
          <p:pic>
            <p:nvPicPr>
              <p:cNvPr id="103" name="Google Shape;103;p6"/>
              <p:cNvPicPr preferRelativeResize="0"/>
              <p:nvPr/>
            </p:nvPicPr>
            <p:blipFill rotWithShape="1">
              <a:blip r:embed="rId5">
                <a:alphaModFix/>
              </a:blip>
              <a:srcRect/>
              <a:stretch/>
            </p:blipFill>
            <p:spPr>
              <a:xfrm>
                <a:off x="457888" y="3635013"/>
                <a:ext cx="350975" cy="317666"/>
              </a:xfrm>
              <a:prstGeom prst="rect">
                <a:avLst/>
              </a:prstGeom>
              <a:noFill/>
              <a:ln>
                <a:noFill/>
              </a:ln>
            </p:spPr>
          </p:pic>
          <p:pic>
            <p:nvPicPr>
              <p:cNvPr id="104" name="Google Shape;104;p6"/>
              <p:cNvPicPr preferRelativeResize="0"/>
              <p:nvPr/>
            </p:nvPicPr>
            <p:blipFill rotWithShape="1">
              <a:blip r:embed="rId5">
                <a:alphaModFix/>
              </a:blip>
              <a:srcRect/>
              <a:stretch/>
            </p:blipFill>
            <p:spPr>
              <a:xfrm>
                <a:off x="457888" y="3976580"/>
                <a:ext cx="350975" cy="317666"/>
              </a:xfrm>
              <a:prstGeom prst="rect">
                <a:avLst/>
              </a:prstGeom>
              <a:noFill/>
              <a:ln>
                <a:noFill/>
              </a:ln>
            </p:spPr>
          </p:pic>
          <p:pic>
            <p:nvPicPr>
              <p:cNvPr id="105" name="Google Shape;105;p6"/>
              <p:cNvPicPr preferRelativeResize="0"/>
              <p:nvPr/>
            </p:nvPicPr>
            <p:blipFill rotWithShape="1">
              <a:blip r:embed="rId5">
                <a:alphaModFix/>
              </a:blip>
              <a:srcRect/>
              <a:stretch/>
            </p:blipFill>
            <p:spPr>
              <a:xfrm>
                <a:off x="457888" y="4318147"/>
                <a:ext cx="350975" cy="317666"/>
              </a:xfrm>
              <a:prstGeom prst="rect">
                <a:avLst/>
              </a:prstGeom>
              <a:noFill/>
              <a:ln>
                <a:noFill/>
              </a:ln>
            </p:spPr>
          </p:pic>
          <p:pic>
            <p:nvPicPr>
              <p:cNvPr id="106" name="Google Shape;106;p6"/>
              <p:cNvPicPr preferRelativeResize="0"/>
              <p:nvPr/>
            </p:nvPicPr>
            <p:blipFill rotWithShape="1">
              <a:blip r:embed="rId5">
                <a:alphaModFix/>
              </a:blip>
              <a:srcRect/>
              <a:stretch/>
            </p:blipFill>
            <p:spPr>
              <a:xfrm>
                <a:off x="2162863" y="3635013"/>
                <a:ext cx="350975" cy="317666"/>
              </a:xfrm>
              <a:prstGeom prst="rect">
                <a:avLst/>
              </a:prstGeom>
              <a:noFill/>
              <a:ln>
                <a:noFill/>
              </a:ln>
            </p:spPr>
          </p:pic>
          <p:pic>
            <p:nvPicPr>
              <p:cNvPr id="107" name="Google Shape;107;p6"/>
              <p:cNvPicPr preferRelativeResize="0"/>
              <p:nvPr/>
            </p:nvPicPr>
            <p:blipFill rotWithShape="1">
              <a:blip r:embed="rId5">
                <a:alphaModFix/>
              </a:blip>
              <a:srcRect/>
              <a:stretch/>
            </p:blipFill>
            <p:spPr>
              <a:xfrm>
                <a:off x="2162863" y="3976580"/>
                <a:ext cx="350975" cy="317666"/>
              </a:xfrm>
              <a:prstGeom prst="rect">
                <a:avLst/>
              </a:prstGeom>
              <a:noFill/>
              <a:ln>
                <a:noFill/>
              </a:ln>
            </p:spPr>
          </p:pic>
          <p:pic>
            <p:nvPicPr>
              <p:cNvPr id="108" name="Google Shape;108;p6"/>
              <p:cNvPicPr preferRelativeResize="0"/>
              <p:nvPr/>
            </p:nvPicPr>
            <p:blipFill rotWithShape="1">
              <a:blip r:embed="rId5">
                <a:alphaModFix/>
              </a:blip>
              <a:srcRect/>
              <a:stretch/>
            </p:blipFill>
            <p:spPr>
              <a:xfrm>
                <a:off x="2162863" y="4318147"/>
                <a:ext cx="350975" cy="317666"/>
              </a:xfrm>
              <a:prstGeom prst="rect">
                <a:avLst/>
              </a:prstGeom>
              <a:noFill/>
              <a:ln>
                <a:noFill/>
              </a:ln>
            </p:spPr>
          </p:pic>
          <p:pic>
            <p:nvPicPr>
              <p:cNvPr id="109" name="Google Shape;109;p6"/>
              <p:cNvPicPr preferRelativeResize="0"/>
              <p:nvPr/>
            </p:nvPicPr>
            <p:blipFill rotWithShape="1">
              <a:blip r:embed="rId5">
                <a:alphaModFix/>
              </a:blip>
              <a:srcRect/>
              <a:stretch/>
            </p:blipFill>
            <p:spPr>
              <a:xfrm>
                <a:off x="3867838" y="3635013"/>
                <a:ext cx="350975" cy="317666"/>
              </a:xfrm>
              <a:prstGeom prst="rect">
                <a:avLst/>
              </a:prstGeom>
              <a:noFill/>
              <a:ln>
                <a:noFill/>
              </a:ln>
            </p:spPr>
          </p:pic>
          <p:pic>
            <p:nvPicPr>
              <p:cNvPr id="110" name="Google Shape;110;p6"/>
              <p:cNvPicPr preferRelativeResize="0"/>
              <p:nvPr/>
            </p:nvPicPr>
            <p:blipFill rotWithShape="1">
              <a:blip r:embed="rId5">
                <a:alphaModFix/>
              </a:blip>
              <a:srcRect/>
              <a:stretch/>
            </p:blipFill>
            <p:spPr>
              <a:xfrm>
                <a:off x="3867838" y="3976580"/>
                <a:ext cx="350975" cy="317666"/>
              </a:xfrm>
              <a:prstGeom prst="rect">
                <a:avLst/>
              </a:prstGeom>
              <a:noFill/>
              <a:ln>
                <a:noFill/>
              </a:ln>
            </p:spPr>
          </p:pic>
          <p:pic>
            <p:nvPicPr>
              <p:cNvPr id="111" name="Google Shape;111;p6"/>
              <p:cNvPicPr preferRelativeResize="0"/>
              <p:nvPr/>
            </p:nvPicPr>
            <p:blipFill rotWithShape="1">
              <a:blip r:embed="rId5">
                <a:alphaModFix/>
              </a:blip>
              <a:srcRect/>
              <a:stretch/>
            </p:blipFill>
            <p:spPr>
              <a:xfrm>
                <a:off x="3867838" y="4318147"/>
                <a:ext cx="350975" cy="317666"/>
              </a:xfrm>
              <a:prstGeom prst="rect">
                <a:avLst/>
              </a:prstGeom>
              <a:noFill/>
              <a:ln>
                <a:noFill/>
              </a:ln>
            </p:spPr>
          </p:pic>
          <p:pic>
            <p:nvPicPr>
              <p:cNvPr id="112" name="Google Shape;112;p6"/>
              <p:cNvPicPr preferRelativeResize="0"/>
              <p:nvPr/>
            </p:nvPicPr>
            <p:blipFill rotWithShape="1">
              <a:blip r:embed="rId5">
                <a:alphaModFix/>
              </a:blip>
              <a:srcRect/>
              <a:stretch/>
            </p:blipFill>
            <p:spPr>
              <a:xfrm>
                <a:off x="4258363" y="3635009"/>
                <a:ext cx="350975" cy="317666"/>
              </a:xfrm>
              <a:prstGeom prst="rect">
                <a:avLst/>
              </a:prstGeom>
              <a:noFill/>
              <a:ln>
                <a:noFill/>
              </a:ln>
            </p:spPr>
          </p:pic>
          <p:pic>
            <p:nvPicPr>
              <p:cNvPr id="113" name="Google Shape;113;p6"/>
              <p:cNvPicPr preferRelativeResize="0"/>
              <p:nvPr/>
            </p:nvPicPr>
            <p:blipFill rotWithShape="1">
              <a:blip r:embed="rId5">
                <a:alphaModFix/>
              </a:blip>
              <a:srcRect/>
              <a:stretch/>
            </p:blipFill>
            <p:spPr>
              <a:xfrm>
                <a:off x="5572813" y="3635013"/>
                <a:ext cx="350975" cy="317666"/>
              </a:xfrm>
              <a:prstGeom prst="rect">
                <a:avLst/>
              </a:prstGeom>
              <a:noFill/>
              <a:ln>
                <a:noFill/>
              </a:ln>
            </p:spPr>
          </p:pic>
          <p:pic>
            <p:nvPicPr>
              <p:cNvPr id="114" name="Google Shape;114;p6"/>
              <p:cNvPicPr preferRelativeResize="0"/>
              <p:nvPr/>
            </p:nvPicPr>
            <p:blipFill rotWithShape="1">
              <a:blip r:embed="rId5">
                <a:alphaModFix/>
              </a:blip>
              <a:srcRect/>
              <a:stretch/>
            </p:blipFill>
            <p:spPr>
              <a:xfrm>
                <a:off x="5572813" y="3976580"/>
                <a:ext cx="350975" cy="317666"/>
              </a:xfrm>
              <a:prstGeom prst="rect">
                <a:avLst/>
              </a:prstGeom>
              <a:noFill/>
              <a:ln>
                <a:noFill/>
              </a:ln>
            </p:spPr>
          </p:pic>
          <p:pic>
            <p:nvPicPr>
              <p:cNvPr id="115" name="Google Shape;115;p6"/>
              <p:cNvPicPr preferRelativeResize="0"/>
              <p:nvPr/>
            </p:nvPicPr>
            <p:blipFill rotWithShape="1">
              <a:blip r:embed="rId5">
                <a:alphaModFix/>
              </a:blip>
              <a:srcRect/>
              <a:stretch/>
            </p:blipFill>
            <p:spPr>
              <a:xfrm>
                <a:off x="5572813" y="4318147"/>
                <a:ext cx="350975" cy="317666"/>
              </a:xfrm>
              <a:prstGeom prst="rect">
                <a:avLst/>
              </a:prstGeom>
              <a:noFill/>
              <a:ln>
                <a:noFill/>
              </a:ln>
            </p:spPr>
          </p:pic>
          <p:pic>
            <p:nvPicPr>
              <p:cNvPr id="116" name="Google Shape;116;p6"/>
              <p:cNvPicPr preferRelativeResize="0"/>
              <p:nvPr/>
            </p:nvPicPr>
            <p:blipFill rotWithShape="1">
              <a:blip r:embed="rId5">
                <a:alphaModFix/>
              </a:blip>
              <a:srcRect/>
              <a:stretch/>
            </p:blipFill>
            <p:spPr>
              <a:xfrm>
                <a:off x="5963338" y="3635009"/>
                <a:ext cx="350975" cy="317666"/>
              </a:xfrm>
              <a:prstGeom prst="rect">
                <a:avLst/>
              </a:prstGeom>
              <a:noFill/>
              <a:ln>
                <a:noFill/>
              </a:ln>
            </p:spPr>
          </p:pic>
          <p:pic>
            <p:nvPicPr>
              <p:cNvPr id="117" name="Google Shape;117;p6"/>
              <p:cNvPicPr preferRelativeResize="0"/>
              <p:nvPr/>
            </p:nvPicPr>
            <p:blipFill rotWithShape="1">
              <a:blip r:embed="rId5">
                <a:alphaModFix/>
              </a:blip>
              <a:srcRect/>
              <a:stretch/>
            </p:blipFill>
            <p:spPr>
              <a:xfrm>
                <a:off x="7277788" y="3635013"/>
                <a:ext cx="350975" cy="317666"/>
              </a:xfrm>
              <a:prstGeom prst="rect">
                <a:avLst/>
              </a:prstGeom>
              <a:noFill/>
              <a:ln>
                <a:noFill/>
              </a:ln>
            </p:spPr>
          </p:pic>
          <p:pic>
            <p:nvPicPr>
              <p:cNvPr id="118" name="Google Shape;118;p6"/>
              <p:cNvPicPr preferRelativeResize="0"/>
              <p:nvPr/>
            </p:nvPicPr>
            <p:blipFill rotWithShape="1">
              <a:blip r:embed="rId5">
                <a:alphaModFix/>
              </a:blip>
              <a:srcRect/>
              <a:stretch/>
            </p:blipFill>
            <p:spPr>
              <a:xfrm>
                <a:off x="7277788" y="3976580"/>
                <a:ext cx="350975" cy="317666"/>
              </a:xfrm>
              <a:prstGeom prst="rect">
                <a:avLst/>
              </a:prstGeom>
              <a:noFill/>
              <a:ln>
                <a:noFill/>
              </a:ln>
            </p:spPr>
          </p:pic>
          <p:pic>
            <p:nvPicPr>
              <p:cNvPr id="119" name="Google Shape;119;p6"/>
              <p:cNvPicPr preferRelativeResize="0"/>
              <p:nvPr/>
            </p:nvPicPr>
            <p:blipFill rotWithShape="1">
              <a:blip r:embed="rId5">
                <a:alphaModFix/>
              </a:blip>
              <a:srcRect/>
              <a:stretch/>
            </p:blipFill>
            <p:spPr>
              <a:xfrm>
                <a:off x="7277788" y="4318147"/>
                <a:ext cx="350975" cy="317666"/>
              </a:xfrm>
              <a:prstGeom prst="rect">
                <a:avLst/>
              </a:prstGeom>
              <a:noFill/>
              <a:ln>
                <a:noFill/>
              </a:ln>
            </p:spPr>
          </p:pic>
          <p:pic>
            <p:nvPicPr>
              <p:cNvPr id="120" name="Google Shape;120;p6"/>
              <p:cNvPicPr preferRelativeResize="0"/>
              <p:nvPr/>
            </p:nvPicPr>
            <p:blipFill rotWithShape="1">
              <a:blip r:embed="rId5">
                <a:alphaModFix/>
              </a:blip>
              <a:srcRect/>
              <a:stretch/>
            </p:blipFill>
            <p:spPr>
              <a:xfrm>
                <a:off x="7668313" y="3635009"/>
                <a:ext cx="350975" cy="317666"/>
              </a:xfrm>
              <a:prstGeom prst="rect">
                <a:avLst/>
              </a:prstGeom>
              <a:noFill/>
              <a:ln>
                <a:noFill/>
              </a:ln>
            </p:spPr>
          </p:pic>
          <p:pic>
            <p:nvPicPr>
              <p:cNvPr id="121" name="Google Shape;121;p6"/>
              <p:cNvPicPr preferRelativeResize="0"/>
              <p:nvPr/>
            </p:nvPicPr>
            <p:blipFill rotWithShape="1">
              <a:blip r:embed="rId5">
                <a:alphaModFix/>
              </a:blip>
              <a:srcRect/>
              <a:stretch/>
            </p:blipFill>
            <p:spPr>
              <a:xfrm>
                <a:off x="7668313" y="3976584"/>
                <a:ext cx="350975" cy="317666"/>
              </a:xfrm>
              <a:prstGeom prst="rect">
                <a:avLst/>
              </a:prstGeom>
              <a:noFill/>
              <a:ln>
                <a:noFill/>
              </a:ln>
            </p:spPr>
          </p:pic>
          <p:pic>
            <p:nvPicPr>
              <p:cNvPr id="122" name="Google Shape;122;p6"/>
              <p:cNvPicPr preferRelativeResize="0"/>
              <p:nvPr/>
            </p:nvPicPr>
            <p:blipFill rotWithShape="1">
              <a:blip r:embed="rId5">
                <a:alphaModFix/>
              </a:blip>
              <a:srcRect/>
              <a:stretch/>
            </p:blipFill>
            <p:spPr>
              <a:xfrm>
                <a:off x="8982763" y="3635013"/>
                <a:ext cx="350975" cy="317666"/>
              </a:xfrm>
              <a:prstGeom prst="rect">
                <a:avLst/>
              </a:prstGeom>
              <a:noFill/>
              <a:ln>
                <a:noFill/>
              </a:ln>
            </p:spPr>
          </p:pic>
          <p:pic>
            <p:nvPicPr>
              <p:cNvPr id="123" name="Google Shape;123;p6"/>
              <p:cNvPicPr preferRelativeResize="0"/>
              <p:nvPr/>
            </p:nvPicPr>
            <p:blipFill rotWithShape="1">
              <a:blip r:embed="rId5">
                <a:alphaModFix/>
              </a:blip>
              <a:srcRect/>
              <a:stretch/>
            </p:blipFill>
            <p:spPr>
              <a:xfrm>
                <a:off x="8982763" y="3976580"/>
                <a:ext cx="350975" cy="317666"/>
              </a:xfrm>
              <a:prstGeom prst="rect">
                <a:avLst/>
              </a:prstGeom>
              <a:noFill/>
              <a:ln>
                <a:noFill/>
              </a:ln>
            </p:spPr>
          </p:pic>
          <p:pic>
            <p:nvPicPr>
              <p:cNvPr id="124" name="Google Shape;124;p6"/>
              <p:cNvPicPr preferRelativeResize="0"/>
              <p:nvPr/>
            </p:nvPicPr>
            <p:blipFill rotWithShape="1">
              <a:blip r:embed="rId5">
                <a:alphaModFix/>
              </a:blip>
              <a:srcRect/>
              <a:stretch/>
            </p:blipFill>
            <p:spPr>
              <a:xfrm>
                <a:off x="8982763" y="4318147"/>
                <a:ext cx="350975" cy="317666"/>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9373288" y="3635009"/>
                <a:ext cx="350975" cy="317666"/>
              </a:xfrm>
              <a:prstGeom prst="rect">
                <a:avLst/>
              </a:prstGeom>
              <a:noFill/>
              <a:ln>
                <a:noFill/>
              </a:ln>
            </p:spPr>
          </p:pic>
          <p:pic>
            <p:nvPicPr>
              <p:cNvPr id="126" name="Google Shape;126;p6"/>
              <p:cNvPicPr preferRelativeResize="0"/>
              <p:nvPr/>
            </p:nvPicPr>
            <p:blipFill rotWithShape="1">
              <a:blip r:embed="rId5">
                <a:alphaModFix/>
              </a:blip>
              <a:srcRect/>
              <a:stretch/>
            </p:blipFill>
            <p:spPr>
              <a:xfrm>
                <a:off x="9373288" y="3976584"/>
                <a:ext cx="350975" cy="317666"/>
              </a:xfrm>
              <a:prstGeom prst="rect">
                <a:avLst/>
              </a:prstGeom>
              <a:noFill/>
              <a:ln>
                <a:noFill/>
              </a:ln>
            </p:spPr>
          </p:pic>
          <p:pic>
            <p:nvPicPr>
              <p:cNvPr id="127" name="Google Shape;127;p6"/>
              <p:cNvPicPr preferRelativeResize="0"/>
              <p:nvPr/>
            </p:nvPicPr>
            <p:blipFill rotWithShape="1">
              <a:blip r:embed="rId6">
                <a:alphaModFix/>
              </a:blip>
              <a:srcRect/>
              <a:stretch/>
            </p:blipFill>
            <p:spPr>
              <a:xfrm>
                <a:off x="2558994" y="3664013"/>
                <a:ext cx="316800" cy="316800"/>
              </a:xfrm>
              <a:prstGeom prst="rect">
                <a:avLst/>
              </a:prstGeom>
              <a:noFill/>
              <a:ln>
                <a:noFill/>
              </a:ln>
            </p:spPr>
          </p:pic>
          <p:pic>
            <p:nvPicPr>
              <p:cNvPr id="128" name="Google Shape;128;p6"/>
              <p:cNvPicPr preferRelativeResize="0"/>
              <p:nvPr/>
            </p:nvPicPr>
            <p:blipFill rotWithShape="1">
              <a:blip r:embed="rId6">
                <a:alphaModFix/>
              </a:blip>
              <a:srcRect/>
              <a:stretch/>
            </p:blipFill>
            <p:spPr>
              <a:xfrm>
                <a:off x="2558994" y="4005576"/>
                <a:ext cx="316800" cy="316800"/>
              </a:xfrm>
              <a:prstGeom prst="rect">
                <a:avLst/>
              </a:prstGeom>
              <a:noFill/>
              <a:ln>
                <a:noFill/>
              </a:ln>
            </p:spPr>
          </p:pic>
          <p:pic>
            <p:nvPicPr>
              <p:cNvPr id="129" name="Google Shape;129;p6"/>
              <p:cNvPicPr preferRelativeResize="0"/>
              <p:nvPr/>
            </p:nvPicPr>
            <p:blipFill rotWithShape="1">
              <a:blip r:embed="rId6">
                <a:alphaModFix/>
              </a:blip>
              <a:srcRect/>
              <a:stretch/>
            </p:blipFill>
            <p:spPr>
              <a:xfrm>
                <a:off x="2558994" y="4347113"/>
                <a:ext cx="316800" cy="316800"/>
              </a:xfrm>
              <a:prstGeom prst="rect">
                <a:avLst/>
              </a:prstGeom>
              <a:noFill/>
              <a:ln>
                <a:noFill/>
              </a:ln>
            </p:spPr>
          </p:pic>
          <p:pic>
            <p:nvPicPr>
              <p:cNvPr id="130" name="Google Shape;130;p6"/>
              <p:cNvPicPr preferRelativeResize="0"/>
              <p:nvPr/>
            </p:nvPicPr>
            <p:blipFill rotWithShape="1">
              <a:blip r:embed="rId6">
                <a:alphaModFix/>
              </a:blip>
              <a:srcRect/>
              <a:stretch/>
            </p:blipFill>
            <p:spPr>
              <a:xfrm>
                <a:off x="2906669" y="3663563"/>
                <a:ext cx="316800" cy="316800"/>
              </a:xfrm>
              <a:prstGeom prst="rect">
                <a:avLst/>
              </a:prstGeom>
              <a:noFill/>
              <a:ln>
                <a:noFill/>
              </a:ln>
            </p:spPr>
          </p:pic>
          <p:pic>
            <p:nvPicPr>
              <p:cNvPr id="131" name="Google Shape;131;p6"/>
              <p:cNvPicPr preferRelativeResize="0"/>
              <p:nvPr/>
            </p:nvPicPr>
            <p:blipFill rotWithShape="1">
              <a:blip r:embed="rId6">
                <a:alphaModFix/>
              </a:blip>
              <a:srcRect/>
              <a:stretch/>
            </p:blipFill>
            <p:spPr>
              <a:xfrm>
                <a:off x="2906669" y="4005126"/>
                <a:ext cx="316800" cy="316800"/>
              </a:xfrm>
              <a:prstGeom prst="rect">
                <a:avLst/>
              </a:prstGeom>
              <a:noFill/>
              <a:ln>
                <a:noFill/>
              </a:ln>
            </p:spPr>
          </p:pic>
          <p:pic>
            <p:nvPicPr>
              <p:cNvPr id="132" name="Google Shape;132;p6"/>
              <p:cNvPicPr preferRelativeResize="0"/>
              <p:nvPr/>
            </p:nvPicPr>
            <p:blipFill rotWithShape="1">
              <a:blip r:embed="rId6">
                <a:alphaModFix/>
              </a:blip>
              <a:srcRect/>
              <a:stretch/>
            </p:blipFill>
            <p:spPr>
              <a:xfrm>
                <a:off x="6353869" y="3664238"/>
                <a:ext cx="316800" cy="316800"/>
              </a:xfrm>
              <a:prstGeom prst="rect">
                <a:avLst/>
              </a:prstGeom>
              <a:noFill/>
              <a:ln>
                <a:noFill/>
              </a:ln>
            </p:spPr>
          </p:pic>
          <p:pic>
            <p:nvPicPr>
              <p:cNvPr id="133" name="Google Shape;133;p6"/>
              <p:cNvPicPr preferRelativeResize="0"/>
              <p:nvPr/>
            </p:nvPicPr>
            <p:blipFill rotWithShape="1">
              <a:blip r:embed="rId6">
                <a:alphaModFix/>
              </a:blip>
              <a:srcRect/>
              <a:stretch/>
            </p:blipFill>
            <p:spPr>
              <a:xfrm>
                <a:off x="6353869" y="4005801"/>
                <a:ext cx="316800" cy="316800"/>
              </a:xfrm>
              <a:prstGeom prst="rect">
                <a:avLst/>
              </a:prstGeom>
              <a:noFill/>
              <a:ln>
                <a:noFill/>
              </a:ln>
            </p:spPr>
          </p:pic>
          <p:pic>
            <p:nvPicPr>
              <p:cNvPr id="134" name="Google Shape;134;p6"/>
              <p:cNvPicPr preferRelativeResize="0"/>
              <p:nvPr/>
            </p:nvPicPr>
            <p:blipFill rotWithShape="1">
              <a:blip r:embed="rId6">
                <a:alphaModFix/>
              </a:blip>
              <a:srcRect/>
              <a:stretch/>
            </p:blipFill>
            <p:spPr>
              <a:xfrm>
                <a:off x="6353869" y="4347338"/>
                <a:ext cx="316800" cy="316800"/>
              </a:xfrm>
              <a:prstGeom prst="rect">
                <a:avLst/>
              </a:prstGeom>
              <a:noFill/>
              <a:ln>
                <a:noFill/>
              </a:ln>
            </p:spPr>
          </p:pic>
          <p:pic>
            <p:nvPicPr>
              <p:cNvPr id="135" name="Google Shape;135;p6"/>
              <p:cNvPicPr preferRelativeResize="0"/>
              <p:nvPr/>
            </p:nvPicPr>
            <p:blipFill rotWithShape="1">
              <a:blip r:embed="rId6">
                <a:alphaModFix/>
              </a:blip>
              <a:srcRect/>
              <a:stretch/>
            </p:blipFill>
            <p:spPr>
              <a:xfrm>
                <a:off x="6701544" y="3663788"/>
                <a:ext cx="316800" cy="316800"/>
              </a:xfrm>
              <a:prstGeom prst="rect">
                <a:avLst/>
              </a:prstGeom>
              <a:noFill/>
              <a:ln>
                <a:noFill/>
              </a:ln>
            </p:spPr>
          </p:pic>
          <p:pic>
            <p:nvPicPr>
              <p:cNvPr id="136" name="Google Shape;136;p6"/>
              <p:cNvPicPr preferRelativeResize="0"/>
              <p:nvPr/>
            </p:nvPicPr>
            <p:blipFill rotWithShape="1">
              <a:blip r:embed="rId6">
                <a:alphaModFix/>
              </a:blip>
              <a:srcRect/>
              <a:stretch/>
            </p:blipFill>
            <p:spPr>
              <a:xfrm>
                <a:off x="6701544" y="4005351"/>
                <a:ext cx="316800" cy="316800"/>
              </a:xfrm>
              <a:prstGeom prst="rect">
                <a:avLst/>
              </a:prstGeom>
              <a:noFill/>
              <a:ln>
                <a:noFill/>
              </a:ln>
            </p:spPr>
          </p:pic>
          <p:pic>
            <p:nvPicPr>
              <p:cNvPr id="137" name="Google Shape;137;p6"/>
              <p:cNvPicPr preferRelativeResize="0"/>
              <p:nvPr/>
            </p:nvPicPr>
            <p:blipFill rotWithShape="1">
              <a:blip r:embed="rId6">
                <a:alphaModFix/>
              </a:blip>
              <a:srcRect/>
              <a:stretch/>
            </p:blipFill>
            <p:spPr>
              <a:xfrm>
                <a:off x="9763819" y="3635675"/>
                <a:ext cx="316800" cy="316800"/>
              </a:xfrm>
              <a:prstGeom prst="rect">
                <a:avLst/>
              </a:prstGeom>
              <a:noFill/>
              <a:ln>
                <a:noFill/>
              </a:ln>
            </p:spPr>
          </p:pic>
          <p:pic>
            <p:nvPicPr>
              <p:cNvPr id="138" name="Google Shape;138;p6"/>
              <p:cNvPicPr preferRelativeResize="0"/>
              <p:nvPr/>
            </p:nvPicPr>
            <p:blipFill rotWithShape="1">
              <a:blip r:embed="rId6">
                <a:alphaModFix/>
              </a:blip>
              <a:srcRect/>
              <a:stretch/>
            </p:blipFill>
            <p:spPr>
              <a:xfrm>
                <a:off x="9763819" y="3977238"/>
                <a:ext cx="316800" cy="316800"/>
              </a:xfrm>
              <a:prstGeom prst="rect">
                <a:avLst/>
              </a:prstGeom>
              <a:noFill/>
              <a:ln>
                <a:noFill/>
              </a:ln>
            </p:spPr>
          </p:pic>
          <p:pic>
            <p:nvPicPr>
              <p:cNvPr id="139" name="Google Shape;139;p6"/>
              <p:cNvPicPr preferRelativeResize="0"/>
              <p:nvPr/>
            </p:nvPicPr>
            <p:blipFill rotWithShape="1">
              <a:blip r:embed="rId6">
                <a:alphaModFix/>
              </a:blip>
              <a:srcRect/>
              <a:stretch/>
            </p:blipFill>
            <p:spPr>
              <a:xfrm>
                <a:off x="9763819" y="4318776"/>
                <a:ext cx="316800" cy="316800"/>
              </a:xfrm>
              <a:prstGeom prst="rect">
                <a:avLst/>
              </a:prstGeom>
              <a:noFill/>
              <a:ln>
                <a:noFill/>
              </a:ln>
            </p:spPr>
          </p:pic>
          <p:pic>
            <p:nvPicPr>
              <p:cNvPr id="140" name="Google Shape;140;p6"/>
              <p:cNvPicPr preferRelativeResize="0"/>
              <p:nvPr/>
            </p:nvPicPr>
            <p:blipFill rotWithShape="1">
              <a:blip r:embed="rId6">
                <a:alphaModFix/>
              </a:blip>
              <a:srcRect/>
              <a:stretch/>
            </p:blipFill>
            <p:spPr>
              <a:xfrm>
                <a:off x="10111494" y="3635225"/>
                <a:ext cx="316800" cy="316800"/>
              </a:xfrm>
              <a:prstGeom prst="rect">
                <a:avLst/>
              </a:prstGeom>
              <a:noFill/>
              <a:ln>
                <a:noFill/>
              </a:ln>
            </p:spPr>
          </p:pic>
          <p:pic>
            <p:nvPicPr>
              <p:cNvPr id="141" name="Google Shape;141;p6"/>
              <p:cNvPicPr preferRelativeResize="0"/>
              <p:nvPr/>
            </p:nvPicPr>
            <p:blipFill rotWithShape="1">
              <a:blip r:embed="rId6">
                <a:alphaModFix/>
              </a:blip>
              <a:srcRect/>
              <a:stretch/>
            </p:blipFill>
            <p:spPr>
              <a:xfrm>
                <a:off x="10111494" y="3976788"/>
                <a:ext cx="316800" cy="316800"/>
              </a:xfrm>
              <a:prstGeom prst="rect">
                <a:avLst/>
              </a:prstGeom>
              <a:noFill/>
              <a:ln>
                <a:noFill/>
              </a:ln>
            </p:spPr>
          </p:pic>
        </p:grpSp>
      </p:grpSp>
      <p:sp>
        <p:nvSpPr>
          <p:cNvPr id="142" name="Google Shape;142;p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4" name="Table 3">
            <a:extLst>
              <a:ext uri="{FF2B5EF4-FFF2-40B4-BE49-F238E27FC236}">
                <a16:creationId xmlns:a16="http://schemas.microsoft.com/office/drawing/2014/main" id="{5807357D-9286-AA42-B85D-C02AC3845C26}"/>
              </a:ext>
            </a:extLst>
          </p:cNvPr>
          <p:cNvGraphicFramePr>
            <a:graphicFrameLocks noGrp="1"/>
          </p:cNvGraphicFramePr>
          <p:nvPr>
            <p:extLst>
              <p:ext uri="{D42A27DB-BD31-4B8C-83A1-F6EECF244321}">
                <p14:modId xmlns:p14="http://schemas.microsoft.com/office/powerpoint/2010/main" val="3186161833"/>
              </p:ext>
            </p:extLst>
          </p:nvPr>
        </p:nvGraphicFramePr>
        <p:xfrm>
          <a:off x="4231375" y="2866325"/>
          <a:ext cx="6858000" cy="561950"/>
        </p:xfrm>
        <a:graphic>
          <a:graphicData uri="http://schemas.openxmlformats.org/drawingml/2006/table">
            <a:tbl>
              <a:tblPr>
                <a:noFill/>
                <a:tableStyleId>{2D240A16-DDAD-444C-B94A-A462006A8CEF}</a:tableStyleId>
              </a:tblPr>
              <a:tblGrid>
                <a:gridCol w="1714500">
                  <a:extLst>
                    <a:ext uri="{9D8B030D-6E8A-4147-A177-3AD203B41FA5}">
                      <a16:colId xmlns:a16="http://schemas.microsoft.com/office/drawing/2014/main" val="184895659"/>
                    </a:ext>
                  </a:extLst>
                </a:gridCol>
                <a:gridCol w="1714500">
                  <a:extLst>
                    <a:ext uri="{9D8B030D-6E8A-4147-A177-3AD203B41FA5}">
                      <a16:colId xmlns:a16="http://schemas.microsoft.com/office/drawing/2014/main" val="211988059"/>
                    </a:ext>
                  </a:extLst>
                </a:gridCol>
                <a:gridCol w="1714500">
                  <a:extLst>
                    <a:ext uri="{9D8B030D-6E8A-4147-A177-3AD203B41FA5}">
                      <a16:colId xmlns:a16="http://schemas.microsoft.com/office/drawing/2014/main" val="1372003051"/>
                    </a:ext>
                  </a:extLst>
                </a:gridCol>
                <a:gridCol w="1714500">
                  <a:extLst>
                    <a:ext uri="{9D8B030D-6E8A-4147-A177-3AD203B41FA5}">
                      <a16:colId xmlns:a16="http://schemas.microsoft.com/office/drawing/2014/main" val="566985188"/>
                    </a:ext>
                  </a:extLst>
                </a:gridCol>
              </a:tblGrid>
              <a:tr h="561950">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15</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25</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671733074"/>
                  </a:ext>
                </a:extLst>
              </a:tr>
            </a:tbl>
          </a:graphicData>
        </a:graphic>
      </p:graphicFrame>
      <p:graphicFrame>
        <p:nvGraphicFramePr>
          <p:cNvPr id="6" name="Table 5">
            <a:extLst>
              <a:ext uri="{FF2B5EF4-FFF2-40B4-BE49-F238E27FC236}">
                <a16:creationId xmlns:a16="http://schemas.microsoft.com/office/drawing/2014/main" id="{F6DACDE5-DB2F-8848-AD7A-53B82092313B}"/>
              </a:ext>
            </a:extLst>
          </p:cNvPr>
          <p:cNvGraphicFramePr>
            <a:graphicFrameLocks noGrp="1"/>
          </p:cNvGraphicFramePr>
          <p:nvPr>
            <p:extLst>
              <p:ext uri="{D42A27DB-BD31-4B8C-83A1-F6EECF244321}">
                <p14:modId xmlns:p14="http://schemas.microsoft.com/office/powerpoint/2010/main" val="1736049788"/>
              </p:ext>
            </p:extLst>
          </p:nvPr>
        </p:nvGraphicFramePr>
        <p:xfrm>
          <a:off x="2528331" y="5542507"/>
          <a:ext cx="8572500" cy="561950"/>
        </p:xfrm>
        <a:graphic>
          <a:graphicData uri="http://schemas.openxmlformats.org/drawingml/2006/table">
            <a:tbl>
              <a:tblPr>
                <a:noFill/>
                <a:tableStyleId>{2D240A16-DDAD-444C-B94A-A462006A8CEF}</a:tableStyleId>
              </a:tblPr>
              <a:tblGrid>
                <a:gridCol w="1714500">
                  <a:extLst>
                    <a:ext uri="{9D8B030D-6E8A-4147-A177-3AD203B41FA5}">
                      <a16:colId xmlns:a16="http://schemas.microsoft.com/office/drawing/2014/main" val="2057190489"/>
                    </a:ext>
                  </a:extLst>
                </a:gridCol>
                <a:gridCol w="1714500">
                  <a:extLst>
                    <a:ext uri="{9D8B030D-6E8A-4147-A177-3AD203B41FA5}">
                      <a16:colId xmlns:a16="http://schemas.microsoft.com/office/drawing/2014/main" val="2635547374"/>
                    </a:ext>
                  </a:extLst>
                </a:gridCol>
                <a:gridCol w="1714500">
                  <a:extLst>
                    <a:ext uri="{9D8B030D-6E8A-4147-A177-3AD203B41FA5}">
                      <a16:colId xmlns:a16="http://schemas.microsoft.com/office/drawing/2014/main" val="1099459281"/>
                    </a:ext>
                  </a:extLst>
                </a:gridCol>
                <a:gridCol w="1714500">
                  <a:extLst>
                    <a:ext uri="{9D8B030D-6E8A-4147-A177-3AD203B41FA5}">
                      <a16:colId xmlns:a16="http://schemas.microsoft.com/office/drawing/2014/main" val="3958150816"/>
                    </a:ext>
                  </a:extLst>
                </a:gridCol>
                <a:gridCol w="1714500">
                  <a:extLst>
                    <a:ext uri="{9D8B030D-6E8A-4147-A177-3AD203B41FA5}">
                      <a16:colId xmlns:a16="http://schemas.microsoft.com/office/drawing/2014/main" val="2248789919"/>
                    </a:ext>
                  </a:extLst>
                </a:gridCol>
              </a:tblGrid>
              <a:tr h="561950">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35</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45</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50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55</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80912805"/>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14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49" name="Google Shape;149;p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50" name="Google Shape;150;p7"/>
          <p:cNvSpPr txBox="1"/>
          <p:nvPr/>
        </p:nvSpPr>
        <p:spPr>
          <a:xfrm>
            <a:off x="373625" y="1217325"/>
            <a:ext cx="11426100" cy="3231624"/>
          </a:xfrm>
          <a:prstGeom prst="rect">
            <a:avLst/>
          </a:prstGeom>
          <a:noFill/>
          <a:ln>
            <a:noFill/>
          </a:ln>
        </p:spPr>
        <p:txBody>
          <a:bodyPr spcFirstLastPara="1" wrap="square" lIns="91425" tIns="91425" rIns="91425" bIns="91425" anchor="t" anchorCtr="0">
            <a:spAutoFit/>
          </a:bodyPr>
          <a:lstStyle/>
          <a:p>
            <a:pPr lvl="0">
              <a:lnSpc>
                <a:spcPct val="150000"/>
              </a:lnSpc>
            </a:pPr>
            <a:r>
              <a:rPr lang="en-GB" sz="1800" dirty="0">
                <a:latin typeface="Century Gothic"/>
                <a:ea typeface="Century Gothic"/>
                <a:cs typeface="Century Gothic"/>
                <a:sym typeface="Century Gothic"/>
              </a:rPr>
              <a:t>Here is a number track for counting in 5s.</a:t>
            </a:r>
          </a:p>
          <a:p>
            <a:pPr lvl="0">
              <a:lnSpc>
                <a:spcPct val="150000"/>
              </a:lnSpc>
            </a:pPr>
            <a:endParaRPr lang="en-GB" sz="3300" dirty="0">
              <a:latin typeface="Century Gothic"/>
              <a:ea typeface="Century Gothic"/>
              <a:cs typeface="Century Gothic"/>
              <a:sym typeface="Century Gothic"/>
            </a:endParaRPr>
          </a:p>
          <a:p>
            <a:pPr lvl="0">
              <a:lnSpc>
                <a:spcPct val="150000"/>
              </a:lnSpc>
            </a:pPr>
            <a:r>
              <a:rPr lang="en-GB" sz="1800" dirty="0">
                <a:latin typeface="Century Gothic"/>
                <a:ea typeface="Century Gothic"/>
                <a:cs typeface="Century Gothic"/>
                <a:sym typeface="Century Gothic"/>
              </a:rPr>
              <a:t>Here is a number track for counting in 50s.</a:t>
            </a:r>
          </a:p>
          <a:p>
            <a:pPr lvl="0">
              <a:lnSpc>
                <a:spcPct val="150000"/>
              </a:lnSpc>
            </a:pPr>
            <a:endParaRPr lang="en-GB" sz="800" dirty="0">
              <a:latin typeface="Century Gothic"/>
              <a:ea typeface="Century Gothic"/>
              <a:cs typeface="Century Gothic"/>
              <a:sym typeface="Century Gothic"/>
            </a:endParaRPr>
          </a:p>
          <a:p>
            <a:pPr lvl="0">
              <a:lnSpc>
                <a:spcPct val="150000"/>
              </a:lnSpc>
            </a:pPr>
            <a:endParaRPr lang="en-GB" sz="100" dirty="0">
              <a:latin typeface="Century Gothic"/>
              <a:ea typeface="Century Gothic"/>
              <a:cs typeface="Century Gothic"/>
              <a:sym typeface="Century Gothic"/>
            </a:endParaRPr>
          </a:p>
          <a:p>
            <a:pPr lvl="0">
              <a:lnSpc>
                <a:spcPct val="150000"/>
              </a:lnSpc>
            </a:pPr>
            <a:r>
              <a:rPr lang="en-GB" sz="1800" b="1" dirty="0">
                <a:latin typeface="Century Gothic"/>
                <a:ea typeface="Century Gothic"/>
                <a:cs typeface="Century Gothic"/>
                <a:sym typeface="Century Gothic"/>
              </a:rPr>
              <a:t>What is the same about the number tracks? </a:t>
            </a:r>
          </a:p>
          <a:p>
            <a:pPr lvl="0">
              <a:lnSpc>
                <a:spcPct val="150000"/>
              </a:lnSpc>
            </a:pPr>
            <a:r>
              <a:rPr lang="en-GB" sz="1800" b="1" dirty="0">
                <a:latin typeface="Century Gothic"/>
                <a:ea typeface="Century Gothic"/>
                <a:cs typeface="Century Gothic"/>
                <a:sym typeface="Century Gothic"/>
              </a:rPr>
              <a:t>What is different? </a:t>
            </a:r>
          </a:p>
          <a:p>
            <a:pPr lvl="0">
              <a:lnSpc>
                <a:spcPct val="150000"/>
              </a:lnSpc>
            </a:pPr>
            <a:r>
              <a:rPr lang="en-GB" sz="1800" b="1" dirty="0">
                <a:latin typeface="Century Gothic"/>
                <a:ea typeface="Century Gothic"/>
                <a:cs typeface="Century Gothic"/>
                <a:sym typeface="Century Gothic"/>
              </a:rPr>
              <a:t>What patterns do you notice?</a:t>
            </a:r>
          </a:p>
        </p:txBody>
      </p:sp>
      <p:graphicFrame>
        <p:nvGraphicFramePr>
          <p:cNvPr id="152" name="Google Shape;152;p7"/>
          <p:cNvGraphicFramePr/>
          <p:nvPr>
            <p:extLst>
              <p:ext uri="{D42A27DB-BD31-4B8C-83A1-F6EECF244321}">
                <p14:modId xmlns:p14="http://schemas.microsoft.com/office/powerpoint/2010/main" val="3188207159"/>
              </p:ext>
            </p:extLst>
          </p:nvPr>
        </p:nvGraphicFramePr>
        <p:xfrm>
          <a:off x="5251476" y="1352475"/>
          <a:ext cx="4787100" cy="561600"/>
        </p:xfrm>
        <a:graphic>
          <a:graphicData uri="http://schemas.openxmlformats.org/drawingml/2006/table">
            <a:tbl>
              <a:tblPr>
                <a:noFill/>
                <a:tableStyleId>{2D240A16-DDAD-444C-B94A-A462006A8CEF}</a:tableStyleId>
              </a:tblPr>
              <a:tblGrid>
                <a:gridCol w="797850">
                  <a:extLst>
                    <a:ext uri="{9D8B030D-6E8A-4147-A177-3AD203B41FA5}">
                      <a16:colId xmlns:a16="http://schemas.microsoft.com/office/drawing/2014/main" val="20000"/>
                    </a:ext>
                  </a:extLst>
                </a:gridCol>
                <a:gridCol w="797850">
                  <a:extLst>
                    <a:ext uri="{9D8B030D-6E8A-4147-A177-3AD203B41FA5}">
                      <a16:colId xmlns:a16="http://schemas.microsoft.com/office/drawing/2014/main" val="20001"/>
                    </a:ext>
                  </a:extLst>
                </a:gridCol>
                <a:gridCol w="797850">
                  <a:extLst>
                    <a:ext uri="{9D8B030D-6E8A-4147-A177-3AD203B41FA5}">
                      <a16:colId xmlns:a16="http://schemas.microsoft.com/office/drawing/2014/main" val="20002"/>
                    </a:ext>
                  </a:extLst>
                </a:gridCol>
                <a:gridCol w="797850">
                  <a:extLst>
                    <a:ext uri="{9D8B030D-6E8A-4147-A177-3AD203B41FA5}">
                      <a16:colId xmlns:a16="http://schemas.microsoft.com/office/drawing/2014/main" val="20003"/>
                    </a:ext>
                  </a:extLst>
                </a:gridCol>
                <a:gridCol w="797850">
                  <a:extLst>
                    <a:ext uri="{9D8B030D-6E8A-4147-A177-3AD203B41FA5}">
                      <a16:colId xmlns:a16="http://schemas.microsoft.com/office/drawing/2014/main" val="20004"/>
                    </a:ext>
                  </a:extLst>
                </a:gridCol>
                <a:gridCol w="797850">
                  <a:extLst>
                    <a:ext uri="{9D8B030D-6E8A-4147-A177-3AD203B41FA5}">
                      <a16:colId xmlns:a16="http://schemas.microsoft.com/office/drawing/2014/main" val="20005"/>
                    </a:ext>
                  </a:extLst>
                </a:gridCol>
              </a:tblGrid>
              <a:tr h="561600">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5</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10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15</a:t>
                      </a:r>
                      <a:endParaRPr sz="24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20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25</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30</a:t>
                      </a:r>
                      <a:endParaRPr sz="24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bl>
          </a:graphicData>
        </a:graphic>
      </p:graphicFrame>
      <p:graphicFrame>
        <p:nvGraphicFramePr>
          <p:cNvPr id="153" name="Google Shape;153;p7"/>
          <p:cNvGraphicFramePr/>
          <p:nvPr>
            <p:extLst>
              <p:ext uri="{D42A27DB-BD31-4B8C-83A1-F6EECF244321}">
                <p14:modId xmlns:p14="http://schemas.microsoft.com/office/powerpoint/2010/main" val="1695608336"/>
              </p:ext>
            </p:extLst>
          </p:nvPr>
        </p:nvGraphicFramePr>
        <p:xfrm>
          <a:off x="5251476" y="2417638"/>
          <a:ext cx="4788000" cy="559825"/>
        </p:xfrm>
        <a:graphic>
          <a:graphicData uri="http://schemas.openxmlformats.org/drawingml/2006/table">
            <a:tbl>
              <a:tblPr>
                <a:noFill/>
                <a:tableStyleId>{2D240A16-DDAD-444C-B94A-A462006A8CEF}</a:tableStyleId>
              </a:tblPr>
              <a:tblGrid>
                <a:gridCol w="798000">
                  <a:extLst>
                    <a:ext uri="{9D8B030D-6E8A-4147-A177-3AD203B41FA5}">
                      <a16:colId xmlns:a16="http://schemas.microsoft.com/office/drawing/2014/main" val="20000"/>
                    </a:ext>
                  </a:extLst>
                </a:gridCol>
                <a:gridCol w="798000">
                  <a:extLst>
                    <a:ext uri="{9D8B030D-6E8A-4147-A177-3AD203B41FA5}">
                      <a16:colId xmlns:a16="http://schemas.microsoft.com/office/drawing/2014/main" val="20001"/>
                    </a:ext>
                  </a:extLst>
                </a:gridCol>
                <a:gridCol w="798000">
                  <a:extLst>
                    <a:ext uri="{9D8B030D-6E8A-4147-A177-3AD203B41FA5}">
                      <a16:colId xmlns:a16="http://schemas.microsoft.com/office/drawing/2014/main" val="20002"/>
                    </a:ext>
                  </a:extLst>
                </a:gridCol>
                <a:gridCol w="798000">
                  <a:extLst>
                    <a:ext uri="{9D8B030D-6E8A-4147-A177-3AD203B41FA5}">
                      <a16:colId xmlns:a16="http://schemas.microsoft.com/office/drawing/2014/main" val="20003"/>
                    </a:ext>
                  </a:extLst>
                </a:gridCol>
                <a:gridCol w="798000">
                  <a:extLst>
                    <a:ext uri="{9D8B030D-6E8A-4147-A177-3AD203B41FA5}">
                      <a16:colId xmlns:a16="http://schemas.microsoft.com/office/drawing/2014/main" val="20004"/>
                    </a:ext>
                  </a:extLst>
                </a:gridCol>
                <a:gridCol w="798000">
                  <a:extLst>
                    <a:ext uri="{9D8B030D-6E8A-4147-A177-3AD203B41FA5}">
                      <a16:colId xmlns:a16="http://schemas.microsoft.com/office/drawing/2014/main" val="20005"/>
                    </a:ext>
                  </a:extLst>
                </a:gridCol>
              </a:tblGrid>
              <a:tr h="559825">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50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100</a:t>
                      </a:r>
                      <a:endParaRPr sz="24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150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200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GB" sz="2400">
                          <a:latin typeface="Century Gothic"/>
                          <a:ea typeface="Century Gothic"/>
                          <a:cs typeface="Century Gothic"/>
                          <a:sym typeface="Century Gothic"/>
                        </a:rPr>
                        <a:t>250</a:t>
                      </a:r>
                      <a:endParaRPr sz="240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300</a:t>
                      </a:r>
                      <a:endParaRPr sz="2400" dirty="0">
                        <a:latin typeface="Century Gothic"/>
                        <a:ea typeface="Century Gothic"/>
                        <a:cs typeface="Century Gothic"/>
                        <a:sym typeface="Century Gothic"/>
                      </a:endParaRPr>
                    </a:p>
                  </a:txBody>
                  <a:tcPr marL="91425" marR="91425" marT="91425" marB="91425" anchor="ctr">
                    <a:lnL w="9525" cap="flat" cmpd="sng">
                      <a:solidFill>
                        <a:srgbClr val="222222"/>
                      </a:solidFill>
                      <a:prstDash val="solid"/>
                      <a:round/>
                      <a:headEnd type="none" w="sm" len="sm"/>
                      <a:tailEnd type="none" w="sm" len="sm"/>
                    </a:lnL>
                    <a:lnR w="9525" cap="flat" cmpd="sng">
                      <a:solidFill>
                        <a:srgbClr val="222222"/>
                      </a:solidFill>
                      <a:prstDash val="solid"/>
                      <a:round/>
                      <a:headEnd type="none" w="sm" len="sm"/>
                      <a:tailEnd type="none" w="sm" len="sm"/>
                    </a:lnR>
                    <a:lnT w="9525" cap="flat" cmpd="sng">
                      <a:solidFill>
                        <a:srgbClr val="222222"/>
                      </a:solidFill>
                      <a:prstDash val="solid"/>
                      <a:round/>
                      <a:headEnd type="none" w="sm" len="sm"/>
                      <a:tailEnd type="none" w="sm" len="sm"/>
                    </a:lnT>
                    <a:lnB w="9525" cap="flat" cmpd="sng">
                      <a:solidFill>
                        <a:srgbClr val="222222"/>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FA65E803-25DA-FD48-AAFB-ACB180A7C6A3}"/>
              </a:ext>
            </a:extLst>
          </p:cNvPr>
          <p:cNvSpPr txBox="1"/>
          <p:nvPr/>
        </p:nvSpPr>
        <p:spPr>
          <a:xfrm>
            <a:off x="421849" y="4435351"/>
            <a:ext cx="10946735" cy="870623"/>
          </a:xfrm>
          <a:prstGeom prst="rect">
            <a:avLst/>
          </a:prstGeom>
          <a:noFill/>
        </p:spPr>
        <p:txBody>
          <a:bodyPr wrap="square">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When you count in 50s, each number is 10 times the size of the number you say when you count in 5s.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nextCondLst>
                <p:cond evt="onClick" delay="0">
                  <p:tgtEl>
                    <p:spTgt spid="149"/>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00" name="Google Shape;200;p8"/>
          <p:cNvSpPr txBox="1">
            <a:spLocks noGrp="1"/>
          </p:cNvSpPr>
          <p:nvPr>
            <p:ph type="body" idx="2"/>
          </p:nvPr>
        </p:nvSpPr>
        <p:spPr>
          <a:xfrm>
            <a:off x="263521" y="1007588"/>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Complete the number tracks.</a:t>
            </a:r>
            <a:endParaRPr/>
          </a:p>
        </p:txBody>
      </p:sp>
      <p:sp>
        <p:nvSpPr>
          <p:cNvPr id="201" name="Google Shape;201;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202" name="Google Shape;202;p8"/>
          <p:cNvGraphicFramePr/>
          <p:nvPr/>
        </p:nvGraphicFramePr>
        <p:xfrm>
          <a:off x="263046" y="1688275"/>
          <a:ext cx="513630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50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150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250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3" name="Google Shape;203;p8"/>
          <p:cNvGraphicFramePr/>
          <p:nvPr/>
        </p:nvGraphicFramePr>
        <p:xfrm>
          <a:off x="263046" y="2927837"/>
          <a:ext cx="59923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400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450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600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4" name="Google Shape;204;p8"/>
          <p:cNvGraphicFramePr/>
          <p:nvPr/>
        </p:nvGraphicFramePr>
        <p:xfrm>
          <a:off x="263046" y="4167400"/>
          <a:ext cx="42802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700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600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5" name="Google Shape;205;p8"/>
          <p:cNvGraphicFramePr/>
          <p:nvPr/>
        </p:nvGraphicFramePr>
        <p:xfrm>
          <a:off x="263046" y="5404984"/>
          <a:ext cx="59923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1,000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750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6" name="Google Shape;206;p8"/>
          <p:cNvGraphicFramePr/>
          <p:nvPr/>
        </p:nvGraphicFramePr>
        <p:xfrm>
          <a:off x="263046" y="1688275"/>
          <a:ext cx="513630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tblGrid>
              <a:tr h="911400">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100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300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7" name="Google Shape;207;p8"/>
          <p:cNvGraphicFramePr/>
          <p:nvPr/>
        </p:nvGraphicFramePr>
        <p:xfrm>
          <a:off x="263046" y="2927837"/>
          <a:ext cx="59923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550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650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8" name="Google Shape;208;p8"/>
          <p:cNvGraphicFramePr/>
          <p:nvPr/>
        </p:nvGraphicFramePr>
        <p:xfrm>
          <a:off x="263046" y="4167400"/>
          <a:ext cx="42802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tblGrid>
              <a:tr h="911400">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650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550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500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09" name="Google Shape;209;p8"/>
          <p:cNvGraphicFramePr/>
          <p:nvPr/>
        </p:nvGraphicFramePr>
        <p:xfrm>
          <a:off x="263046" y="5404984"/>
          <a:ext cx="5992350" cy="911400"/>
        </p:xfrm>
        <a:graphic>
          <a:graphicData uri="http://schemas.openxmlformats.org/drawingml/2006/table">
            <a:tbl>
              <a:tblPr>
                <a:noFill/>
                <a:tableStyleId>{EF709F10-A95E-42F9-80DE-5F0C8955A3EB}</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l"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950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900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850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800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10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1000"/>
                                        <p:tgtEl>
                                          <p:spTgt spid="208"/>
                                        </p:tgtEl>
                                      </p:cBhvr>
                                    </p:animEffect>
                                  </p:childTnLst>
                                </p:cTn>
                              </p:par>
                              <p:par>
                                <p:cTn id="14" presetID="10" presetClass="entr" presetSubtype="0" fill="hold" nodeType="withEffect">
                                  <p:stCondLst>
                                    <p:cond delay="0"/>
                                  </p:stCondLst>
                                  <p:childTnLst>
                                    <p:set>
                                      <p:cBhvr>
                                        <p:cTn id="15" dur="1" fill="hold">
                                          <p:stCondLst>
                                            <p:cond delay="0"/>
                                          </p:stCondLst>
                                        </p:cTn>
                                        <p:tgtEl>
                                          <p:spTgt spid="209"/>
                                        </p:tgtEl>
                                        <p:attrNameLst>
                                          <p:attrName>style.visibility</p:attrName>
                                        </p:attrNameLst>
                                      </p:cBhvr>
                                      <p:to>
                                        <p:strVal val="visible"/>
                                      </p:to>
                                    </p:set>
                                    <p:animEffect transition="in" filter="fade">
                                      <p:cBhvr>
                                        <p:cTn id="16" dur="1000"/>
                                        <p:tgtEl>
                                          <p:spTgt spid="209"/>
                                        </p:tgtEl>
                                      </p:cBhvr>
                                    </p:animEffect>
                                  </p:childTnLst>
                                </p:cTn>
                              </p:par>
                            </p:childTnLst>
                          </p:cTn>
                        </p:par>
                      </p:childTnLst>
                    </p:cTn>
                  </p:par>
                </p:childTnLst>
              </p:cTn>
              <p:nextCondLst>
                <p:cond evt="onClick" delay="0">
                  <p:tgtEl>
                    <p:spTgt spid="20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Table&#10;&#10;Description automatically generated">
            <a:extLst>
              <a:ext uri="{FF2B5EF4-FFF2-40B4-BE49-F238E27FC236}">
                <a16:creationId xmlns:a16="http://schemas.microsoft.com/office/drawing/2014/main" id="{1F485886-6AFF-7B41-A526-921DEA060699}"/>
              </a:ext>
            </a:extLst>
          </p:cNvPr>
          <p:cNvPicPr>
            <a:picLocks noChangeAspect="1"/>
          </p:cNvPicPr>
          <p:nvPr/>
        </p:nvPicPr>
        <p:blipFill>
          <a:blip r:embed="rId3"/>
          <a:stretch>
            <a:fillRect/>
          </a:stretch>
        </p:blipFill>
        <p:spPr>
          <a:xfrm>
            <a:off x="263524" y="1077157"/>
            <a:ext cx="7863840" cy="37338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2201</Words>
  <Application>Microsoft Macintosh PowerPoint</Application>
  <PresentationFormat>Widescreen</PresentationFormat>
  <Paragraphs>240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in 50s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5s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3</cp:revision>
  <dcterms:created xsi:type="dcterms:W3CDTF">2022-06-30T10:03:35Z</dcterms:created>
  <dcterms:modified xsi:type="dcterms:W3CDTF">2022-08-24T17:50:43Z</dcterms:modified>
</cp:coreProperties>
</file>