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9n+Kjo6Vjig0dwYb76Rvoz6Qe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299F14-32AA-49B7-AD46-00E8DAFE0719}">
  <a:tblStyle styleId="{27299F14-32AA-49B7-AD46-00E8DAFE071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5918"/>
  </p:normalViewPr>
  <p:slideViewPr>
    <p:cSldViewPr snapToGrid="0" snapToObjects="1">
      <p:cViewPr varScale="1">
        <p:scale>
          <a:sx n="91" d="100"/>
          <a:sy n="91" d="100"/>
        </p:scale>
        <p:origin x="6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1" dirty="0">
                <a:latin typeface="Nunito Sans"/>
                <a:ea typeface="Nunito Sans"/>
                <a:cs typeface="Nunito Sans"/>
                <a:sym typeface="Nunito Sans"/>
              </a:rPr>
              <a:t>Concrete resources</a:t>
            </a:r>
            <a:r>
              <a:rPr lang="en-GB" dirty="0">
                <a:latin typeface="Nunito Sans"/>
                <a:ea typeface="Nunito Sans"/>
                <a:cs typeface="Nunito Sans"/>
                <a:sym typeface="Nunito Sans"/>
              </a:rPr>
              <a:t> – Toy vehicles or counters to represent vehicles </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Nunito Sans"/>
                <a:ea typeface="Nunito Sans"/>
                <a:cs typeface="Nunito Sans"/>
                <a:sym typeface="Nunito Sans"/>
              </a:rPr>
              <a:t>Key Questions</a:t>
            </a:r>
            <a:r>
              <a:rPr lang="en-GB" dirty="0">
                <a:latin typeface="Nunito Sans"/>
                <a:ea typeface="Nunito Sans"/>
                <a:cs typeface="Nunito Sans"/>
                <a:sym typeface="Nunito Sans"/>
              </a:rPr>
              <a:t> – What do the toys in the first group have in common? What do the toys in the second group have in common? What do you notice? </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Nunito Sans"/>
                <a:ea typeface="Nunito Sans"/>
                <a:cs typeface="Nunito Sans"/>
                <a:sym typeface="Nunito Sans"/>
              </a:rPr>
              <a:t>Misconceptions/ Common Errors</a:t>
            </a:r>
            <a:r>
              <a:rPr lang="en-GB" dirty="0">
                <a:latin typeface="Nunito Sans"/>
                <a:ea typeface="Nunito Sans"/>
                <a:cs typeface="Nunito Sans"/>
                <a:sym typeface="Nunito Sans"/>
              </a:rPr>
              <a:t> – Pupils may not identify that there are wheels in one groups and no wheels in another group. (Some children may say that an </a:t>
            </a:r>
            <a:r>
              <a:rPr lang="en-GB" sz="1200" b="0" i="0" dirty="0">
                <a:solidFill>
                  <a:schemeClr val="dk1"/>
                </a:solidFill>
                <a:latin typeface="Calibri"/>
                <a:ea typeface="Calibri"/>
                <a:cs typeface="Calibri"/>
                <a:sym typeface="Calibri"/>
              </a:rPr>
              <a:t>aeroplane</a:t>
            </a:r>
            <a:r>
              <a:rPr lang="en-GB" dirty="0">
                <a:latin typeface="Nunito Sans"/>
                <a:ea typeface="Nunito Sans"/>
                <a:cs typeface="Nunito Sans"/>
                <a:sym typeface="Nunito Sans"/>
              </a:rPr>
              <a:t> could be in either group group as it has wheels when it lands but this toy doesn’t have wheels.) </a:t>
            </a:r>
            <a:endParaRPr dirty="0"/>
          </a:p>
          <a:p>
            <a:pPr marL="0" marR="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Further practice/ classroom ideas </a:t>
            </a:r>
            <a:r>
              <a:rPr lang="en-GB" dirty="0">
                <a:latin typeface="Arial"/>
                <a:ea typeface="Arial"/>
                <a:cs typeface="Arial"/>
                <a:sym typeface="Arial"/>
              </a:rPr>
              <a:t>– Sort the toys in different ways.</a:t>
            </a:r>
            <a:endParaRPr dirty="0"/>
          </a:p>
        </p:txBody>
      </p:sp>
      <p:sp>
        <p:nvSpPr>
          <p:cNvPr id="138" name="Google Shape;13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Clr>
                <a:schemeClr val="dk1"/>
              </a:buClr>
              <a:buSzPts val="1200"/>
              <a:buFont typeface="+mj-lt"/>
              <a:buAutoNum type="alphaLcParenR"/>
            </a:pPr>
            <a:r>
              <a:rPr lang="en-GB" dirty="0">
                <a:latin typeface="Nunito Sans"/>
                <a:ea typeface="Nunito Sans"/>
                <a:cs typeface="Nunito Sans"/>
                <a:sym typeface="Nunito Sans"/>
              </a:rPr>
              <a:t>The items have been grouped by shape. They could also be grouped by colour. </a:t>
            </a:r>
            <a:br>
              <a:rPr lang="en-GB" dirty="0">
                <a:latin typeface="Nunito Sans"/>
                <a:ea typeface="Nunito Sans"/>
                <a:cs typeface="Nunito Sans"/>
                <a:sym typeface="Nunito Sans"/>
              </a:rPr>
            </a:br>
            <a:r>
              <a:rPr lang="en-GB" dirty="0">
                <a:latin typeface="Nunito Sans"/>
                <a:ea typeface="Nunito Sans"/>
                <a:cs typeface="Nunito Sans"/>
                <a:sym typeface="Nunito Sans"/>
              </a:rPr>
              <a:t>Encourage pupils to look at the key characteristics of each group (shape) encourage them to look at similarities across the group (colour).</a:t>
            </a:r>
            <a:endParaRPr dirty="0"/>
          </a:p>
          <a:p>
            <a:pPr marL="457200" lvl="0" indent="-304800" algn="l" rtl="0">
              <a:lnSpc>
                <a:spcPct val="100000"/>
              </a:lnSpc>
              <a:spcBef>
                <a:spcPts val="0"/>
              </a:spcBef>
              <a:spcAft>
                <a:spcPts val="0"/>
              </a:spcAft>
              <a:buClr>
                <a:schemeClr val="dk1"/>
              </a:buClr>
              <a:buSzPts val="1200"/>
              <a:buFont typeface="+mj-lt"/>
              <a:buAutoNum type="alphaLcParenR"/>
            </a:pPr>
            <a:r>
              <a:rPr lang="en-GB" dirty="0">
                <a:latin typeface="Nunito Sans"/>
                <a:ea typeface="Nunito Sans"/>
                <a:cs typeface="Nunito Sans"/>
                <a:sym typeface="Nunito Sans"/>
              </a:rPr>
              <a:t>Pupils should notice that both pupils have grouped the objects correctly. </a:t>
            </a:r>
            <a:endParaRPr dirty="0"/>
          </a:p>
        </p:txBody>
      </p:sp>
      <p:sp>
        <p:nvSpPr>
          <p:cNvPr id="155" name="Google Shape;1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Nunito Sans"/>
              <a:buNone/>
            </a:pPr>
            <a:r>
              <a:rPr lang="en-GB" i="1" dirty="0">
                <a:solidFill>
                  <a:srgbClr val="000000"/>
                </a:solidFill>
                <a:latin typeface="Nunito Sans"/>
                <a:ea typeface="Nunito Sans"/>
                <a:cs typeface="Nunito Sans"/>
                <a:sym typeface="Nunito Sans"/>
              </a:rPr>
              <a:t>This task would work well with talk partners. Discuss with the pupils that there are lots of different ways we could group the animals such as number of feet, colour, where they live, if they have a tail or not etc. </a:t>
            </a:r>
            <a:endParaRPr i="1" dirty="0">
              <a:solidFill>
                <a:srgbClr val="000000"/>
              </a:solidFill>
              <a:latin typeface="Nunito Sans"/>
              <a:ea typeface="Nunito Sans"/>
              <a:cs typeface="Nunito Sans"/>
              <a:sym typeface="Nunito Sans"/>
            </a:endParaRPr>
          </a:p>
          <a:p>
            <a:pPr marL="0" lvl="0" indent="0" algn="l" rtl="0">
              <a:lnSpc>
                <a:spcPct val="100000"/>
              </a:lnSpc>
              <a:spcBef>
                <a:spcPts val="0"/>
              </a:spcBef>
              <a:spcAft>
                <a:spcPts val="0"/>
              </a:spcAft>
              <a:buClr>
                <a:schemeClr val="dk1"/>
              </a:buClr>
              <a:buSzPts val="1200"/>
              <a:buFont typeface="Arial"/>
              <a:buNone/>
            </a:pPr>
            <a:r>
              <a:rPr lang="en-GB" b="1" dirty="0">
                <a:latin typeface="Nunito Sans"/>
                <a:ea typeface="Nunito Sans"/>
                <a:cs typeface="Nunito Sans"/>
                <a:sym typeface="Nunito Sans"/>
              </a:rPr>
              <a:t>Concrete resources</a:t>
            </a:r>
            <a:r>
              <a:rPr lang="en-GB" dirty="0">
                <a:latin typeface="Nunito Sans"/>
                <a:ea typeface="Nunito Sans"/>
                <a:cs typeface="Nunito Sans"/>
                <a:sym typeface="Nunito Sans"/>
              </a:rPr>
              <a:t> – Toys similar to the animals on screen to sort. </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Nunito Sans"/>
                <a:ea typeface="Nunito Sans"/>
                <a:cs typeface="Nunito Sans"/>
                <a:sym typeface="Nunito Sans"/>
              </a:rPr>
              <a:t>Key Questions</a:t>
            </a:r>
            <a:r>
              <a:rPr lang="en-GB" dirty="0">
                <a:latin typeface="Nunito Sans"/>
                <a:ea typeface="Nunito Sans"/>
                <a:cs typeface="Nunito Sans"/>
                <a:sym typeface="Nunito Sans"/>
              </a:rPr>
              <a:t> – How could you group these animals? What is similar? What is different? How many different ways could you sort the animals? (Size, number of feet, colour, spots)</a:t>
            </a:r>
            <a:endParaRPr dirty="0"/>
          </a:p>
        </p:txBody>
      </p:sp>
      <p:sp>
        <p:nvSpPr>
          <p:cNvPr id="162" name="Google Shape;16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Nunito Sans"/>
              <a:buNone/>
            </a:pPr>
            <a:r>
              <a:rPr lang="en-GB" dirty="0">
                <a:latin typeface="Nunito Sans"/>
                <a:ea typeface="Nunito Sans"/>
                <a:cs typeface="Nunito Sans"/>
                <a:sym typeface="Nunito Sans"/>
              </a:rPr>
              <a:t>Encourage the pupils to think of as many ways as possible to group the items. This could be:</a:t>
            </a:r>
            <a:endParaRPr dirty="0"/>
          </a:p>
          <a:p>
            <a:pPr marL="0" lvl="0" indent="0" algn="l" rtl="0">
              <a:lnSpc>
                <a:spcPct val="100000"/>
              </a:lnSpc>
              <a:spcBef>
                <a:spcPts val="0"/>
              </a:spcBef>
              <a:spcAft>
                <a:spcPts val="0"/>
              </a:spcAft>
              <a:buClr>
                <a:schemeClr val="dk1"/>
              </a:buClr>
              <a:buSzPts val="1200"/>
              <a:buFont typeface="Nunito Sans"/>
              <a:buNone/>
            </a:pPr>
            <a:r>
              <a:rPr lang="en-GB" dirty="0">
                <a:latin typeface="Nunito Sans"/>
                <a:ea typeface="Nunito Sans"/>
                <a:cs typeface="Nunito Sans"/>
                <a:sym typeface="Nunito Sans"/>
              </a:rPr>
              <a:t>Food and not food </a:t>
            </a:r>
            <a:endParaRPr dirty="0"/>
          </a:p>
          <a:p>
            <a:pPr marL="0" lvl="0" indent="0" algn="l" rtl="0">
              <a:lnSpc>
                <a:spcPct val="100000"/>
              </a:lnSpc>
              <a:spcBef>
                <a:spcPts val="0"/>
              </a:spcBef>
              <a:spcAft>
                <a:spcPts val="0"/>
              </a:spcAft>
              <a:buClr>
                <a:schemeClr val="dk1"/>
              </a:buClr>
              <a:buSzPts val="1200"/>
              <a:buFont typeface="Nunito Sans"/>
              <a:buNone/>
            </a:pPr>
            <a:r>
              <a:rPr lang="en-GB" dirty="0">
                <a:latin typeface="Nunito Sans"/>
                <a:ea typeface="Nunito Sans"/>
                <a:cs typeface="Nunito Sans"/>
                <a:sym typeface="Nunito Sans"/>
              </a:rPr>
              <a:t>Colours</a:t>
            </a:r>
            <a:endParaRPr dirty="0"/>
          </a:p>
          <a:p>
            <a:pPr marL="0" lvl="0" indent="0" algn="l" rtl="0">
              <a:lnSpc>
                <a:spcPct val="100000"/>
              </a:lnSpc>
              <a:spcBef>
                <a:spcPts val="0"/>
              </a:spcBef>
              <a:spcAft>
                <a:spcPts val="0"/>
              </a:spcAft>
              <a:buClr>
                <a:schemeClr val="dk1"/>
              </a:buClr>
              <a:buSzPts val="1200"/>
              <a:buFont typeface="Nunito Sans"/>
              <a:buNone/>
            </a:pPr>
            <a:r>
              <a:rPr lang="en-GB" dirty="0">
                <a:latin typeface="Nunito Sans"/>
                <a:ea typeface="Nunito Sans"/>
                <a:cs typeface="Nunito Sans"/>
                <a:sym typeface="Nunito Sans"/>
              </a:rPr>
              <a:t>5s and 1s </a:t>
            </a:r>
            <a:endParaRPr dirty="0"/>
          </a:p>
        </p:txBody>
      </p:sp>
      <p:sp>
        <p:nvSpPr>
          <p:cNvPr id="185" name="Google Shape;18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i="1" dirty="0">
                <a:latin typeface="Nunito Sans"/>
                <a:ea typeface="Nunito Sans"/>
                <a:cs typeface="Nunito Sans"/>
                <a:sym typeface="Nunito Sans"/>
              </a:rPr>
              <a:t>Encourage the pupils to notice they are in groups of 4s and 5s.</a:t>
            </a:r>
            <a:endParaRPr i="1" dirty="0">
              <a:latin typeface="Nunito Sans"/>
              <a:ea typeface="Nunito Sans"/>
              <a:cs typeface="Nunito Sans"/>
              <a:sym typeface="Nunito Sans"/>
            </a:endParaRPr>
          </a:p>
          <a:p>
            <a:pPr marL="0" lvl="0" indent="0" algn="l" rtl="0">
              <a:lnSpc>
                <a:spcPct val="100000"/>
              </a:lnSpc>
              <a:spcBef>
                <a:spcPts val="0"/>
              </a:spcBef>
              <a:spcAft>
                <a:spcPts val="0"/>
              </a:spcAft>
              <a:buClr>
                <a:schemeClr val="dk1"/>
              </a:buClr>
              <a:buSzPts val="1200"/>
              <a:buFont typeface="Arial"/>
              <a:buNone/>
            </a:pPr>
            <a:r>
              <a:rPr lang="en-GB" b="1" dirty="0">
                <a:latin typeface="Nunito Sans"/>
                <a:ea typeface="Nunito Sans"/>
                <a:cs typeface="Nunito Sans"/>
                <a:sym typeface="Nunito Sans"/>
              </a:rPr>
              <a:t>Key Questions</a:t>
            </a:r>
            <a:r>
              <a:rPr lang="en-GB" dirty="0">
                <a:latin typeface="Nunito Sans"/>
                <a:ea typeface="Nunito Sans"/>
                <a:cs typeface="Nunito Sans"/>
                <a:sym typeface="Nunito Sans"/>
              </a:rPr>
              <a:t> – What do you notice about the objects? What do they all have in common? How else could you group them? </a:t>
            </a:r>
            <a:endParaRPr dirty="0"/>
          </a:p>
          <a:p>
            <a:pPr marL="0" marR="0" lvl="0" indent="0" algn="l" rtl="0">
              <a:lnSpc>
                <a:spcPct val="100000"/>
              </a:lnSpc>
              <a:spcBef>
                <a:spcPts val="0"/>
              </a:spcBef>
              <a:spcAft>
                <a:spcPts val="0"/>
              </a:spcAft>
              <a:buClr>
                <a:srgbClr val="000000"/>
              </a:buClr>
              <a:buSzPts val="1200"/>
              <a:buFont typeface="Arial"/>
              <a:buNone/>
            </a:pPr>
            <a:r>
              <a:rPr lang="en-GB" b="1" dirty="0">
                <a:latin typeface="Nunito Sans"/>
                <a:ea typeface="Nunito Sans"/>
                <a:cs typeface="Nunito Sans"/>
                <a:sym typeface="Nunito Sans"/>
              </a:rPr>
              <a:t>Misconceptions/ Common Errors</a:t>
            </a:r>
            <a:r>
              <a:rPr lang="en-GB" dirty="0">
                <a:latin typeface="Nunito Sans"/>
                <a:ea typeface="Nunito Sans"/>
                <a:cs typeface="Nunito Sans"/>
                <a:sym typeface="Nunito Sans"/>
              </a:rPr>
              <a:t> – Pupils may struggle with the idea that the are not comparing colours/ shapes but number of items. </a:t>
            </a:r>
            <a:endParaRPr dirty="0"/>
          </a:p>
        </p:txBody>
      </p:sp>
      <p:sp>
        <p:nvSpPr>
          <p:cNvPr id="192" name="Google Shape;1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Pupils may need more guided practice on sorting items but by using a given criteria (rather than considering how they could be sorted). Use this with a small group or individual to help them sort items. </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Buttons </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I want to sort these by size, which buttons would I put together? I want to sort these by colour, which buttons would I put together? I want to sort these by number of holes, which buttons would I put together? </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Further practice/ classroom ideas </a:t>
            </a:r>
            <a:r>
              <a:rPr lang="en-GB" dirty="0">
                <a:latin typeface="Arial"/>
                <a:ea typeface="Arial"/>
                <a:cs typeface="Arial"/>
                <a:sym typeface="Arial"/>
              </a:rPr>
              <a:t>– Provide pupils with concrete items to sort into two groups using sorting hoops. </a:t>
            </a:r>
            <a:endParaRPr dirty="0"/>
          </a:p>
          <a:p>
            <a:pPr marL="0" lvl="0" indent="0" algn="l" rtl="0">
              <a:lnSpc>
                <a:spcPct val="100000"/>
              </a:lnSpc>
              <a:spcBef>
                <a:spcPts val="0"/>
              </a:spcBef>
              <a:spcAft>
                <a:spcPts val="0"/>
              </a:spcAft>
              <a:buClr>
                <a:schemeClr val="dk1"/>
              </a:buClr>
              <a:buSzPts val="1100"/>
              <a:buFont typeface="Arial"/>
              <a:buNone/>
            </a:pPr>
            <a:r>
              <a:rPr lang="en-GB" dirty="0">
                <a:latin typeface="Arial"/>
                <a:ea typeface="Arial"/>
                <a:cs typeface="Arial"/>
                <a:sym typeface="Arial"/>
              </a:rPr>
              <a:t>Provide pupils with concrete items and ask them to think of their own way to sort into two groups</a:t>
            </a:r>
            <a:endParaRPr dirty="0"/>
          </a:p>
          <a:p>
            <a:pPr marL="0" lvl="0" indent="0" algn="l" rtl="0">
              <a:lnSpc>
                <a:spcPct val="100000"/>
              </a:lnSpc>
              <a:spcBef>
                <a:spcPts val="0"/>
              </a:spcBef>
              <a:spcAft>
                <a:spcPts val="0"/>
              </a:spcAft>
              <a:buClr>
                <a:schemeClr val="dk1"/>
              </a:buClr>
              <a:buSzPts val="1100"/>
              <a:buFont typeface="Arial"/>
              <a:buNone/>
            </a:pPr>
            <a:r>
              <a:rPr lang="en-GB" dirty="0">
                <a:latin typeface="Arial"/>
                <a:ea typeface="Arial"/>
                <a:cs typeface="Arial"/>
                <a:sym typeface="Arial"/>
              </a:rPr>
              <a:t>Using concrete items pupils to sort items into more than two groups.</a:t>
            </a:r>
            <a:endParaRPr dirty="0"/>
          </a:p>
        </p:txBody>
      </p:sp>
      <p:sp>
        <p:nvSpPr>
          <p:cNvPr id="218" name="Google Shape;21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The items on the slide</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I want to sort these into things that have blue on them and things that don’t have blue on them, how would I do that? I want to sort these into things I can write with and things I can’t write with, how would I do that? </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Further practice/ classroom ideas </a:t>
            </a:r>
            <a:r>
              <a:rPr lang="en-GB" dirty="0">
                <a:latin typeface="Arial"/>
                <a:ea typeface="Arial"/>
                <a:cs typeface="Arial"/>
                <a:sym typeface="Arial"/>
              </a:rPr>
              <a:t>– Provide pupils with concrete items to sort into two groups using sorting hoops. </a:t>
            </a:r>
            <a:endParaRPr dirty="0"/>
          </a:p>
          <a:p>
            <a:pPr marL="0" lvl="0" indent="0" algn="l" rtl="0">
              <a:lnSpc>
                <a:spcPct val="100000"/>
              </a:lnSpc>
              <a:spcBef>
                <a:spcPts val="0"/>
              </a:spcBef>
              <a:spcAft>
                <a:spcPts val="0"/>
              </a:spcAft>
              <a:buClr>
                <a:schemeClr val="dk1"/>
              </a:buClr>
              <a:buSzPts val="1100"/>
              <a:buFont typeface="Arial"/>
              <a:buNone/>
            </a:pPr>
            <a:r>
              <a:rPr lang="en-GB" dirty="0">
                <a:latin typeface="Arial"/>
                <a:ea typeface="Arial"/>
                <a:cs typeface="Arial"/>
                <a:sym typeface="Arial"/>
              </a:rPr>
              <a:t>Provide pupils with concrete items and ask them to think of their own way to sort into two groups</a:t>
            </a:r>
            <a:endParaRPr dirty="0"/>
          </a:p>
          <a:p>
            <a:pPr marL="0" lvl="0" indent="0" algn="l" rtl="0">
              <a:lnSpc>
                <a:spcPct val="100000"/>
              </a:lnSpc>
              <a:spcBef>
                <a:spcPts val="0"/>
              </a:spcBef>
              <a:spcAft>
                <a:spcPts val="0"/>
              </a:spcAft>
              <a:buClr>
                <a:schemeClr val="dk1"/>
              </a:buClr>
              <a:buSzPts val="1100"/>
              <a:buFont typeface="Arial"/>
              <a:buNone/>
            </a:pPr>
            <a:r>
              <a:rPr lang="en-GB" dirty="0">
                <a:latin typeface="Arial"/>
                <a:ea typeface="Arial"/>
                <a:cs typeface="Arial"/>
                <a:sym typeface="Arial"/>
              </a:rPr>
              <a:t>Using concrete items pupils to sort items into more than two groups.</a:t>
            </a:r>
            <a:endParaRPr dirty="0"/>
          </a:p>
        </p:txBody>
      </p:sp>
      <p:sp>
        <p:nvSpPr>
          <p:cNvPr id="235" name="Google Shape;23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000000"/>
                </a:solidFill>
                <a:latin typeface="Arial"/>
                <a:ea typeface="Arial"/>
                <a:cs typeface="Arial"/>
                <a:sym typeface="Arial"/>
              </a:rPr>
              <a:t>Assessment point for the lesson</a:t>
            </a:r>
            <a:r>
              <a:rPr lang="en-GB" sz="1200" b="0" i="0" u="none" strike="noStrike" cap="none" dirty="0">
                <a:solidFill>
                  <a:srgbClr val="000000"/>
                </a:solidFill>
                <a:latin typeface="Arial"/>
                <a:ea typeface="Arial"/>
                <a:cs typeface="Arial"/>
                <a:sym typeface="Arial"/>
              </a:rPr>
              <a:t> – ask the pupils to vote for the answer they think is correct. </a:t>
            </a:r>
            <a:endParaRPr dirty="0"/>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Arial"/>
                <a:ea typeface="Arial"/>
                <a:cs typeface="Arial"/>
                <a:sym typeface="Arial"/>
              </a:rPr>
              <a:t>A – Correct answer </a:t>
            </a:r>
            <a:endParaRPr dirty="0"/>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Arial"/>
                <a:ea typeface="Arial"/>
                <a:cs typeface="Arial"/>
                <a:sym typeface="Arial"/>
              </a:rPr>
              <a:t>B – The pupil has compared one item in each group but not every item. </a:t>
            </a:r>
            <a:endParaRPr dirty="0"/>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Arial"/>
                <a:ea typeface="Arial"/>
                <a:cs typeface="Arial"/>
                <a:sym typeface="Arial"/>
              </a:rPr>
              <a:t>C – The pupil has compared one item in each group but not every item  </a:t>
            </a:r>
            <a:endParaRPr dirty="0"/>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Arial"/>
                <a:ea typeface="Arial"/>
                <a:cs typeface="Arial"/>
                <a:sym typeface="Arial"/>
              </a:rPr>
              <a:t>D – The pupil does not understand how to compare and sort objects. </a:t>
            </a: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Nunito Sans"/>
              <a:buNone/>
            </a:pPr>
            <a:r>
              <a:rPr lang="en-GB" i="1" dirty="0">
                <a:latin typeface="Nunito Sans"/>
                <a:ea typeface="Nunito Sans"/>
                <a:cs typeface="Nunito Sans"/>
                <a:sym typeface="Nunito Sans"/>
              </a:rPr>
              <a:t>Encourage pupils to discover their own way to group items according to characteristics. </a:t>
            </a:r>
            <a:endParaRPr i="1" dirty="0"/>
          </a:p>
          <a:p>
            <a:pPr marL="0" lvl="0" indent="0" algn="l" rtl="0">
              <a:lnSpc>
                <a:spcPct val="100000"/>
              </a:lnSpc>
              <a:spcBef>
                <a:spcPts val="0"/>
              </a:spcBef>
              <a:spcAft>
                <a:spcPts val="0"/>
              </a:spcAft>
              <a:buClr>
                <a:schemeClr val="dk1"/>
              </a:buClr>
              <a:buSzPts val="1200"/>
              <a:buFont typeface="Nunito Sans"/>
              <a:buNone/>
            </a:pPr>
            <a:r>
              <a:rPr lang="en-GB" i="1" dirty="0">
                <a:latin typeface="Nunito Sans"/>
                <a:ea typeface="Nunito Sans"/>
                <a:cs typeface="Nunito Sans"/>
                <a:sym typeface="Nunito Sans"/>
              </a:rPr>
              <a:t>Allow pupils to explore their environment and discuss ways they could sort items. Provide pupils with items which they can explore ways to sort. </a:t>
            </a:r>
            <a:endParaRPr dirty="0">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200"/>
              <a:buFont typeface="Arial"/>
              <a:buNone/>
            </a:pPr>
            <a:r>
              <a:rPr lang="en-GB" sz="1200" b="1" u="none" strike="noStrike" dirty="0">
                <a:solidFill>
                  <a:srgbClr val="000000"/>
                </a:solidFill>
                <a:latin typeface="Nunito Sans"/>
                <a:ea typeface="Nunito Sans"/>
                <a:cs typeface="Nunito Sans"/>
                <a:sym typeface="Nunito Sans"/>
              </a:rPr>
              <a:t>Concrete resources </a:t>
            </a:r>
            <a:r>
              <a:rPr lang="en-GB" sz="1200" u="none" strike="noStrike" dirty="0">
                <a:solidFill>
                  <a:srgbClr val="000000"/>
                </a:solidFill>
                <a:latin typeface="Nunito Sans"/>
                <a:ea typeface="Nunito Sans"/>
                <a:cs typeface="Nunito Sans"/>
                <a:sym typeface="Nunito Sans"/>
              </a:rPr>
              <a:t>– Practical items with similar </a:t>
            </a:r>
            <a:r>
              <a:rPr lang="en-GB" dirty="0">
                <a:solidFill>
                  <a:srgbClr val="000000"/>
                </a:solidFill>
                <a:latin typeface="Nunito Sans"/>
                <a:ea typeface="Nunito Sans"/>
                <a:cs typeface="Nunito Sans"/>
                <a:sym typeface="Nunito Sans"/>
              </a:rPr>
              <a:t>characteristics</a:t>
            </a:r>
            <a:r>
              <a:rPr lang="en-GB" sz="1200" u="none" strike="noStrike" dirty="0">
                <a:solidFill>
                  <a:srgbClr val="000000"/>
                </a:solidFill>
                <a:latin typeface="Nunito Sans"/>
                <a:ea typeface="Nunito Sans"/>
                <a:cs typeface="Nunito Sans"/>
                <a:sym typeface="Nunito Sans"/>
              </a:rPr>
              <a:t> e.g. col</a:t>
            </a:r>
            <a:r>
              <a:rPr lang="en-GB" dirty="0">
                <a:solidFill>
                  <a:srgbClr val="000000"/>
                </a:solidFill>
                <a:latin typeface="Nunito Sans"/>
                <a:ea typeface="Nunito Sans"/>
                <a:cs typeface="Nunito Sans"/>
                <a:sym typeface="Nunito Sans"/>
              </a:rPr>
              <a:t>our, shape, size </a:t>
            </a:r>
            <a:endParaRPr dirty="0">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200"/>
              <a:buFont typeface="Arial"/>
              <a:buNone/>
            </a:pPr>
            <a:r>
              <a:rPr lang="en-GB" sz="1200" b="1" u="none" strike="noStrike" dirty="0">
                <a:solidFill>
                  <a:srgbClr val="000000"/>
                </a:solidFill>
                <a:latin typeface="Nunito Sans"/>
                <a:ea typeface="Nunito Sans"/>
                <a:cs typeface="Nunito Sans"/>
                <a:sym typeface="Nunito Sans"/>
              </a:rPr>
              <a:t>Key Questions</a:t>
            </a:r>
            <a:r>
              <a:rPr lang="en-GB" sz="1200" u="none" strike="noStrike" dirty="0">
                <a:solidFill>
                  <a:srgbClr val="000000"/>
                </a:solidFill>
                <a:latin typeface="Nunito Sans"/>
                <a:ea typeface="Nunito Sans"/>
                <a:cs typeface="Nunito Sans"/>
                <a:sym typeface="Nunito Sans"/>
              </a:rPr>
              <a:t> – </a:t>
            </a:r>
            <a:r>
              <a:rPr lang="en-GB" dirty="0">
                <a:solidFill>
                  <a:srgbClr val="000000"/>
                </a:solidFill>
                <a:latin typeface="Nunito Sans"/>
                <a:ea typeface="Nunito Sans"/>
                <a:cs typeface="Nunito Sans"/>
                <a:sym typeface="Nunito Sans"/>
              </a:rPr>
              <a:t>How have you sorted the items? Why did you sort them this way? How else could you group them?</a:t>
            </a:r>
            <a:endParaRPr dirty="0">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200"/>
              <a:buFont typeface="Arial"/>
              <a:buNone/>
            </a:pPr>
            <a:r>
              <a:rPr lang="en-GB" sz="1200" b="1" u="none" strike="noStrike" dirty="0">
                <a:solidFill>
                  <a:srgbClr val="000000"/>
                </a:solidFill>
                <a:latin typeface="Nunito Sans"/>
                <a:ea typeface="Nunito Sans"/>
                <a:cs typeface="Nunito Sans"/>
                <a:sym typeface="Nunito Sans"/>
              </a:rPr>
              <a:t>Extension</a:t>
            </a:r>
            <a:r>
              <a:rPr lang="en-GB" sz="1200" u="none" strike="noStrike" dirty="0">
                <a:solidFill>
                  <a:srgbClr val="000000"/>
                </a:solidFill>
                <a:latin typeface="Nunito Sans"/>
                <a:ea typeface="Nunito Sans"/>
                <a:cs typeface="Nunito Sans"/>
                <a:sym typeface="Nunito Sans"/>
              </a:rPr>
              <a:t> – </a:t>
            </a:r>
            <a:r>
              <a:rPr lang="en-GB" dirty="0">
                <a:solidFill>
                  <a:srgbClr val="000000"/>
                </a:solidFill>
                <a:latin typeface="Nunito Sans"/>
                <a:ea typeface="Nunito Sans"/>
                <a:cs typeface="Nunito Sans"/>
                <a:sym typeface="Nunito Sans"/>
              </a:rPr>
              <a:t>Ask pupils to think of how the items could be grouped into different ways. Could we think of 3 groups the items can be grouped into? </a:t>
            </a:r>
            <a:endParaRPr dirty="0">
              <a:latin typeface="Nunito Sans"/>
              <a:ea typeface="Nunito Sans"/>
              <a:cs typeface="Nunito Sans"/>
              <a:sym typeface="Nunito Sans"/>
            </a:endParaRPr>
          </a:p>
        </p:txBody>
      </p:sp>
      <p:sp>
        <p:nvSpPr>
          <p:cNvPr id="88" name="Google Shape;8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dirty="0">
                <a:solidFill>
                  <a:srgbClr val="000000"/>
                </a:solidFill>
                <a:latin typeface="Nunito Sans"/>
                <a:ea typeface="Nunito Sans"/>
                <a:cs typeface="Nunito Sans"/>
                <a:sym typeface="Nunito Sans"/>
              </a:rPr>
              <a:t>Concrete resources</a:t>
            </a:r>
            <a:r>
              <a:rPr lang="en-GB" sz="1200" u="none" strike="noStrike" dirty="0">
                <a:solidFill>
                  <a:srgbClr val="000000"/>
                </a:solidFill>
                <a:latin typeface="Nunito Sans"/>
                <a:ea typeface="Nunito Sans"/>
                <a:cs typeface="Nunito Sans"/>
                <a:sym typeface="Nunito Sans"/>
              </a:rPr>
              <a:t> – Items shown on the page (a sweet, apple, button, number shape, pear)</a:t>
            </a:r>
            <a:endParaRPr dirty="0"/>
          </a:p>
          <a:p>
            <a:pPr marL="0" marR="0" lvl="0" indent="0" algn="l" rtl="0">
              <a:lnSpc>
                <a:spcPct val="100000"/>
              </a:lnSpc>
              <a:spcBef>
                <a:spcPts val="0"/>
              </a:spcBef>
              <a:spcAft>
                <a:spcPts val="0"/>
              </a:spcAft>
              <a:buClr>
                <a:srgbClr val="000000"/>
              </a:buClr>
              <a:buSzPts val="1200"/>
              <a:buFont typeface="Arial"/>
              <a:buNone/>
            </a:pPr>
            <a:r>
              <a:rPr lang="en-GB" sz="1200" b="1" u="none" strike="noStrike" dirty="0">
                <a:solidFill>
                  <a:srgbClr val="000000"/>
                </a:solidFill>
                <a:latin typeface="Nunito Sans"/>
                <a:ea typeface="Nunito Sans"/>
                <a:cs typeface="Nunito Sans"/>
                <a:sym typeface="Nunito Sans"/>
              </a:rPr>
              <a:t>Key Questions</a:t>
            </a:r>
            <a:r>
              <a:rPr lang="en-GB" sz="1200" u="none" strike="noStrike" dirty="0">
                <a:solidFill>
                  <a:srgbClr val="000000"/>
                </a:solidFill>
                <a:latin typeface="Nunito Sans"/>
                <a:ea typeface="Nunito Sans"/>
                <a:cs typeface="Nunito Sans"/>
                <a:sym typeface="Nunito Sans"/>
              </a:rPr>
              <a:t> – </a:t>
            </a:r>
            <a:r>
              <a:rPr lang="en-GB" dirty="0">
                <a:solidFill>
                  <a:srgbClr val="000000"/>
                </a:solidFill>
                <a:latin typeface="Nunito Sans"/>
                <a:ea typeface="Nunito Sans"/>
                <a:cs typeface="Nunito Sans"/>
                <a:sym typeface="Nunito Sans"/>
              </a:rPr>
              <a:t>Which of these items can you eat? Which can you not eat? Which of these items are the same colour? Which of these items have holes? </a:t>
            </a:r>
            <a:endParaRPr dirty="0">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200"/>
              <a:buFont typeface="Arial"/>
              <a:buNone/>
            </a:pPr>
            <a:r>
              <a:rPr lang="en-GB" sz="1200" b="1" u="none" strike="noStrike" dirty="0">
                <a:solidFill>
                  <a:srgbClr val="000000"/>
                </a:solidFill>
                <a:latin typeface="Nunito Sans"/>
                <a:ea typeface="Nunito Sans"/>
                <a:cs typeface="Nunito Sans"/>
                <a:sym typeface="Nunito Sans"/>
              </a:rPr>
              <a:t>Extension</a:t>
            </a:r>
            <a:r>
              <a:rPr lang="en-GB" sz="1200" u="none" strike="noStrike" dirty="0">
                <a:solidFill>
                  <a:srgbClr val="000000"/>
                </a:solidFill>
                <a:latin typeface="Nunito Sans"/>
                <a:ea typeface="Nunito Sans"/>
                <a:cs typeface="Nunito Sans"/>
                <a:sym typeface="Nunito Sans"/>
              </a:rPr>
              <a:t> – </a:t>
            </a:r>
            <a:r>
              <a:rPr lang="en-GB" dirty="0">
                <a:solidFill>
                  <a:srgbClr val="000000"/>
                </a:solidFill>
                <a:latin typeface="Nunito Sans"/>
                <a:ea typeface="Nunito Sans"/>
                <a:cs typeface="Nunito Sans"/>
                <a:sym typeface="Nunito Sans"/>
              </a:rPr>
              <a:t>Ask pupils to think of how the items could be grouped into different ways. Could we think of 3 groups the items can be grouped into? </a:t>
            </a:r>
            <a:endParaRPr dirty="0">
              <a:latin typeface="Nunito Sans"/>
              <a:ea typeface="Nunito Sans"/>
              <a:cs typeface="Nunito Sans"/>
              <a:sym typeface="Nunito Sans"/>
            </a:endParaRPr>
          </a:p>
        </p:txBody>
      </p:sp>
      <p:sp>
        <p:nvSpPr>
          <p:cNvPr id="103" name="Google Shape;1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Nunito Sans"/>
              <a:buNone/>
            </a:pPr>
            <a:r>
              <a:rPr lang="en-GB" i="1" dirty="0">
                <a:solidFill>
                  <a:srgbClr val="000000"/>
                </a:solidFill>
                <a:latin typeface="Nunito Sans"/>
                <a:ea typeface="Nunito Sans"/>
                <a:cs typeface="Nunito Sans"/>
                <a:sym typeface="Nunito Sans"/>
              </a:rPr>
              <a:t>Encourage pupils to discuss ways they could sort the fruit. This could be colour, can eat the skin/ cannot eat the skin.</a:t>
            </a:r>
            <a:endParaRPr i="1" dirty="0">
              <a:solidFill>
                <a:srgbClr val="000000"/>
              </a:solidFill>
              <a:latin typeface="Nunito Sans"/>
              <a:ea typeface="Nunito Sans"/>
              <a:cs typeface="Nunito Sans"/>
              <a:sym typeface="Nunito Sans"/>
            </a:endParaRPr>
          </a:p>
          <a:p>
            <a:pPr marL="0" lvl="0" indent="0" algn="l" rtl="0">
              <a:lnSpc>
                <a:spcPct val="100000"/>
              </a:lnSpc>
              <a:spcBef>
                <a:spcPts val="0"/>
              </a:spcBef>
              <a:spcAft>
                <a:spcPts val="0"/>
              </a:spcAft>
              <a:buClr>
                <a:schemeClr val="dk1"/>
              </a:buClr>
              <a:buSzPts val="1200"/>
              <a:buFont typeface="Nunito Sans"/>
              <a:buNone/>
            </a:pPr>
            <a:r>
              <a:rPr lang="en-GB" b="1" dirty="0">
                <a:latin typeface="Nunito Sans"/>
                <a:ea typeface="Nunito Sans"/>
                <a:cs typeface="Nunito Sans"/>
                <a:sym typeface="Nunito Sans"/>
              </a:rPr>
              <a:t>Concrete resources</a:t>
            </a:r>
            <a:r>
              <a:rPr lang="en-GB" dirty="0">
                <a:latin typeface="Nunito Sans"/>
                <a:ea typeface="Nunito Sans"/>
                <a:cs typeface="Nunito Sans"/>
                <a:sym typeface="Nunito Sans"/>
              </a:rPr>
              <a:t> – Fruits or counters to represent items</a:t>
            </a:r>
            <a:endParaRPr dirty="0"/>
          </a:p>
          <a:p>
            <a:pPr marL="0" lvl="0" indent="0" algn="l" rtl="0">
              <a:lnSpc>
                <a:spcPct val="100000"/>
              </a:lnSpc>
              <a:spcBef>
                <a:spcPts val="0"/>
              </a:spcBef>
              <a:spcAft>
                <a:spcPts val="0"/>
              </a:spcAft>
              <a:buClr>
                <a:schemeClr val="dk1"/>
              </a:buClr>
              <a:buSzPts val="1200"/>
              <a:buFont typeface="Nunito Sans"/>
              <a:buNone/>
            </a:pPr>
            <a:r>
              <a:rPr lang="en-GB" b="1" dirty="0">
                <a:latin typeface="Nunito Sans"/>
                <a:ea typeface="Nunito Sans"/>
                <a:cs typeface="Nunito Sans"/>
                <a:sym typeface="Nunito Sans"/>
              </a:rPr>
              <a:t>Key Questions</a:t>
            </a:r>
            <a:r>
              <a:rPr lang="en-GB" dirty="0">
                <a:latin typeface="Nunito Sans"/>
                <a:ea typeface="Nunito Sans"/>
                <a:cs typeface="Nunito Sans"/>
                <a:sym typeface="Nunito Sans"/>
              </a:rPr>
              <a:t> – How could you group these? Is there another way? What do they have in common? What is different? </a:t>
            </a:r>
            <a:endParaRPr dirty="0"/>
          </a:p>
          <a:p>
            <a:pPr marL="0" lvl="0" indent="0" algn="l" rtl="0">
              <a:lnSpc>
                <a:spcPct val="100000"/>
              </a:lnSpc>
              <a:spcBef>
                <a:spcPts val="0"/>
              </a:spcBef>
              <a:spcAft>
                <a:spcPts val="0"/>
              </a:spcAft>
              <a:buClr>
                <a:schemeClr val="dk1"/>
              </a:buClr>
              <a:buSzPts val="1200"/>
              <a:buFont typeface="Nunito Sans"/>
              <a:buNone/>
            </a:pPr>
            <a:r>
              <a:rPr lang="en-GB" b="1" dirty="0">
                <a:latin typeface="Nunito Sans"/>
                <a:ea typeface="Nunito Sans"/>
                <a:cs typeface="Nunito Sans"/>
                <a:sym typeface="Nunito Sans"/>
              </a:rPr>
              <a:t>Misconceptions/ Common Errors</a:t>
            </a:r>
            <a:r>
              <a:rPr lang="en-GB" dirty="0">
                <a:latin typeface="Nunito Sans"/>
                <a:ea typeface="Nunito Sans"/>
                <a:cs typeface="Nunito Sans"/>
                <a:sym typeface="Nunito Sans"/>
              </a:rPr>
              <a:t> – Pupils may not understand that all items need to fit into the group.</a:t>
            </a:r>
            <a:endParaRPr dirty="0"/>
          </a:p>
        </p:txBody>
      </p:sp>
      <p:sp>
        <p:nvSpPr>
          <p:cNvPr id="117" name="Google Shape;1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Nunito Sans"/>
              <a:buNone/>
            </a:pPr>
            <a:r>
              <a:rPr lang="en-GB" dirty="0">
                <a:latin typeface="Nunito Sans"/>
                <a:ea typeface="Nunito Sans"/>
                <a:cs typeface="Nunito Sans"/>
                <a:sym typeface="Nunito Sans"/>
              </a:rPr>
              <a:t>Pupils may group by things you can eat/ things you find in school. They may also group by colour. Encourage pupils to discuss how they sorted the items and why they did it in that way. </a:t>
            </a:r>
            <a:endParaRPr dirty="0"/>
          </a:p>
        </p:txBody>
      </p:sp>
      <p:sp>
        <p:nvSpPr>
          <p:cNvPr id="131" name="Google Shape;13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entury Gothic"/>
                <a:ea typeface="Century Gothic"/>
                <a:cs typeface="Century Gothic"/>
                <a:sym typeface="Century Gothic"/>
              </a:rPr>
              <a:t>Ready-to-go Lesson Slides</a:t>
            </a:r>
            <a:endParaRPr sz="1400" b="0" i="0" u="none" strike="noStrike" cap="none">
              <a:solidFill>
                <a:srgbClr val="000000"/>
              </a:solidFill>
              <a:latin typeface="Arial"/>
              <a:ea typeface="Arial"/>
              <a:cs typeface="Arial"/>
              <a:sym typeface="Arial"/>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b="0" i="0" u="none" strike="noStrike" cap="none">
                <a:solidFill>
                  <a:srgbClr val="0277BD"/>
                </a:solidFill>
                <a:latin typeface="Calibri"/>
                <a:ea typeface="Calibri"/>
                <a:cs typeface="Calibri"/>
                <a:sym typeface="Calibri"/>
              </a:rPr>
              <a:t>Today we are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b="0" i="0" u="none" strike="noStrike" cap="none">
                <a:solidFill>
                  <a:srgbClr val="0277BD"/>
                </a:solidFill>
                <a:latin typeface="Calibri"/>
                <a:ea typeface="Calibri"/>
                <a:cs typeface="Calibri"/>
                <a:sym typeface="Calibri"/>
              </a:rPr>
              <a:t>Support Slides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66774" y="3456304"/>
            <a:ext cx="5181036" cy="3620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66774" y="4784361"/>
            <a:ext cx="5181036" cy="3620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735217" y="3456304"/>
            <a:ext cx="5181036" cy="3620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735215" y="4784361"/>
            <a:ext cx="5181036" cy="3620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277BD"/>
                </a:solidFill>
                <a:latin typeface="Century Gothic"/>
                <a:ea typeface="Century Gothic"/>
                <a:cs typeface="Century Gothic"/>
                <a:sym typeface="Century Gothic"/>
              </a:rPr>
              <a:t>Diagnostic Question</a:t>
            </a:r>
            <a:endParaRPr sz="1400" b="0" i="0" u="none" strike="noStrike" cap="none">
              <a:solidFill>
                <a:srgbClr val="000000"/>
              </a:solidFill>
              <a:latin typeface="Arial"/>
              <a:ea typeface="Arial"/>
              <a:cs typeface="Arial"/>
              <a:sym typeface="Arial"/>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sort objects</a:t>
            </a:r>
            <a:endParaRPr sz="1400" b="0" i="0" u="none" strike="noStrike" cap="none">
              <a:solidFill>
                <a:srgbClr val="000000"/>
              </a:solidFill>
              <a:latin typeface="Arial"/>
              <a:ea typeface="Arial"/>
              <a:cs typeface="Arial"/>
              <a:sym typeface="Arial"/>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2.xml"/><Relationship Id="rId16"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1</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 (within 10)</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sort objects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p:nvPr/>
        </p:nvSpPr>
        <p:spPr>
          <a:xfrm>
            <a:off x="6282878" y="1734956"/>
            <a:ext cx="5412407" cy="422250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10"/>
          <p:cNvSpPr/>
          <p:nvPr/>
        </p:nvSpPr>
        <p:spPr>
          <a:xfrm>
            <a:off x="267957" y="1734957"/>
            <a:ext cx="5412407" cy="422250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43" name="Google Shape;143;p10"/>
          <p:cNvSpPr txBox="1">
            <a:spLocks noGrp="1"/>
          </p:cNvSpPr>
          <p:nvPr>
            <p:ph type="body" idx="2"/>
          </p:nvPr>
        </p:nvSpPr>
        <p:spPr>
          <a:xfrm>
            <a:off x="263046" y="1176338"/>
            <a:ext cx="11736887" cy="64502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have these toys been sorted? </a:t>
            </a:r>
            <a:endParaRPr/>
          </a:p>
        </p:txBody>
      </p:sp>
      <p:pic>
        <p:nvPicPr>
          <p:cNvPr id="144" name="Google Shape;144;p10"/>
          <p:cNvPicPr preferRelativeResize="0"/>
          <p:nvPr/>
        </p:nvPicPr>
        <p:blipFill rotWithShape="1">
          <a:blip r:embed="rId3">
            <a:alphaModFix/>
          </a:blip>
          <a:srcRect/>
          <a:stretch/>
        </p:blipFill>
        <p:spPr>
          <a:xfrm>
            <a:off x="3614386" y="2877977"/>
            <a:ext cx="1737600" cy="1091928"/>
          </a:xfrm>
          <a:prstGeom prst="rect">
            <a:avLst/>
          </a:prstGeom>
          <a:noFill/>
          <a:ln>
            <a:noFill/>
          </a:ln>
        </p:spPr>
      </p:pic>
      <p:pic>
        <p:nvPicPr>
          <p:cNvPr id="145" name="Google Shape;145;p10"/>
          <p:cNvPicPr preferRelativeResize="0"/>
          <p:nvPr/>
        </p:nvPicPr>
        <p:blipFill rotWithShape="1">
          <a:blip r:embed="rId4">
            <a:alphaModFix/>
          </a:blip>
          <a:srcRect l="14434" t="9893"/>
          <a:stretch/>
        </p:blipFill>
        <p:spPr>
          <a:xfrm>
            <a:off x="8505424" y="4307433"/>
            <a:ext cx="1809745" cy="1458400"/>
          </a:xfrm>
          <a:prstGeom prst="rect">
            <a:avLst/>
          </a:prstGeom>
          <a:noFill/>
          <a:ln>
            <a:noFill/>
          </a:ln>
        </p:spPr>
      </p:pic>
      <p:pic>
        <p:nvPicPr>
          <p:cNvPr id="146" name="Google Shape;146;p10"/>
          <p:cNvPicPr preferRelativeResize="0"/>
          <p:nvPr/>
        </p:nvPicPr>
        <p:blipFill rotWithShape="1">
          <a:blip r:embed="rId5">
            <a:alphaModFix/>
          </a:blip>
          <a:srcRect/>
          <a:stretch/>
        </p:blipFill>
        <p:spPr>
          <a:xfrm>
            <a:off x="2584105" y="4307433"/>
            <a:ext cx="1997095" cy="1309641"/>
          </a:xfrm>
          <a:prstGeom prst="rect">
            <a:avLst/>
          </a:prstGeom>
          <a:noFill/>
          <a:ln>
            <a:noFill/>
          </a:ln>
        </p:spPr>
      </p:pic>
      <p:pic>
        <p:nvPicPr>
          <p:cNvPr id="147" name="Google Shape;147;p10"/>
          <p:cNvPicPr preferRelativeResize="0"/>
          <p:nvPr/>
        </p:nvPicPr>
        <p:blipFill rotWithShape="1">
          <a:blip r:embed="rId6">
            <a:alphaModFix/>
          </a:blip>
          <a:srcRect/>
          <a:stretch/>
        </p:blipFill>
        <p:spPr>
          <a:xfrm>
            <a:off x="622617" y="4098906"/>
            <a:ext cx="1736037" cy="1387959"/>
          </a:xfrm>
          <a:prstGeom prst="rect">
            <a:avLst/>
          </a:prstGeom>
          <a:noFill/>
          <a:ln>
            <a:noFill/>
          </a:ln>
        </p:spPr>
      </p:pic>
      <p:pic>
        <p:nvPicPr>
          <p:cNvPr id="148" name="Google Shape;148;p10"/>
          <p:cNvPicPr preferRelativeResize="0"/>
          <p:nvPr/>
        </p:nvPicPr>
        <p:blipFill rotWithShape="1">
          <a:blip r:embed="rId7">
            <a:alphaModFix/>
          </a:blip>
          <a:srcRect/>
          <a:stretch/>
        </p:blipFill>
        <p:spPr>
          <a:xfrm>
            <a:off x="9231152" y="2338857"/>
            <a:ext cx="2174403" cy="1302734"/>
          </a:xfrm>
          <a:prstGeom prst="rect">
            <a:avLst/>
          </a:prstGeom>
          <a:noFill/>
          <a:ln>
            <a:noFill/>
          </a:ln>
        </p:spPr>
      </p:pic>
      <p:pic>
        <p:nvPicPr>
          <p:cNvPr id="149" name="Google Shape;149;p10"/>
          <p:cNvPicPr preferRelativeResize="0"/>
          <p:nvPr/>
        </p:nvPicPr>
        <p:blipFill rotWithShape="1">
          <a:blip r:embed="rId8">
            <a:alphaModFix/>
          </a:blip>
          <a:srcRect/>
          <a:stretch/>
        </p:blipFill>
        <p:spPr>
          <a:xfrm>
            <a:off x="1269149" y="2025386"/>
            <a:ext cx="2179009" cy="1387959"/>
          </a:xfrm>
          <a:prstGeom prst="rect">
            <a:avLst/>
          </a:prstGeom>
          <a:noFill/>
          <a:ln>
            <a:noFill/>
          </a:ln>
        </p:spPr>
      </p:pic>
      <p:sp>
        <p:nvSpPr>
          <p:cNvPr id="150" name="Google Shape;150;p10"/>
          <p:cNvSpPr txBox="1"/>
          <p:nvPr/>
        </p:nvSpPr>
        <p:spPr>
          <a:xfrm>
            <a:off x="263046" y="6007947"/>
            <a:ext cx="6331718" cy="38241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Toys with wheels and toys without wheels.</a:t>
            </a:r>
            <a:endParaRPr sz="1400" b="0" i="0" u="none" strike="noStrike" cap="none">
              <a:solidFill>
                <a:srgbClr val="000000"/>
              </a:solidFill>
              <a:latin typeface="Arial"/>
              <a:ea typeface="Arial"/>
              <a:cs typeface="Arial"/>
              <a:sym typeface="Arial"/>
            </a:endParaRPr>
          </a:p>
        </p:txBody>
      </p:sp>
      <p:sp>
        <p:nvSpPr>
          <p:cNvPr id="151" name="Google Shape;151;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childTnLst>
              </p:cTn>
              <p:nextCondLst>
                <p:cond evt="onClick" delay="0">
                  <p:tgtEl>
                    <p:spTgt spid="15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Diagram&#10;&#10;Description automatically generated">
            <a:extLst>
              <a:ext uri="{FF2B5EF4-FFF2-40B4-BE49-F238E27FC236}">
                <a16:creationId xmlns:a16="http://schemas.microsoft.com/office/drawing/2014/main" id="{2FF8350A-3C26-ED4D-8F48-F7F36FEE041F}"/>
              </a:ext>
            </a:extLst>
          </p:cNvPr>
          <p:cNvPicPr>
            <a:picLocks noChangeAspect="1"/>
          </p:cNvPicPr>
          <p:nvPr/>
        </p:nvPicPr>
        <p:blipFill>
          <a:blip r:embed="rId3"/>
          <a:stretch>
            <a:fillRect/>
          </a:stretch>
        </p:blipFill>
        <p:spPr>
          <a:xfrm>
            <a:off x="263524" y="1077157"/>
            <a:ext cx="8244840" cy="496824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65" name="Google Shape;165;p12"/>
          <p:cNvSpPr txBox="1">
            <a:spLocks noGrp="1"/>
          </p:cNvSpPr>
          <p:nvPr>
            <p:ph type="body" idx="2"/>
          </p:nvPr>
        </p:nvSpPr>
        <p:spPr>
          <a:xfrm>
            <a:off x="263046" y="1176338"/>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could we group these animals? </a:t>
            </a:r>
            <a:endParaRPr/>
          </a:p>
        </p:txBody>
      </p:sp>
      <p:pic>
        <p:nvPicPr>
          <p:cNvPr id="166" name="Google Shape;166;p12" descr="A picture containing food, drawing&#10;&#10;Description automatically generated"/>
          <p:cNvPicPr preferRelativeResize="0"/>
          <p:nvPr/>
        </p:nvPicPr>
        <p:blipFill rotWithShape="1">
          <a:blip r:embed="rId3">
            <a:alphaModFix/>
          </a:blip>
          <a:srcRect/>
          <a:stretch/>
        </p:blipFill>
        <p:spPr>
          <a:xfrm>
            <a:off x="3471815" y="2312564"/>
            <a:ext cx="1510746" cy="1286077"/>
          </a:xfrm>
          <a:prstGeom prst="rect">
            <a:avLst/>
          </a:prstGeom>
          <a:noFill/>
          <a:ln>
            <a:noFill/>
          </a:ln>
        </p:spPr>
      </p:pic>
      <p:pic>
        <p:nvPicPr>
          <p:cNvPr id="167" name="Google Shape;167;p12" descr="A picture containing drawing&#10;&#10;Description automatically generated"/>
          <p:cNvPicPr preferRelativeResize="0"/>
          <p:nvPr/>
        </p:nvPicPr>
        <p:blipFill rotWithShape="1">
          <a:blip r:embed="rId4">
            <a:alphaModFix/>
          </a:blip>
          <a:srcRect l="14423" t="9852" r="9420" b="8178"/>
          <a:stretch/>
        </p:blipFill>
        <p:spPr>
          <a:xfrm>
            <a:off x="5185265" y="1935575"/>
            <a:ext cx="1120611" cy="1631150"/>
          </a:xfrm>
          <a:prstGeom prst="rect">
            <a:avLst/>
          </a:prstGeom>
          <a:noFill/>
          <a:ln>
            <a:noFill/>
          </a:ln>
        </p:spPr>
      </p:pic>
      <p:pic>
        <p:nvPicPr>
          <p:cNvPr id="168" name="Google Shape;168;p12" descr="A picture containing drawing&#10;&#10;Description automatically generated"/>
          <p:cNvPicPr preferRelativeResize="0"/>
          <p:nvPr/>
        </p:nvPicPr>
        <p:blipFill rotWithShape="1">
          <a:blip r:embed="rId5">
            <a:alphaModFix/>
          </a:blip>
          <a:srcRect/>
          <a:stretch/>
        </p:blipFill>
        <p:spPr>
          <a:xfrm>
            <a:off x="444276" y="3465001"/>
            <a:ext cx="1689801" cy="2580154"/>
          </a:xfrm>
          <a:prstGeom prst="rect">
            <a:avLst/>
          </a:prstGeom>
          <a:noFill/>
          <a:ln>
            <a:noFill/>
          </a:ln>
        </p:spPr>
      </p:pic>
      <p:pic>
        <p:nvPicPr>
          <p:cNvPr id="169" name="Google Shape;169;p12" descr="A picture containing drawing&#10;&#10;Description automatically generated"/>
          <p:cNvPicPr preferRelativeResize="0"/>
          <p:nvPr/>
        </p:nvPicPr>
        <p:blipFill rotWithShape="1">
          <a:blip r:embed="rId6">
            <a:alphaModFix/>
          </a:blip>
          <a:srcRect l="8813" t="7745" r="2680" b="6188"/>
          <a:stretch/>
        </p:blipFill>
        <p:spPr>
          <a:xfrm>
            <a:off x="1946901" y="5508842"/>
            <a:ext cx="2003625" cy="781159"/>
          </a:xfrm>
          <a:prstGeom prst="rect">
            <a:avLst/>
          </a:prstGeom>
          <a:noFill/>
          <a:ln>
            <a:noFill/>
          </a:ln>
        </p:spPr>
      </p:pic>
      <p:pic>
        <p:nvPicPr>
          <p:cNvPr id="170" name="Google Shape;170;p12" descr="A picture containing drawing&#10;&#10;Description automatically generated"/>
          <p:cNvPicPr preferRelativeResize="0"/>
          <p:nvPr/>
        </p:nvPicPr>
        <p:blipFill rotWithShape="1">
          <a:blip r:embed="rId7">
            <a:alphaModFix/>
          </a:blip>
          <a:srcRect/>
          <a:stretch/>
        </p:blipFill>
        <p:spPr>
          <a:xfrm>
            <a:off x="10503084" y="1665895"/>
            <a:ext cx="1017800" cy="710431"/>
          </a:xfrm>
          <a:prstGeom prst="rect">
            <a:avLst/>
          </a:prstGeom>
          <a:noFill/>
          <a:ln>
            <a:noFill/>
          </a:ln>
        </p:spPr>
      </p:pic>
      <p:pic>
        <p:nvPicPr>
          <p:cNvPr id="171" name="Google Shape;171;p12" descr="A picture containing drawing&#10;&#10;Description automatically generated"/>
          <p:cNvPicPr preferRelativeResize="0"/>
          <p:nvPr/>
        </p:nvPicPr>
        <p:blipFill rotWithShape="1">
          <a:blip r:embed="rId8">
            <a:alphaModFix/>
          </a:blip>
          <a:srcRect/>
          <a:stretch/>
        </p:blipFill>
        <p:spPr>
          <a:xfrm>
            <a:off x="6521697" y="1444901"/>
            <a:ext cx="2003625" cy="516948"/>
          </a:xfrm>
          <a:prstGeom prst="rect">
            <a:avLst/>
          </a:prstGeom>
          <a:noFill/>
          <a:ln>
            <a:noFill/>
          </a:ln>
        </p:spPr>
      </p:pic>
      <p:pic>
        <p:nvPicPr>
          <p:cNvPr id="172" name="Google Shape;172;p12" descr="A picture containing drawing&#10;&#10;Description automatically generated"/>
          <p:cNvPicPr preferRelativeResize="0"/>
          <p:nvPr/>
        </p:nvPicPr>
        <p:blipFill rotWithShape="1">
          <a:blip r:embed="rId9">
            <a:alphaModFix/>
          </a:blip>
          <a:srcRect l="3688" t="7220" r="9" b="10438"/>
          <a:stretch/>
        </p:blipFill>
        <p:spPr>
          <a:xfrm>
            <a:off x="8673575" y="2312583"/>
            <a:ext cx="1760350" cy="675004"/>
          </a:xfrm>
          <a:prstGeom prst="rect">
            <a:avLst/>
          </a:prstGeom>
          <a:noFill/>
          <a:ln>
            <a:noFill/>
          </a:ln>
        </p:spPr>
      </p:pic>
      <p:pic>
        <p:nvPicPr>
          <p:cNvPr id="173" name="Google Shape;173;p12" descr="A picture containing drawing&#10;&#10;Description automatically generated"/>
          <p:cNvPicPr preferRelativeResize="0"/>
          <p:nvPr/>
        </p:nvPicPr>
        <p:blipFill rotWithShape="1">
          <a:blip r:embed="rId10">
            <a:alphaModFix/>
          </a:blip>
          <a:srcRect t="6604" b="6717"/>
          <a:stretch/>
        </p:blipFill>
        <p:spPr>
          <a:xfrm>
            <a:off x="8953127" y="3482917"/>
            <a:ext cx="2998424" cy="1240510"/>
          </a:xfrm>
          <a:prstGeom prst="rect">
            <a:avLst/>
          </a:prstGeom>
          <a:noFill/>
          <a:ln>
            <a:noFill/>
          </a:ln>
        </p:spPr>
      </p:pic>
      <p:pic>
        <p:nvPicPr>
          <p:cNvPr id="174" name="Google Shape;174;p12" descr="A close up of a logo&#10;&#10;Description automatically generated"/>
          <p:cNvPicPr preferRelativeResize="0"/>
          <p:nvPr/>
        </p:nvPicPr>
        <p:blipFill rotWithShape="1">
          <a:blip r:embed="rId11">
            <a:alphaModFix/>
          </a:blip>
          <a:srcRect/>
          <a:stretch/>
        </p:blipFill>
        <p:spPr>
          <a:xfrm>
            <a:off x="2028491" y="1592308"/>
            <a:ext cx="1840423" cy="1086328"/>
          </a:xfrm>
          <a:prstGeom prst="rect">
            <a:avLst/>
          </a:prstGeom>
          <a:noFill/>
          <a:ln>
            <a:noFill/>
          </a:ln>
        </p:spPr>
      </p:pic>
      <p:pic>
        <p:nvPicPr>
          <p:cNvPr id="175" name="Google Shape;175;p12" descr="A picture containing drawing&#10;&#10;Description automatically generated"/>
          <p:cNvPicPr preferRelativeResize="0"/>
          <p:nvPr/>
        </p:nvPicPr>
        <p:blipFill rotWithShape="1">
          <a:blip r:embed="rId12">
            <a:alphaModFix/>
          </a:blip>
          <a:srcRect/>
          <a:stretch/>
        </p:blipFill>
        <p:spPr>
          <a:xfrm>
            <a:off x="8953129" y="617263"/>
            <a:ext cx="1597074" cy="1199988"/>
          </a:xfrm>
          <a:prstGeom prst="rect">
            <a:avLst/>
          </a:prstGeom>
          <a:noFill/>
          <a:ln>
            <a:noFill/>
          </a:ln>
        </p:spPr>
      </p:pic>
      <p:pic>
        <p:nvPicPr>
          <p:cNvPr id="176" name="Google Shape;176;p12" descr="A picture containing drawing&#10;&#10;Description automatically generated"/>
          <p:cNvPicPr preferRelativeResize="0"/>
          <p:nvPr/>
        </p:nvPicPr>
        <p:blipFill rotWithShape="1">
          <a:blip r:embed="rId13">
            <a:alphaModFix/>
          </a:blip>
          <a:srcRect/>
          <a:stretch/>
        </p:blipFill>
        <p:spPr>
          <a:xfrm>
            <a:off x="555178" y="1800904"/>
            <a:ext cx="1211079" cy="1280085"/>
          </a:xfrm>
          <a:prstGeom prst="rect">
            <a:avLst/>
          </a:prstGeom>
          <a:noFill/>
          <a:ln>
            <a:noFill/>
          </a:ln>
        </p:spPr>
      </p:pic>
      <p:pic>
        <p:nvPicPr>
          <p:cNvPr id="177" name="Google Shape;177;p12" descr="A picture containing drawing&#10;&#10;Description automatically generated"/>
          <p:cNvPicPr preferRelativeResize="0"/>
          <p:nvPr/>
        </p:nvPicPr>
        <p:blipFill rotWithShape="1">
          <a:blip r:embed="rId14">
            <a:alphaModFix/>
          </a:blip>
          <a:srcRect/>
          <a:stretch/>
        </p:blipFill>
        <p:spPr>
          <a:xfrm>
            <a:off x="8234869" y="4658856"/>
            <a:ext cx="2420955" cy="1631150"/>
          </a:xfrm>
          <a:prstGeom prst="rect">
            <a:avLst/>
          </a:prstGeom>
          <a:noFill/>
          <a:ln>
            <a:noFill/>
          </a:ln>
        </p:spPr>
      </p:pic>
      <p:pic>
        <p:nvPicPr>
          <p:cNvPr id="178" name="Google Shape;178;p12" descr="A picture containing food&#10;&#10;Description automatically generated"/>
          <p:cNvPicPr preferRelativeResize="0"/>
          <p:nvPr/>
        </p:nvPicPr>
        <p:blipFill rotWithShape="1">
          <a:blip r:embed="rId15">
            <a:alphaModFix/>
          </a:blip>
          <a:srcRect/>
          <a:stretch/>
        </p:blipFill>
        <p:spPr>
          <a:xfrm>
            <a:off x="6320310" y="3258701"/>
            <a:ext cx="2107265" cy="1240500"/>
          </a:xfrm>
          <a:prstGeom prst="rect">
            <a:avLst/>
          </a:prstGeom>
          <a:noFill/>
          <a:ln>
            <a:noFill/>
          </a:ln>
        </p:spPr>
      </p:pic>
      <p:pic>
        <p:nvPicPr>
          <p:cNvPr id="179" name="Google Shape;179;p12" descr="A picture containing cup&#10;&#10;Description automatically generated"/>
          <p:cNvPicPr preferRelativeResize="0"/>
          <p:nvPr/>
        </p:nvPicPr>
        <p:blipFill rotWithShape="1">
          <a:blip r:embed="rId16">
            <a:alphaModFix/>
          </a:blip>
          <a:srcRect/>
          <a:stretch/>
        </p:blipFill>
        <p:spPr>
          <a:xfrm>
            <a:off x="2266651" y="3840495"/>
            <a:ext cx="2003625" cy="1196419"/>
          </a:xfrm>
          <a:prstGeom prst="rect">
            <a:avLst/>
          </a:prstGeom>
          <a:noFill/>
          <a:ln>
            <a:noFill/>
          </a:ln>
        </p:spPr>
      </p:pic>
      <p:pic>
        <p:nvPicPr>
          <p:cNvPr id="180" name="Google Shape;180;p12" descr="A picture containing drawing&#10;&#10;Description automatically generated"/>
          <p:cNvPicPr preferRelativeResize="0"/>
          <p:nvPr/>
        </p:nvPicPr>
        <p:blipFill rotWithShape="1">
          <a:blip r:embed="rId17">
            <a:alphaModFix/>
          </a:blip>
          <a:srcRect/>
          <a:stretch/>
        </p:blipFill>
        <p:spPr>
          <a:xfrm>
            <a:off x="6936500" y="5703326"/>
            <a:ext cx="1084125" cy="708575"/>
          </a:xfrm>
          <a:prstGeom prst="rect">
            <a:avLst/>
          </a:prstGeom>
          <a:noFill/>
          <a:ln>
            <a:noFill/>
          </a:ln>
        </p:spPr>
      </p:pic>
      <p:pic>
        <p:nvPicPr>
          <p:cNvPr id="181" name="Google Shape;181;p12" descr="A close up of a logo&#10;&#10;Description automatically generated"/>
          <p:cNvPicPr preferRelativeResize="0"/>
          <p:nvPr/>
        </p:nvPicPr>
        <p:blipFill rotWithShape="1">
          <a:blip r:embed="rId18">
            <a:alphaModFix/>
          </a:blip>
          <a:srcRect/>
          <a:stretch/>
        </p:blipFill>
        <p:spPr>
          <a:xfrm>
            <a:off x="3614874" y="4272974"/>
            <a:ext cx="2637025" cy="24029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A picture containing text, clipart&#10;&#10;Description automatically generated">
            <a:extLst>
              <a:ext uri="{FF2B5EF4-FFF2-40B4-BE49-F238E27FC236}">
                <a16:creationId xmlns:a16="http://schemas.microsoft.com/office/drawing/2014/main" id="{EF3C72E6-B936-C349-9381-DBD29F179269}"/>
              </a:ext>
            </a:extLst>
          </p:cNvPr>
          <p:cNvPicPr>
            <a:picLocks noChangeAspect="1"/>
          </p:cNvPicPr>
          <p:nvPr/>
        </p:nvPicPr>
        <p:blipFill>
          <a:blip r:embed="rId3"/>
          <a:stretch>
            <a:fillRect/>
          </a:stretch>
        </p:blipFill>
        <p:spPr>
          <a:xfrm>
            <a:off x="263524" y="1077157"/>
            <a:ext cx="7848600" cy="16764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4"/>
          <p:cNvSpPr/>
          <p:nvPr/>
        </p:nvSpPr>
        <p:spPr>
          <a:xfrm>
            <a:off x="267957" y="1734956"/>
            <a:ext cx="5412407" cy="4469901"/>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196" name="Google Shape;196;p14"/>
          <p:cNvSpPr txBox="1">
            <a:spLocks noGrp="1"/>
          </p:cNvSpPr>
          <p:nvPr>
            <p:ph type="body" idx="2"/>
          </p:nvPr>
        </p:nvSpPr>
        <p:spPr>
          <a:xfrm>
            <a:off x="263046" y="1176338"/>
            <a:ext cx="11736887" cy="53974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Explain how the items have been grouped.</a:t>
            </a:r>
            <a:endParaRPr b="1"/>
          </a:p>
        </p:txBody>
      </p:sp>
      <p:pic>
        <p:nvPicPr>
          <p:cNvPr id="197" name="Google Shape;197;p14" descr="A picture containing plate, drawing, cup&#10;&#10;Description automatically generated"/>
          <p:cNvPicPr preferRelativeResize="0"/>
          <p:nvPr/>
        </p:nvPicPr>
        <p:blipFill rotWithShape="1">
          <a:blip r:embed="rId3">
            <a:alphaModFix/>
          </a:blip>
          <a:srcRect/>
          <a:stretch/>
        </p:blipFill>
        <p:spPr>
          <a:xfrm flipH="1">
            <a:off x="9947375" y="2486511"/>
            <a:ext cx="1375350" cy="1375350"/>
          </a:xfrm>
          <a:prstGeom prst="rect">
            <a:avLst/>
          </a:prstGeom>
          <a:noFill/>
          <a:ln>
            <a:noFill/>
          </a:ln>
        </p:spPr>
      </p:pic>
      <p:pic>
        <p:nvPicPr>
          <p:cNvPr id="198" name="Google Shape;198;p14"/>
          <p:cNvPicPr preferRelativeResize="0"/>
          <p:nvPr/>
        </p:nvPicPr>
        <p:blipFill rotWithShape="1">
          <a:blip r:embed="rId4">
            <a:alphaModFix/>
          </a:blip>
          <a:srcRect/>
          <a:stretch/>
        </p:blipFill>
        <p:spPr>
          <a:xfrm>
            <a:off x="2174165" y="1853586"/>
            <a:ext cx="965200" cy="965200"/>
          </a:xfrm>
          <a:prstGeom prst="rect">
            <a:avLst/>
          </a:prstGeom>
          <a:noFill/>
          <a:ln>
            <a:noFill/>
          </a:ln>
        </p:spPr>
      </p:pic>
      <p:pic>
        <p:nvPicPr>
          <p:cNvPr id="199" name="Google Shape;199;p14"/>
          <p:cNvPicPr preferRelativeResize="0"/>
          <p:nvPr/>
        </p:nvPicPr>
        <p:blipFill rotWithShape="1">
          <a:blip r:embed="rId5">
            <a:alphaModFix/>
          </a:blip>
          <a:srcRect/>
          <a:stretch/>
        </p:blipFill>
        <p:spPr>
          <a:xfrm>
            <a:off x="3843920" y="3095608"/>
            <a:ext cx="1066975" cy="1066975"/>
          </a:xfrm>
          <a:prstGeom prst="rect">
            <a:avLst/>
          </a:prstGeom>
          <a:noFill/>
          <a:ln>
            <a:noFill/>
          </a:ln>
        </p:spPr>
      </p:pic>
      <p:pic>
        <p:nvPicPr>
          <p:cNvPr id="200" name="Google Shape;200;p14"/>
          <p:cNvPicPr preferRelativeResize="0"/>
          <p:nvPr/>
        </p:nvPicPr>
        <p:blipFill rotWithShape="1">
          <a:blip r:embed="rId6">
            <a:alphaModFix/>
          </a:blip>
          <a:srcRect/>
          <a:stretch/>
        </p:blipFill>
        <p:spPr>
          <a:xfrm>
            <a:off x="428232" y="3713960"/>
            <a:ext cx="1771483" cy="1066974"/>
          </a:xfrm>
          <a:prstGeom prst="rect">
            <a:avLst/>
          </a:prstGeom>
          <a:noFill/>
          <a:ln>
            <a:noFill/>
          </a:ln>
        </p:spPr>
      </p:pic>
      <p:grpSp>
        <p:nvGrpSpPr>
          <p:cNvPr id="201" name="Google Shape;201;p14"/>
          <p:cNvGrpSpPr/>
          <p:nvPr/>
        </p:nvGrpSpPr>
        <p:grpSpPr>
          <a:xfrm>
            <a:off x="2456611" y="4801509"/>
            <a:ext cx="1919870" cy="993081"/>
            <a:chOff x="2456611" y="4801509"/>
            <a:chExt cx="1919870" cy="993081"/>
          </a:xfrm>
        </p:grpSpPr>
        <p:pic>
          <p:nvPicPr>
            <p:cNvPr id="202" name="Google Shape;202;p14"/>
            <p:cNvPicPr preferRelativeResize="0"/>
            <p:nvPr/>
          </p:nvPicPr>
          <p:blipFill rotWithShape="1">
            <a:blip r:embed="rId7">
              <a:alphaModFix/>
            </a:blip>
            <a:srcRect/>
            <a:stretch/>
          </p:blipFill>
          <p:spPr>
            <a:xfrm>
              <a:off x="2456611" y="4801509"/>
              <a:ext cx="682753" cy="968697"/>
            </a:xfrm>
            <a:prstGeom prst="rect">
              <a:avLst/>
            </a:prstGeom>
            <a:noFill/>
            <a:ln>
              <a:noFill/>
            </a:ln>
          </p:spPr>
        </p:pic>
        <p:pic>
          <p:nvPicPr>
            <p:cNvPr id="203" name="Google Shape;203;p14"/>
            <p:cNvPicPr preferRelativeResize="0"/>
            <p:nvPr/>
          </p:nvPicPr>
          <p:blipFill rotWithShape="1">
            <a:blip r:embed="rId7">
              <a:alphaModFix/>
            </a:blip>
            <a:srcRect/>
            <a:stretch/>
          </p:blipFill>
          <p:spPr>
            <a:xfrm>
              <a:off x="2877606" y="4813701"/>
              <a:ext cx="682753" cy="968697"/>
            </a:xfrm>
            <a:prstGeom prst="rect">
              <a:avLst/>
            </a:prstGeom>
            <a:noFill/>
            <a:ln>
              <a:noFill/>
            </a:ln>
          </p:spPr>
        </p:pic>
        <p:pic>
          <p:nvPicPr>
            <p:cNvPr id="204" name="Google Shape;204;p14"/>
            <p:cNvPicPr preferRelativeResize="0"/>
            <p:nvPr/>
          </p:nvPicPr>
          <p:blipFill rotWithShape="1">
            <a:blip r:embed="rId7">
              <a:alphaModFix/>
            </a:blip>
            <a:srcRect/>
            <a:stretch/>
          </p:blipFill>
          <p:spPr>
            <a:xfrm>
              <a:off x="3285667" y="4825893"/>
              <a:ext cx="682753" cy="968697"/>
            </a:xfrm>
            <a:prstGeom prst="rect">
              <a:avLst/>
            </a:prstGeom>
            <a:noFill/>
            <a:ln>
              <a:noFill/>
            </a:ln>
          </p:spPr>
        </p:pic>
        <p:pic>
          <p:nvPicPr>
            <p:cNvPr id="205" name="Google Shape;205;p14"/>
            <p:cNvPicPr preferRelativeResize="0"/>
            <p:nvPr/>
          </p:nvPicPr>
          <p:blipFill rotWithShape="1">
            <a:blip r:embed="rId7">
              <a:alphaModFix/>
            </a:blip>
            <a:srcRect/>
            <a:stretch/>
          </p:blipFill>
          <p:spPr>
            <a:xfrm>
              <a:off x="3693728" y="4801509"/>
              <a:ext cx="682753" cy="968697"/>
            </a:xfrm>
            <a:prstGeom prst="rect">
              <a:avLst/>
            </a:prstGeom>
            <a:noFill/>
            <a:ln>
              <a:noFill/>
            </a:ln>
          </p:spPr>
        </p:pic>
      </p:grpSp>
      <p:pic>
        <p:nvPicPr>
          <p:cNvPr id="206" name="Google Shape;206;p14"/>
          <p:cNvPicPr preferRelativeResize="0"/>
          <p:nvPr/>
        </p:nvPicPr>
        <p:blipFill rotWithShape="1">
          <a:blip r:embed="rId8">
            <a:alphaModFix/>
          </a:blip>
          <a:srcRect/>
          <a:stretch/>
        </p:blipFill>
        <p:spPr>
          <a:xfrm>
            <a:off x="7678691" y="2266160"/>
            <a:ext cx="965200" cy="1447800"/>
          </a:xfrm>
          <a:prstGeom prst="rect">
            <a:avLst/>
          </a:prstGeom>
          <a:noFill/>
          <a:ln>
            <a:noFill/>
          </a:ln>
        </p:spPr>
      </p:pic>
      <p:pic>
        <p:nvPicPr>
          <p:cNvPr id="207" name="Google Shape;207;p14"/>
          <p:cNvPicPr preferRelativeResize="0"/>
          <p:nvPr/>
        </p:nvPicPr>
        <p:blipFill rotWithShape="1">
          <a:blip r:embed="rId9">
            <a:alphaModFix/>
          </a:blip>
          <a:srcRect/>
          <a:stretch/>
        </p:blipFill>
        <p:spPr>
          <a:xfrm>
            <a:off x="7432896" y="4292405"/>
            <a:ext cx="1066975" cy="1066975"/>
          </a:xfrm>
          <a:prstGeom prst="rect">
            <a:avLst/>
          </a:prstGeom>
          <a:noFill/>
          <a:ln>
            <a:noFill/>
          </a:ln>
        </p:spPr>
      </p:pic>
      <p:pic>
        <p:nvPicPr>
          <p:cNvPr id="208" name="Google Shape;208;p14"/>
          <p:cNvPicPr preferRelativeResize="0"/>
          <p:nvPr/>
        </p:nvPicPr>
        <p:blipFill rotWithShape="1">
          <a:blip r:embed="rId10">
            <a:alphaModFix/>
          </a:blip>
          <a:srcRect/>
          <a:stretch/>
        </p:blipFill>
        <p:spPr>
          <a:xfrm>
            <a:off x="9399925" y="4268646"/>
            <a:ext cx="1872676" cy="1605893"/>
          </a:xfrm>
          <a:prstGeom prst="rect">
            <a:avLst/>
          </a:prstGeom>
          <a:noFill/>
          <a:ln>
            <a:noFill/>
          </a:ln>
        </p:spPr>
      </p:pic>
      <p:sp>
        <p:nvSpPr>
          <p:cNvPr id="209" name="Google Shape;209;p14"/>
          <p:cNvSpPr/>
          <p:nvPr/>
        </p:nvSpPr>
        <p:spPr>
          <a:xfrm>
            <a:off x="6550123" y="1734955"/>
            <a:ext cx="5412407" cy="4469901"/>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sz="2800"/>
              <a:t>The following slides are based on:</a:t>
            </a:r>
            <a:br>
              <a:rPr lang="en-GB" sz="2800"/>
            </a:br>
            <a:r>
              <a:rPr lang="en-GB" sz="2800"/>
              <a:t>Sorting objects with a given criteria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body" idx="2"/>
          </p:nvPr>
        </p:nvSpPr>
        <p:spPr>
          <a:xfrm>
            <a:off x="263046" y="700644"/>
            <a:ext cx="11736887" cy="60168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Sort these object.</a:t>
            </a:r>
            <a:endParaRPr b="1"/>
          </a:p>
        </p:txBody>
      </p:sp>
      <p:pic>
        <p:nvPicPr>
          <p:cNvPr id="221" name="Google Shape;221;p16"/>
          <p:cNvPicPr preferRelativeResize="0"/>
          <p:nvPr/>
        </p:nvPicPr>
        <p:blipFill rotWithShape="1">
          <a:blip r:embed="rId3">
            <a:alphaModFix/>
          </a:blip>
          <a:srcRect/>
          <a:stretch/>
        </p:blipFill>
        <p:spPr>
          <a:xfrm>
            <a:off x="3919192" y="3320980"/>
            <a:ext cx="945575" cy="945575"/>
          </a:xfrm>
          <a:prstGeom prst="rect">
            <a:avLst/>
          </a:prstGeom>
          <a:noFill/>
          <a:ln>
            <a:noFill/>
          </a:ln>
        </p:spPr>
      </p:pic>
      <p:pic>
        <p:nvPicPr>
          <p:cNvPr id="222" name="Google Shape;222;p16"/>
          <p:cNvPicPr preferRelativeResize="0"/>
          <p:nvPr/>
        </p:nvPicPr>
        <p:blipFill rotWithShape="1">
          <a:blip r:embed="rId4">
            <a:alphaModFix/>
          </a:blip>
          <a:srcRect/>
          <a:stretch/>
        </p:blipFill>
        <p:spPr>
          <a:xfrm rot="-835345">
            <a:off x="990468" y="2107379"/>
            <a:ext cx="1875065" cy="1875065"/>
          </a:xfrm>
          <a:prstGeom prst="rect">
            <a:avLst/>
          </a:prstGeom>
          <a:noFill/>
          <a:ln>
            <a:noFill/>
          </a:ln>
        </p:spPr>
      </p:pic>
      <p:pic>
        <p:nvPicPr>
          <p:cNvPr id="223" name="Google Shape;223;p16"/>
          <p:cNvPicPr preferRelativeResize="0"/>
          <p:nvPr/>
        </p:nvPicPr>
        <p:blipFill rotWithShape="1">
          <a:blip r:embed="rId5">
            <a:alphaModFix/>
          </a:blip>
          <a:srcRect/>
          <a:stretch/>
        </p:blipFill>
        <p:spPr>
          <a:xfrm rot="2511160">
            <a:off x="2399634" y="4788260"/>
            <a:ext cx="1327873" cy="1327873"/>
          </a:xfrm>
          <a:prstGeom prst="rect">
            <a:avLst/>
          </a:prstGeom>
          <a:noFill/>
          <a:ln>
            <a:noFill/>
          </a:ln>
        </p:spPr>
      </p:pic>
      <p:pic>
        <p:nvPicPr>
          <p:cNvPr id="224" name="Google Shape;224;p16"/>
          <p:cNvPicPr preferRelativeResize="0"/>
          <p:nvPr/>
        </p:nvPicPr>
        <p:blipFill rotWithShape="1">
          <a:blip r:embed="rId6">
            <a:alphaModFix/>
          </a:blip>
          <a:srcRect/>
          <a:stretch/>
        </p:blipFill>
        <p:spPr>
          <a:xfrm>
            <a:off x="10185161" y="4730866"/>
            <a:ext cx="945575" cy="945575"/>
          </a:xfrm>
          <a:prstGeom prst="rect">
            <a:avLst/>
          </a:prstGeom>
          <a:noFill/>
          <a:ln>
            <a:noFill/>
          </a:ln>
        </p:spPr>
      </p:pic>
      <p:pic>
        <p:nvPicPr>
          <p:cNvPr id="225" name="Google Shape;225;p16"/>
          <p:cNvPicPr preferRelativeResize="0"/>
          <p:nvPr/>
        </p:nvPicPr>
        <p:blipFill rotWithShape="1">
          <a:blip r:embed="rId7">
            <a:alphaModFix/>
          </a:blip>
          <a:srcRect/>
          <a:stretch/>
        </p:blipFill>
        <p:spPr>
          <a:xfrm>
            <a:off x="4391980" y="1888855"/>
            <a:ext cx="945575" cy="945575"/>
          </a:xfrm>
          <a:prstGeom prst="rect">
            <a:avLst/>
          </a:prstGeom>
          <a:noFill/>
          <a:ln>
            <a:noFill/>
          </a:ln>
        </p:spPr>
      </p:pic>
      <p:pic>
        <p:nvPicPr>
          <p:cNvPr id="226" name="Google Shape;226;p16"/>
          <p:cNvPicPr preferRelativeResize="0"/>
          <p:nvPr/>
        </p:nvPicPr>
        <p:blipFill rotWithShape="1">
          <a:blip r:embed="rId8">
            <a:alphaModFix/>
          </a:blip>
          <a:srcRect/>
          <a:stretch/>
        </p:blipFill>
        <p:spPr>
          <a:xfrm>
            <a:off x="7689067" y="4366534"/>
            <a:ext cx="1410320" cy="1410320"/>
          </a:xfrm>
          <a:prstGeom prst="rect">
            <a:avLst/>
          </a:prstGeom>
          <a:noFill/>
          <a:ln>
            <a:noFill/>
          </a:ln>
        </p:spPr>
      </p:pic>
      <p:pic>
        <p:nvPicPr>
          <p:cNvPr id="227" name="Google Shape;227;p16"/>
          <p:cNvPicPr preferRelativeResize="0"/>
          <p:nvPr/>
        </p:nvPicPr>
        <p:blipFill rotWithShape="1">
          <a:blip r:embed="rId4">
            <a:alphaModFix/>
          </a:blip>
          <a:srcRect/>
          <a:stretch/>
        </p:blipFill>
        <p:spPr>
          <a:xfrm rot="5245424">
            <a:off x="6178102" y="3069613"/>
            <a:ext cx="1124430" cy="1124430"/>
          </a:xfrm>
          <a:prstGeom prst="rect">
            <a:avLst/>
          </a:prstGeom>
          <a:noFill/>
          <a:ln>
            <a:noFill/>
          </a:ln>
        </p:spPr>
      </p:pic>
      <p:pic>
        <p:nvPicPr>
          <p:cNvPr id="228" name="Google Shape;228;p16"/>
          <p:cNvPicPr preferRelativeResize="0"/>
          <p:nvPr/>
        </p:nvPicPr>
        <p:blipFill rotWithShape="1">
          <a:blip r:embed="rId6">
            <a:alphaModFix/>
          </a:blip>
          <a:srcRect/>
          <a:stretch/>
        </p:blipFill>
        <p:spPr>
          <a:xfrm>
            <a:off x="1061264" y="4568104"/>
            <a:ext cx="744005" cy="744005"/>
          </a:xfrm>
          <a:prstGeom prst="rect">
            <a:avLst/>
          </a:prstGeom>
          <a:noFill/>
          <a:ln>
            <a:noFill/>
          </a:ln>
        </p:spPr>
      </p:pic>
      <p:pic>
        <p:nvPicPr>
          <p:cNvPr id="229" name="Google Shape;229;p16"/>
          <p:cNvPicPr preferRelativeResize="0"/>
          <p:nvPr/>
        </p:nvPicPr>
        <p:blipFill rotWithShape="1">
          <a:blip r:embed="rId3">
            <a:alphaModFix/>
          </a:blip>
          <a:srcRect/>
          <a:stretch/>
        </p:blipFill>
        <p:spPr>
          <a:xfrm rot="-2683034">
            <a:off x="7290093" y="1439342"/>
            <a:ext cx="1352549" cy="1352549"/>
          </a:xfrm>
          <a:prstGeom prst="rect">
            <a:avLst/>
          </a:prstGeom>
          <a:noFill/>
          <a:ln>
            <a:noFill/>
          </a:ln>
        </p:spPr>
      </p:pic>
      <p:pic>
        <p:nvPicPr>
          <p:cNvPr id="230" name="Google Shape;230;p16"/>
          <p:cNvPicPr preferRelativeResize="0"/>
          <p:nvPr/>
        </p:nvPicPr>
        <p:blipFill rotWithShape="1">
          <a:blip r:embed="rId7">
            <a:alphaModFix/>
          </a:blip>
          <a:srcRect/>
          <a:stretch/>
        </p:blipFill>
        <p:spPr>
          <a:xfrm rot="834482">
            <a:off x="5460019" y="5011266"/>
            <a:ext cx="601683" cy="601683"/>
          </a:xfrm>
          <a:prstGeom prst="rect">
            <a:avLst/>
          </a:prstGeom>
          <a:noFill/>
          <a:ln>
            <a:noFill/>
          </a:ln>
        </p:spPr>
      </p:pic>
      <p:pic>
        <p:nvPicPr>
          <p:cNvPr id="231" name="Google Shape;231;p16"/>
          <p:cNvPicPr preferRelativeResize="0"/>
          <p:nvPr/>
        </p:nvPicPr>
        <p:blipFill rotWithShape="1">
          <a:blip r:embed="rId8">
            <a:alphaModFix/>
          </a:blip>
          <a:srcRect/>
          <a:stretch/>
        </p:blipFill>
        <p:spPr>
          <a:xfrm rot="-1384129">
            <a:off x="9539522" y="2607654"/>
            <a:ext cx="601683" cy="6016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7"/>
          <p:cNvSpPr txBox="1">
            <a:spLocks noGrp="1"/>
          </p:cNvSpPr>
          <p:nvPr>
            <p:ph type="body" idx="2"/>
          </p:nvPr>
        </p:nvSpPr>
        <p:spPr>
          <a:xfrm>
            <a:off x="263046" y="700644"/>
            <a:ext cx="11736887" cy="60168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Sort these object.</a:t>
            </a:r>
            <a:endParaRPr b="1"/>
          </a:p>
        </p:txBody>
      </p:sp>
      <p:pic>
        <p:nvPicPr>
          <p:cNvPr id="238" name="Google Shape;238;p17"/>
          <p:cNvPicPr preferRelativeResize="0"/>
          <p:nvPr/>
        </p:nvPicPr>
        <p:blipFill rotWithShape="1">
          <a:blip r:embed="rId3">
            <a:alphaModFix/>
          </a:blip>
          <a:srcRect/>
          <a:stretch/>
        </p:blipFill>
        <p:spPr>
          <a:xfrm rot="2093486">
            <a:off x="1069360" y="1993481"/>
            <a:ext cx="191403" cy="2871037"/>
          </a:xfrm>
          <a:prstGeom prst="rect">
            <a:avLst/>
          </a:prstGeom>
          <a:noFill/>
          <a:ln>
            <a:noFill/>
          </a:ln>
        </p:spPr>
      </p:pic>
      <p:pic>
        <p:nvPicPr>
          <p:cNvPr id="239" name="Google Shape;239;p17"/>
          <p:cNvPicPr preferRelativeResize="0"/>
          <p:nvPr/>
        </p:nvPicPr>
        <p:blipFill rotWithShape="1">
          <a:blip r:embed="rId4">
            <a:alphaModFix/>
          </a:blip>
          <a:srcRect l="29054" r="27399"/>
          <a:stretch/>
        </p:blipFill>
        <p:spPr>
          <a:xfrm rot="-438230">
            <a:off x="10085365" y="2029456"/>
            <a:ext cx="928999" cy="3651904"/>
          </a:xfrm>
          <a:prstGeom prst="rect">
            <a:avLst/>
          </a:prstGeom>
          <a:noFill/>
          <a:ln>
            <a:noFill/>
          </a:ln>
        </p:spPr>
      </p:pic>
      <p:pic>
        <p:nvPicPr>
          <p:cNvPr id="240" name="Google Shape;240;p17"/>
          <p:cNvPicPr preferRelativeResize="0"/>
          <p:nvPr/>
        </p:nvPicPr>
        <p:blipFill rotWithShape="1">
          <a:blip r:embed="rId5">
            <a:alphaModFix/>
          </a:blip>
          <a:srcRect/>
          <a:stretch/>
        </p:blipFill>
        <p:spPr>
          <a:xfrm>
            <a:off x="7840336" y="4001551"/>
            <a:ext cx="1732779" cy="1724046"/>
          </a:xfrm>
          <a:prstGeom prst="rect">
            <a:avLst/>
          </a:prstGeom>
          <a:noFill/>
          <a:ln>
            <a:noFill/>
          </a:ln>
        </p:spPr>
      </p:pic>
      <p:pic>
        <p:nvPicPr>
          <p:cNvPr id="241" name="Google Shape;241;p17"/>
          <p:cNvPicPr preferRelativeResize="0"/>
          <p:nvPr/>
        </p:nvPicPr>
        <p:blipFill rotWithShape="1">
          <a:blip r:embed="rId6">
            <a:alphaModFix/>
          </a:blip>
          <a:srcRect l="13156" t="29261" b="5756"/>
          <a:stretch/>
        </p:blipFill>
        <p:spPr>
          <a:xfrm>
            <a:off x="3865276" y="2789639"/>
            <a:ext cx="1911407" cy="1871570"/>
          </a:xfrm>
          <a:prstGeom prst="rect">
            <a:avLst/>
          </a:prstGeom>
          <a:noFill/>
          <a:ln>
            <a:noFill/>
          </a:ln>
        </p:spPr>
      </p:pic>
      <p:pic>
        <p:nvPicPr>
          <p:cNvPr id="242" name="Google Shape;242;p17"/>
          <p:cNvPicPr preferRelativeResize="0"/>
          <p:nvPr/>
        </p:nvPicPr>
        <p:blipFill rotWithShape="1">
          <a:blip r:embed="rId7">
            <a:alphaModFix/>
          </a:blip>
          <a:srcRect l="12336" t="21093" r="17330" b="18481"/>
          <a:stretch/>
        </p:blipFill>
        <p:spPr>
          <a:xfrm>
            <a:off x="5918625" y="1680357"/>
            <a:ext cx="2032489" cy="1589316"/>
          </a:xfrm>
          <a:prstGeom prst="rect">
            <a:avLst/>
          </a:prstGeom>
          <a:noFill/>
          <a:ln>
            <a:noFill/>
          </a:ln>
        </p:spPr>
      </p:pic>
      <p:pic>
        <p:nvPicPr>
          <p:cNvPr id="243" name="Google Shape;243;p17"/>
          <p:cNvPicPr preferRelativeResize="0"/>
          <p:nvPr/>
        </p:nvPicPr>
        <p:blipFill rotWithShape="1">
          <a:blip r:embed="rId8">
            <a:alphaModFix/>
          </a:blip>
          <a:srcRect l="6500" t="19815" r="5523" b="10385"/>
          <a:stretch/>
        </p:blipFill>
        <p:spPr>
          <a:xfrm>
            <a:off x="1924037" y="4643749"/>
            <a:ext cx="1799297" cy="18238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Grouping items in the classroom</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Sorting items in different ways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Sorting/ grouping items.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Identify the grouping criteria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Identify the grouping criteria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Sorting a large group of objects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Sorting a large group of objects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sorting objects with a given criteria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sz="1400" b="0" i="0" u="none" strike="noStrike" cap="none">
              <a:solidFill>
                <a:srgbClr val="000000"/>
              </a:solidFill>
              <a:latin typeface="Arial"/>
              <a:ea typeface="Arial"/>
              <a:cs typeface="Arial"/>
              <a:sym typeface="Arial"/>
            </a:endParaRPr>
          </a:p>
        </p:txBody>
      </p:sp>
      <p:sp>
        <p:nvSpPr>
          <p:cNvPr id="62" name="Google Shape;62;p3"/>
          <p:cNvSpPr txBox="1"/>
          <p:nvPr/>
        </p:nvSpPr>
        <p:spPr>
          <a:xfrm>
            <a:off x="263524" y="3641007"/>
            <a:ext cx="11736300" cy="1616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222222"/>
                </a:solidFill>
                <a:latin typeface="Century Gothic"/>
                <a:ea typeface="Century Gothic"/>
                <a:cs typeface="Century Gothic"/>
                <a:sym typeface="Century Gothic"/>
              </a:rPr>
              <a:t>I have grouped my objects by (colour/ shape/ size, etc).</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I have grouped my objects by colour.</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222222"/>
                </a:solidFill>
                <a:latin typeface="Century Gothic"/>
                <a:ea typeface="Century Gothic"/>
                <a:cs typeface="Century Gothic"/>
                <a:sym typeface="Century Gothic"/>
              </a:rPr>
              <a:t>I can sort my objects by (colour/ shape/ size, etc).</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I can sort my objects by shape. </a:t>
            </a:r>
            <a:endParaRPr sz="1400" b="0" i="0" u="none" strike="noStrike" cap="none">
              <a:solidFill>
                <a:srgbClr val="000000"/>
              </a:solidFill>
              <a:latin typeface="Arial"/>
              <a:ea typeface="Arial"/>
              <a:cs typeface="Arial"/>
              <a:sym typeface="Arial"/>
            </a:endParaRPr>
          </a:p>
        </p:txBody>
      </p:sp>
      <p:graphicFrame>
        <p:nvGraphicFramePr>
          <p:cNvPr id="63" name="Google Shape;63;p3"/>
          <p:cNvGraphicFramePr/>
          <p:nvPr>
            <p:extLst>
              <p:ext uri="{D42A27DB-BD31-4B8C-83A1-F6EECF244321}">
                <p14:modId xmlns:p14="http://schemas.microsoft.com/office/powerpoint/2010/main" val="455377418"/>
              </p:ext>
            </p:extLst>
          </p:nvPr>
        </p:nvGraphicFramePr>
        <p:xfrm>
          <a:off x="387927" y="1155866"/>
          <a:ext cx="11612000" cy="736620"/>
        </p:xfrm>
        <a:graphic>
          <a:graphicData uri="http://schemas.openxmlformats.org/drawingml/2006/table">
            <a:tbl>
              <a:tblPr firstRow="1" bandRow="1">
                <a:noFill/>
                <a:tableStyleId>{27299F14-32AA-49B7-AD46-00E8DAFE0719}</a:tableStyleId>
              </a:tblPr>
              <a:tblGrid>
                <a:gridCol w="57438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dirty="0">
                          <a:solidFill>
                            <a:srgbClr val="222222"/>
                          </a:solidFill>
                          <a:latin typeface="Century Gothic"/>
                          <a:ea typeface="Century Gothic"/>
                          <a:cs typeface="Century Gothic"/>
                          <a:sym typeface="Century Gothic"/>
                        </a:rPr>
                        <a:t>sort </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dirty="0">
                          <a:solidFill>
                            <a:srgbClr val="222222"/>
                          </a:solidFill>
                          <a:latin typeface="Century Gothic"/>
                          <a:ea typeface="Century Gothic"/>
                          <a:cs typeface="Century Gothic"/>
                          <a:sym typeface="Century Gothic"/>
                        </a:rPr>
                        <a:t>set</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group</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compare</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Jack has some objects. </a:t>
            </a:r>
            <a:endParaRPr/>
          </a:p>
          <a:p>
            <a:pPr marL="0" lvl="0" indent="0" algn="l" rtl="0">
              <a:lnSpc>
                <a:spcPct val="150000"/>
              </a:lnSpc>
              <a:spcBef>
                <a:spcPts val="1000"/>
              </a:spcBef>
              <a:spcAft>
                <a:spcPts val="0"/>
              </a:spcAft>
              <a:buClr>
                <a:srgbClr val="222222"/>
              </a:buClr>
              <a:buSzPts val="1800"/>
              <a:buNone/>
            </a:pPr>
            <a:r>
              <a:rPr lang="en-GB"/>
              <a:t>He sorts them into two groups. </a:t>
            </a:r>
            <a:endParaRPr/>
          </a:p>
          <a:p>
            <a:pPr marL="0" lvl="0" indent="0" algn="l" rtl="0">
              <a:lnSpc>
                <a:spcPct val="150000"/>
              </a:lnSpc>
              <a:spcBef>
                <a:spcPts val="1000"/>
              </a:spcBef>
              <a:spcAft>
                <a:spcPts val="0"/>
              </a:spcAft>
              <a:buClr>
                <a:srgbClr val="222222"/>
              </a:buClr>
              <a:buSzPts val="1800"/>
              <a:buNone/>
            </a:pPr>
            <a:r>
              <a:rPr lang="en-GB" b="1"/>
              <a:t>How has he grouped the objects?</a:t>
            </a:r>
            <a:endParaRPr/>
          </a:p>
        </p:txBody>
      </p:sp>
      <p:sp>
        <p:nvSpPr>
          <p:cNvPr id="70" name="Google Shape;70;p4"/>
          <p:cNvSpPr txBox="1">
            <a:spLocks noGrp="1"/>
          </p:cNvSpPr>
          <p:nvPr>
            <p:ph type="body" idx="2"/>
          </p:nvPr>
        </p:nvSpPr>
        <p:spPr>
          <a:xfrm>
            <a:off x="866774" y="3456304"/>
            <a:ext cx="5181036" cy="3620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colour</a:t>
            </a:r>
            <a:endParaRPr/>
          </a:p>
        </p:txBody>
      </p:sp>
      <p:sp>
        <p:nvSpPr>
          <p:cNvPr id="71" name="Google Shape;71;p4"/>
          <p:cNvSpPr txBox="1">
            <a:spLocks noGrp="1"/>
          </p:cNvSpPr>
          <p:nvPr>
            <p:ph type="body" idx="3"/>
          </p:nvPr>
        </p:nvSpPr>
        <p:spPr>
          <a:xfrm>
            <a:off x="820506" y="4728139"/>
            <a:ext cx="5181036" cy="83604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2222"/>
              </a:buClr>
              <a:buSzPts val="1800"/>
              <a:buNone/>
            </a:pPr>
            <a:r>
              <a:rPr lang="en-GB"/>
              <a:t>Things you can eat and things you can’t eat.</a:t>
            </a:r>
            <a:endParaRPr/>
          </a:p>
        </p:txBody>
      </p:sp>
      <p:sp>
        <p:nvSpPr>
          <p:cNvPr id="72" name="Google Shape;72;p4"/>
          <p:cNvSpPr txBox="1">
            <a:spLocks noGrp="1"/>
          </p:cNvSpPr>
          <p:nvPr>
            <p:ph type="body" idx="4"/>
          </p:nvPr>
        </p:nvSpPr>
        <p:spPr>
          <a:xfrm>
            <a:off x="6735217" y="3456304"/>
            <a:ext cx="5181036" cy="3620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shape</a:t>
            </a:r>
            <a:endParaRPr/>
          </a:p>
        </p:txBody>
      </p:sp>
      <p:sp>
        <p:nvSpPr>
          <p:cNvPr id="73" name="Google Shape;73;p4"/>
          <p:cNvSpPr txBox="1">
            <a:spLocks noGrp="1"/>
          </p:cNvSpPr>
          <p:nvPr>
            <p:ph type="body" idx="5"/>
          </p:nvPr>
        </p:nvSpPr>
        <p:spPr>
          <a:xfrm>
            <a:off x="6735215" y="4784361"/>
            <a:ext cx="5181036" cy="3620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size</a:t>
            </a:r>
            <a:endParaRPr/>
          </a:p>
        </p:txBody>
      </p:sp>
      <p:pic>
        <p:nvPicPr>
          <p:cNvPr id="74" name="Google Shape;74;p4"/>
          <p:cNvPicPr preferRelativeResize="0"/>
          <p:nvPr/>
        </p:nvPicPr>
        <p:blipFill rotWithShape="1">
          <a:blip r:embed="rId3">
            <a:alphaModFix/>
          </a:blip>
          <a:srcRect l="18989" t="17170" r="19868" b="13370"/>
          <a:stretch/>
        </p:blipFill>
        <p:spPr>
          <a:xfrm>
            <a:off x="6802422" y="1113106"/>
            <a:ext cx="620813" cy="702368"/>
          </a:xfrm>
          <a:prstGeom prst="rect">
            <a:avLst/>
          </a:prstGeom>
          <a:noFill/>
          <a:ln>
            <a:noFill/>
          </a:ln>
        </p:spPr>
      </p:pic>
      <p:sp>
        <p:nvSpPr>
          <p:cNvPr id="75" name="Google Shape;75;p4"/>
          <p:cNvSpPr/>
          <p:nvPr/>
        </p:nvSpPr>
        <p:spPr>
          <a:xfrm>
            <a:off x="6481129" y="885103"/>
            <a:ext cx="2092031" cy="213122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p4"/>
          <p:cNvSpPr/>
          <p:nvPr/>
        </p:nvSpPr>
        <p:spPr>
          <a:xfrm>
            <a:off x="8780978" y="885103"/>
            <a:ext cx="2092031" cy="2131229"/>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7" name="Google Shape;77;p4"/>
          <p:cNvPicPr preferRelativeResize="0"/>
          <p:nvPr/>
        </p:nvPicPr>
        <p:blipFill rotWithShape="1">
          <a:blip r:embed="rId4">
            <a:alphaModFix/>
          </a:blip>
          <a:srcRect/>
          <a:stretch/>
        </p:blipFill>
        <p:spPr>
          <a:xfrm>
            <a:off x="7527144" y="1639323"/>
            <a:ext cx="755660" cy="1133492"/>
          </a:xfrm>
          <a:prstGeom prst="rect">
            <a:avLst/>
          </a:prstGeom>
          <a:noFill/>
          <a:ln>
            <a:noFill/>
          </a:ln>
        </p:spPr>
      </p:pic>
      <p:pic>
        <p:nvPicPr>
          <p:cNvPr id="78" name="Google Shape;78;p4"/>
          <p:cNvPicPr preferRelativeResize="0"/>
          <p:nvPr/>
        </p:nvPicPr>
        <p:blipFill rotWithShape="1">
          <a:blip r:embed="rId5">
            <a:alphaModFix/>
          </a:blip>
          <a:srcRect/>
          <a:stretch/>
        </p:blipFill>
        <p:spPr>
          <a:xfrm>
            <a:off x="9241014" y="1988954"/>
            <a:ext cx="644206" cy="691025"/>
          </a:xfrm>
          <a:prstGeom prst="rect">
            <a:avLst/>
          </a:prstGeom>
          <a:noFill/>
          <a:ln>
            <a:noFill/>
          </a:ln>
        </p:spPr>
      </p:pic>
      <p:pic>
        <p:nvPicPr>
          <p:cNvPr id="79" name="Google Shape;79;p4"/>
          <p:cNvPicPr preferRelativeResize="0"/>
          <p:nvPr/>
        </p:nvPicPr>
        <p:blipFill rotWithShape="1">
          <a:blip r:embed="rId6">
            <a:alphaModFix/>
          </a:blip>
          <a:srcRect l="15076" t="30538" r="13064" b="15375"/>
          <a:stretch/>
        </p:blipFill>
        <p:spPr>
          <a:xfrm>
            <a:off x="9885220" y="1403823"/>
            <a:ext cx="729667" cy="5468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000"/>
              <a:buFont typeface="Calibri"/>
              <a:buNone/>
            </a:pPr>
            <a:r>
              <a:rPr lang="en-GB" sz="2800">
                <a:latin typeface="Century Gothic"/>
                <a:ea typeface="Century Gothic"/>
                <a:cs typeface="Century Gothic"/>
                <a:sym typeface="Century Gothic"/>
              </a:rPr>
              <a:t>To sort objects</a:t>
            </a:r>
            <a:endParaRPr sz="2800">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91" name="Google Shape;91;p6"/>
          <p:cNvSpPr txBox="1">
            <a:spLocks noGrp="1"/>
          </p:cNvSpPr>
          <p:nvPr>
            <p:ph type="body" idx="2"/>
          </p:nvPr>
        </p:nvSpPr>
        <p:spPr>
          <a:xfrm>
            <a:off x="263046" y="1176338"/>
            <a:ext cx="11736887" cy="24674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Look around our classroom. </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b="1"/>
              <a:t>Can you see something that you could put into groups? </a:t>
            </a:r>
            <a:endParaRPr/>
          </a:p>
          <a:p>
            <a:pPr marL="0" lvl="0" indent="0" algn="l" rtl="0">
              <a:lnSpc>
                <a:spcPct val="150000"/>
              </a:lnSpc>
              <a:spcBef>
                <a:spcPts val="1000"/>
              </a:spcBef>
              <a:spcAft>
                <a:spcPts val="0"/>
              </a:spcAft>
              <a:buClr>
                <a:srgbClr val="222222"/>
              </a:buClr>
              <a:buSzPts val="1800"/>
              <a:buNone/>
            </a:pPr>
            <a:r>
              <a:rPr lang="en-GB" b="1"/>
              <a:t>How would you group them?</a:t>
            </a:r>
            <a:endParaRPr/>
          </a:p>
        </p:txBody>
      </p:sp>
      <p:pic>
        <p:nvPicPr>
          <p:cNvPr id="92" name="Google Shape;92;p6"/>
          <p:cNvPicPr preferRelativeResize="0"/>
          <p:nvPr/>
        </p:nvPicPr>
        <p:blipFill rotWithShape="1">
          <a:blip r:embed="rId3">
            <a:alphaModFix/>
          </a:blip>
          <a:srcRect/>
          <a:stretch/>
        </p:blipFill>
        <p:spPr>
          <a:xfrm>
            <a:off x="2834640" y="4522460"/>
            <a:ext cx="1090100" cy="1165550"/>
          </a:xfrm>
          <a:prstGeom prst="rect">
            <a:avLst/>
          </a:prstGeom>
          <a:noFill/>
          <a:ln>
            <a:noFill/>
          </a:ln>
        </p:spPr>
      </p:pic>
      <p:pic>
        <p:nvPicPr>
          <p:cNvPr id="93" name="Google Shape;93;p6"/>
          <p:cNvPicPr preferRelativeResize="0"/>
          <p:nvPr/>
        </p:nvPicPr>
        <p:blipFill rotWithShape="1">
          <a:blip r:embed="rId4">
            <a:alphaModFix/>
          </a:blip>
          <a:srcRect/>
          <a:stretch/>
        </p:blipFill>
        <p:spPr>
          <a:xfrm>
            <a:off x="4036415" y="4522460"/>
            <a:ext cx="1090100" cy="1165540"/>
          </a:xfrm>
          <a:prstGeom prst="rect">
            <a:avLst/>
          </a:prstGeom>
          <a:noFill/>
          <a:ln>
            <a:noFill/>
          </a:ln>
        </p:spPr>
      </p:pic>
      <p:pic>
        <p:nvPicPr>
          <p:cNvPr id="94" name="Google Shape;94;p6"/>
          <p:cNvPicPr preferRelativeResize="0"/>
          <p:nvPr/>
        </p:nvPicPr>
        <p:blipFill rotWithShape="1">
          <a:blip r:embed="rId5">
            <a:alphaModFix/>
          </a:blip>
          <a:srcRect/>
          <a:stretch/>
        </p:blipFill>
        <p:spPr>
          <a:xfrm>
            <a:off x="5233290" y="4522460"/>
            <a:ext cx="1090100" cy="1165540"/>
          </a:xfrm>
          <a:prstGeom prst="rect">
            <a:avLst/>
          </a:prstGeom>
          <a:noFill/>
          <a:ln>
            <a:noFill/>
          </a:ln>
        </p:spPr>
      </p:pic>
      <p:pic>
        <p:nvPicPr>
          <p:cNvPr id="95" name="Google Shape;95;p6"/>
          <p:cNvPicPr preferRelativeResize="0"/>
          <p:nvPr/>
        </p:nvPicPr>
        <p:blipFill rotWithShape="1">
          <a:blip r:embed="rId6">
            <a:alphaModFix/>
          </a:blip>
          <a:srcRect/>
          <a:stretch/>
        </p:blipFill>
        <p:spPr>
          <a:xfrm>
            <a:off x="6430164" y="4522460"/>
            <a:ext cx="1090100" cy="1169308"/>
          </a:xfrm>
          <a:prstGeom prst="rect">
            <a:avLst/>
          </a:prstGeom>
          <a:noFill/>
          <a:ln>
            <a:noFill/>
          </a:ln>
        </p:spPr>
      </p:pic>
      <p:pic>
        <p:nvPicPr>
          <p:cNvPr id="96" name="Google Shape;96;p6"/>
          <p:cNvPicPr preferRelativeResize="0"/>
          <p:nvPr/>
        </p:nvPicPr>
        <p:blipFill rotWithShape="1">
          <a:blip r:embed="rId7">
            <a:alphaModFix/>
          </a:blip>
          <a:srcRect/>
          <a:stretch/>
        </p:blipFill>
        <p:spPr>
          <a:xfrm>
            <a:off x="7627037" y="4522460"/>
            <a:ext cx="1090100" cy="1169326"/>
          </a:xfrm>
          <a:prstGeom prst="rect">
            <a:avLst/>
          </a:prstGeom>
          <a:noFill/>
          <a:ln>
            <a:noFill/>
          </a:ln>
        </p:spPr>
      </p:pic>
      <p:pic>
        <p:nvPicPr>
          <p:cNvPr id="97" name="Google Shape;97;p6"/>
          <p:cNvPicPr preferRelativeResize="0"/>
          <p:nvPr/>
        </p:nvPicPr>
        <p:blipFill rotWithShape="1">
          <a:blip r:embed="rId8">
            <a:alphaModFix/>
          </a:blip>
          <a:srcRect/>
          <a:stretch/>
        </p:blipFill>
        <p:spPr>
          <a:xfrm>
            <a:off x="9012152" y="2011788"/>
            <a:ext cx="1309675" cy="1309675"/>
          </a:xfrm>
          <a:prstGeom prst="rect">
            <a:avLst/>
          </a:prstGeom>
          <a:noFill/>
          <a:ln>
            <a:noFill/>
          </a:ln>
        </p:spPr>
      </p:pic>
      <p:pic>
        <p:nvPicPr>
          <p:cNvPr id="98" name="Google Shape;98;p6"/>
          <p:cNvPicPr preferRelativeResize="0"/>
          <p:nvPr/>
        </p:nvPicPr>
        <p:blipFill rotWithShape="1">
          <a:blip r:embed="rId8">
            <a:alphaModFix/>
          </a:blip>
          <a:srcRect/>
          <a:stretch/>
        </p:blipFill>
        <p:spPr>
          <a:xfrm>
            <a:off x="9121880" y="2304396"/>
            <a:ext cx="1309675" cy="1309675"/>
          </a:xfrm>
          <a:prstGeom prst="rect">
            <a:avLst/>
          </a:prstGeom>
          <a:noFill/>
          <a:ln>
            <a:noFill/>
          </a:ln>
        </p:spPr>
      </p:pic>
      <p:pic>
        <p:nvPicPr>
          <p:cNvPr id="99" name="Google Shape;99;p6"/>
          <p:cNvPicPr preferRelativeResize="0"/>
          <p:nvPr/>
        </p:nvPicPr>
        <p:blipFill rotWithShape="1">
          <a:blip r:embed="rId8">
            <a:alphaModFix/>
          </a:blip>
          <a:srcRect/>
          <a:stretch/>
        </p:blipFill>
        <p:spPr>
          <a:xfrm>
            <a:off x="9329144" y="2560428"/>
            <a:ext cx="1309675" cy="1309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06" name="Google Shape;106;p7"/>
          <p:cNvSpPr txBox="1">
            <a:spLocks noGrp="1"/>
          </p:cNvSpPr>
          <p:nvPr>
            <p:ph type="body" idx="2"/>
          </p:nvPr>
        </p:nvSpPr>
        <p:spPr>
          <a:xfrm>
            <a:off x="263046" y="1176338"/>
            <a:ext cx="11736887" cy="124821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800"/>
              <a:buNone/>
            </a:pPr>
            <a:r>
              <a:rPr lang="en-GB"/>
              <a:t>Sally has these items. </a:t>
            </a:r>
            <a:endParaRPr/>
          </a:p>
          <a:p>
            <a:pPr marL="0" lvl="0" indent="0" algn="l" rtl="0">
              <a:lnSpc>
                <a:spcPct val="150000"/>
              </a:lnSpc>
              <a:spcBef>
                <a:spcPts val="0"/>
              </a:spcBef>
              <a:spcAft>
                <a:spcPts val="0"/>
              </a:spcAft>
              <a:buClr>
                <a:schemeClr val="dk1"/>
              </a:buClr>
              <a:buSzPts val="1800"/>
              <a:buNone/>
            </a:pPr>
            <a:r>
              <a:rPr lang="en-GB" b="1"/>
              <a:t>How could she group them?</a:t>
            </a:r>
            <a:endParaRPr/>
          </a:p>
        </p:txBody>
      </p:sp>
      <p:sp>
        <p:nvSpPr>
          <p:cNvPr id="107" name="Google Shape;107;p7"/>
          <p:cNvSpPr txBox="1"/>
          <p:nvPr/>
        </p:nvSpPr>
        <p:spPr>
          <a:xfrm>
            <a:off x="263046" y="4884807"/>
            <a:ext cx="11376478"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There are a number of ways these items could be sorted:</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Colour, shape, size, edible/non edible, can roll/can not roll </a:t>
            </a:r>
            <a:endParaRPr sz="1400" b="0" i="0" u="none" strike="noStrike" cap="none">
              <a:solidFill>
                <a:srgbClr val="000000"/>
              </a:solidFill>
              <a:latin typeface="Arial"/>
              <a:ea typeface="Arial"/>
              <a:cs typeface="Arial"/>
              <a:sym typeface="Arial"/>
            </a:endParaRPr>
          </a:p>
        </p:txBody>
      </p:sp>
      <p:sp>
        <p:nvSpPr>
          <p:cNvPr id="108" name="Google Shape;108;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109" name="Google Shape;109;p7"/>
          <p:cNvPicPr preferRelativeResize="0"/>
          <p:nvPr/>
        </p:nvPicPr>
        <p:blipFill rotWithShape="1">
          <a:blip r:embed="rId3">
            <a:alphaModFix/>
          </a:blip>
          <a:srcRect/>
          <a:stretch/>
        </p:blipFill>
        <p:spPr>
          <a:xfrm>
            <a:off x="495025" y="2424557"/>
            <a:ext cx="1979951" cy="984630"/>
          </a:xfrm>
          <a:prstGeom prst="rect">
            <a:avLst/>
          </a:prstGeom>
          <a:noFill/>
          <a:ln>
            <a:noFill/>
          </a:ln>
        </p:spPr>
      </p:pic>
      <p:pic>
        <p:nvPicPr>
          <p:cNvPr id="110" name="Google Shape;110;p7"/>
          <p:cNvPicPr preferRelativeResize="0"/>
          <p:nvPr/>
        </p:nvPicPr>
        <p:blipFill rotWithShape="1">
          <a:blip r:embed="rId4">
            <a:alphaModFix/>
          </a:blip>
          <a:srcRect/>
          <a:stretch/>
        </p:blipFill>
        <p:spPr>
          <a:xfrm>
            <a:off x="3103294" y="3094163"/>
            <a:ext cx="1330400" cy="1253646"/>
          </a:xfrm>
          <a:prstGeom prst="rect">
            <a:avLst/>
          </a:prstGeom>
          <a:noFill/>
          <a:ln>
            <a:noFill/>
          </a:ln>
        </p:spPr>
      </p:pic>
      <p:pic>
        <p:nvPicPr>
          <p:cNvPr id="111" name="Google Shape;111;p7"/>
          <p:cNvPicPr preferRelativeResize="0"/>
          <p:nvPr/>
        </p:nvPicPr>
        <p:blipFill rotWithShape="1">
          <a:blip r:embed="rId5">
            <a:alphaModFix/>
          </a:blip>
          <a:srcRect/>
          <a:stretch/>
        </p:blipFill>
        <p:spPr>
          <a:xfrm>
            <a:off x="7485524" y="2496475"/>
            <a:ext cx="1243367" cy="1865050"/>
          </a:xfrm>
          <a:prstGeom prst="rect">
            <a:avLst/>
          </a:prstGeom>
          <a:noFill/>
          <a:ln>
            <a:noFill/>
          </a:ln>
        </p:spPr>
      </p:pic>
      <p:pic>
        <p:nvPicPr>
          <p:cNvPr id="112" name="Google Shape;112;p7"/>
          <p:cNvPicPr preferRelativeResize="0"/>
          <p:nvPr/>
        </p:nvPicPr>
        <p:blipFill rotWithShape="1">
          <a:blip r:embed="rId6">
            <a:alphaModFix/>
          </a:blip>
          <a:srcRect l="22654" t="12077" r="23636" b="9291"/>
          <a:stretch/>
        </p:blipFill>
        <p:spPr>
          <a:xfrm>
            <a:off x="9844374" y="1951134"/>
            <a:ext cx="1447800" cy="2119541"/>
          </a:xfrm>
          <a:prstGeom prst="rect">
            <a:avLst/>
          </a:prstGeom>
          <a:noFill/>
          <a:ln>
            <a:noFill/>
          </a:ln>
        </p:spPr>
      </p:pic>
      <p:pic>
        <p:nvPicPr>
          <p:cNvPr id="113" name="Google Shape;113;p7"/>
          <p:cNvPicPr preferRelativeResize="0"/>
          <p:nvPr/>
        </p:nvPicPr>
        <p:blipFill rotWithShape="1">
          <a:blip r:embed="rId7">
            <a:alphaModFix/>
          </a:blip>
          <a:srcRect/>
          <a:stretch/>
        </p:blipFill>
        <p:spPr>
          <a:xfrm>
            <a:off x="5062012" y="1718397"/>
            <a:ext cx="1639205" cy="1639205"/>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childTnLst>
              </p:cTn>
              <p:nextCondLst>
                <p:cond evt="onClick" delay="0">
                  <p:tgtEl>
                    <p:spTgt spid="10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20" name="Google Shape;120;p8"/>
          <p:cNvSpPr txBox="1">
            <a:spLocks noGrp="1"/>
          </p:cNvSpPr>
          <p:nvPr>
            <p:ph type="body" idx="2"/>
          </p:nvPr>
        </p:nvSpPr>
        <p:spPr>
          <a:xfrm>
            <a:off x="263046" y="1176339"/>
            <a:ext cx="11736887" cy="6108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would you sort these? </a:t>
            </a:r>
            <a:endParaRPr/>
          </a:p>
        </p:txBody>
      </p:sp>
      <p:pic>
        <p:nvPicPr>
          <p:cNvPr id="121" name="Google Shape;121;p8"/>
          <p:cNvPicPr preferRelativeResize="0"/>
          <p:nvPr/>
        </p:nvPicPr>
        <p:blipFill rotWithShape="1">
          <a:blip r:embed="rId3">
            <a:alphaModFix/>
          </a:blip>
          <a:srcRect/>
          <a:stretch/>
        </p:blipFill>
        <p:spPr>
          <a:xfrm>
            <a:off x="5544867" y="3383963"/>
            <a:ext cx="1560150" cy="1870317"/>
          </a:xfrm>
          <a:prstGeom prst="rect">
            <a:avLst/>
          </a:prstGeom>
          <a:noFill/>
          <a:ln>
            <a:noFill/>
          </a:ln>
        </p:spPr>
      </p:pic>
      <p:pic>
        <p:nvPicPr>
          <p:cNvPr id="122" name="Google Shape;122;p8"/>
          <p:cNvPicPr preferRelativeResize="0"/>
          <p:nvPr/>
        </p:nvPicPr>
        <p:blipFill rotWithShape="1">
          <a:blip r:embed="rId4">
            <a:alphaModFix/>
          </a:blip>
          <a:srcRect l="7966" t="16620" r="9808" b="13954"/>
          <a:stretch/>
        </p:blipFill>
        <p:spPr>
          <a:xfrm>
            <a:off x="2192395" y="4556113"/>
            <a:ext cx="2199526" cy="1663962"/>
          </a:xfrm>
          <a:prstGeom prst="rect">
            <a:avLst/>
          </a:prstGeom>
          <a:noFill/>
          <a:ln>
            <a:noFill/>
          </a:ln>
        </p:spPr>
      </p:pic>
      <p:pic>
        <p:nvPicPr>
          <p:cNvPr id="123" name="Google Shape;123;p8"/>
          <p:cNvPicPr preferRelativeResize="0"/>
          <p:nvPr/>
        </p:nvPicPr>
        <p:blipFill rotWithShape="1">
          <a:blip r:embed="rId5">
            <a:alphaModFix/>
          </a:blip>
          <a:srcRect/>
          <a:stretch/>
        </p:blipFill>
        <p:spPr>
          <a:xfrm>
            <a:off x="332272" y="3065476"/>
            <a:ext cx="1330400" cy="1253646"/>
          </a:xfrm>
          <a:prstGeom prst="rect">
            <a:avLst/>
          </a:prstGeom>
          <a:noFill/>
          <a:ln>
            <a:noFill/>
          </a:ln>
        </p:spPr>
      </p:pic>
      <p:pic>
        <p:nvPicPr>
          <p:cNvPr id="124" name="Google Shape;124;p8"/>
          <p:cNvPicPr preferRelativeResize="0"/>
          <p:nvPr/>
        </p:nvPicPr>
        <p:blipFill rotWithShape="1">
          <a:blip r:embed="rId6">
            <a:alphaModFix/>
          </a:blip>
          <a:srcRect b="7610"/>
          <a:stretch/>
        </p:blipFill>
        <p:spPr>
          <a:xfrm>
            <a:off x="2815618" y="2121637"/>
            <a:ext cx="1576303" cy="1887678"/>
          </a:xfrm>
          <a:prstGeom prst="rect">
            <a:avLst/>
          </a:prstGeom>
          <a:noFill/>
          <a:ln>
            <a:noFill/>
          </a:ln>
        </p:spPr>
      </p:pic>
      <p:pic>
        <p:nvPicPr>
          <p:cNvPr id="125" name="Google Shape;125;p8"/>
          <p:cNvPicPr preferRelativeResize="0"/>
          <p:nvPr/>
        </p:nvPicPr>
        <p:blipFill rotWithShape="1">
          <a:blip r:embed="rId7">
            <a:alphaModFix/>
          </a:blip>
          <a:srcRect l="15076" t="30538" r="13064" b="15375"/>
          <a:stretch/>
        </p:blipFill>
        <p:spPr>
          <a:xfrm>
            <a:off x="5833177" y="1267237"/>
            <a:ext cx="1690448" cy="1267011"/>
          </a:xfrm>
          <a:prstGeom prst="rect">
            <a:avLst/>
          </a:prstGeom>
          <a:noFill/>
          <a:ln>
            <a:noFill/>
          </a:ln>
        </p:spPr>
      </p:pic>
      <p:pic>
        <p:nvPicPr>
          <p:cNvPr id="126" name="Google Shape;126;p8"/>
          <p:cNvPicPr preferRelativeResize="0"/>
          <p:nvPr/>
        </p:nvPicPr>
        <p:blipFill rotWithShape="1">
          <a:blip r:embed="rId8">
            <a:alphaModFix/>
          </a:blip>
          <a:srcRect l="22654" t="12077" r="23636" b="9291"/>
          <a:stretch/>
        </p:blipFill>
        <p:spPr>
          <a:xfrm>
            <a:off x="9351152" y="1858499"/>
            <a:ext cx="1263504" cy="1849736"/>
          </a:xfrm>
          <a:prstGeom prst="rect">
            <a:avLst/>
          </a:prstGeom>
          <a:noFill/>
          <a:ln>
            <a:noFill/>
          </a:ln>
        </p:spPr>
      </p:pic>
      <p:pic>
        <p:nvPicPr>
          <p:cNvPr id="127" name="Google Shape;127;p8"/>
          <p:cNvPicPr preferRelativeResize="0"/>
          <p:nvPr/>
        </p:nvPicPr>
        <p:blipFill rotWithShape="1">
          <a:blip r:embed="rId9">
            <a:alphaModFix/>
          </a:blip>
          <a:srcRect l="18650" t="12424" r="19958" b="12543"/>
          <a:stretch/>
        </p:blipFill>
        <p:spPr>
          <a:xfrm>
            <a:off x="9351152" y="4852662"/>
            <a:ext cx="1118949" cy="13674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Diagram&#10;&#10;Description automatically generated with medium confidence">
            <a:extLst>
              <a:ext uri="{FF2B5EF4-FFF2-40B4-BE49-F238E27FC236}">
                <a16:creationId xmlns:a16="http://schemas.microsoft.com/office/drawing/2014/main" id="{55C75A50-4E45-264D-B584-968B47FB61FC}"/>
              </a:ext>
            </a:extLst>
          </p:cNvPr>
          <p:cNvPicPr>
            <a:picLocks noChangeAspect="1"/>
          </p:cNvPicPr>
          <p:nvPr/>
        </p:nvPicPr>
        <p:blipFill>
          <a:blip r:embed="rId3"/>
          <a:stretch>
            <a:fillRect/>
          </a:stretch>
        </p:blipFill>
        <p:spPr>
          <a:xfrm>
            <a:off x="263524" y="1077157"/>
            <a:ext cx="7833360" cy="216408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1345</Words>
  <Application>Microsoft Macintosh PowerPoint</Application>
  <PresentationFormat>Widescreen</PresentationFormat>
  <Paragraphs>121</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Nunito Sans</vt: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sort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Sorting objects with a given criteria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2</cp:revision>
  <dcterms:created xsi:type="dcterms:W3CDTF">2022-06-30T10:03:35Z</dcterms:created>
  <dcterms:modified xsi:type="dcterms:W3CDTF">2022-08-23T17:44:18Z</dcterms:modified>
</cp:coreProperties>
</file>