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x68gv3plvcKlgNPz+DhBTaZZT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F330D-7132-4389-86CC-E21831239A62}">
  <a:tblStyle styleId="{C37F330D-7132-4389-86CC-E21831239A6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DC7C2FE-DF89-4234-98BF-D1C231622E2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912"/>
  </p:normalViewPr>
  <p:slideViewPr>
    <p:cSldViewPr snapToGrid="0" snapToObjects="1">
      <p:cViewPr varScale="1">
        <p:scale>
          <a:sx n="95" d="100"/>
          <a:sy n="95"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Copies of the number lines.  Encourage pupils to complete the labels on a number line as a method of checking answers, in order to promote good habits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Can you point to a division? Can you point to an interval? What is the start point? What is the end point? How many intervals are there? What is each interval worth? What is the number line counting up in? How do you know? Why isn’t 25 in the same position on both number lines? How can we estimate the position of 25 on the second number line? Which divisions will 25 be between? How do you know? When pupils are identifying and/or estimating the position of a number on a number line, encourage them to label the divisions to support their thinking. Why can you only estimate the position of _____ on the number line?</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Ensure pupils understand that number lines count up from left to right. Pupils may assume that all number lines count in 1s or 10s and hence incorrectly label the divisions. Pupils may count the number of divisions, rather than the intervals. Pupils may incorrectly count the number of intervals and therefore label the positions of numbers incorrectly.</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Complete the stem sentences for each number line (see the sentence stem slide). </a:t>
            </a:r>
            <a:r>
              <a:rPr lang="en-GB" sz="800" dirty="0"/>
              <a:t>Why can you only estimate where each number belongs?</a:t>
            </a:r>
          </a:p>
        </p:txBody>
      </p:sp>
      <p:sp>
        <p:nvSpPr>
          <p:cNvPr id="284" name="Google Shape;2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Encourage pupils to complete the labels on a number line as a method of checking answers, in order to promote good habits.</a:t>
            </a:r>
            <a:endParaRPr dirty="0"/>
          </a:p>
          <a:p>
            <a:pPr marL="0" lvl="0" indent="0" algn="l" rtl="0">
              <a:spcBef>
                <a:spcPts val="0"/>
              </a:spcBef>
              <a:spcAft>
                <a:spcPts val="0"/>
              </a:spcAft>
              <a:buNone/>
            </a:pPr>
            <a:r>
              <a:rPr lang="en-GB" dirty="0"/>
              <a:t>Ensure arrows in question 1 are pointing to the divisions and are drawn accurately.</a:t>
            </a:r>
          </a:p>
          <a:p>
            <a:pPr marL="0" lvl="0" indent="0" algn="l" rtl="0">
              <a:spcBef>
                <a:spcPts val="0"/>
              </a:spcBef>
              <a:spcAft>
                <a:spcPts val="0"/>
              </a:spcAft>
              <a:buNone/>
            </a:pPr>
            <a:r>
              <a:rPr lang="en-GB" dirty="0"/>
              <a:t>The first arrow is pointing to 18.</a:t>
            </a:r>
          </a:p>
          <a:p>
            <a:pPr marL="0" lvl="0" indent="0" algn="l" rtl="0">
              <a:spcBef>
                <a:spcPts val="0"/>
              </a:spcBef>
              <a:spcAft>
                <a:spcPts val="0"/>
              </a:spcAft>
              <a:buNone/>
            </a:pPr>
            <a:r>
              <a:rPr lang="en-GB" dirty="0"/>
              <a:t>The second and third arrows are pointing to 65 and 91.</a:t>
            </a:r>
            <a:endParaRPr dirty="0"/>
          </a:p>
        </p:txBody>
      </p:sp>
      <p:sp>
        <p:nvSpPr>
          <p:cNvPr id="328" name="Google Shape;3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Concrete resources </a:t>
            </a:r>
            <a:r>
              <a:rPr lang="en-GB" sz="1200" i="0" u="none" strike="noStrike" dirty="0">
                <a:solidFill>
                  <a:srgbClr val="000000"/>
                </a:solidFill>
              </a:rPr>
              <a:t>–  </a:t>
            </a:r>
            <a:r>
              <a:rPr lang="en-GB" dirty="0"/>
              <a:t>Copies of the number lines.  Encourage pupils to complete the labels on a number line as a method of checking answers, in order to promote good habits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Key Questions </a:t>
            </a:r>
            <a:r>
              <a:rPr lang="en-GB" sz="1200" i="0" u="none" strike="noStrike" dirty="0">
                <a:solidFill>
                  <a:srgbClr val="000000"/>
                </a:solidFill>
              </a:rPr>
              <a:t>– What is the same about these </a:t>
            </a:r>
            <a:r>
              <a:rPr lang="en-GB" dirty="0">
                <a:solidFill>
                  <a:srgbClr val="000000"/>
                </a:solidFill>
              </a:rPr>
              <a:t>number lines? What is different? </a:t>
            </a:r>
            <a:r>
              <a:rPr lang="en-GB" dirty="0"/>
              <a:t>What is the start point? What is the end point? How many intervals are there? What is each interval worth? What is the number line counting up in? How do you know? Where would 45 be on the number line? How do you know?</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Misconceptions/ Common Errors </a:t>
            </a:r>
            <a:r>
              <a:rPr lang="en-GB" sz="1200" i="0" u="none" strike="noStrike" dirty="0">
                <a:solidFill>
                  <a:srgbClr val="000000"/>
                </a:solidFill>
              </a:rPr>
              <a:t>–  </a:t>
            </a:r>
            <a:r>
              <a:rPr lang="en-GB" dirty="0">
                <a:solidFill>
                  <a:srgbClr val="000000"/>
                </a:solidFill>
              </a:rPr>
              <a:t>Two of the number lines end in 50 and two of the number lines start at 0, therefore some pupils will think that 45 will appear in the same place and not take into account the increments.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Further Practice </a:t>
            </a:r>
            <a:r>
              <a:rPr lang="en-GB" sz="1200" i="0" u="none" strike="noStrike" dirty="0">
                <a:solidFill>
                  <a:srgbClr val="000000"/>
                </a:solidFill>
              </a:rPr>
              <a:t>– </a:t>
            </a:r>
            <a:r>
              <a:rPr lang="en-GB" dirty="0">
                <a:solidFill>
                  <a:srgbClr val="000000"/>
                </a:solidFill>
              </a:rPr>
              <a:t>Find 49 and 41 on each of these number lines. Can you find 25 on all of these number lines? Why not?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rPr>
              <a:t>Extension</a:t>
            </a:r>
            <a:r>
              <a:rPr lang="en-GB" sz="1200" i="0" u="none" strike="noStrike" dirty="0">
                <a:solidFill>
                  <a:srgbClr val="000000"/>
                </a:solidFill>
              </a:rPr>
              <a:t> – </a:t>
            </a:r>
            <a:r>
              <a:rPr lang="en-GB" dirty="0">
                <a:solidFill>
                  <a:srgbClr val="000000"/>
                </a:solidFill>
              </a:rPr>
              <a:t>Can you think of a number that can only be placed on the third number line? Is there a number that can be placed on the top and bottom number lines but not on the middle number line? Can you find a number that can only be placed on the bottom number line?</a:t>
            </a:r>
            <a:endParaRPr dirty="0"/>
          </a:p>
        </p:txBody>
      </p:sp>
      <p:sp>
        <p:nvSpPr>
          <p:cNvPr id="364" name="Google Shape;3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Hoki is correct.</a:t>
            </a:r>
            <a:endParaRPr dirty="0"/>
          </a:p>
          <a:p>
            <a:pPr marL="0" lvl="0" indent="0" algn="l" rtl="0">
              <a:spcBef>
                <a:spcPts val="0"/>
              </a:spcBef>
              <a:spcAft>
                <a:spcPts val="0"/>
              </a:spcAft>
              <a:buNone/>
            </a:pPr>
            <a:r>
              <a:rPr lang="en-GB" dirty="0"/>
              <a:t>25 will be halfway between the second and third division on the top number line.</a:t>
            </a:r>
            <a:endParaRPr dirty="0"/>
          </a:p>
          <a:p>
            <a:pPr marL="0" lvl="0" indent="0" algn="l" rtl="0">
              <a:spcBef>
                <a:spcPts val="0"/>
              </a:spcBef>
              <a:spcAft>
                <a:spcPts val="0"/>
              </a:spcAft>
              <a:buNone/>
            </a:pPr>
            <a:r>
              <a:rPr lang="en-GB" dirty="0"/>
              <a:t>25 will be halfway between 0 and the first division on the second number line.</a:t>
            </a:r>
            <a:endParaRPr dirty="0"/>
          </a:p>
          <a:p>
            <a:pPr marL="0" lvl="0" indent="0" algn="l" rtl="0">
              <a:spcBef>
                <a:spcPts val="0"/>
              </a:spcBef>
              <a:spcAft>
                <a:spcPts val="0"/>
              </a:spcAft>
              <a:buNone/>
            </a:pPr>
            <a:r>
              <a:rPr lang="en-GB" dirty="0"/>
              <a:t>25 will be on the centre division on the third number line.</a:t>
            </a:r>
            <a:endParaRPr dirty="0"/>
          </a:p>
          <a:p>
            <a:pPr marL="0" lvl="0" indent="0" algn="l" rtl="0">
              <a:spcBef>
                <a:spcPts val="0"/>
              </a:spcBef>
              <a:spcAft>
                <a:spcPts val="0"/>
              </a:spcAft>
              <a:buNone/>
            </a:pPr>
            <a:r>
              <a:rPr lang="en-GB" dirty="0"/>
              <a:t>25 will be halfway between the second and third division on the bottom number line.</a:t>
            </a:r>
            <a:endParaRPr dirty="0"/>
          </a:p>
          <a:p>
            <a:pPr marL="0" lvl="0" indent="0" algn="l" rtl="0">
              <a:lnSpc>
                <a:spcPct val="150000"/>
              </a:lnSpc>
              <a:spcBef>
                <a:spcPts val="0"/>
              </a:spcBef>
              <a:spcAft>
                <a:spcPts val="0"/>
              </a:spcAft>
              <a:buClr>
                <a:schemeClr val="dk1"/>
              </a:buClr>
              <a:buFont typeface="Arial"/>
              <a:buNone/>
            </a:pPr>
            <a:r>
              <a:rPr lang="en-GB" dirty="0">
                <a:solidFill>
                  <a:srgbClr val="222222"/>
                </a:solidFill>
              </a:rPr>
              <a:t>25 will not appear in the same place because the number lines have different starting points and they have different intervals.</a:t>
            </a:r>
            <a:endParaRPr dirty="0"/>
          </a:p>
        </p:txBody>
      </p:sp>
      <p:sp>
        <p:nvSpPr>
          <p:cNvPr id="395" name="Google Shape;3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Copies of the number line.  Encourage pupils to complete the labels on a number line as a method of checking answers, in order to promote good habits.</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What is the start point? What is the end point? How many intervals are there? What is each interval worth? What is the number line counting up in? How do you know? Complete the sentences:</a:t>
            </a:r>
            <a:endParaRPr dirty="0"/>
          </a:p>
          <a:p>
            <a:pPr marL="0" lvl="0" indent="0" algn="l" rtl="0">
              <a:spcBef>
                <a:spcPts val="0"/>
              </a:spcBef>
              <a:spcAft>
                <a:spcPts val="0"/>
              </a:spcAft>
              <a:buClr>
                <a:schemeClr val="dk1"/>
              </a:buClr>
              <a:buFont typeface="Arial"/>
              <a:buNone/>
            </a:pPr>
            <a:r>
              <a:rPr lang="en-GB" dirty="0"/>
              <a:t>The start point is _____ and the end point is _____</a:t>
            </a:r>
            <a:endParaRPr dirty="0"/>
          </a:p>
          <a:p>
            <a:pPr marL="0" lvl="0" indent="0" algn="l" rtl="0">
              <a:spcBef>
                <a:spcPts val="0"/>
              </a:spcBef>
              <a:spcAft>
                <a:spcPts val="0"/>
              </a:spcAft>
              <a:buClr>
                <a:schemeClr val="dk1"/>
              </a:buClr>
              <a:buSzPts val="1100"/>
              <a:buFont typeface="Arial"/>
              <a:buNone/>
            </a:pPr>
            <a:r>
              <a:rPr lang="en-GB" dirty="0"/>
              <a:t>There are _____ intervals on the number line.</a:t>
            </a:r>
            <a:endParaRPr dirty="0"/>
          </a:p>
          <a:p>
            <a:pPr marL="0" lvl="0" indent="0" algn="l" rtl="0">
              <a:spcBef>
                <a:spcPts val="0"/>
              </a:spcBef>
              <a:spcAft>
                <a:spcPts val="0"/>
              </a:spcAft>
              <a:buClr>
                <a:schemeClr val="dk1"/>
              </a:buClr>
              <a:buSzPts val="1100"/>
              <a:buFont typeface="Arial"/>
              <a:buNone/>
            </a:pPr>
            <a:r>
              <a:rPr lang="en-GB" dirty="0"/>
              <a:t>Each interval is worth _____</a:t>
            </a:r>
            <a:endParaRPr dirty="0"/>
          </a:p>
          <a:p>
            <a:pPr marL="0" lvl="0" indent="0" algn="l" rtl="0">
              <a:spcBef>
                <a:spcPts val="0"/>
              </a:spcBef>
              <a:spcAft>
                <a:spcPts val="0"/>
              </a:spcAft>
              <a:buClr>
                <a:schemeClr val="dk1"/>
              </a:buClr>
              <a:buSzPts val="1100"/>
              <a:buFont typeface="Arial"/>
              <a:buNone/>
            </a:pPr>
            <a:r>
              <a:rPr lang="en-GB" dirty="0"/>
              <a:t>The number line is counting up in _____</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assume that all number lines count in 1s or 10s and hence incorrectly label the divisions. Pupils may count the number of divisions, rather than the intervals.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Where would you mark 50 on this number line? Where would you estimate 10 to be on this number line? Is it easier to estimate the position of 30 or 34 on this number line? Explain your ideas.</a:t>
            </a:r>
            <a:endParaRPr dirty="0"/>
          </a:p>
          <a:p>
            <a:pPr marL="0" lvl="0" indent="0" algn="l" rtl="0">
              <a:spcBef>
                <a:spcPts val="0"/>
              </a:spcBef>
              <a:spcAft>
                <a:spcPts val="0"/>
              </a:spcAft>
              <a:buNone/>
            </a:pPr>
            <a:endParaRPr dirty="0"/>
          </a:p>
        </p:txBody>
      </p:sp>
      <p:sp>
        <p:nvSpPr>
          <p:cNvPr id="429" name="Google Shape;4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3" name="Google Shape;4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How and when to use these slides </a:t>
            </a:r>
            <a:r>
              <a:rPr lang="en-GB" dirty="0"/>
              <a:t>– These slides introduce number lines in the familiar concept of a ruler.  They build on learning from Y1 where the number line to 100 was introduced and then look at the Y2 objective 10s on a number line to 100.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simple rulers and objects to measure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Can you find the scale on the ru</a:t>
            </a:r>
            <a:r>
              <a:rPr lang="en-GB" dirty="0"/>
              <a:t>ler? What number does it start with? What is the greatest number you can see on the scale? What is the scale counting up in? How do you know? Can you complete the missing numbers on the scales? Where would _____ be on the number line? How do you know? Encourage pupils to complete the labels on a number line as a method of checking answers, in order to promote good habits.</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think that the interval in the number line represents the number rather than the division at the end of the interval.  Pupils may assume that all number lines count in 1s and hence incorrectly label the divisions.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Provide number lines with several numbered divisions both counting in 1s and 10s for pupils to label the rest of the divisions.</a:t>
            </a:r>
            <a:endParaRPr dirty="0"/>
          </a:p>
        </p:txBody>
      </p:sp>
      <p:sp>
        <p:nvSpPr>
          <p:cNvPr id="449" name="Google Shape;4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rulers, coloured cubes for extension activity</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Complete the stem sentences</a:t>
            </a:r>
            <a:endParaRPr dirty="0"/>
          </a:p>
          <a:p>
            <a:pPr marL="0" lvl="0" indent="0" algn="l" rtl="0">
              <a:spcBef>
                <a:spcPts val="0"/>
              </a:spcBef>
              <a:spcAft>
                <a:spcPts val="0"/>
              </a:spcAft>
              <a:buNone/>
            </a:pPr>
            <a:r>
              <a:rPr lang="en-GB" dirty="0"/>
              <a:t>The start point is _____ and the end point is _____</a:t>
            </a:r>
            <a:endParaRPr dirty="0"/>
          </a:p>
          <a:p>
            <a:pPr marL="0" lvl="0" indent="0" algn="l" rtl="0">
              <a:spcBef>
                <a:spcPts val="0"/>
              </a:spcBef>
              <a:spcAft>
                <a:spcPts val="0"/>
              </a:spcAft>
              <a:buClr>
                <a:schemeClr val="dk1"/>
              </a:buClr>
              <a:buSzPts val="1100"/>
              <a:buFont typeface="Arial"/>
              <a:buNone/>
            </a:pPr>
            <a:r>
              <a:rPr lang="en-GB" dirty="0"/>
              <a:t>There are _____ intervals on the number line.</a:t>
            </a:r>
            <a:endParaRPr dirty="0"/>
          </a:p>
          <a:p>
            <a:pPr marL="0" lvl="0" indent="0" algn="l" rtl="0">
              <a:spcBef>
                <a:spcPts val="0"/>
              </a:spcBef>
              <a:spcAft>
                <a:spcPts val="0"/>
              </a:spcAft>
              <a:buSzPts val="1100"/>
              <a:buNone/>
            </a:pPr>
            <a:r>
              <a:rPr lang="en-GB" dirty="0"/>
              <a:t>Each interval is worth _____</a:t>
            </a:r>
            <a:endParaRPr dirty="0"/>
          </a:p>
          <a:p>
            <a:pPr marL="0" lvl="0" indent="0" algn="l" rtl="0">
              <a:spcBef>
                <a:spcPts val="0"/>
              </a:spcBef>
              <a:spcAft>
                <a:spcPts val="0"/>
              </a:spcAft>
              <a:buSzPts val="1100"/>
              <a:buNone/>
            </a:pPr>
            <a:r>
              <a:rPr lang="en-GB" dirty="0"/>
              <a:t>The number line is counting up in _____</a:t>
            </a:r>
            <a:endParaRPr dirty="0"/>
          </a:p>
          <a:p>
            <a:pPr marL="0" lvl="0" indent="0" algn="l" rtl="0">
              <a:spcBef>
                <a:spcPts val="0"/>
              </a:spcBef>
              <a:spcAft>
                <a:spcPts val="0"/>
              </a:spcAft>
              <a:buNone/>
            </a:pPr>
            <a:r>
              <a:rPr lang="en-GB" dirty="0"/>
              <a:t>Encourage pupils to complete the labels on a number line as a method of checking answers, in order to promote good habits.  Ensure pupils understand that number lines count up from left to right.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think that the interval in the number line represents the number rather than the division at the end of the interval.  Pupils may assume that all number lines count in 1s and hence incorrectly label the divisions.</a:t>
            </a:r>
            <a:r>
              <a:rPr lang="en-GB"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Investigate counting ba</a:t>
            </a:r>
            <a:r>
              <a:rPr lang="en-GB" dirty="0"/>
              <a:t>ckwards along the number line from right to left. Arrange coloured cubes in a line to represent a number line. Give the first and last cube a number - what numbers do the other cubes represent? Consolidate learning by including both number lines in 1s and 10s.</a:t>
            </a:r>
            <a:endParaRPr dirty="0"/>
          </a:p>
        </p:txBody>
      </p:sp>
      <p:sp>
        <p:nvSpPr>
          <p:cNvPr id="490" name="Google Shape;49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a:t>
            </a:r>
            <a:r>
              <a:rPr lang="en-GB" dirty="0"/>
              <a:t>The pupil has labelled the number line in the spaces rather than on the lines.</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pupils has incorrectly identified the</a:t>
            </a:r>
            <a:r>
              <a:rPr lang="en-GB" dirty="0"/>
              <a:t> number line as counting up in 1s.</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The pupil </a:t>
            </a:r>
            <a:r>
              <a:rPr lang="en-GB" dirty="0"/>
              <a:t>has not recognised that the numbers in the interval can estimated and has chosen the value of the closest division.</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Correct answer</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hundred squares if required</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the number tower counting up in? How do you know</a:t>
            </a:r>
            <a:r>
              <a:rPr lang="en-GB" dirty="0"/>
              <a:t>? How many tens in this number? How many ones? Can you see a pattern in the numbers on each tower? What would be the next brick if we were to continue the tower? Would 100 appear in this tower? How do you know? Could zero appear in this tower? How do you know?</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assume that all number lines o</a:t>
            </a:r>
            <a:r>
              <a:rPr lang="en-GB" dirty="0"/>
              <a:t>r number sequences start from zero.   Pupils may not recognise the final tower as counting in 10s as it does not start from a multiple of ten - they should be encouraged to look at how the tens digit is increasing but the ones stays the same.</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Create a number tower problem like this for your partner that counts in twos, fives or tens.  Try choosing a starting number which is no</a:t>
            </a:r>
            <a:r>
              <a:rPr lang="en-GB" dirty="0"/>
              <a:t>t 0/2/5/10.</a:t>
            </a:r>
            <a:endParaRPr dirty="0"/>
          </a:p>
        </p:txBody>
      </p:sp>
      <p:sp>
        <p:nvSpPr>
          <p:cNvPr id="87" name="Google Shape;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Can you point to a division? Can you point to an interval? What is the start point? What is the end point? How many intervals are there? What is each interval worth? What is the number line counting up in? How do you know? Where </a:t>
            </a:r>
            <a:r>
              <a:rPr lang="en-GB" dirty="0"/>
              <a:t>w</a:t>
            </a:r>
            <a:r>
              <a:rPr lang="en-GB" sz="1200" b="0" i="0" u="none" strike="noStrike" dirty="0">
                <a:solidFill>
                  <a:schemeClr val="dk1"/>
                </a:solidFill>
                <a:latin typeface="Calibri"/>
                <a:ea typeface="Calibri"/>
                <a:cs typeface="Calibri"/>
                <a:sym typeface="Calibri"/>
              </a:rPr>
              <a:t>ould _____ be on the number line? How do you know?</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may assume that all number lines count in 1s or 10s and hence incorrectly label the divisions. Pupils may count the number of divisions, rather than the intervals. Pupils may incorrectly count the number of intervals and therefore label the positions of numbers incorrectly.</a:t>
            </a:r>
            <a:endParaRPr dirty="0"/>
          </a:p>
          <a:p>
            <a:pPr marL="0" lvl="0" indent="0" algn="l" rtl="0">
              <a:spcBef>
                <a:spcPts val="0"/>
              </a:spcBef>
              <a:spcAft>
                <a:spcPts val="0"/>
              </a:spcAft>
              <a:buNone/>
            </a:pPr>
            <a:r>
              <a:rPr lang="en-GB" b="1" dirty="0"/>
              <a:t>Further Practice</a:t>
            </a:r>
            <a:r>
              <a:rPr lang="en-GB" sz="1200" b="0" i="0" u="none" strike="noStrike" dirty="0">
                <a:solidFill>
                  <a:schemeClr val="dk1"/>
                </a:solidFill>
                <a:latin typeface="Calibri"/>
                <a:ea typeface="Calibri"/>
                <a:cs typeface="Calibri"/>
                <a:sym typeface="Calibri"/>
              </a:rPr>
              <a:t> – Dra</a:t>
            </a:r>
            <a:r>
              <a:rPr lang="en-GB" dirty="0"/>
              <a:t>w a number line where the start point is 0 and the end point is 50. There are 5 intervals on the number line. Each interval is worth 10. Repeat with different start and end points with intervals of either 10 or 1 to ensure pupils have understood the key vocabulary.</a:t>
            </a:r>
            <a:endParaRPr dirty="0"/>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Copies of the number lines</a:t>
            </a:r>
            <a:r>
              <a:rPr lang="en-GB" dirty="0"/>
              <a:t>.  Encourage pupils to complete the labels on a number line as a method of checking answers, in order to promote good habits.  </a:t>
            </a:r>
            <a:endParaRPr b="1" dirty="0"/>
          </a:p>
          <a:p>
            <a:pPr marL="0" lvl="0" indent="0" algn="l" rtl="0">
              <a:spcBef>
                <a:spcPts val="0"/>
              </a:spcBef>
              <a:spcAft>
                <a:spcPts val="0"/>
              </a:spcAft>
              <a:buNone/>
            </a:pPr>
            <a:r>
              <a:rPr lang="en-GB" b="1" dirty="0"/>
              <a:t>Key Questions </a:t>
            </a:r>
            <a:r>
              <a:rPr lang="en-GB" dirty="0"/>
              <a:t>– Can you point to a division? Can you point to an interval? What is the start point? What is the end point? How many intervals are there? What is each interval worth? What is the number line counting up in? How do you know? Where would _____ be on the number line? How do you know?</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Ensure pupils understand that number lines count up from left to right. Pupils may assume that all number lines count in 1s or 10s and hence incorrectly label the divisions. Pupils may count the number of divisions, rather than the intervals. Pupils may incorrectly count the number of intervals and therefore label the positions of numbers incorrectly.</a:t>
            </a:r>
            <a:endParaRPr dirty="0"/>
          </a:p>
          <a:p>
            <a:pPr marL="0" lvl="0" indent="0" algn="l" rtl="0">
              <a:spcBef>
                <a:spcPts val="0"/>
              </a:spcBef>
              <a:spcAft>
                <a:spcPts val="0"/>
              </a:spcAft>
              <a:buNone/>
            </a:pPr>
            <a:r>
              <a:rPr lang="en-GB" b="1" dirty="0"/>
              <a:t>Extension</a:t>
            </a:r>
            <a:r>
              <a:rPr lang="en-GB" sz="1200" b="1" i="0" u="none" strike="noStrike" dirty="0">
                <a:solidFill>
                  <a:schemeClr val="dk1"/>
                </a:solidFill>
                <a:latin typeface="Calibri"/>
                <a:ea typeface="Calibri"/>
                <a:cs typeface="Calibri"/>
                <a:sym typeface="Calibri"/>
              </a:rPr>
              <a:t> </a:t>
            </a:r>
            <a:r>
              <a:rPr lang="en-GB" sz="1200" b="0" i="0" u="none" strike="noStrike" dirty="0">
                <a:solidFill>
                  <a:schemeClr val="dk1"/>
                </a:solidFill>
                <a:latin typeface="Calibri"/>
                <a:ea typeface="Calibri"/>
                <a:cs typeface="Calibri"/>
                <a:sym typeface="Calibri"/>
              </a:rPr>
              <a:t>– </a:t>
            </a:r>
            <a:r>
              <a:rPr lang="en-GB" dirty="0"/>
              <a:t>Explain why the arrow is in the same position on both of the number lines in question 2, but the number the arrow is pointing to is different on each one.</a:t>
            </a:r>
            <a:endParaRPr dirty="0"/>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dirty="0"/>
              <a:t>0,5, 10, 15, 20, 25, 30, 35, 40, 45, 50</a:t>
            </a:r>
            <a:endParaRPr dirty="0"/>
          </a:p>
          <a:p>
            <a:pPr marL="457200" lvl="0" indent="-317500" algn="l" rtl="0">
              <a:spcBef>
                <a:spcPts val="0"/>
              </a:spcBef>
              <a:spcAft>
                <a:spcPts val="0"/>
              </a:spcAft>
              <a:buSzPts val="1400"/>
              <a:buAutoNum type="alphaLcParenR"/>
            </a:pPr>
            <a:r>
              <a:rPr lang="en-GB" dirty="0"/>
              <a:t>12, 14, 16, 18, 20, 22, 24, 26, 28, 30, 32</a:t>
            </a:r>
            <a:endParaRPr dirty="0"/>
          </a:p>
          <a:p>
            <a:pPr marL="457200" lvl="0" indent="-317500" algn="l" rtl="0">
              <a:spcBef>
                <a:spcPts val="0"/>
              </a:spcBef>
              <a:spcAft>
                <a:spcPts val="0"/>
              </a:spcAft>
              <a:buSzPts val="1400"/>
              <a:buAutoNum type="alphaLcParenR"/>
            </a:pPr>
            <a:r>
              <a:rPr lang="en-GB" dirty="0"/>
              <a:t>10, 15, 20, 25, 30, 35, 40, 45, 50, 55, 60</a:t>
            </a:r>
          </a:p>
          <a:p>
            <a:pPr marL="457200" lvl="0" indent="-317500" algn="l" rtl="0">
              <a:spcBef>
                <a:spcPts val="0"/>
              </a:spcBef>
              <a:spcAft>
                <a:spcPts val="0"/>
              </a:spcAft>
              <a:buSzPts val="1400"/>
              <a:buAutoNum type="alphaLcParenR"/>
            </a:pPr>
            <a:r>
              <a:rPr lang="en-GB" dirty="0"/>
              <a:t>30</a:t>
            </a:r>
          </a:p>
          <a:p>
            <a:pPr marL="457200" lvl="0" indent="-317500" algn="l" rtl="0">
              <a:spcBef>
                <a:spcPts val="0"/>
              </a:spcBef>
              <a:spcAft>
                <a:spcPts val="0"/>
              </a:spcAft>
              <a:buSzPts val="1400"/>
              <a:buAutoNum type="alphaLcParenR"/>
            </a:pPr>
            <a:r>
              <a:rPr lang="en-GB" dirty="0"/>
              <a:t>26</a:t>
            </a:r>
            <a:endParaRPr dirty="0"/>
          </a:p>
        </p:txBody>
      </p:sp>
      <p:sp>
        <p:nvSpPr>
          <p:cNvPr id="241" name="Google Shape;2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use a number line to 100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understand how to use a number line to 100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87" name="Google Shape;287;p12"/>
          <p:cNvSpPr txBox="1">
            <a:spLocks noGrp="1"/>
          </p:cNvSpPr>
          <p:nvPr>
            <p:ph type="body" idx="2"/>
          </p:nvPr>
        </p:nvSpPr>
        <p:spPr>
          <a:xfrm>
            <a:off x="263050" y="1002225"/>
            <a:ext cx="11736900" cy="1054766"/>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ct val="100000"/>
            </a:pPr>
            <a:r>
              <a:rPr lang="en-GB" b="1" dirty="0"/>
              <a:t>Draw an arrow to show where each number belongs on the number line.</a:t>
            </a:r>
            <a:endParaRPr b="1" dirty="0"/>
          </a:p>
          <a:p>
            <a:pPr marL="0" lvl="0" indent="0" algn="l" rtl="0">
              <a:lnSpc>
                <a:spcPct val="150000"/>
              </a:lnSpc>
              <a:spcBef>
                <a:spcPts val="0"/>
              </a:spcBef>
              <a:spcAft>
                <a:spcPts val="0"/>
              </a:spcAft>
              <a:buNone/>
            </a:pPr>
            <a:r>
              <a:rPr lang="en-GB" dirty="0"/>
              <a:t>Which number is the arrow pointing to?</a:t>
            </a:r>
            <a:endParaRPr dirty="0"/>
          </a:p>
        </p:txBody>
      </p:sp>
      <p:sp>
        <p:nvSpPr>
          <p:cNvPr id="288" name="Google Shape;288;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90" name="Google Shape;290;p12"/>
          <p:cNvGrpSpPr/>
          <p:nvPr/>
        </p:nvGrpSpPr>
        <p:grpSpPr>
          <a:xfrm>
            <a:off x="1569259" y="4742622"/>
            <a:ext cx="8977281" cy="710762"/>
            <a:chOff x="0" y="2634211"/>
            <a:chExt cx="9296139" cy="840939"/>
          </a:xfrm>
        </p:grpSpPr>
        <p:pic>
          <p:nvPicPr>
            <p:cNvPr id="291" name="Google Shape;291;p12"/>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92" name="Google Shape;292;p12"/>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293" name="Google Shape;293;p12"/>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a:t>
              </a:r>
              <a:endParaRPr sz="1800" b="0" i="0" u="none" strike="noStrike" cap="none">
                <a:solidFill>
                  <a:srgbClr val="000000"/>
                </a:solidFill>
                <a:latin typeface="Nunito Sans"/>
                <a:ea typeface="Nunito Sans"/>
                <a:cs typeface="Nunito Sans"/>
                <a:sym typeface="Nunito Sans"/>
              </a:endParaRPr>
            </a:p>
          </p:txBody>
        </p:sp>
      </p:grpSp>
      <p:grpSp>
        <p:nvGrpSpPr>
          <p:cNvPr id="297" name="Google Shape;297;p12"/>
          <p:cNvGrpSpPr/>
          <p:nvPr/>
        </p:nvGrpSpPr>
        <p:grpSpPr>
          <a:xfrm>
            <a:off x="1569259" y="2317618"/>
            <a:ext cx="8977281" cy="1070450"/>
            <a:chOff x="1642850" y="1867475"/>
            <a:chExt cx="8977281" cy="1070450"/>
          </a:xfrm>
        </p:grpSpPr>
        <p:grpSp>
          <p:nvGrpSpPr>
            <p:cNvPr id="298" name="Google Shape;298;p12"/>
            <p:cNvGrpSpPr/>
            <p:nvPr/>
          </p:nvGrpSpPr>
          <p:grpSpPr>
            <a:xfrm>
              <a:off x="1642850" y="1867475"/>
              <a:ext cx="8977281" cy="710762"/>
              <a:chOff x="0" y="2634211"/>
              <a:chExt cx="9296139" cy="840939"/>
            </a:xfrm>
          </p:grpSpPr>
          <p:pic>
            <p:nvPicPr>
              <p:cNvPr id="299" name="Google Shape;299;p12"/>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300" name="Google Shape;300;p12"/>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301" name="Google Shape;301;p12"/>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grpSp>
          <p:nvGrpSpPr>
            <p:cNvPr id="302" name="Google Shape;302;p12"/>
            <p:cNvGrpSpPr/>
            <p:nvPr/>
          </p:nvGrpSpPr>
          <p:grpSpPr>
            <a:xfrm>
              <a:off x="9129725" y="2057425"/>
              <a:ext cx="653100" cy="880500"/>
              <a:chOff x="8110225" y="4348675"/>
              <a:chExt cx="653100" cy="880500"/>
            </a:xfrm>
          </p:grpSpPr>
          <p:cxnSp>
            <p:nvCxnSpPr>
              <p:cNvPr id="303" name="Google Shape;303;p12"/>
              <p:cNvCxnSpPr/>
              <p:nvPr/>
            </p:nvCxnSpPr>
            <p:spPr>
              <a:xfrm rot="10800000" flipH="1">
                <a:off x="8442475" y="4348675"/>
                <a:ext cx="6000" cy="418800"/>
              </a:xfrm>
              <a:prstGeom prst="straightConnector1">
                <a:avLst/>
              </a:prstGeom>
              <a:noFill/>
              <a:ln w="28575" cap="flat" cmpd="sng">
                <a:solidFill>
                  <a:srgbClr val="0277BD"/>
                </a:solidFill>
                <a:prstDash val="solid"/>
                <a:round/>
                <a:headEnd type="none" w="med" len="med"/>
                <a:tailEnd type="triangle" w="med" len="med"/>
              </a:ln>
            </p:spPr>
          </p:cxnSp>
          <p:sp>
            <p:nvSpPr>
              <p:cNvPr id="304" name="Google Shape;304;p12"/>
              <p:cNvSpPr txBox="1"/>
              <p:nvPr/>
            </p:nvSpPr>
            <p:spPr>
              <a:xfrm>
                <a:off x="8110225" y="4767475"/>
                <a:ext cx="653100" cy="461700"/>
              </a:xfrm>
              <a:prstGeom prst="rect">
                <a:avLst/>
              </a:prstGeom>
              <a:noFill/>
              <a:ln w="9525" cap="flat" cmpd="sng">
                <a:solidFill>
                  <a:srgbClr val="0277BD"/>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Nunito Sans"/>
                  <a:ea typeface="Nunito Sans"/>
                  <a:cs typeface="Nunito Sans"/>
                  <a:sym typeface="Nunito Sans"/>
                </a:endParaRPr>
              </a:p>
            </p:txBody>
          </p:sp>
        </p:grpSp>
      </p:grpSp>
      <p:grpSp>
        <p:nvGrpSpPr>
          <p:cNvPr id="305" name="Google Shape;305;p12"/>
          <p:cNvGrpSpPr/>
          <p:nvPr/>
        </p:nvGrpSpPr>
        <p:grpSpPr>
          <a:xfrm>
            <a:off x="3826995" y="3173711"/>
            <a:ext cx="4143525" cy="476400"/>
            <a:chOff x="1743075" y="2409825"/>
            <a:chExt cx="4143525" cy="476400"/>
          </a:xfrm>
          <a:solidFill>
            <a:srgbClr val="CCD4F4"/>
          </a:solidFill>
        </p:grpSpPr>
        <p:sp>
          <p:nvSpPr>
            <p:cNvPr id="306" name="Google Shape;306;p12"/>
            <p:cNvSpPr/>
            <p:nvPr/>
          </p:nvSpPr>
          <p:spPr>
            <a:xfrm>
              <a:off x="1743075" y="240982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15</a:t>
              </a:r>
              <a:endParaRPr sz="1800">
                <a:latin typeface="Century Gothic"/>
                <a:ea typeface="Century Gothic"/>
                <a:cs typeface="Century Gothic"/>
                <a:sym typeface="Century Gothic"/>
              </a:endParaRPr>
            </a:p>
          </p:txBody>
        </p:sp>
        <p:sp>
          <p:nvSpPr>
            <p:cNvPr id="307" name="Google Shape;307;p12"/>
            <p:cNvSpPr/>
            <p:nvPr/>
          </p:nvSpPr>
          <p:spPr>
            <a:xfrm>
              <a:off x="2876550" y="240982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25</a:t>
              </a:r>
              <a:endParaRPr sz="1800">
                <a:latin typeface="Century Gothic"/>
                <a:ea typeface="Century Gothic"/>
                <a:cs typeface="Century Gothic"/>
                <a:sym typeface="Century Gothic"/>
              </a:endParaRPr>
            </a:p>
          </p:txBody>
        </p:sp>
        <p:sp>
          <p:nvSpPr>
            <p:cNvPr id="308" name="Google Shape;308;p12"/>
            <p:cNvSpPr/>
            <p:nvPr/>
          </p:nvSpPr>
          <p:spPr>
            <a:xfrm>
              <a:off x="4010025" y="240982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p:txBody>
        </p:sp>
        <p:sp>
          <p:nvSpPr>
            <p:cNvPr id="309" name="Google Shape;309;p12"/>
            <p:cNvSpPr/>
            <p:nvPr/>
          </p:nvSpPr>
          <p:spPr>
            <a:xfrm>
              <a:off x="5143500" y="240982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40</a:t>
              </a:r>
              <a:endParaRPr sz="1800">
                <a:latin typeface="Century Gothic"/>
                <a:ea typeface="Century Gothic"/>
                <a:cs typeface="Century Gothic"/>
                <a:sym typeface="Century Gothic"/>
              </a:endParaRPr>
            </a:p>
          </p:txBody>
        </p:sp>
      </p:grpSp>
      <p:grpSp>
        <p:nvGrpSpPr>
          <p:cNvPr id="310" name="Google Shape;310;p12"/>
          <p:cNvGrpSpPr/>
          <p:nvPr/>
        </p:nvGrpSpPr>
        <p:grpSpPr>
          <a:xfrm>
            <a:off x="3741233" y="5759992"/>
            <a:ext cx="4143525" cy="476400"/>
            <a:chOff x="1743075" y="5229175"/>
            <a:chExt cx="4143525" cy="476400"/>
          </a:xfrm>
          <a:solidFill>
            <a:srgbClr val="CCD4F4"/>
          </a:solidFill>
        </p:grpSpPr>
        <p:sp>
          <p:nvSpPr>
            <p:cNvPr id="311" name="Google Shape;311;p12"/>
            <p:cNvSpPr/>
            <p:nvPr/>
          </p:nvSpPr>
          <p:spPr>
            <a:xfrm>
              <a:off x="1743075" y="522917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15</a:t>
              </a:r>
              <a:endParaRPr sz="1800" dirty="0">
                <a:latin typeface="Century Gothic"/>
                <a:ea typeface="Century Gothic"/>
                <a:cs typeface="Century Gothic"/>
                <a:sym typeface="Century Gothic"/>
              </a:endParaRPr>
            </a:p>
          </p:txBody>
        </p:sp>
        <p:sp>
          <p:nvSpPr>
            <p:cNvPr id="312" name="Google Shape;312;p12"/>
            <p:cNvSpPr/>
            <p:nvPr/>
          </p:nvSpPr>
          <p:spPr>
            <a:xfrm>
              <a:off x="2876550" y="522917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25</a:t>
              </a:r>
              <a:endParaRPr sz="1800">
                <a:latin typeface="Century Gothic"/>
                <a:ea typeface="Century Gothic"/>
                <a:cs typeface="Century Gothic"/>
                <a:sym typeface="Century Gothic"/>
              </a:endParaRPr>
            </a:p>
          </p:txBody>
        </p:sp>
        <p:sp>
          <p:nvSpPr>
            <p:cNvPr id="313" name="Google Shape;313;p12"/>
            <p:cNvSpPr/>
            <p:nvPr/>
          </p:nvSpPr>
          <p:spPr>
            <a:xfrm>
              <a:off x="4010025" y="522917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39</a:t>
              </a:r>
              <a:endParaRPr sz="1800">
                <a:latin typeface="Century Gothic"/>
                <a:ea typeface="Century Gothic"/>
                <a:cs typeface="Century Gothic"/>
                <a:sym typeface="Century Gothic"/>
              </a:endParaRPr>
            </a:p>
          </p:txBody>
        </p:sp>
        <p:sp>
          <p:nvSpPr>
            <p:cNvPr id="314" name="Google Shape;314;p12"/>
            <p:cNvSpPr/>
            <p:nvPr/>
          </p:nvSpPr>
          <p:spPr>
            <a:xfrm>
              <a:off x="5143500" y="5229175"/>
              <a:ext cx="743100" cy="4764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41</a:t>
              </a:r>
              <a:endParaRPr sz="1800">
                <a:latin typeface="Century Gothic"/>
                <a:ea typeface="Century Gothic"/>
                <a:cs typeface="Century Gothic"/>
                <a:sym typeface="Century Gothic"/>
              </a:endParaRPr>
            </a:p>
          </p:txBody>
        </p:sp>
      </p:grpSp>
      <p:grpSp>
        <p:nvGrpSpPr>
          <p:cNvPr id="3" name="Group 2">
            <a:extLst>
              <a:ext uri="{FF2B5EF4-FFF2-40B4-BE49-F238E27FC236}">
                <a16:creationId xmlns:a16="http://schemas.microsoft.com/office/drawing/2014/main" id="{74679E1D-5963-6047-907D-DFC6D7EED191}"/>
              </a:ext>
            </a:extLst>
          </p:cNvPr>
          <p:cNvGrpSpPr/>
          <p:nvPr/>
        </p:nvGrpSpPr>
        <p:grpSpPr>
          <a:xfrm>
            <a:off x="4273096" y="2471408"/>
            <a:ext cx="5436138" cy="859376"/>
            <a:chOff x="4273096" y="2471408"/>
            <a:chExt cx="5436138" cy="859376"/>
          </a:xfrm>
        </p:grpSpPr>
        <p:sp>
          <p:nvSpPr>
            <p:cNvPr id="316" name="Google Shape;316;p12"/>
            <p:cNvSpPr txBox="1"/>
            <p:nvPr/>
          </p:nvSpPr>
          <p:spPr>
            <a:xfrm>
              <a:off x="9043117" y="2961493"/>
              <a:ext cx="666117"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45</a:t>
              </a:r>
              <a:endParaRPr sz="1800" dirty="0">
                <a:solidFill>
                  <a:srgbClr val="43A047"/>
                </a:solidFill>
                <a:latin typeface="Century Gothic"/>
                <a:ea typeface="Century Gothic"/>
                <a:cs typeface="Century Gothic"/>
                <a:sym typeface="Century Gothic"/>
              </a:endParaRPr>
            </a:p>
          </p:txBody>
        </p:sp>
        <p:cxnSp>
          <p:nvCxnSpPr>
            <p:cNvPr id="317" name="Google Shape;317;p12"/>
            <p:cNvCxnSpPr>
              <a:cxnSpLocks/>
              <a:stCxn id="307" idx="0"/>
              <a:endCxn id="299" idx="2"/>
            </p:cNvCxnSpPr>
            <p:nvPr/>
          </p:nvCxnSpPr>
          <p:spPr>
            <a:xfrm flipV="1">
              <a:off x="5332020" y="2566648"/>
              <a:ext cx="652420" cy="607063"/>
            </a:xfrm>
            <a:prstGeom prst="straightConnector1">
              <a:avLst/>
            </a:prstGeom>
            <a:noFill/>
            <a:ln w="19050" cap="flat" cmpd="sng">
              <a:solidFill>
                <a:srgbClr val="43A047"/>
              </a:solidFill>
              <a:prstDash val="solid"/>
              <a:round/>
              <a:headEnd type="none" w="med" len="med"/>
              <a:tailEnd type="triangle" w="med" len="med"/>
            </a:ln>
          </p:spPr>
        </p:cxnSp>
        <p:cxnSp>
          <p:nvCxnSpPr>
            <p:cNvPr id="318" name="Google Shape;318;p12"/>
            <p:cNvCxnSpPr>
              <a:cxnSpLocks/>
              <a:stCxn id="309" idx="0"/>
            </p:cNvCxnSpPr>
            <p:nvPr/>
          </p:nvCxnSpPr>
          <p:spPr>
            <a:xfrm flipV="1">
              <a:off x="7598970" y="2528987"/>
              <a:ext cx="958014" cy="644724"/>
            </a:xfrm>
            <a:prstGeom prst="straightConnector1">
              <a:avLst/>
            </a:prstGeom>
            <a:noFill/>
            <a:ln w="19050" cap="flat" cmpd="sng">
              <a:solidFill>
                <a:srgbClr val="43A047"/>
              </a:solidFill>
              <a:prstDash val="solid"/>
              <a:round/>
              <a:headEnd type="none" w="med" len="med"/>
              <a:tailEnd type="triangle" w="med" len="med"/>
            </a:ln>
          </p:spPr>
        </p:cxnSp>
        <p:cxnSp>
          <p:nvCxnSpPr>
            <p:cNvPr id="319" name="Google Shape;319;p12"/>
            <p:cNvCxnSpPr>
              <a:cxnSpLocks/>
            </p:cNvCxnSpPr>
            <p:nvPr/>
          </p:nvCxnSpPr>
          <p:spPr>
            <a:xfrm flipV="1">
              <a:off x="4273096" y="2471408"/>
              <a:ext cx="1162" cy="636210"/>
            </a:xfrm>
            <a:prstGeom prst="straightConnector1">
              <a:avLst/>
            </a:prstGeom>
            <a:noFill/>
            <a:ln w="19050" cap="flat" cmpd="sng">
              <a:solidFill>
                <a:srgbClr val="43A047"/>
              </a:solidFill>
              <a:prstDash val="solid"/>
              <a:round/>
              <a:headEnd type="none" w="med" len="med"/>
              <a:tailEnd type="triangle" w="med" len="med"/>
            </a:ln>
          </p:spPr>
        </p:cxnSp>
        <p:cxnSp>
          <p:nvCxnSpPr>
            <p:cNvPr id="320" name="Google Shape;320;p12"/>
            <p:cNvCxnSpPr>
              <a:cxnSpLocks/>
              <a:stCxn id="308" idx="0"/>
            </p:cNvCxnSpPr>
            <p:nvPr/>
          </p:nvCxnSpPr>
          <p:spPr>
            <a:xfrm flipV="1">
              <a:off x="6465495" y="2528987"/>
              <a:ext cx="384567" cy="644724"/>
            </a:xfrm>
            <a:prstGeom prst="straightConnector1">
              <a:avLst/>
            </a:prstGeom>
            <a:noFill/>
            <a:ln w="19050" cap="flat" cmpd="sng">
              <a:solidFill>
                <a:srgbClr val="43A047"/>
              </a:solidFill>
              <a:prstDash val="solid"/>
              <a:round/>
              <a:headEnd type="none" w="med" len="med"/>
              <a:tailEnd type="triangle" w="med" len="med"/>
            </a:ln>
          </p:spPr>
        </p:cxnSp>
      </p:grpSp>
      <p:grpSp>
        <p:nvGrpSpPr>
          <p:cNvPr id="4" name="Group 3">
            <a:extLst>
              <a:ext uri="{FF2B5EF4-FFF2-40B4-BE49-F238E27FC236}">
                <a16:creationId xmlns:a16="http://schemas.microsoft.com/office/drawing/2014/main" id="{97B6D2D7-D777-9841-AD9A-D9A232B3FDBE}"/>
              </a:ext>
            </a:extLst>
          </p:cNvPr>
          <p:cNvGrpSpPr/>
          <p:nvPr/>
        </p:nvGrpSpPr>
        <p:grpSpPr>
          <a:xfrm>
            <a:off x="2980705" y="4736282"/>
            <a:ext cx="4532503" cy="1023710"/>
            <a:chOff x="2980705" y="4736282"/>
            <a:chExt cx="4532503" cy="1023710"/>
          </a:xfrm>
        </p:grpSpPr>
        <p:cxnSp>
          <p:nvCxnSpPr>
            <p:cNvPr id="321" name="Google Shape;321;p12"/>
            <p:cNvCxnSpPr>
              <a:cxnSpLocks/>
              <a:stCxn id="312" idx="0"/>
            </p:cNvCxnSpPr>
            <p:nvPr/>
          </p:nvCxnSpPr>
          <p:spPr>
            <a:xfrm flipH="1" flipV="1">
              <a:off x="3848445" y="4736282"/>
              <a:ext cx="1397813" cy="1023710"/>
            </a:xfrm>
            <a:prstGeom prst="straightConnector1">
              <a:avLst/>
            </a:prstGeom>
            <a:noFill/>
            <a:ln w="19050" cap="flat" cmpd="sng">
              <a:solidFill>
                <a:srgbClr val="43A047"/>
              </a:solidFill>
              <a:prstDash val="solid"/>
              <a:round/>
              <a:headEnd type="none" w="med" len="med"/>
              <a:tailEnd type="triangle" w="med" len="med"/>
            </a:ln>
          </p:spPr>
        </p:cxnSp>
        <p:cxnSp>
          <p:nvCxnSpPr>
            <p:cNvPr id="322" name="Google Shape;322;p12"/>
            <p:cNvCxnSpPr>
              <a:cxnSpLocks/>
              <a:stCxn id="311" idx="0"/>
            </p:cNvCxnSpPr>
            <p:nvPr/>
          </p:nvCxnSpPr>
          <p:spPr>
            <a:xfrm flipH="1" flipV="1">
              <a:off x="2980705" y="4736282"/>
              <a:ext cx="1132078" cy="1023710"/>
            </a:xfrm>
            <a:prstGeom prst="straightConnector1">
              <a:avLst/>
            </a:prstGeom>
            <a:noFill/>
            <a:ln w="19050" cap="flat" cmpd="sng">
              <a:solidFill>
                <a:srgbClr val="43A047"/>
              </a:solidFill>
              <a:prstDash val="solid"/>
              <a:round/>
              <a:headEnd type="none" w="med" len="med"/>
              <a:tailEnd type="triangle" w="med" len="med"/>
            </a:ln>
          </p:spPr>
        </p:cxnSp>
        <p:cxnSp>
          <p:nvCxnSpPr>
            <p:cNvPr id="323" name="Google Shape;323;p12"/>
            <p:cNvCxnSpPr>
              <a:cxnSpLocks/>
              <a:stCxn id="314" idx="0"/>
            </p:cNvCxnSpPr>
            <p:nvPr/>
          </p:nvCxnSpPr>
          <p:spPr>
            <a:xfrm flipH="1" flipV="1">
              <a:off x="5265807" y="4736282"/>
              <a:ext cx="2247401" cy="1023710"/>
            </a:xfrm>
            <a:prstGeom prst="straightConnector1">
              <a:avLst/>
            </a:prstGeom>
            <a:noFill/>
            <a:ln w="19050" cap="flat" cmpd="sng">
              <a:solidFill>
                <a:srgbClr val="43A047"/>
              </a:solidFill>
              <a:prstDash val="solid"/>
              <a:round/>
              <a:headEnd type="none" w="med" len="med"/>
              <a:tailEnd type="triangle" w="med" len="med"/>
            </a:ln>
          </p:spPr>
        </p:cxnSp>
        <p:cxnSp>
          <p:nvCxnSpPr>
            <p:cNvPr id="324" name="Google Shape;324;p12"/>
            <p:cNvCxnSpPr>
              <a:cxnSpLocks/>
              <a:stCxn id="313" idx="0"/>
            </p:cNvCxnSpPr>
            <p:nvPr/>
          </p:nvCxnSpPr>
          <p:spPr>
            <a:xfrm flipH="1" flipV="1">
              <a:off x="4980523" y="4736282"/>
              <a:ext cx="1399210" cy="1023710"/>
            </a:xfrm>
            <a:prstGeom prst="straightConnector1">
              <a:avLst/>
            </a:prstGeom>
            <a:noFill/>
            <a:ln w="19050" cap="flat" cmpd="sng">
              <a:solidFill>
                <a:srgbClr val="43A047"/>
              </a:solidFill>
              <a:prstDash val="solid"/>
              <a:round/>
              <a:headEnd type="none" w="med" len="med"/>
              <a:tailEnd type="triangle" w="med" len="med"/>
            </a:ln>
          </p:spPr>
        </p:cxnSp>
      </p:grpSp>
      <p:sp>
        <p:nvSpPr>
          <p:cNvPr id="42" name="TextBox 41">
            <a:extLst>
              <a:ext uri="{FF2B5EF4-FFF2-40B4-BE49-F238E27FC236}">
                <a16:creationId xmlns:a16="http://schemas.microsoft.com/office/drawing/2014/main" id="{2A4BDEE3-FEF0-E74D-9696-AE8820FF46A8}"/>
              </a:ext>
            </a:extLst>
          </p:cNvPr>
          <p:cNvSpPr txBox="1"/>
          <p:nvPr/>
        </p:nvSpPr>
        <p:spPr>
          <a:xfrm>
            <a:off x="263051" y="3762788"/>
            <a:ext cx="9059122" cy="455125"/>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latin typeface="Century Gothic" panose="020B0502020202020204" pitchFamily="34" charset="0"/>
              </a:rPr>
              <a:t>Draw an arrow to estimate where each number belongs on the number line.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nextCondLst>
                <p:cond evt="onClick" delay="0">
                  <p:tgtEl>
                    <p:spTgt spid="28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Timeline&#10;&#10;Description automatically generated">
            <a:extLst>
              <a:ext uri="{FF2B5EF4-FFF2-40B4-BE49-F238E27FC236}">
                <a16:creationId xmlns:a16="http://schemas.microsoft.com/office/drawing/2014/main" id="{36F0A2AF-8AFC-3B43-8295-EA1D4EBE5F4C}"/>
              </a:ext>
            </a:extLst>
          </p:cNvPr>
          <p:cNvPicPr>
            <a:picLocks noChangeAspect="1"/>
          </p:cNvPicPr>
          <p:nvPr/>
        </p:nvPicPr>
        <p:blipFill>
          <a:blip r:embed="rId3"/>
          <a:stretch>
            <a:fillRect/>
          </a:stretch>
        </p:blipFill>
        <p:spPr>
          <a:xfrm>
            <a:off x="263524" y="1077157"/>
            <a:ext cx="6540500" cy="30988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67" name="Google Shape;367;p8"/>
          <p:cNvSpPr txBox="1">
            <a:spLocks noGrp="1"/>
          </p:cNvSpPr>
          <p:nvPr>
            <p:ph type="body" idx="2"/>
          </p:nvPr>
        </p:nvSpPr>
        <p:spPr>
          <a:xfrm>
            <a:off x="263046" y="1176338"/>
            <a:ext cx="11736887" cy="125848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Will the number 45 appear in the same place on all of these number lines?</a:t>
            </a:r>
            <a:endParaRPr dirty="0"/>
          </a:p>
          <a:p>
            <a:pPr marL="0" lvl="0" indent="0" algn="l" rtl="0">
              <a:lnSpc>
                <a:spcPct val="150000"/>
              </a:lnSpc>
              <a:spcBef>
                <a:spcPts val="1000"/>
              </a:spcBef>
              <a:spcAft>
                <a:spcPts val="0"/>
              </a:spcAft>
              <a:buClr>
                <a:srgbClr val="222222"/>
              </a:buClr>
              <a:buSzPts val="1800"/>
              <a:buNone/>
            </a:pPr>
            <a:r>
              <a:rPr lang="en-GB" dirty="0"/>
              <a:t>Talk to a partner and explain your reasoning.</a:t>
            </a:r>
            <a:endParaRPr dirty="0"/>
          </a:p>
        </p:txBody>
      </p:sp>
      <p:sp>
        <p:nvSpPr>
          <p:cNvPr id="368" name="Google Shape;368;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69" name="Google Shape;369;p8"/>
          <p:cNvGrpSpPr/>
          <p:nvPr/>
        </p:nvGrpSpPr>
        <p:grpSpPr>
          <a:xfrm>
            <a:off x="1472655" y="3495619"/>
            <a:ext cx="8992135" cy="710762"/>
            <a:chOff x="-76845" y="2634211"/>
            <a:chExt cx="9311520" cy="840939"/>
          </a:xfrm>
        </p:grpSpPr>
        <p:pic>
          <p:nvPicPr>
            <p:cNvPr id="370" name="Google Shape;370;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371" name="Google Shape;371;p8"/>
            <p:cNvSpPr txBox="1"/>
            <p:nvPr/>
          </p:nvSpPr>
          <p:spPr>
            <a:xfrm>
              <a:off x="-76845" y="2928850"/>
              <a:ext cx="477299"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40</a:t>
              </a:r>
              <a:endParaRPr sz="1800">
                <a:solidFill>
                  <a:schemeClr val="dk1"/>
                </a:solidFill>
                <a:latin typeface="Nunito Sans"/>
                <a:ea typeface="Nunito Sans"/>
                <a:cs typeface="Nunito Sans"/>
                <a:sym typeface="Nunito Sans"/>
              </a:endParaRPr>
            </a:p>
          </p:txBody>
        </p:sp>
        <p:sp>
          <p:nvSpPr>
            <p:cNvPr id="372" name="Google Shape;372;p8"/>
            <p:cNvSpPr txBox="1"/>
            <p:nvPr/>
          </p:nvSpPr>
          <p:spPr>
            <a:xfrm>
              <a:off x="1650258" y="2928965"/>
              <a:ext cx="550800"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42</a:t>
              </a:r>
              <a:endParaRPr sz="1800">
                <a:solidFill>
                  <a:schemeClr val="dk1"/>
                </a:solidFill>
                <a:latin typeface="Nunito Sans"/>
                <a:ea typeface="Nunito Sans"/>
                <a:cs typeface="Nunito Sans"/>
                <a:sym typeface="Nunito Sans"/>
              </a:endParaRPr>
            </a:p>
          </p:txBody>
        </p:sp>
        <p:sp>
          <p:nvSpPr>
            <p:cNvPr id="373" name="Google Shape;373;p8"/>
            <p:cNvSpPr txBox="1"/>
            <p:nvPr/>
          </p:nvSpPr>
          <p:spPr>
            <a:xfrm>
              <a:off x="8683875" y="2928850"/>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50</a:t>
              </a:r>
              <a:endParaRPr sz="1800">
                <a:solidFill>
                  <a:schemeClr val="dk1"/>
                </a:solidFill>
                <a:latin typeface="Nunito Sans"/>
                <a:ea typeface="Nunito Sans"/>
                <a:cs typeface="Nunito Sans"/>
                <a:sym typeface="Nunito Sans"/>
              </a:endParaRPr>
            </a:p>
          </p:txBody>
        </p:sp>
      </p:grpSp>
      <p:grpSp>
        <p:nvGrpSpPr>
          <p:cNvPr id="374" name="Google Shape;374;p8"/>
          <p:cNvGrpSpPr/>
          <p:nvPr/>
        </p:nvGrpSpPr>
        <p:grpSpPr>
          <a:xfrm>
            <a:off x="1546867" y="2385043"/>
            <a:ext cx="8917926" cy="710762"/>
            <a:chOff x="0" y="2634211"/>
            <a:chExt cx="9234675" cy="840939"/>
          </a:xfrm>
        </p:grpSpPr>
        <p:pic>
          <p:nvPicPr>
            <p:cNvPr id="375" name="Google Shape;375;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376" name="Google Shape;376;p8"/>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377" name="Google Shape;377;p8"/>
            <p:cNvSpPr txBox="1"/>
            <p:nvPr/>
          </p:nvSpPr>
          <p:spPr>
            <a:xfrm>
              <a:off x="1650258" y="2928965"/>
              <a:ext cx="550800"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a:t>
              </a:r>
              <a:endParaRPr sz="1800">
                <a:solidFill>
                  <a:schemeClr val="dk1"/>
                </a:solidFill>
                <a:latin typeface="Nunito Sans"/>
                <a:ea typeface="Nunito Sans"/>
                <a:cs typeface="Nunito Sans"/>
                <a:sym typeface="Nunito Sans"/>
              </a:endParaRPr>
            </a:p>
          </p:txBody>
        </p:sp>
        <p:sp>
          <p:nvSpPr>
            <p:cNvPr id="378" name="Google Shape;378;p8"/>
            <p:cNvSpPr txBox="1"/>
            <p:nvPr/>
          </p:nvSpPr>
          <p:spPr>
            <a:xfrm>
              <a:off x="8683875" y="2928850"/>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50</a:t>
              </a:r>
              <a:endParaRPr sz="1800">
                <a:solidFill>
                  <a:schemeClr val="dk1"/>
                </a:solidFill>
                <a:latin typeface="Nunito Sans"/>
                <a:ea typeface="Nunito Sans"/>
                <a:cs typeface="Nunito Sans"/>
                <a:sym typeface="Nunito Sans"/>
              </a:endParaRPr>
            </a:p>
          </p:txBody>
        </p:sp>
      </p:grpSp>
      <p:grpSp>
        <p:nvGrpSpPr>
          <p:cNvPr id="379" name="Google Shape;379;p8"/>
          <p:cNvGrpSpPr/>
          <p:nvPr/>
        </p:nvGrpSpPr>
        <p:grpSpPr>
          <a:xfrm>
            <a:off x="1472655" y="4606207"/>
            <a:ext cx="9067843" cy="710859"/>
            <a:chOff x="-76845" y="2634211"/>
            <a:chExt cx="9389917" cy="841054"/>
          </a:xfrm>
        </p:grpSpPr>
        <p:pic>
          <p:nvPicPr>
            <p:cNvPr id="380" name="Google Shape;380;p8"/>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381" name="Google Shape;381;p8"/>
            <p:cNvSpPr txBox="1"/>
            <p:nvPr/>
          </p:nvSpPr>
          <p:spPr>
            <a:xfrm>
              <a:off x="-76845" y="2928850"/>
              <a:ext cx="4773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382" name="Google Shape;382;p8"/>
            <p:cNvSpPr txBox="1"/>
            <p:nvPr/>
          </p:nvSpPr>
          <p:spPr>
            <a:xfrm>
              <a:off x="1650258" y="2928965"/>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endParaRPr sz="1800">
                <a:solidFill>
                  <a:schemeClr val="dk1"/>
                </a:solidFill>
                <a:latin typeface="Nunito Sans"/>
                <a:ea typeface="Nunito Sans"/>
                <a:cs typeface="Nunito Sans"/>
                <a:sym typeface="Nunito Sans"/>
              </a:endParaRPr>
            </a:p>
          </p:txBody>
        </p:sp>
        <p:sp>
          <p:nvSpPr>
            <p:cNvPr id="383" name="Google Shape;383;p8"/>
            <p:cNvSpPr txBox="1"/>
            <p:nvPr/>
          </p:nvSpPr>
          <p:spPr>
            <a:xfrm>
              <a:off x="8648272" y="2928838"/>
              <a:ext cx="664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grpSp>
      <p:grpSp>
        <p:nvGrpSpPr>
          <p:cNvPr id="384" name="Google Shape;384;p8"/>
          <p:cNvGrpSpPr/>
          <p:nvPr/>
        </p:nvGrpSpPr>
        <p:grpSpPr>
          <a:xfrm>
            <a:off x="263046" y="2013350"/>
            <a:ext cx="11086272" cy="4334658"/>
            <a:chOff x="263046" y="2013350"/>
            <a:chExt cx="11086272" cy="4334658"/>
          </a:xfrm>
        </p:grpSpPr>
        <p:sp>
          <p:nvSpPr>
            <p:cNvPr id="385" name="Google Shape;385;p8"/>
            <p:cNvSpPr txBox="1"/>
            <p:nvPr/>
          </p:nvSpPr>
          <p:spPr>
            <a:xfrm>
              <a:off x="263046" y="5424719"/>
              <a:ext cx="11086272"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45 will not appear in the same place because all the number lines have different starting points and they have different intervals.</a:t>
              </a:r>
              <a:endParaRPr dirty="0"/>
            </a:p>
          </p:txBody>
        </p:sp>
        <p:cxnSp>
          <p:nvCxnSpPr>
            <p:cNvPr id="386" name="Google Shape;386;p8"/>
            <p:cNvCxnSpPr/>
            <p:nvPr/>
          </p:nvCxnSpPr>
          <p:spPr>
            <a:xfrm>
              <a:off x="9370925" y="2013350"/>
              <a:ext cx="2700" cy="371700"/>
            </a:xfrm>
            <a:prstGeom prst="straightConnector1">
              <a:avLst/>
            </a:prstGeom>
            <a:noFill/>
            <a:ln w="28575" cap="flat" cmpd="sng">
              <a:solidFill>
                <a:srgbClr val="43A047"/>
              </a:solidFill>
              <a:prstDash val="solid"/>
              <a:round/>
              <a:headEnd type="none" w="med" len="med"/>
              <a:tailEnd type="triangle" w="med" len="med"/>
            </a:ln>
          </p:spPr>
        </p:cxnSp>
        <p:cxnSp>
          <p:nvCxnSpPr>
            <p:cNvPr id="387" name="Google Shape;387;p8"/>
            <p:cNvCxnSpPr/>
            <p:nvPr/>
          </p:nvCxnSpPr>
          <p:spPr>
            <a:xfrm>
              <a:off x="5967375" y="3173700"/>
              <a:ext cx="2700" cy="371700"/>
            </a:xfrm>
            <a:prstGeom prst="straightConnector1">
              <a:avLst/>
            </a:prstGeom>
            <a:noFill/>
            <a:ln w="28575" cap="flat" cmpd="sng">
              <a:solidFill>
                <a:srgbClr val="43A047"/>
              </a:solidFill>
              <a:prstDash val="solid"/>
              <a:round/>
              <a:headEnd type="none" w="med" len="med"/>
              <a:tailEnd type="triangle" w="med" len="med"/>
            </a:ln>
          </p:spPr>
        </p:cxnSp>
        <p:sp>
          <p:nvSpPr>
            <p:cNvPr id="388" name="Google Shape;388;p8"/>
            <p:cNvSpPr txBox="1"/>
            <p:nvPr/>
          </p:nvSpPr>
          <p:spPr>
            <a:xfrm>
              <a:off x="9106323" y="2634097"/>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45</a:t>
              </a:r>
              <a:endParaRPr sz="1800">
                <a:solidFill>
                  <a:srgbClr val="43A047"/>
                </a:solidFill>
                <a:latin typeface="Nunito Sans"/>
                <a:ea typeface="Nunito Sans"/>
                <a:cs typeface="Nunito Sans"/>
                <a:sym typeface="Nunito Sans"/>
              </a:endParaRPr>
            </a:p>
          </p:txBody>
        </p:sp>
        <p:sp>
          <p:nvSpPr>
            <p:cNvPr id="389" name="Google Shape;389;p8"/>
            <p:cNvSpPr txBox="1"/>
            <p:nvPr/>
          </p:nvSpPr>
          <p:spPr>
            <a:xfrm>
              <a:off x="5702773" y="3779922"/>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45</a:t>
              </a:r>
              <a:endParaRPr sz="1800">
                <a:solidFill>
                  <a:srgbClr val="43A047"/>
                </a:solidFill>
                <a:latin typeface="Nunito Sans"/>
                <a:ea typeface="Nunito Sans"/>
                <a:cs typeface="Nunito Sans"/>
                <a:sym typeface="Nunito Sans"/>
              </a:endParaRPr>
            </a:p>
          </p:txBody>
        </p:sp>
        <p:cxnSp>
          <p:nvCxnSpPr>
            <p:cNvPr id="390" name="Google Shape;390;p8"/>
            <p:cNvCxnSpPr/>
            <p:nvPr/>
          </p:nvCxnSpPr>
          <p:spPr>
            <a:xfrm>
              <a:off x="5522925" y="4241625"/>
              <a:ext cx="2700" cy="371700"/>
            </a:xfrm>
            <a:prstGeom prst="straightConnector1">
              <a:avLst/>
            </a:prstGeom>
            <a:noFill/>
            <a:ln w="28575" cap="flat" cmpd="sng">
              <a:solidFill>
                <a:srgbClr val="43A047"/>
              </a:solidFill>
              <a:prstDash val="solid"/>
              <a:round/>
              <a:headEnd type="none" w="med" len="med"/>
              <a:tailEnd type="triangle" w="med" len="med"/>
            </a:ln>
          </p:spPr>
        </p:cxnSp>
        <p:sp>
          <p:nvSpPr>
            <p:cNvPr id="391" name="Google Shape;391;p8"/>
            <p:cNvSpPr txBox="1"/>
            <p:nvPr/>
          </p:nvSpPr>
          <p:spPr>
            <a:xfrm>
              <a:off x="5258323" y="4788172"/>
              <a:ext cx="5319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rgbClr val="43A047"/>
                  </a:solidFill>
                  <a:latin typeface="Nunito Sans"/>
                  <a:ea typeface="Nunito Sans"/>
                  <a:cs typeface="Nunito Sans"/>
                  <a:sym typeface="Nunito Sans"/>
                </a:rPr>
                <a:t>45</a:t>
              </a:r>
              <a:endParaRPr sz="1800">
                <a:solidFill>
                  <a:srgbClr val="43A047"/>
                </a:solidFill>
                <a:latin typeface="Nunito Sans"/>
                <a:ea typeface="Nunito Sans"/>
                <a:cs typeface="Nunito Sans"/>
                <a:sym typeface="Nunito Sans"/>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childTnLst>
                    </p:cTn>
                  </p:par>
                </p:childTnLst>
              </p:cTn>
              <p:nextCondLst>
                <p:cond evt="onClick" delay="0">
                  <p:tgtEl>
                    <p:spTgt spid="36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Chart&#10;&#10;Description automatically generated">
            <a:extLst>
              <a:ext uri="{FF2B5EF4-FFF2-40B4-BE49-F238E27FC236}">
                <a16:creationId xmlns:a16="http://schemas.microsoft.com/office/drawing/2014/main" id="{074F5BE2-B304-844C-B606-626914FE2BF7}"/>
              </a:ext>
            </a:extLst>
          </p:cNvPr>
          <p:cNvPicPr>
            <a:picLocks noChangeAspect="1"/>
          </p:cNvPicPr>
          <p:nvPr/>
        </p:nvPicPr>
        <p:blipFill>
          <a:blip r:embed="rId3"/>
          <a:stretch>
            <a:fillRect/>
          </a:stretch>
        </p:blipFill>
        <p:spPr>
          <a:xfrm>
            <a:off x="263524" y="1077157"/>
            <a:ext cx="6781800" cy="5486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4"/>
          <p:cNvSpPr txBox="1">
            <a:spLocks noGrp="1"/>
          </p:cNvSpPr>
          <p:nvPr>
            <p:ph type="body" idx="2"/>
          </p:nvPr>
        </p:nvSpPr>
        <p:spPr>
          <a:xfrm>
            <a:off x="263021" y="1176338"/>
            <a:ext cx="11736900" cy="10773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True or false?  </a:t>
            </a:r>
          </a:p>
          <a:p>
            <a:pPr marL="0" lvl="0" indent="0" algn="l" rtl="0">
              <a:lnSpc>
                <a:spcPct val="150000"/>
              </a:lnSpc>
              <a:spcBef>
                <a:spcPts val="0"/>
              </a:spcBef>
              <a:spcAft>
                <a:spcPts val="0"/>
              </a:spcAft>
              <a:buClr>
                <a:srgbClr val="222222"/>
              </a:buClr>
              <a:buSzPts val="1800"/>
              <a:buNone/>
            </a:pPr>
            <a:r>
              <a:rPr lang="en-GB" dirty="0"/>
              <a:t>Explain your answer.</a:t>
            </a: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p:txBody>
      </p:sp>
      <p:sp>
        <p:nvSpPr>
          <p:cNvPr id="432" name="Google Shape;432;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433" name="Google Shape;433;p14"/>
          <p:cNvSpPr txBox="1"/>
          <p:nvPr/>
        </p:nvSpPr>
        <p:spPr>
          <a:xfrm>
            <a:off x="6175766" y="3659850"/>
            <a:ext cx="55578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False.</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start point is 0 and the end point is 100.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There are 5 intervals on the number line.</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Each interval is worth 20.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number line is counting up in 20s.</a:t>
            </a:r>
            <a:endParaRPr sz="1800" dirty="0">
              <a:solidFill>
                <a:srgbClr val="43A047"/>
              </a:solidFill>
              <a:latin typeface="Century Gothic"/>
              <a:ea typeface="Century Gothic"/>
              <a:cs typeface="Century Gothic"/>
              <a:sym typeface="Century Gothic"/>
            </a:endParaRPr>
          </a:p>
        </p:txBody>
      </p:sp>
      <p:sp>
        <p:nvSpPr>
          <p:cNvPr id="434" name="Google Shape;434;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435" name="Google Shape;435;p14"/>
          <p:cNvPicPr preferRelativeResize="0"/>
          <p:nvPr/>
        </p:nvPicPr>
        <p:blipFill rotWithShape="1">
          <a:blip r:embed="rId3">
            <a:alphaModFix/>
          </a:blip>
          <a:srcRect/>
          <a:stretch/>
        </p:blipFill>
        <p:spPr>
          <a:xfrm>
            <a:off x="826257" y="4385620"/>
            <a:ext cx="1378800" cy="1378800"/>
          </a:xfrm>
          <a:prstGeom prst="rect">
            <a:avLst/>
          </a:prstGeom>
          <a:noFill/>
          <a:ln>
            <a:noFill/>
          </a:ln>
        </p:spPr>
      </p:pic>
      <p:sp>
        <p:nvSpPr>
          <p:cNvPr id="436" name="Google Shape;436;p14"/>
          <p:cNvSpPr/>
          <p:nvPr/>
        </p:nvSpPr>
        <p:spPr>
          <a:xfrm>
            <a:off x="2322775" y="3659850"/>
            <a:ext cx="3310800" cy="1002300"/>
          </a:xfrm>
          <a:prstGeom prst="wedgeEllipseCallout">
            <a:avLst>
              <a:gd name="adj1" fmla="val -62335"/>
              <a:gd name="adj2" fmla="val 51853"/>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chemeClr val="dk1"/>
                </a:solidFill>
                <a:latin typeface="Century Gothic"/>
                <a:ea typeface="Century Gothic"/>
                <a:cs typeface="Century Gothic"/>
                <a:sym typeface="Century Gothic"/>
              </a:rPr>
              <a:t>This number line is counting up in 10s.</a:t>
            </a:r>
            <a:endParaRPr sz="2000" dirty="0">
              <a:latin typeface="Century Gothic"/>
              <a:ea typeface="Century Gothic"/>
              <a:cs typeface="Century Gothic"/>
              <a:sym typeface="Century Gothic"/>
            </a:endParaRPr>
          </a:p>
        </p:txBody>
      </p:sp>
      <p:grpSp>
        <p:nvGrpSpPr>
          <p:cNvPr id="437" name="Google Shape;437;p14"/>
          <p:cNvGrpSpPr/>
          <p:nvPr/>
        </p:nvGrpSpPr>
        <p:grpSpPr>
          <a:xfrm>
            <a:off x="1498041" y="2570032"/>
            <a:ext cx="9354897" cy="501122"/>
            <a:chOff x="1401305" y="3481213"/>
            <a:chExt cx="9354897" cy="501122"/>
          </a:xfrm>
        </p:grpSpPr>
        <p:sp>
          <p:nvSpPr>
            <p:cNvPr id="438" name="Google Shape;438;p14"/>
            <p:cNvSpPr txBox="1"/>
            <p:nvPr/>
          </p:nvSpPr>
          <p:spPr>
            <a:xfrm>
              <a:off x="1401305" y="3520634"/>
              <a:ext cx="3354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439" name="Google Shape;439;p14"/>
            <p:cNvSpPr txBox="1"/>
            <p:nvPr/>
          </p:nvSpPr>
          <p:spPr>
            <a:xfrm>
              <a:off x="10133701" y="3481213"/>
              <a:ext cx="622500" cy="461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grpSp>
      <p:graphicFrame>
        <p:nvGraphicFramePr>
          <p:cNvPr id="440" name="Google Shape;440;p14"/>
          <p:cNvGraphicFramePr/>
          <p:nvPr>
            <p:extLst>
              <p:ext uri="{D42A27DB-BD31-4B8C-83A1-F6EECF244321}">
                <p14:modId xmlns:p14="http://schemas.microsoft.com/office/powerpoint/2010/main" val="3333120688"/>
              </p:ext>
            </p:extLst>
          </p:nvPr>
        </p:nvGraphicFramePr>
        <p:xfrm>
          <a:off x="1645187" y="2400470"/>
          <a:ext cx="8901625" cy="248400"/>
        </p:xfrm>
        <a:graphic>
          <a:graphicData uri="http://schemas.openxmlformats.org/drawingml/2006/table">
            <a:tbl>
              <a:tblPr>
                <a:noFill/>
                <a:tableStyleId>{BDC7C2FE-DF89-4234-98BF-D1C231622E20}</a:tableStyleId>
              </a:tblPr>
              <a:tblGrid>
                <a:gridCol w="1780325">
                  <a:extLst>
                    <a:ext uri="{9D8B030D-6E8A-4147-A177-3AD203B41FA5}">
                      <a16:colId xmlns:a16="http://schemas.microsoft.com/office/drawing/2014/main" val="20000"/>
                    </a:ext>
                  </a:extLst>
                </a:gridCol>
                <a:gridCol w="1780325">
                  <a:extLst>
                    <a:ext uri="{9D8B030D-6E8A-4147-A177-3AD203B41FA5}">
                      <a16:colId xmlns:a16="http://schemas.microsoft.com/office/drawing/2014/main" val="20001"/>
                    </a:ext>
                  </a:extLst>
                </a:gridCol>
                <a:gridCol w="1780325">
                  <a:extLst>
                    <a:ext uri="{9D8B030D-6E8A-4147-A177-3AD203B41FA5}">
                      <a16:colId xmlns:a16="http://schemas.microsoft.com/office/drawing/2014/main" val="20002"/>
                    </a:ext>
                  </a:extLst>
                </a:gridCol>
                <a:gridCol w="1780325">
                  <a:extLst>
                    <a:ext uri="{9D8B030D-6E8A-4147-A177-3AD203B41FA5}">
                      <a16:colId xmlns:a16="http://schemas.microsoft.com/office/drawing/2014/main" val="20003"/>
                    </a:ext>
                  </a:extLst>
                </a:gridCol>
                <a:gridCol w="1780325">
                  <a:extLst>
                    <a:ext uri="{9D8B030D-6E8A-4147-A177-3AD203B41FA5}">
                      <a16:colId xmlns:a16="http://schemas.microsoft.com/office/drawing/2014/main" val="20004"/>
                    </a:ext>
                  </a:extLst>
                </a:gridCol>
              </a:tblGrid>
              <a:tr h="248400">
                <a:tc>
                  <a:txBody>
                    <a:bodyPr/>
                    <a:lstStyle/>
                    <a:p>
                      <a:pPr marL="0" lvl="0" indent="0" algn="l" rtl="0">
                        <a:spcBef>
                          <a:spcPts val="0"/>
                        </a:spcBef>
                        <a:spcAft>
                          <a:spcPts val="0"/>
                        </a:spcAft>
                        <a:buNone/>
                      </a:pPr>
                      <a:endParaRPr sz="10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childTnLst>
              </p:cTn>
              <p:nextCondLst>
                <p:cond evt="onClick" delay="0">
                  <p:tgtEl>
                    <p:spTgt spid="434"/>
                  </p:tgtEl>
                </p:cond>
              </p:nextCondLst>
            </p:seq>
          </p:childTnLst>
        </p:cTn>
      </p:par>
    </p:tnLst>
    <p:bldLst>
      <p:bldP spid="4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endParaRPr sz="2400">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1"/>
              </a:buClr>
              <a:buSzPts val="2400"/>
              <a:buFont typeface="Century Gothic"/>
              <a:buNone/>
            </a:pPr>
            <a:endParaRPr sz="2400">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Using number lines in context and placing 10s on a number line to 100</a:t>
            </a:r>
            <a:br>
              <a:rPr lang="en-GB" sz="2400">
                <a:latin typeface="Century Gothic"/>
                <a:ea typeface="Century Gothic"/>
                <a:cs typeface="Century Gothic"/>
                <a:sym typeface="Century Gothic"/>
              </a:rPr>
            </a:b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7"/>
          <p:cNvSpPr txBox="1">
            <a:spLocks noGrp="1"/>
          </p:cNvSpPr>
          <p:nvPr>
            <p:ph type="body" idx="2"/>
          </p:nvPr>
        </p:nvSpPr>
        <p:spPr>
          <a:xfrm>
            <a:off x="263050" y="466725"/>
            <a:ext cx="11736900" cy="461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rgbClr val="222222"/>
              </a:buClr>
              <a:buSzPts val="1800"/>
              <a:buNone/>
            </a:pPr>
            <a:r>
              <a:rPr lang="en-GB" b="1" dirty="0"/>
              <a:t>How long is each animal or item?</a:t>
            </a:r>
            <a:endParaRPr dirty="0"/>
          </a:p>
        </p:txBody>
      </p:sp>
      <p:grpSp>
        <p:nvGrpSpPr>
          <p:cNvPr id="452" name="Google Shape;452;p17"/>
          <p:cNvGrpSpPr/>
          <p:nvPr/>
        </p:nvGrpSpPr>
        <p:grpSpPr>
          <a:xfrm>
            <a:off x="348400" y="723425"/>
            <a:ext cx="11272088" cy="2298857"/>
            <a:chOff x="367450" y="704375"/>
            <a:chExt cx="11272088" cy="2298857"/>
          </a:xfrm>
        </p:grpSpPr>
        <p:pic>
          <p:nvPicPr>
            <p:cNvPr id="453" name="Google Shape;453;p17" descr="A picture containing measure, object, different, colorful&#10;&#10;Description automatically generated"/>
            <p:cNvPicPr preferRelativeResize="0"/>
            <p:nvPr/>
          </p:nvPicPr>
          <p:blipFill rotWithShape="1">
            <a:blip r:embed="rId3">
              <a:alphaModFix/>
            </a:blip>
            <a:srcRect/>
            <a:stretch/>
          </p:blipFill>
          <p:spPr>
            <a:xfrm>
              <a:off x="367450" y="2014175"/>
              <a:ext cx="5364638" cy="989057"/>
            </a:xfrm>
            <a:prstGeom prst="rect">
              <a:avLst/>
            </a:prstGeom>
            <a:noFill/>
            <a:ln>
              <a:noFill/>
            </a:ln>
          </p:spPr>
        </p:pic>
        <p:pic>
          <p:nvPicPr>
            <p:cNvPr id="454" name="Google Shape;454;p17" descr="A picture containing drawing&#10;&#10;Description automatically generated"/>
            <p:cNvPicPr preferRelativeResize="0"/>
            <p:nvPr/>
          </p:nvPicPr>
          <p:blipFill rotWithShape="1">
            <a:blip r:embed="rId4">
              <a:alphaModFix/>
            </a:blip>
            <a:srcRect/>
            <a:stretch/>
          </p:blipFill>
          <p:spPr>
            <a:xfrm>
              <a:off x="490350" y="964592"/>
              <a:ext cx="1775603" cy="1342800"/>
            </a:xfrm>
            <a:prstGeom prst="rect">
              <a:avLst/>
            </a:prstGeom>
            <a:noFill/>
            <a:ln>
              <a:noFill/>
            </a:ln>
          </p:spPr>
        </p:pic>
        <p:pic>
          <p:nvPicPr>
            <p:cNvPr id="455" name="Google Shape;455;p17" descr="A picture containing drawing&#10;&#10;Description automatically generated"/>
            <p:cNvPicPr preferRelativeResize="0"/>
            <p:nvPr/>
          </p:nvPicPr>
          <p:blipFill rotWithShape="1">
            <a:blip r:embed="rId5">
              <a:alphaModFix/>
            </a:blip>
            <a:srcRect l="3688" t="7221" r="9" b="10440"/>
            <a:stretch/>
          </p:blipFill>
          <p:spPr>
            <a:xfrm>
              <a:off x="6274892" y="704375"/>
              <a:ext cx="3740400" cy="1603028"/>
            </a:xfrm>
            <a:prstGeom prst="rect">
              <a:avLst/>
            </a:prstGeom>
            <a:noFill/>
            <a:ln>
              <a:noFill/>
            </a:ln>
          </p:spPr>
        </p:pic>
        <p:pic>
          <p:nvPicPr>
            <p:cNvPr id="456" name="Google Shape;456;p17" descr="A picture containing measure, object, different, colorful&#10;&#10;Description automatically generated"/>
            <p:cNvPicPr preferRelativeResize="0"/>
            <p:nvPr/>
          </p:nvPicPr>
          <p:blipFill rotWithShape="1">
            <a:blip r:embed="rId3">
              <a:alphaModFix/>
            </a:blip>
            <a:srcRect/>
            <a:stretch/>
          </p:blipFill>
          <p:spPr>
            <a:xfrm>
              <a:off x="6274900" y="2014175"/>
              <a:ext cx="5364638" cy="989057"/>
            </a:xfrm>
            <a:prstGeom prst="rect">
              <a:avLst/>
            </a:prstGeom>
            <a:noFill/>
            <a:ln>
              <a:noFill/>
            </a:ln>
          </p:spPr>
        </p:pic>
      </p:grpSp>
      <p:grpSp>
        <p:nvGrpSpPr>
          <p:cNvPr id="457" name="Google Shape;457;p17"/>
          <p:cNvGrpSpPr/>
          <p:nvPr/>
        </p:nvGrpSpPr>
        <p:grpSpPr>
          <a:xfrm>
            <a:off x="348400" y="3676767"/>
            <a:ext cx="11272088" cy="1164790"/>
            <a:chOff x="348400" y="3800592"/>
            <a:chExt cx="11272088" cy="1164790"/>
          </a:xfrm>
        </p:grpSpPr>
        <p:grpSp>
          <p:nvGrpSpPr>
            <p:cNvPr id="458" name="Google Shape;458;p17"/>
            <p:cNvGrpSpPr/>
            <p:nvPr/>
          </p:nvGrpSpPr>
          <p:grpSpPr>
            <a:xfrm>
              <a:off x="348400" y="3800592"/>
              <a:ext cx="5364638" cy="1164790"/>
              <a:chOff x="348400" y="4210167"/>
              <a:chExt cx="5364638" cy="1164790"/>
            </a:xfrm>
          </p:grpSpPr>
          <p:pic>
            <p:nvPicPr>
              <p:cNvPr id="459" name="Google Shape;459;p17" descr="A picture containing measure, object, different, colorful&#10;&#10;Description automatically generated"/>
              <p:cNvPicPr preferRelativeResize="0"/>
              <p:nvPr/>
            </p:nvPicPr>
            <p:blipFill rotWithShape="1">
              <a:blip r:embed="rId3">
                <a:alphaModFix/>
              </a:blip>
              <a:srcRect/>
              <a:stretch/>
            </p:blipFill>
            <p:spPr>
              <a:xfrm>
                <a:off x="348400" y="4385900"/>
                <a:ext cx="5364638" cy="989057"/>
              </a:xfrm>
              <a:prstGeom prst="rect">
                <a:avLst/>
              </a:prstGeom>
              <a:noFill/>
              <a:ln>
                <a:noFill/>
              </a:ln>
            </p:spPr>
          </p:pic>
          <p:pic>
            <p:nvPicPr>
              <p:cNvPr id="460" name="Google Shape;460;p17"/>
              <p:cNvPicPr preferRelativeResize="0"/>
              <p:nvPr/>
            </p:nvPicPr>
            <p:blipFill rotWithShape="1">
              <a:blip r:embed="rId6">
                <a:alphaModFix/>
              </a:blip>
              <a:srcRect/>
              <a:stretch/>
            </p:blipFill>
            <p:spPr>
              <a:xfrm rot="5400000">
                <a:off x="2340756" y="2462999"/>
                <a:ext cx="242464" cy="3736800"/>
              </a:xfrm>
              <a:prstGeom prst="rect">
                <a:avLst/>
              </a:prstGeom>
              <a:noFill/>
              <a:ln>
                <a:noFill/>
              </a:ln>
            </p:spPr>
          </p:pic>
          <p:sp>
            <p:nvSpPr>
              <p:cNvPr id="461" name="Google Shape;461;p17"/>
              <p:cNvSpPr/>
              <p:nvPr/>
            </p:nvSpPr>
            <p:spPr>
              <a:xfrm>
                <a:off x="97155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144420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1910263"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237635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84242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331507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3781138"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424722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471330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7"/>
            <p:cNvGrpSpPr/>
            <p:nvPr/>
          </p:nvGrpSpPr>
          <p:grpSpPr>
            <a:xfrm>
              <a:off x="6255850" y="3976325"/>
              <a:ext cx="5364638" cy="989057"/>
              <a:chOff x="348400" y="4385900"/>
              <a:chExt cx="5364638" cy="989057"/>
            </a:xfrm>
          </p:grpSpPr>
          <p:pic>
            <p:nvPicPr>
              <p:cNvPr id="471" name="Google Shape;471;p17" descr="A picture containing measure, object, different, colorful&#10;&#10;Description automatically generated"/>
              <p:cNvPicPr preferRelativeResize="0"/>
              <p:nvPr/>
            </p:nvPicPr>
            <p:blipFill rotWithShape="1">
              <a:blip r:embed="rId3">
                <a:alphaModFix/>
              </a:blip>
              <a:srcRect/>
              <a:stretch/>
            </p:blipFill>
            <p:spPr>
              <a:xfrm>
                <a:off x="348400" y="4385900"/>
                <a:ext cx="5364638" cy="989057"/>
              </a:xfrm>
              <a:prstGeom prst="rect">
                <a:avLst/>
              </a:prstGeom>
              <a:noFill/>
              <a:ln>
                <a:noFill/>
              </a:ln>
            </p:spPr>
          </p:pic>
          <p:sp>
            <p:nvSpPr>
              <p:cNvPr id="472" name="Google Shape;472;p17"/>
              <p:cNvSpPr/>
              <p:nvPr/>
            </p:nvSpPr>
            <p:spPr>
              <a:xfrm>
                <a:off x="97155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144420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1910263"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237635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284242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31507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3781138"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4247225"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4713300" y="4914900"/>
                <a:ext cx="171300" cy="2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81" name="Google Shape;481;p17"/>
          <p:cNvPicPr preferRelativeResize="0"/>
          <p:nvPr/>
        </p:nvPicPr>
        <p:blipFill rotWithShape="1">
          <a:blip r:embed="rId7">
            <a:alphaModFix/>
          </a:blip>
          <a:srcRect l="29054" r="27399"/>
          <a:stretch/>
        </p:blipFill>
        <p:spPr>
          <a:xfrm rot="5400000">
            <a:off x="7550708" y="2268142"/>
            <a:ext cx="762083" cy="2833200"/>
          </a:xfrm>
          <a:prstGeom prst="rect">
            <a:avLst/>
          </a:prstGeom>
          <a:noFill/>
          <a:ln>
            <a:noFill/>
          </a:ln>
        </p:spPr>
      </p:pic>
      <p:grpSp>
        <p:nvGrpSpPr>
          <p:cNvPr id="482" name="Google Shape;482;p17"/>
          <p:cNvGrpSpPr/>
          <p:nvPr/>
        </p:nvGrpSpPr>
        <p:grpSpPr>
          <a:xfrm>
            <a:off x="142875" y="5885425"/>
            <a:ext cx="9343875" cy="710737"/>
            <a:chOff x="142875" y="5885425"/>
            <a:chExt cx="9343875" cy="710737"/>
          </a:xfrm>
        </p:grpSpPr>
        <p:pic>
          <p:nvPicPr>
            <p:cNvPr id="483" name="Google Shape;483;p17"/>
            <p:cNvPicPr preferRelativeResize="0"/>
            <p:nvPr/>
          </p:nvPicPr>
          <p:blipFill rotWithShape="1">
            <a:blip r:embed="rId8">
              <a:alphaModFix/>
            </a:blip>
            <a:srcRect/>
            <a:stretch/>
          </p:blipFill>
          <p:spPr>
            <a:xfrm>
              <a:off x="495573" y="5885425"/>
              <a:ext cx="8536015" cy="249030"/>
            </a:xfrm>
            <a:prstGeom prst="rect">
              <a:avLst/>
            </a:prstGeom>
            <a:noFill/>
            <a:ln>
              <a:noFill/>
            </a:ln>
          </p:spPr>
        </p:pic>
        <p:sp>
          <p:nvSpPr>
            <p:cNvPr id="484" name="Google Shape;484;p17"/>
            <p:cNvSpPr txBox="1"/>
            <p:nvPr/>
          </p:nvSpPr>
          <p:spPr>
            <a:xfrm>
              <a:off x="142875" y="6134450"/>
              <a:ext cx="714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0cm</a:t>
              </a:r>
              <a:endParaRPr sz="1800" b="0" i="0" u="none" strike="noStrike" cap="none">
                <a:solidFill>
                  <a:srgbClr val="000000"/>
                </a:solidFill>
                <a:latin typeface="Nunito Sans"/>
                <a:ea typeface="Nunito Sans"/>
                <a:cs typeface="Nunito Sans"/>
                <a:sym typeface="Nunito Sans"/>
              </a:endParaRPr>
            </a:p>
          </p:txBody>
        </p:sp>
        <p:sp>
          <p:nvSpPr>
            <p:cNvPr id="485" name="Google Shape;485;p17"/>
            <p:cNvSpPr txBox="1"/>
            <p:nvPr/>
          </p:nvSpPr>
          <p:spPr>
            <a:xfrm>
              <a:off x="8553450" y="6134463"/>
              <a:ext cx="933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100cm</a:t>
              </a:r>
              <a:endParaRPr sz="1800" b="0" i="0" u="none" strike="noStrike" cap="none">
                <a:solidFill>
                  <a:srgbClr val="000000"/>
                </a:solidFill>
                <a:latin typeface="Nunito Sans"/>
                <a:ea typeface="Nunito Sans"/>
                <a:cs typeface="Nunito Sans"/>
                <a:sym typeface="Nunito Sans"/>
              </a:endParaRPr>
            </a:p>
          </p:txBody>
        </p:sp>
      </p:grpSp>
      <p:pic>
        <p:nvPicPr>
          <p:cNvPr id="486" name="Google Shape;486;p17"/>
          <p:cNvPicPr preferRelativeResize="0"/>
          <p:nvPr/>
        </p:nvPicPr>
        <p:blipFill rotWithShape="1">
          <a:blip r:embed="rId9">
            <a:alphaModFix/>
          </a:blip>
          <a:srcRect/>
          <a:stretch/>
        </p:blipFill>
        <p:spPr>
          <a:xfrm>
            <a:off x="502925" y="5238750"/>
            <a:ext cx="5164450" cy="865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6"/>
          <p:cNvSpPr txBox="1">
            <a:spLocks noGrp="1"/>
          </p:cNvSpPr>
          <p:nvPr>
            <p:ph type="body" idx="2"/>
          </p:nvPr>
        </p:nvSpPr>
        <p:spPr>
          <a:xfrm>
            <a:off x="263046" y="700644"/>
            <a:ext cx="11736900" cy="1435406"/>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b="1" dirty="0"/>
              <a:t>Complete the number lines.</a:t>
            </a:r>
            <a:endParaRPr dirty="0"/>
          </a:p>
          <a:p>
            <a:pPr marL="0" lvl="0" indent="0" algn="l" rtl="0">
              <a:lnSpc>
                <a:spcPct val="150000"/>
              </a:lnSpc>
              <a:spcBef>
                <a:spcPts val="0"/>
              </a:spcBef>
              <a:spcAft>
                <a:spcPts val="0"/>
              </a:spcAft>
              <a:buClr>
                <a:srgbClr val="222222"/>
              </a:buClr>
              <a:buSzPts val="1800"/>
              <a:buNone/>
            </a:pPr>
            <a:r>
              <a:rPr lang="en-GB" b="1" dirty="0"/>
              <a:t>What is the same about the number lines? </a:t>
            </a:r>
          </a:p>
          <a:p>
            <a:pPr marL="0" lvl="0" indent="0" algn="l" rtl="0">
              <a:lnSpc>
                <a:spcPct val="150000"/>
              </a:lnSpc>
              <a:spcBef>
                <a:spcPts val="0"/>
              </a:spcBef>
              <a:spcAft>
                <a:spcPts val="0"/>
              </a:spcAft>
              <a:buClr>
                <a:srgbClr val="222222"/>
              </a:buClr>
              <a:buSzPts val="1800"/>
              <a:buNone/>
            </a:pPr>
            <a:r>
              <a:rPr lang="en-GB" b="1" dirty="0"/>
              <a:t>What is different?</a:t>
            </a:r>
            <a:endParaRPr dirty="0"/>
          </a:p>
        </p:txBody>
      </p:sp>
      <p:grpSp>
        <p:nvGrpSpPr>
          <p:cNvPr id="494" name="Google Shape;494;p16"/>
          <p:cNvGrpSpPr/>
          <p:nvPr/>
        </p:nvGrpSpPr>
        <p:grpSpPr>
          <a:xfrm>
            <a:off x="1607359" y="2491997"/>
            <a:ext cx="8977281" cy="710762"/>
            <a:chOff x="0" y="2634211"/>
            <a:chExt cx="9296139" cy="840939"/>
          </a:xfrm>
        </p:grpSpPr>
        <p:pic>
          <p:nvPicPr>
            <p:cNvPr id="495" name="Google Shape;495;p1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496" name="Google Shape;496;p16"/>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497" name="Google Shape;497;p16"/>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a:t>
              </a:r>
              <a:endParaRPr sz="1800" b="0" i="0" u="none" strike="noStrike" cap="none">
                <a:solidFill>
                  <a:srgbClr val="000000"/>
                </a:solidFill>
                <a:latin typeface="Nunito Sans"/>
                <a:ea typeface="Nunito Sans"/>
                <a:cs typeface="Nunito Sans"/>
                <a:sym typeface="Nunito Sans"/>
              </a:endParaRPr>
            </a:p>
          </p:txBody>
        </p:sp>
      </p:grpSp>
      <p:sp>
        <p:nvSpPr>
          <p:cNvPr id="498" name="Google Shape;498;p16"/>
          <p:cNvSpPr txBox="1"/>
          <p:nvPr/>
        </p:nvSpPr>
        <p:spPr>
          <a:xfrm>
            <a:off x="2363709" y="2741047"/>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1</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499" name="Google Shape;499;p16"/>
          <p:cNvSpPr txBox="1"/>
          <p:nvPr/>
        </p:nvSpPr>
        <p:spPr>
          <a:xfrm>
            <a:off x="3211434" y="2741047"/>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latin typeface="Nunito Sans"/>
                <a:ea typeface="Nunito Sans"/>
                <a:cs typeface="Nunito Sans"/>
                <a:sym typeface="Nunito Sans"/>
              </a:rPr>
              <a:t>2</a:t>
            </a:r>
            <a:r>
              <a:rPr lang="en-GB" sz="1800" b="0" i="0" u="none" strike="noStrike" cap="none" dirty="0">
                <a:solidFill>
                  <a:srgbClr val="000000"/>
                </a:solidFill>
                <a:latin typeface="Nunito Sans"/>
                <a:ea typeface="Nunito Sans"/>
                <a:cs typeface="Nunito Sans"/>
                <a:sym typeface="Nunito Sans"/>
              </a:rPr>
              <a:t>0</a:t>
            </a:r>
            <a:endParaRPr sz="1800" b="0" i="0" u="none" strike="noStrike" cap="none" dirty="0">
              <a:solidFill>
                <a:srgbClr val="000000"/>
              </a:solidFill>
              <a:latin typeface="Nunito Sans"/>
              <a:ea typeface="Nunito Sans"/>
              <a:cs typeface="Nunito Sans"/>
              <a:sym typeface="Nunito Sans"/>
            </a:endParaRPr>
          </a:p>
        </p:txBody>
      </p:sp>
      <p:sp>
        <p:nvSpPr>
          <p:cNvPr id="500" name="Google Shape;500;p16"/>
          <p:cNvSpPr txBox="1"/>
          <p:nvPr/>
        </p:nvSpPr>
        <p:spPr>
          <a:xfrm>
            <a:off x="5773659" y="2741047"/>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01" name="Google Shape;501;p16"/>
          <p:cNvSpPr txBox="1"/>
          <p:nvPr/>
        </p:nvSpPr>
        <p:spPr>
          <a:xfrm>
            <a:off x="8335884" y="2741047"/>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8</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02" name="Google Shape;502;p1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 name="Group 3">
            <a:extLst>
              <a:ext uri="{FF2B5EF4-FFF2-40B4-BE49-F238E27FC236}">
                <a16:creationId xmlns:a16="http://schemas.microsoft.com/office/drawing/2014/main" id="{31626F98-32B0-6F42-8BBD-217D34F4E8B1}"/>
              </a:ext>
            </a:extLst>
          </p:cNvPr>
          <p:cNvGrpSpPr/>
          <p:nvPr/>
        </p:nvGrpSpPr>
        <p:grpSpPr>
          <a:xfrm>
            <a:off x="1602122" y="3722199"/>
            <a:ext cx="8917926" cy="702347"/>
            <a:chOff x="1607359" y="3367187"/>
            <a:chExt cx="8917926" cy="702347"/>
          </a:xfrm>
        </p:grpSpPr>
        <p:pic>
          <p:nvPicPr>
            <p:cNvPr id="73" name="Google Shape;314;p18">
              <a:extLst>
                <a:ext uri="{FF2B5EF4-FFF2-40B4-BE49-F238E27FC236}">
                  <a16:creationId xmlns:a16="http://schemas.microsoft.com/office/drawing/2014/main" id="{716A398F-08C5-4C4A-9ADA-2ADDE640EABF}"/>
                </a:ext>
              </a:extLst>
            </p:cNvPr>
            <p:cNvPicPr preferRelativeResize="0"/>
            <p:nvPr/>
          </p:nvPicPr>
          <p:blipFill>
            <a:blip r:embed="rId4">
              <a:alphaModFix/>
            </a:blip>
            <a:stretch>
              <a:fillRect/>
            </a:stretch>
          </p:blipFill>
          <p:spPr>
            <a:xfrm>
              <a:off x="1744577" y="3367187"/>
              <a:ext cx="8536423" cy="249001"/>
            </a:xfrm>
            <a:prstGeom prst="rect">
              <a:avLst/>
            </a:prstGeom>
            <a:noFill/>
            <a:ln>
              <a:noFill/>
            </a:ln>
          </p:spPr>
        </p:pic>
        <p:sp>
          <p:nvSpPr>
            <p:cNvPr id="505" name="Google Shape;505;p16"/>
            <p:cNvSpPr txBox="1"/>
            <p:nvPr/>
          </p:nvSpPr>
          <p:spPr>
            <a:xfrm>
              <a:off x="1607359" y="3607801"/>
              <a:ext cx="335484"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06" name="Google Shape;506;p16"/>
            <p:cNvSpPr txBox="1"/>
            <p:nvPr/>
          </p:nvSpPr>
          <p:spPr>
            <a:xfrm>
              <a:off x="9993377" y="3607801"/>
              <a:ext cx="531908"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07" name="Google Shape;507;p16"/>
            <p:cNvSpPr txBox="1"/>
            <p:nvPr/>
          </p:nvSpPr>
          <p:spPr>
            <a:xfrm>
              <a:off x="3223684" y="360781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1</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08" name="Google Shape;508;p16"/>
            <p:cNvSpPr txBox="1"/>
            <p:nvPr/>
          </p:nvSpPr>
          <p:spPr>
            <a:xfrm>
              <a:off x="6629122" y="3607797"/>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3</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sp>
        <p:nvSpPr>
          <p:cNvPr id="513" name="Google Shape;513;p16"/>
          <p:cNvSpPr txBox="1"/>
          <p:nvPr/>
        </p:nvSpPr>
        <p:spPr>
          <a:xfrm>
            <a:off x="1509683" y="5202751"/>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1</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nvGrpSpPr>
          <p:cNvPr id="2" name="Group 1">
            <a:extLst>
              <a:ext uri="{FF2B5EF4-FFF2-40B4-BE49-F238E27FC236}">
                <a16:creationId xmlns:a16="http://schemas.microsoft.com/office/drawing/2014/main" id="{B95BAC2E-D918-D845-B6C0-6858A69B72AE}"/>
              </a:ext>
            </a:extLst>
          </p:cNvPr>
          <p:cNvGrpSpPr/>
          <p:nvPr/>
        </p:nvGrpSpPr>
        <p:grpSpPr>
          <a:xfrm>
            <a:off x="1777711" y="4953713"/>
            <a:ext cx="8891995" cy="710783"/>
            <a:chOff x="1777711" y="4672782"/>
            <a:chExt cx="8891995" cy="710783"/>
          </a:xfrm>
        </p:grpSpPr>
        <p:grpSp>
          <p:nvGrpSpPr>
            <p:cNvPr id="510" name="Google Shape;510;p16"/>
            <p:cNvGrpSpPr/>
            <p:nvPr/>
          </p:nvGrpSpPr>
          <p:grpSpPr>
            <a:xfrm>
              <a:off x="1777711" y="4672782"/>
              <a:ext cx="8891995" cy="710783"/>
              <a:chOff x="-50946" y="2634211"/>
              <a:chExt cx="8507754" cy="840964"/>
            </a:xfrm>
          </p:grpSpPr>
          <p:pic>
            <p:nvPicPr>
              <p:cNvPr id="511" name="Google Shape;511;p16"/>
              <p:cNvPicPr preferRelativeResize="0"/>
              <p:nvPr/>
            </p:nvPicPr>
            <p:blipFill rotWithShape="1">
              <a:blip r:embed="rId3">
                <a:alphaModFix/>
              </a:blip>
              <a:srcRect r="9901"/>
              <a:stretch/>
            </p:blipFill>
            <p:spPr>
              <a:xfrm>
                <a:off x="-50946" y="2634211"/>
                <a:ext cx="8167547" cy="294606"/>
              </a:xfrm>
              <a:prstGeom prst="rect">
                <a:avLst/>
              </a:prstGeom>
              <a:noFill/>
              <a:ln>
                <a:noFill/>
              </a:ln>
            </p:spPr>
          </p:pic>
          <p:sp>
            <p:nvSpPr>
              <p:cNvPr id="512" name="Google Shape;512;p16"/>
              <p:cNvSpPr txBox="1"/>
              <p:nvPr/>
            </p:nvSpPr>
            <p:spPr>
              <a:xfrm>
                <a:off x="7813608" y="2928875"/>
                <a:ext cx="643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latin typeface="Nunito Sans"/>
                    <a:ea typeface="Nunito Sans"/>
                    <a:cs typeface="Nunito Sans"/>
                    <a:sym typeface="Nunito Sans"/>
                  </a:rPr>
                  <a:t>100</a:t>
                </a:r>
                <a:endParaRPr sz="1800" b="0" i="0" u="none" strike="noStrike" cap="none" dirty="0">
                  <a:solidFill>
                    <a:srgbClr val="000000"/>
                  </a:solidFill>
                  <a:latin typeface="Nunito Sans"/>
                  <a:ea typeface="Nunito Sans"/>
                  <a:cs typeface="Nunito Sans"/>
                  <a:sym typeface="Nunito Sans"/>
                </a:endParaRPr>
              </a:p>
            </p:txBody>
          </p:sp>
        </p:grpSp>
        <p:sp>
          <p:nvSpPr>
            <p:cNvPr id="514" name="Google Shape;514;p16"/>
            <p:cNvSpPr txBox="1"/>
            <p:nvPr/>
          </p:nvSpPr>
          <p:spPr>
            <a:xfrm>
              <a:off x="2429482"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2</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15" name="Google Shape;515;p16"/>
            <p:cNvSpPr txBox="1"/>
            <p:nvPr/>
          </p:nvSpPr>
          <p:spPr>
            <a:xfrm>
              <a:off x="5305125"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516" name="Google Shape;516;p16"/>
            <p:cNvSpPr txBox="1"/>
            <p:nvPr/>
          </p:nvSpPr>
          <p:spPr>
            <a:xfrm>
              <a:off x="7167652" y="4921783"/>
              <a:ext cx="575668"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latin typeface="Nunito Sans"/>
                  <a:ea typeface="Nunito Sans"/>
                  <a:cs typeface="Nunito Sans"/>
                  <a:sym typeface="Nunito Sans"/>
                </a:rPr>
                <a:t>70</a:t>
              </a:r>
              <a:endParaRPr sz="1800" b="0" i="0" u="none" strike="noStrike" cap="none" dirty="0">
                <a:solidFill>
                  <a:srgbClr val="000000"/>
                </a:solidFill>
                <a:latin typeface="Nunito Sans"/>
                <a:ea typeface="Nunito Sans"/>
                <a:cs typeface="Nunito Sans"/>
                <a:sym typeface="Nunito Sans"/>
              </a:endParaRPr>
            </a:p>
          </p:txBody>
        </p:sp>
      </p:grpSp>
      <p:grpSp>
        <p:nvGrpSpPr>
          <p:cNvPr id="532" name="Google Shape;532;p16"/>
          <p:cNvGrpSpPr/>
          <p:nvPr/>
        </p:nvGrpSpPr>
        <p:grpSpPr>
          <a:xfrm>
            <a:off x="4068684" y="2741047"/>
            <a:ext cx="5616163" cy="461700"/>
            <a:chOff x="2943225" y="1356000"/>
            <a:chExt cx="5616163" cy="461700"/>
          </a:xfrm>
        </p:grpSpPr>
        <p:sp>
          <p:nvSpPr>
            <p:cNvPr id="533" name="Google Shape;533;p16"/>
            <p:cNvSpPr txBox="1"/>
            <p:nvPr/>
          </p:nvSpPr>
          <p:spPr>
            <a:xfrm>
              <a:off x="2943225"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30</a:t>
              </a:r>
              <a:endParaRPr sz="1800" b="0" i="0" u="none" strike="noStrike" cap="none" dirty="0">
                <a:solidFill>
                  <a:srgbClr val="43A047"/>
                </a:solidFill>
                <a:latin typeface="Nunito Sans"/>
                <a:ea typeface="Nunito Sans"/>
                <a:cs typeface="Nunito Sans"/>
                <a:sym typeface="Nunito Sans"/>
              </a:endParaRPr>
            </a:p>
          </p:txBody>
        </p:sp>
        <p:sp>
          <p:nvSpPr>
            <p:cNvPr id="534" name="Google Shape;534;p16"/>
            <p:cNvSpPr txBox="1"/>
            <p:nvPr/>
          </p:nvSpPr>
          <p:spPr>
            <a:xfrm>
              <a:off x="3795713"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40</a:t>
              </a:r>
              <a:endParaRPr sz="1800" b="0" i="0" u="none" strike="noStrike" cap="none" dirty="0">
                <a:solidFill>
                  <a:srgbClr val="43A047"/>
                </a:solidFill>
                <a:latin typeface="Nunito Sans"/>
                <a:ea typeface="Nunito Sans"/>
                <a:cs typeface="Nunito Sans"/>
                <a:sym typeface="Nunito Sans"/>
              </a:endParaRPr>
            </a:p>
          </p:txBody>
        </p:sp>
        <p:sp>
          <p:nvSpPr>
            <p:cNvPr id="535" name="Google Shape;535;p16"/>
            <p:cNvSpPr txBox="1"/>
            <p:nvPr/>
          </p:nvSpPr>
          <p:spPr>
            <a:xfrm>
              <a:off x="5503063"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60</a:t>
              </a:r>
              <a:endParaRPr sz="1800" b="0" i="0" u="none" strike="noStrike" cap="none">
                <a:solidFill>
                  <a:srgbClr val="43A047"/>
                </a:solidFill>
                <a:latin typeface="Nunito Sans"/>
                <a:ea typeface="Nunito Sans"/>
                <a:cs typeface="Nunito Sans"/>
                <a:sym typeface="Nunito Sans"/>
              </a:endParaRPr>
            </a:p>
          </p:txBody>
        </p:sp>
        <p:sp>
          <p:nvSpPr>
            <p:cNvPr id="536" name="Google Shape;536;p16"/>
            <p:cNvSpPr txBox="1"/>
            <p:nvPr/>
          </p:nvSpPr>
          <p:spPr>
            <a:xfrm>
              <a:off x="6356738"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70</a:t>
              </a:r>
              <a:endParaRPr sz="1800" b="0" i="0" u="none" strike="noStrike" cap="none">
                <a:solidFill>
                  <a:srgbClr val="43A047"/>
                </a:solidFill>
                <a:latin typeface="Nunito Sans"/>
                <a:ea typeface="Nunito Sans"/>
                <a:cs typeface="Nunito Sans"/>
                <a:sym typeface="Nunito Sans"/>
              </a:endParaRPr>
            </a:p>
          </p:txBody>
        </p:sp>
        <p:sp>
          <p:nvSpPr>
            <p:cNvPr id="537" name="Google Shape;537;p16"/>
            <p:cNvSpPr txBox="1"/>
            <p:nvPr/>
          </p:nvSpPr>
          <p:spPr>
            <a:xfrm>
              <a:off x="8064088"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90</a:t>
              </a:r>
              <a:endParaRPr sz="1800" b="0" i="0" u="none" strike="noStrike" cap="none" dirty="0">
                <a:solidFill>
                  <a:srgbClr val="43A047"/>
                </a:solidFill>
                <a:latin typeface="Nunito Sans"/>
                <a:ea typeface="Nunito Sans"/>
                <a:cs typeface="Nunito Sans"/>
                <a:sym typeface="Nunito Sans"/>
              </a:endParaRPr>
            </a:p>
          </p:txBody>
        </p:sp>
      </p:grpSp>
      <p:grpSp>
        <p:nvGrpSpPr>
          <p:cNvPr id="5" name="Group 4">
            <a:extLst>
              <a:ext uri="{FF2B5EF4-FFF2-40B4-BE49-F238E27FC236}">
                <a16:creationId xmlns:a16="http://schemas.microsoft.com/office/drawing/2014/main" id="{D87673CC-027B-C24E-9575-B9E00732737F}"/>
              </a:ext>
            </a:extLst>
          </p:cNvPr>
          <p:cNvGrpSpPr/>
          <p:nvPr/>
        </p:nvGrpSpPr>
        <p:grpSpPr>
          <a:xfrm>
            <a:off x="4921172" y="3962822"/>
            <a:ext cx="3880150" cy="461700"/>
            <a:chOff x="4926409" y="3607810"/>
            <a:chExt cx="3880150" cy="461700"/>
          </a:xfrm>
        </p:grpSpPr>
        <p:sp>
          <p:nvSpPr>
            <p:cNvPr id="538" name="Google Shape;538;p16"/>
            <p:cNvSpPr txBox="1"/>
            <p:nvPr/>
          </p:nvSpPr>
          <p:spPr>
            <a:xfrm>
              <a:off x="4926409" y="360781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2</a:t>
              </a:r>
              <a:r>
                <a:rPr lang="en-GB" sz="1800" b="0" i="0" u="none" strike="noStrike" cap="none" dirty="0">
                  <a:solidFill>
                    <a:srgbClr val="43A047"/>
                  </a:solidFill>
                  <a:latin typeface="Nunito Sans"/>
                  <a:ea typeface="Nunito Sans"/>
                  <a:cs typeface="Nunito Sans"/>
                  <a:sym typeface="Nunito Sans"/>
                </a:rPr>
                <a:t>0</a:t>
              </a:r>
              <a:endParaRPr sz="1800" b="0" i="0" u="none" strike="noStrike" cap="none" dirty="0">
                <a:solidFill>
                  <a:srgbClr val="43A047"/>
                </a:solidFill>
                <a:latin typeface="Nunito Sans"/>
                <a:ea typeface="Nunito Sans"/>
                <a:cs typeface="Nunito Sans"/>
                <a:sym typeface="Nunito Sans"/>
              </a:endParaRPr>
            </a:p>
          </p:txBody>
        </p:sp>
        <p:sp>
          <p:nvSpPr>
            <p:cNvPr id="539" name="Google Shape;539;p16"/>
            <p:cNvSpPr txBox="1"/>
            <p:nvPr/>
          </p:nvSpPr>
          <p:spPr>
            <a:xfrm>
              <a:off x="8311259" y="360781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4</a:t>
              </a:r>
              <a:r>
                <a:rPr lang="en-GB" sz="1800" b="0" i="0" u="none" strike="noStrike" cap="none" dirty="0">
                  <a:solidFill>
                    <a:srgbClr val="43A047"/>
                  </a:solidFill>
                  <a:latin typeface="Nunito Sans"/>
                  <a:ea typeface="Nunito Sans"/>
                  <a:cs typeface="Nunito Sans"/>
                  <a:sym typeface="Nunito Sans"/>
                </a:rPr>
                <a:t>0</a:t>
              </a:r>
              <a:endParaRPr sz="1800" b="0" i="0" u="none" strike="noStrike" cap="none" dirty="0">
                <a:solidFill>
                  <a:srgbClr val="43A047"/>
                </a:solidFill>
                <a:latin typeface="Nunito Sans"/>
                <a:ea typeface="Nunito Sans"/>
                <a:cs typeface="Nunito Sans"/>
                <a:sym typeface="Nunito Sans"/>
              </a:endParaRPr>
            </a:p>
          </p:txBody>
        </p:sp>
      </p:grpSp>
      <p:grpSp>
        <p:nvGrpSpPr>
          <p:cNvPr id="3" name="Group 2">
            <a:extLst>
              <a:ext uri="{FF2B5EF4-FFF2-40B4-BE49-F238E27FC236}">
                <a16:creationId xmlns:a16="http://schemas.microsoft.com/office/drawing/2014/main" id="{C8A8DCF6-EC7D-4445-A3C5-32BF63EB5A49}"/>
              </a:ext>
            </a:extLst>
          </p:cNvPr>
          <p:cNvGrpSpPr/>
          <p:nvPr/>
        </p:nvGrpSpPr>
        <p:grpSpPr>
          <a:xfrm>
            <a:off x="3401242" y="5184563"/>
            <a:ext cx="6215371" cy="479851"/>
            <a:chOff x="3401242" y="4903632"/>
            <a:chExt cx="6215371" cy="479851"/>
          </a:xfrm>
        </p:grpSpPr>
        <p:sp>
          <p:nvSpPr>
            <p:cNvPr id="540" name="Google Shape;540;p16"/>
            <p:cNvSpPr txBox="1"/>
            <p:nvPr/>
          </p:nvSpPr>
          <p:spPr>
            <a:xfrm>
              <a:off x="3401242"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30</a:t>
              </a:r>
              <a:endParaRPr sz="1800" b="0" i="0" u="none" strike="noStrike" cap="none">
                <a:solidFill>
                  <a:srgbClr val="43A047"/>
                </a:solidFill>
                <a:latin typeface="Nunito Sans"/>
                <a:ea typeface="Nunito Sans"/>
                <a:cs typeface="Nunito Sans"/>
                <a:sym typeface="Nunito Sans"/>
              </a:endParaRPr>
            </a:p>
          </p:txBody>
        </p:sp>
        <p:sp>
          <p:nvSpPr>
            <p:cNvPr id="541" name="Google Shape;541;p16"/>
            <p:cNvSpPr txBox="1"/>
            <p:nvPr/>
          </p:nvSpPr>
          <p:spPr>
            <a:xfrm>
              <a:off x="4373002"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40</a:t>
              </a:r>
              <a:endParaRPr sz="1800" b="0" i="0" u="none" strike="noStrike" cap="none">
                <a:solidFill>
                  <a:srgbClr val="43A047"/>
                </a:solidFill>
                <a:latin typeface="Nunito Sans"/>
                <a:ea typeface="Nunito Sans"/>
                <a:cs typeface="Nunito Sans"/>
                <a:sym typeface="Nunito Sans"/>
              </a:endParaRPr>
            </a:p>
          </p:txBody>
        </p:sp>
        <p:sp>
          <p:nvSpPr>
            <p:cNvPr id="542" name="Google Shape;542;p16"/>
            <p:cNvSpPr txBox="1"/>
            <p:nvPr/>
          </p:nvSpPr>
          <p:spPr>
            <a:xfrm>
              <a:off x="6237248" y="4903632"/>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60</a:t>
              </a:r>
              <a:endParaRPr sz="1800" b="0" i="0" u="none" strike="noStrike" cap="none">
                <a:solidFill>
                  <a:srgbClr val="43A047"/>
                </a:solidFill>
                <a:latin typeface="Nunito Sans"/>
                <a:ea typeface="Nunito Sans"/>
                <a:cs typeface="Nunito Sans"/>
                <a:sym typeface="Nunito Sans"/>
              </a:endParaRPr>
            </a:p>
          </p:txBody>
        </p:sp>
        <p:sp>
          <p:nvSpPr>
            <p:cNvPr id="543" name="Google Shape;543;p16"/>
            <p:cNvSpPr txBox="1"/>
            <p:nvPr/>
          </p:nvSpPr>
          <p:spPr>
            <a:xfrm>
              <a:off x="8148434"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80</a:t>
              </a:r>
              <a:endParaRPr sz="1800" b="0" i="0" u="none" strike="noStrike" cap="none" dirty="0">
                <a:solidFill>
                  <a:srgbClr val="43A047"/>
                </a:solidFill>
                <a:latin typeface="Nunito Sans"/>
                <a:ea typeface="Nunito Sans"/>
                <a:cs typeface="Nunito Sans"/>
                <a:sym typeface="Nunito Sans"/>
              </a:endParaRPr>
            </a:p>
          </p:txBody>
        </p:sp>
        <p:sp>
          <p:nvSpPr>
            <p:cNvPr id="544" name="Google Shape;544;p16"/>
            <p:cNvSpPr txBox="1"/>
            <p:nvPr/>
          </p:nvSpPr>
          <p:spPr>
            <a:xfrm>
              <a:off x="9080557" y="4921783"/>
              <a:ext cx="536056"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90</a:t>
              </a:r>
              <a:endParaRPr sz="1800" b="0" i="0" u="none" strike="noStrike" cap="none" dirty="0">
                <a:solidFill>
                  <a:srgbClr val="43A047"/>
                </a:solidFill>
                <a:latin typeface="Nunito Sans"/>
                <a:ea typeface="Nunito Sans"/>
                <a:cs typeface="Nunito Sans"/>
                <a:sym typeface="Nunito Sans"/>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32"/>
                                        </p:tgtEl>
                                        <p:attrNameLst>
                                          <p:attrName>style.visibility</p:attrName>
                                        </p:attrNameLst>
                                      </p:cBhvr>
                                      <p:to>
                                        <p:strVal val="visible"/>
                                      </p:to>
                                    </p:set>
                                    <p:animEffect transition="in" filter="fade">
                                      <p:cBhvr>
                                        <p:cTn id="13" dur="500"/>
                                        <p:tgtEl>
                                          <p:spTgt spid="532"/>
                                        </p:tgtEl>
                                      </p:cBhvr>
                                    </p:animEffect>
                                  </p:childTnLst>
                                </p:cTn>
                              </p:par>
                            </p:childTnLst>
                          </p:cTn>
                        </p:par>
                      </p:childTnLst>
                    </p:cTn>
                  </p:par>
                </p:childTnLst>
              </p:cTn>
              <p:nextCondLst>
                <p:cond evt="onClick" delay="0">
                  <p:tgtEl>
                    <p:spTgt spid="50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a:t>
            </a:r>
            <a:r>
              <a:rPr lang="en-GB" sz="1800" dirty="0">
                <a:solidFill>
                  <a:srgbClr val="222222"/>
                </a:solidFill>
                <a:latin typeface="Century Gothic"/>
                <a:ea typeface="Century Gothic"/>
                <a:cs typeface="Century Gothic"/>
                <a:sym typeface="Century Gothic"/>
              </a:rPr>
              <a:t>Missing numbers in a counting sequence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Complet</a:t>
            </a:r>
            <a:r>
              <a:rPr lang="en-GB" sz="1800" dirty="0">
                <a:solidFill>
                  <a:srgbClr val="222222"/>
                </a:solidFill>
                <a:latin typeface="Century Gothic"/>
                <a:ea typeface="Century Gothic"/>
                <a:cs typeface="Century Gothic"/>
                <a:sym typeface="Century Gothic"/>
              </a:rPr>
              <a:t>e missing numbers on a number line, identify numbers at a marked division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C</a:t>
            </a:r>
            <a:r>
              <a:rPr lang="en-GB" sz="1800" dirty="0">
                <a:solidFill>
                  <a:srgbClr val="222222"/>
                </a:solidFill>
                <a:latin typeface="Century Gothic"/>
                <a:ea typeface="Century Gothic"/>
                <a:cs typeface="Century Gothic"/>
                <a:sym typeface="Century Gothic"/>
              </a:rPr>
              <a:t>omplete missing numbers on a number line, identify numbers at a marked division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E</a:t>
            </a:r>
            <a:r>
              <a:rPr lang="en-GB" sz="1800" dirty="0">
                <a:solidFill>
                  <a:srgbClr val="222222"/>
                </a:solidFill>
                <a:latin typeface="Century Gothic"/>
                <a:ea typeface="Century Gothic"/>
                <a:cs typeface="Century Gothic"/>
                <a:sym typeface="Century Gothic"/>
              </a:rPr>
              <a:t>stimate and mark positions of given numbers between divisions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Estimate and mark positions of given numbers between divisions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Reason</a:t>
            </a:r>
            <a:r>
              <a:rPr lang="en-GB" sz="1800" dirty="0">
                <a:solidFill>
                  <a:srgbClr val="222222"/>
                </a:solidFill>
                <a:latin typeface="Century Gothic"/>
                <a:ea typeface="Century Gothic"/>
                <a:cs typeface="Century Gothic"/>
                <a:sym typeface="Century Gothic"/>
              </a:rPr>
              <a:t>ing and problem solving with number lines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R</a:t>
            </a:r>
            <a:r>
              <a:rPr lang="en-GB" sz="1800" dirty="0">
                <a:solidFill>
                  <a:srgbClr val="222222"/>
                </a:solidFill>
                <a:latin typeface="Century Gothic"/>
                <a:ea typeface="Century Gothic"/>
                <a:cs typeface="Century Gothic"/>
                <a:sym typeface="Century Gothic"/>
              </a:rPr>
              <a:t>easoning and problem solving with number lines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a:t>
            </a:r>
            <a:r>
              <a:rPr lang="en-GB" sz="1800" dirty="0">
                <a:solidFill>
                  <a:schemeClr val="dk1"/>
                </a:solidFill>
                <a:latin typeface="Century Gothic"/>
                <a:ea typeface="Century Gothic"/>
                <a:cs typeface="Century Gothic"/>
                <a:sym typeface="Century Gothic"/>
              </a:rPr>
              <a:t>using number lines in context and placing 10s on a number line to 100</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2169784"/>
          </a:xfrm>
          <a:prstGeom prst="rect">
            <a:avLst/>
          </a:prstGeom>
          <a:noFill/>
          <a:ln>
            <a:noFill/>
          </a:ln>
        </p:spPr>
        <p:txBody>
          <a:bodyPr spcFirstLastPara="1" wrap="square" lIns="91425" tIns="45700" rIns="91425" bIns="45700" anchor="t" anchorCtr="0">
            <a:spAutoFit/>
          </a:bodyPr>
          <a:lstStyle/>
          <a:p>
            <a:pPr lvl="0">
              <a:lnSpc>
                <a:spcPct val="150000"/>
              </a:lnSpc>
              <a:buClr>
                <a:schemeClr val="dk1"/>
              </a:buClr>
              <a:buSzPts val="1100"/>
            </a:pPr>
            <a:r>
              <a:rPr lang="en-GB" sz="1800" dirty="0">
                <a:solidFill>
                  <a:srgbClr val="222222"/>
                </a:solidFill>
                <a:latin typeface="Century Gothic"/>
                <a:ea typeface="Century Gothic"/>
                <a:cs typeface="Century Gothic"/>
                <a:sym typeface="Century Gothic"/>
              </a:rPr>
              <a:t>The start point is (number) and the end point is (number).</a:t>
            </a:r>
            <a:endParaRPr sz="1800" dirty="0">
              <a:solidFill>
                <a:srgbClr val="222222"/>
              </a:solidFill>
              <a:latin typeface="Century Gothic"/>
              <a:ea typeface="Century Gothic"/>
              <a:cs typeface="Century Gothic"/>
              <a:sym typeface="Century Gothic"/>
            </a:endParaRPr>
          </a:p>
          <a:p>
            <a:pPr lvl="0">
              <a:lnSpc>
                <a:spcPct val="150000"/>
              </a:lnSpc>
              <a:buClr>
                <a:schemeClr val="dk1"/>
              </a:buClr>
              <a:buSzPts val="1100"/>
            </a:pPr>
            <a:r>
              <a:rPr lang="en-GB" sz="1800" dirty="0">
                <a:solidFill>
                  <a:srgbClr val="222222"/>
                </a:solidFill>
                <a:latin typeface="Century Gothic"/>
                <a:ea typeface="Century Gothic"/>
                <a:cs typeface="Century Gothic"/>
                <a:sym typeface="Century Gothic"/>
              </a:rPr>
              <a:t>There are (number) intervals on the number line.</a:t>
            </a:r>
            <a:endParaRPr sz="1800" dirty="0">
              <a:solidFill>
                <a:srgbClr val="222222"/>
              </a:solidFill>
              <a:latin typeface="Century Gothic"/>
              <a:ea typeface="Century Gothic"/>
              <a:cs typeface="Century Gothic"/>
              <a:sym typeface="Century Gothic"/>
            </a:endParaRPr>
          </a:p>
          <a:p>
            <a:pPr lvl="0">
              <a:lnSpc>
                <a:spcPct val="150000"/>
              </a:lnSpc>
              <a:buClr>
                <a:schemeClr val="dk1"/>
              </a:buClr>
              <a:buSzPts val="1100"/>
            </a:pPr>
            <a:r>
              <a:rPr lang="en-GB" sz="1800" dirty="0">
                <a:solidFill>
                  <a:srgbClr val="222222"/>
                </a:solidFill>
                <a:latin typeface="Century Gothic"/>
                <a:ea typeface="Century Gothic"/>
                <a:cs typeface="Century Gothic"/>
                <a:sym typeface="Century Gothic"/>
              </a:rPr>
              <a:t>Each interval is worth (number).</a:t>
            </a:r>
            <a:endParaRPr sz="1800" dirty="0">
              <a:solidFill>
                <a:srgbClr val="222222"/>
              </a:solidFill>
              <a:latin typeface="Century Gothic"/>
              <a:ea typeface="Century Gothic"/>
              <a:cs typeface="Century Gothic"/>
              <a:sym typeface="Century Gothic"/>
            </a:endParaRPr>
          </a:p>
          <a:p>
            <a:pPr lvl="0">
              <a:lnSpc>
                <a:spcPct val="150000"/>
              </a:lnSpc>
              <a:buClr>
                <a:schemeClr val="dk1"/>
              </a:buClr>
              <a:buSzPts val="1100"/>
            </a:pPr>
            <a:r>
              <a:rPr lang="en-GB" sz="1800" dirty="0">
                <a:solidFill>
                  <a:srgbClr val="222222"/>
                </a:solidFill>
                <a:latin typeface="Century Gothic"/>
                <a:ea typeface="Century Gothic"/>
                <a:cs typeface="Century Gothic"/>
                <a:sym typeface="Century Gothic"/>
              </a:rPr>
              <a:t>The number line is counting up in (number).</a:t>
            </a:r>
            <a:endParaRPr sz="1800"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800" dirty="0">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978745130"/>
              </p:ext>
            </p:extLst>
          </p:nvPr>
        </p:nvGraphicFramePr>
        <p:xfrm>
          <a:off x="263524" y="1155866"/>
          <a:ext cx="11736400" cy="1849170"/>
        </p:xfrm>
        <a:graphic>
          <a:graphicData uri="http://schemas.openxmlformats.org/drawingml/2006/table">
            <a:tbl>
              <a:tblPr firstRow="1" bandRow="1">
                <a:noFill/>
                <a:tableStyleId>{C37F330D-7132-4389-86CC-E21831239A62}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0">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number line</a:t>
                      </a:r>
                      <a:endParaRPr sz="1800" b="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sequence</a:t>
                      </a:r>
                      <a:endParaRPr sz="1800" b="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Clr>
                          <a:schemeClr val="dk1"/>
                        </a:buClr>
                        <a:buFont typeface="Arial"/>
                        <a:buNone/>
                      </a:pPr>
                      <a:r>
                        <a:rPr lang="en-GB" sz="1800">
                          <a:solidFill>
                            <a:srgbClr val="222222"/>
                          </a:solidFill>
                          <a:latin typeface="Century Gothic"/>
                          <a:ea typeface="Century Gothic"/>
                          <a:cs typeface="Century Gothic"/>
                          <a:sym typeface="Century Gothic"/>
                        </a:rPr>
                        <a:t>interval</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divisions</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lvl="0" indent="0" algn="l" rtl="0">
                        <a:spcBef>
                          <a:spcPts val="0"/>
                        </a:spcBef>
                        <a:spcAft>
                          <a:spcPts val="0"/>
                        </a:spcAft>
                        <a:buClr>
                          <a:schemeClr val="dk1"/>
                        </a:buClr>
                        <a:buFont typeface="Arial"/>
                        <a:buNone/>
                      </a:pPr>
                      <a:r>
                        <a:rPr lang="en-GB" sz="1800">
                          <a:solidFill>
                            <a:srgbClr val="222222"/>
                          </a:solidFill>
                          <a:latin typeface="Century Gothic"/>
                          <a:ea typeface="Century Gothic"/>
                          <a:cs typeface="Century Gothic"/>
                          <a:sym typeface="Century Gothic"/>
                        </a:rPr>
                        <a:t>greater than</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between</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lvl="0" indent="0" algn="l" rtl="0">
                        <a:spcBef>
                          <a:spcPts val="0"/>
                        </a:spcBef>
                        <a:spcAft>
                          <a:spcPts val="0"/>
                        </a:spcAft>
                        <a:buClr>
                          <a:schemeClr val="dk1"/>
                        </a:buClr>
                        <a:buFont typeface="Arial"/>
                        <a:buNone/>
                      </a:pPr>
                      <a:r>
                        <a:rPr lang="en-GB" sz="1800">
                          <a:solidFill>
                            <a:srgbClr val="222222"/>
                          </a:solidFill>
                          <a:latin typeface="Century Gothic"/>
                          <a:ea typeface="Century Gothic"/>
                          <a:cs typeface="Century Gothic"/>
                          <a:sym typeface="Century Gothic"/>
                        </a:rPr>
                        <a:t>less than</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counting up</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accurate</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estimate</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66292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Which number is the arrow is pointing to?</a:t>
            </a:r>
            <a:endParaRPr b="1"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dirty="0"/>
              <a:t>90</a:t>
            </a:r>
            <a:endParaRPr dirty="0"/>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80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9</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82</a:t>
            </a:r>
            <a:endParaRPr/>
          </a:p>
        </p:txBody>
      </p:sp>
      <p:grpSp>
        <p:nvGrpSpPr>
          <p:cNvPr id="74" name="Google Shape;74;p4"/>
          <p:cNvGrpSpPr/>
          <p:nvPr/>
        </p:nvGrpSpPr>
        <p:grpSpPr>
          <a:xfrm>
            <a:off x="1279768" y="1367693"/>
            <a:ext cx="9213982" cy="1574757"/>
            <a:chOff x="1301618" y="1754118"/>
            <a:chExt cx="9213982" cy="1574757"/>
          </a:xfrm>
        </p:grpSpPr>
        <p:sp>
          <p:nvSpPr>
            <p:cNvPr id="75" name="Google Shape;75;p4"/>
            <p:cNvSpPr txBox="1"/>
            <p:nvPr/>
          </p:nvSpPr>
          <p:spPr>
            <a:xfrm>
              <a:off x="1301618" y="2803225"/>
              <a:ext cx="723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76" name="Google Shape;76;p4"/>
            <p:cNvSpPr txBox="1"/>
            <p:nvPr/>
          </p:nvSpPr>
          <p:spPr>
            <a:xfrm>
              <a:off x="6619318" y="2867175"/>
              <a:ext cx="723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60</a:t>
              </a:r>
              <a:endParaRPr sz="1800" b="0" i="0" u="none" strike="noStrike" cap="none">
                <a:solidFill>
                  <a:srgbClr val="000000"/>
                </a:solidFill>
                <a:latin typeface="Century Gothic"/>
                <a:ea typeface="Century Gothic"/>
                <a:cs typeface="Century Gothic"/>
                <a:sym typeface="Century Gothic"/>
              </a:endParaRPr>
            </a:p>
          </p:txBody>
        </p:sp>
        <p:sp>
          <p:nvSpPr>
            <p:cNvPr id="77" name="Google Shape;77;p4"/>
            <p:cNvSpPr/>
            <p:nvPr/>
          </p:nvSpPr>
          <p:spPr>
            <a:xfrm rot="5400000">
              <a:off x="8507213" y="1902618"/>
              <a:ext cx="801900" cy="504900"/>
            </a:xfrm>
            <a:prstGeom prst="rightArrow">
              <a:avLst>
                <a:gd name="adj1" fmla="val 50000"/>
                <a:gd name="adj2" fmla="val 50000"/>
              </a:avLst>
            </a:prstGeom>
            <a:solidFill>
              <a:srgbClr val="CCD4F4"/>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78" name="Google Shape;78;p4"/>
            <p:cNvPicPr preferRelativeResize="0"/>
            <p:nvPr/>
          </p:nvPicPr>
          <p:blipFill rotWithShape="1">
            <a:blip r:embed="rId3">
              <a:alphaModFix/>
            </a:blip>
            <a:srcRect/>
            <a:stretch/>
          </p:blipFill>
          <p:spPr>
            <a:xfrm>
              <a:off x="1676400" y="2572536"/>
              <a:ext cx="8839200" cy="29464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use a number line to 100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0" name="Google Shape;90;p6"/>
          <p:cNvSpPr txBox="1">
            <a:spLocks noGrp="1"/>
          </p:cNvSpPr>
          <p:nvPr>
            <p:ph type="body" idx="2"/>
          </p:nvPr>
        </p:nvSpPr>
        <p:spPr>
          <a:xfrm>
            <a:off x="227558" y="1176338"/>
            <a:ext cx="11736900" cy="50143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dirty="0"/>
              <a:t>Complete the number towers.</a:t>
            </a:r>
            <a:endParaRPr b="1" dirty="0"/>
          </a:p>
        </p:txBody>
      </p:sp>
      <p:sp>
        <p:nvSpPr>
          <p:cNvPr id="91" name="Google Shape;91;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92" name="Google Shape;92;p6"/>
          <p:cNvGrpSpPr/>
          <p:nvPr/>
        </p:nvGrpSpPr>
        <p:grpSpPr>
          <a:xfrm>
            <a:off x="2434775" y="1931025"/>
            <a:ext cx="770025" cy="3952500"/>
            <a:chOff x="2434775" y="1931025"/>
            <a:chExt cx="770025" cy="3952500"/>
          </a:xfrm>
        </p:grpSpPr>
        <p:grpSp>
          <p:nvGrpSpPr>
            <p:cNvPr id="93" name="Google Shape;93;p6"/>
            <p:cNvGrpSpPr/>
            <p:nvPr/>
          </p:nvGrpSpPr>
          <p:grpSpPr>
            <a:xfrm>
              <a:off x="2434775" y="1931025"/>
              <a:ext cx="762414" cy="3952500"/>
              <a:chOff x="2434775" y="1931025"/>
              <a:chExt cx="762414" cy="3952500"/>
            </a:xfrm>
          </p:grpSpPr>
          <p:pic>
            <p:nvPicPr>
              <p:cNvPr id="94" name="Google Shape;94;p6"/>
              <p:cNvPicPr preferRelativeResize="0"/>
              <p:nvPr/>
            </p:nvPicPr>
            <p:blipFill rotWithShape="1">
              <a:blip r:embed="rId3">
                <a:alphaModFix/>
              </a:blip>
              <a:srcRect l="22299" t="11926" b="22469"/>
              <a:stretch/>
            </p:blipFill>
            <p:spPr>
              <a:xfrm>
                <a:off x="2434775" y="4907925"/>
                <a:ext cx="762414" cy="975600"/>
              </a:xfrm>
              <a:prstGeom prst="rect">
                <a:avLst/>
              </a:prstGeom>
              <a:noFill/>
              <a:ln>
                <a:noFill/>
              </a:ln>
            </p:spPr>
          </p:pic>
          <p:pic>
            <p:nvPicPr>
              <p:cNvPr id="95" name="Google Shape;95;p6"/>
              <p:cNvPicPr preferRelativeResize="0"/>
              <p:nvPr/>
            </p:nvPicPr>
            <p:blipFill rotWithShape="1">
              <a:blip r:embed="rId3">
                <a:alphaModFix/>
              </a:blip>
              <a:srcRect l="22299" t="11926" b="22469"/>
              <a:stretch/>
            </p:blipFill>
            <p:spPr>
              <a:xfrm>
                <a:off x="2434775" y="4159950"/>
                <a:ext cx="762414" cy="975600"/>
              </a:xfrm>
              <a:prstGeom prst="rect">
                <a:avLst/>
              </a:prstGeom>
              <a:noFill/>
              <a:ln>
                <a:noFill/>
              </a:ln>
            </p:spPr>
          </p:pic>
          <p:pic>
            <p:nvPicPr>
              <p:cNvPr id="96" name="Google Shape;96;p6"/>
              <p:cNvPicPr preferRelativeResize="0"/>
              <p:nvPr/>
            </p:nvPicPr>
            <p:blipFill rotWithShape="1">
              <a:blip r:embed="rId3">
                <a:alphaModFix/>
              </a:blip>
              <a:srcRect l="22299" t="11926" b="22469"/>
              <a:stretch/>
            </p:blipFill>
            <p:spPr>
              <a:xfrm>
                <a:off x="2434775" y="3419475"/>
                <a:ext cx="762414" cy="975600"/>
              </a:xfrm>
              <a:prstGeom prst="rect">
                <a:avLst/>
              </a:prstGeom>
              <a:noFill/>
              <a:ln>
                <a:noFill/>
              </a:ln>
            </p:spPr>
          </p:pic>
          <p:pic>
            <p:nvPicPr>
              <p:cNvPr id="97" name="Google Shape;97;p6"/>
              <p:cNvPicPr preferRelativeResize="0"/>
              <p:nvPr/>
            </p:nvPicPr>
            <p:blipFill rotWithShape="1">
              <a:blip r:embed="rId3">
                <a:alphaModFix/>
              </a:blip>
              <a:srcRect l="22299" t="11926" b="22469"/>
              <a:stretch/>
            </p:blipFill>
            <p:spPr>
              <a:xfrm>
                <a:off x="2434775" y="2671500"/>
                <a:ext cx="762414" cy="975600"/>
              </a:xfrm>
              <a:prstGeom prst="rect">
                <a:avLst/>
              </a:prstGeom>
              <a:noFill/>
              <a:ln>
                <a:noFill/>
              </a:ln>
            </p:spPr>
          </p:pic>
          <p:pic>
            <p:nvPicPr>
              <p:cNvPr id="98" name="Google Shape;98;p6"/>
              <p:cNvPicPr preferRelativeResize="0"/>
              <p:nvPr/>
            </p:nvPicPr>
            <p:blipFill rotWithShape="1">
              <a:blip r:embed="rId3">
                <a:alphaModFix/>
              </a:blip>
              <a:srcRect l="22299" t="11926" b="22469"/>
              <a:stretch/>
            </p:blipFill>
            <p:spPr>
              <a:xfrm>
                <a:off x="2434775" y="1931025"/>
                <a:ext cx="762414" cy="975600"/>
              </a:xfrm>
              <a:prstGeom prst="rect">
                <a:avLst/>
              </a:prstGeom>
              <a:noFill/>
              <a:ln>
                <a:noFill/>
              </a:ln>
            </p:spPr>
          </p:pic>
        </p:grpSp>
        <p:sp>
          <p:nvSpPr>
            <p:cNvPr id="99" name="Google Shape;99;p6"/>
            <p:cNvSpPr txBox="1"/>
            <p:nvPr/>
          </p:nvSpPr>
          <p:spPr>
            <a:xfrm>
              <a:off x="2496500" y="21906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latin typeface="Century Gothic"/>
                  <a:ea typeface="Century Gothic"/>
                  <a:cs typeface="Century Gothic"/>
                  <a:sym typeface="Century Gothic"/>
                </a:rPr>
                <a:t>80</a:t>
              </a:r>
              <a:endParaRPr sz="2600" dirty="0">
                <a:latin typeface="Century Gothic"/>
                <a:ea typeface="Century Gothic"/>
                <a:cs typeface="Century Gothic"/>
                <a:sym typeface="Century Gothic"/>
              </a:endParaRPr>
            </a:p>
          </p:txBody>
        </p:sp>
        <p:sp>
          <p:nvSpPr>
            <p:cNvPr id="100" name="Google Shape;100;p6"/>
            <p:cNvSpPr txBox="1"/>
            <p:nvPr/>
          </p:nvSpPr>
          <p:spPr>
            <a:xfrm>
              <a:off x="2488900" y="366527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latin typeface="Century Gothic"/>
                  <a:ea typeface="Century Gothic"/>
                  <a:cs typeface="Century Gothic"/>
                  <a:sym typeface="Century Gothic"/>
                </a:rPr>
                <a:t>60</a:t>
              </a:r>
              <a:endParaRPr sz="2600">
                <a:latin typeface="Century Gothic"/>
                <a:ea typeface="Century Gothic"/>
                <a:cs typeface="Century Gothic"/>
                <a:sym typeface="Century Gothic"/>
              </a:endParaRPr>
            </a:p>
          </p:txBody>
        </p:sp>
        <p:sp>
          <p:nvSpPr>
            <p:cNvPr id="101" name="Google Shape;101;p6"/>
            <p:cNvSpPr txBox="1"/>
            <p:nvPr/>
          </p:nvSpPr>
          <p:spPr>
            <a:xfrm>
              <a:off x="2488900" y="51399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latin typeface="Century Gothic"/>
                  <a:ea typeface="Century Gothic"/>
                  <a:cs typeface="Century Gothic"/>
                  <a:sym typeface="Century Gothic"/>
                </a:rPr>
                <a:t>40</a:t>
              </a:r>
              <a:endParaRPr sz="2600">
                <a:latin typeface="Century Gothic"/>
                <a:ea typeface="Century Gothic"/>
                <a:cs typeface="Century Gothic"/>
                <a:sym typeface="Century Gothic"/>
              </a:endParaRPr>
            </a:p>
          </p:txBody>
        </p:sp>
      </p:grpSp>
      <p:grpSp>
        <p:nvGrpSpPr>
          <p:cNvPr id="113" name="Google Shape;113;p6"/>
          <p:cNvGrpSpPr/>
          <p:nvPr/>
        </p:nvGrpSpPr>
        <p:grpSpPr>
          <a:xfrm>
            <a:off x="8994946" y="1312250"/>
            <a:ext cx="911904" cy="4571275"/>
            <a:chOff x="8994946" y="1312250"/>
            <a:chExt cx="911904" cy="4571275"/>
          </a:xfrm>
        </p:grpSpPr>
        <p:grpSp>
          <p:nvGrpSpPr>
            <p:cNvPr id="114" name="Google Shape;114;p6"/>
            <p:cNvGrpSpPr/>
            <p:nvPr/>
          </p:nvGrpSpPr>
          <p:grpSpPr>
            <a:xfrm>
              <a:off x="8994946" y="1312250"/>
              <a:ext cx="842986" cy="4571275"/>
              <a:chOff x="8994796" y="1312246"/>
              <a:chExt cx="708213" cy="4571275"/>
            </a:xfrm>
          </p:grpSpPr>
          <p:pic>
            <p:nvPicPr>
              <p:cNvPr id="115" name="Google Shape;115;p6"/>
              <p:cNvPicPr preferRelativeResize="0"/>
              <p:nvPr/>
            </p:nvPicPr>
            <p:blipFill rotWithShape="1">
              <a:blip r:embed="rId4">
                <a:alphaModFix/>
              </a:blip>
              <a:srcRect/>
              <a:stretch/>
            </p:blipFill>
            <p:spPr>
              <a:xfrm>
                <a:off x="8994796" y="4907921"/>
                <a:ext cx="708213" cy="975600"/>
              </a:xfrm>
              <a:prstGeom prst="rect">
                <a:avLst/>
              </a:prstGeom>
              <a:noFill/>
              <a:ln>
                <a:noFill/>
              </a:ln>
            </p:spPr>
          </p:pic>
          <p:pic>
            <p:nvPicPr>
              <p:cNvPr id="116" name="Google Shape;116;p6"/>
              <p:cNvPicPr preferRelativeResize="0"/>
              <p:nvPr/>
            </p:nvPicPr>
            <p:blipFill rotWithShape="1">
              <a:blip r:embed="rId4">
                <a:alphaModFix/>
              </a:blip>
              <a:srcRect/>
              <a:stretch/>
            </p:blipFill>
            <p:spPr>
              <a:xfrm>
                <a:off x="8994796" y="4188796"/>
                <a:ext cx="708213" cy="975600"/>
              </a:xfrm>
              <a:prstGeom prst="rect">
                <a:avLst/>
              </a:prstGeom>
              <a:noFill/>
              <a:ln>
                <a:noFill/>
              </a:ln>
            </p:spPr>
          </p:pic>
          <p:pic>
            <p:nvPicPr>
              <p:cNvPr id="117" name="Google Shape;117;p6"/>
              <p:cNvPicPr preferRelativeResize="0"/>
              <p:nvPr/>
            </p:nvPicPr>
            <p:blipFill rotWithShape="1">
              <a:blip r:embed="rId4">
                <a:alphaModFix/>
              </a:blip>
              <a:srcRect/>
              <a:stretch/>
            </p:blipFill>
            <p:spPr>
              <a:xfrm>
                <a:off x="8994796" y="3469646"/>
                <a:ext cx="708213" cy="975600"/>
              </a:xfrm>
              <a:prstGeom prst="rect">
                <a:avLst/>
              </a:prstGeom>
              <a:noFill/>
              <a:ln>
                <a:noFill/>
              </a:ln>
            </p:spPr>
          </p:pic>
          <p:pic>
            <p:nvPicPr>
              <p:cNvPr id="118" name="Google Shape;118;p6"/>
              <p:cNvPicPr preferRelativeResize="0"/>
              <p:nvPr/>
            </p:nvPicPr>
            <p:blipFill rotWithShape="1">
              <a:blip r:embed="rId4">
                <a:alphaModFix/>
              </a:blip>
              <a:srcRect/>
              <a:stretch/>
            </p:blipFill>
            <p:spPr>
              <a:xfrm>
                <a:off x="8994796" y="2750521"/>
                <a:ext cx="708213" cy="975600"/>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8994796" y="2031371"/>
                <a:ext cx="708213" cy="975600"/>
              </a:xfrm>
              <a:prstGeom prst="rect">
                <a:avLst/>
              </a:prstGeom>
              <a:noFill/>
              <a:ln>
                <a:noFill/>
              </a:ln>
            </p:spPr>
          </p:pic>
          <p:pic>
            <p:nvPicPr>
              <p:cNvPr id="120" name="Google Shape;120;p6"/>
              <p:cNvPicPr preferRelativeResize="0"/>
              <p:nvPr/>
            </p:nvPicPr>
            <p:blipFill rotWithShape="1">
              <a:blip r:embed="rId4">
                <a:alphaModFix/>
              </a:blip>
              <a:srcRect/>
              <a:stretch/>
            </p:blipFill>
            <p:spPr>
              <a:xfrm>
                <a:off x="8994796" y="1312246"/>
                <a:ext cx="708213" cy="975600"/>
              </a:xfrm>
              <a:prstGeom prst="rect">
                <a:avLst/>
              </a:prstGeom>
              <a:noFill/>
              <a:ln>
                <a:noFill/>
              </a:ln>
            </p:spPr>
          </p:pic>
        </p:grpSp>
        <p:sp>
          <p:nvSpPr>
            <p:cNvPr id="121" name="Google Shape;121;p6"/>
            <p:cNvSpPr txBox="1"/>
            <p:nvPr/>
          </p:nvSpPr>
          <p:spPr>
            <a:xfrm>
              <a:off x="9198550" y="15492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chemeClr val="dk1"/>
                  </a:solidFill>
                  <a:latin typeface="Century Gothic"/>
                  <a:ea typeface="Century Gothic"/>
                  <a:cs typeface="Century Gothic"/>
                  <a:sym typeface="Century Gothic"/>
                </a:rPr>
                <a:t>64</a:t>
              </a:r>
              <a:endParaRPr sz="2600" dirty="0">
                <a:latin typeface="Century Gothic"/>
                <a:ea typeface="Century Gothic"/>
                <a:cs typeface="Century Gothic"/>
                <a:sym typeface="Century Gothic"/>
              </a:endParaRPr>
            </a:p>
          </p:txBody>
        </p:sp>
        <p:sp>
          <p:nvSpPr>
            <p:cNvPr id="122" name="Google Shape;122;p6"/>
            <p:cNvSpPr txBox="1"/>
            <p:nvPr/>
          </p:nvSpPr>
          <p:spPr>
            <a:xfrm>
              <a:off x="9198550" y="302387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chemeClr val="dk1"/>
                  </a:solidFill>
                  <a:latin typeface="Century Gothic"/>
                  <a:ea typeface="Century Gothic"/>
                  <a:cs typeface="Century Gothic"/>
                  <a:sym typeface="Century Gothic"/>
                </a:rPr>
                <a:t>44</a:t>
              </a:r>
              <a:endParaRPr sz="2600">
                <a:latin typeface="Century Gothic"/>
                <a:ea typeface="Century Gothic"/>
                <a:cs typeface="Century Gothic"/>
                <a:sym typeface="Century Gothic"/>
              </a:endParaRPr>
            </a:p>
          </p:txBody>
        </p:sp>
        <p:sp>
          <p:nvSpPr>
            <p:cNvPr id="123" name="Google Shape;123;p6"/>
            <p:cNvSpPr txBox="1"/>
            <p:nvPr/>
          </p:nvSpPr>
          <p:spPr>
            <a:xfrm>
              <a:off x="9198550" y="370915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chemeClr val="dk1"/>
                  </a:solidFill>
                  <a:latin typeface="Century Gothic"/>
                  <a:ea typeface="Century Gothic"/>
                  <a:cs typeface="Century Gothic"/>
                  <a:sym typeface="Century Gothic"/>
                </a:rPr>
                <a:t>34</a:t>
              </a:r>
              <a:endParaRPr sz="2600">
                <a:latin typeface="Century Gothic"/>
                <a:ea typeface="Century Gothic"/>
                <a:cs typeface="Century Gothic"/>
                <a:sym typeface="Century Gothic"/>
              </a:endParaRPr>
            </a:p>
          </p:txBody>
        </p:sp>
      </p:grpSp>
      <p:grpSp>
        <p:nvGrpSpPr>
          <p:cNvPr id="2" name="Group 1">
            <a:extLst>
              <a:ext uri="{FF2B5EF4-FFF2-40B4-BE49-F238E27FC236}">
                <a16:creationId xmlns:a16="http://schemas.microsoft.com/office/drawing/2014/main" id="{11A557B0-9457-7342-84E6-9043E6182F2B}"/>
              </a:ext>
            </a:extLst>
          </p:cNvPr>
          <p:cNvGrpSpPr/>
          <p:nvPr/>
        </p:nvGrpSpPr>
        <p:grpSpPr>
          <a:xfrm>
            <a:off x="5622088" y="1269235"/>
            <a:ext cx="947825" cy="4614295"/>
            <a:chOff x="5622088" y="1269235"/>
            <a:chExt cx="947825" cy="4614295"/>
          </a:xfrm>
        </p:grpSpPr>
        <p:grpSp>
          <p:nvGrpSpPr>
            <p:cNvPr id="102" name="Google Shape;102;p6"/>
            <p:cNvGrpSpPr/>
            <p:nvPr/>
          </p:nvGrpSpPr>
          <p:grpSpPr>
            <a:xfrm>
              <a:off x="5622088" y="1269235"/>
              <a:ext cx="947825" cy="4614295"/>
              <a:chOff x="2570325" y="1302585"/>
              <a:chExt cx="947825" cy="4614295"/>
            </a:xfrm>
          </p:grpSpPr>
          <p:grpSp>
            <p:nvGrpSpPr>
              <p:cNvPr id="103" name="Google Shape;103;p6"/>
              <p:cNvGrpSpPr/>
              <p:nvPr/>
            </p:nvGrpSpPr>
            <p:grpSpPr>
              <a:xfrm>
                <a:off x="2570325" y="2753969"/>
                <a:ext cx="947825" cy="3162911"/>
                <a:chOff x="2570325" y="2260569"/>
                <a:chExt cx="947825" cy="3162911"/>
              </a:xfrm>
            </p:grpSpPr>
            <p:pic>
              <p:nvPicPr>
                <p:cNvPr id="104" name="Google Shape;104;p6"/>
                <p:cNvPicPr preferRelativeResize="0"/>
                <p:nvPr/>
              </p:nvPicPr>
              <p:blipFill rotWithShape="1">
                <a:blip r:embed="rId5">
                  <a:alphaModFix/>
                </a:blip>
                <a:srcRect/>
                <a:stretch/>
              </p:blipFill>
              <p:spPr>
                <a:xfrm>
                  <a:off x="2570325" y="4447880"/>
                  <a:ext cx="947825" cy="975600"/>
                </a:xfrm>
                <a:prstGeom prst="rect">
                  <a:avLst/>
                </a:prstGeom>
                <a:noFill/>
                <a:ln>
                  <a:noFill/>
                </a:ln>
              </p:spPr>
            </p:pic>
            <p:pic>
              <p:nvPicPr>
                <p:cNvPr id="105" name="Google Shape;105;p6"/>
                <p:cNvPicPr preferRelativeResize="0"/>
                <p:nvPr/>
              </p:nvPicPr>
              <p:blipFill rotWithShape="1">
                <a:blip r:embed="rId5">
                  <a:alphaModFix/>
                </a:blip>
                <a:srcRect/>
                <a:stretch/>
              </p:blipFill>
              <p:spPr>
                <a:xfrm>
                  <a:off x="2570325" y="3728750"/>
                  <a:ext cx="947825" cy="975600"/>
                </a:xfrm>
                <a:prstGeom prst="rect">
                  <a:avLst/>
                </a:prstGeom>
                <a:noFill/>
                <a:ln>
                  <a:noFill/>
                </a:ln>
              </p:spPr>
            </p:pic>
            <p:pic>
              <p:nvPicPr>
                <p:cNvPr id="106" name="Google Shape;106;p6"/>
                <p:cNvPicPr preferRelativeResize="0"/>
                <p:nvPr/>
              </p:nvPicPr>
              <p:blipFill rotWithShape="1">
                <a:blip r:embed="rId5">
                  <a:alphaModFix/>
                </a:blip>
                <a:srcRect/>
                <a:stretch/>
              </p:blipFill>
              <p:spPr>
                <a:xfrm>
                  <a:off x="2570325" y="2996496"/>
                  <a:ext cx="947825" cy="975600"/>
                </a:xfrm>
                <a:prstGeom prst="rect">
                  <a:avLst/>
                </a:prstGeom>
                <a:noFill/>
                <a:ln>
                  <a:noFill/>
                </a:ln>
              </p:spPr>
            </p:pic>
            <p:pic>
              <p:nvPicPr>
                <p:cNvPr id="107" name="Google Shape;107;p6"/>
                <p:cNvPicPr preferRelativeResize="0"/>
                <p:nvPr/>
              </p:nvPicPr>
              <p:blipFill rotWithShape="1">
                <a:blip r:embed="rId5">
                  <a:alphaModFix/>
                </a:blip>
                <a:srcRect/>
                <a:stretch/>
              </p:blipFill>
              <p:spPr>
                <a:xfrm>
                  <a:off x="2570325" y="2260569"/>
                  <a:ext cx="947825" cy="975600"/>
                </a:xfrm>
                <a:prstGeom prst="rect">
                  <a:avLst/>
                </a:prstGeom>
                <a:noFill/>
                <a:ln>
                  <a:noFill/>
                </a:ln>
              </p:spPr>
            </p:pic>
          </p:grpSp>
          <p:grpSp>
            <p:nvGrpSpPr>
              <p:cNvPr id="108" name="Google Shape;108;p6"/>
              <p:cNvGrpSpPr/>
              <p:nvPr/>
            </p:nvGrpSpPr>
            <p:grpSpPr>
              <a:xfrm>
                <a:off x="2570325" y="1302585"/>
                <a:ext cx="947825" cy="1699359"/>
                <a:chOff x="2570325" y="2300110"/>
                <a:chExt cx="947825" cy="1699359"/>
              </a:xfrm>
            </p:grpSpPr>
            <p:pic>
              <p:nvPicPr>
                <p:cNvPr id="109" name="Google Shape;109;p6"/>
                <p:cNvPicPr preferRelativeResize="0"/>
                <p:nvPr/>
              </p:nvPicPr>
              <p:blipFill rotWithShape="1">
                <a:blip r:embed="rId5">
                  <a:alphaModFix/>
                </a:blip>
                <a:srcRect/>
                <a:stretch/>
              </p:blipFill>
              <p:spPr>
                <a:xfrm>
                  <a:off x="2570325" y="3023869"/>
                  <a:ext cx="947825" cy="975600"/>
                </a:xfrm>
                <a:prstGeom prst="rect">
                  <a:avLst/>
                </a:prstGeom>
                <a:noFill/>
                <a:ln>
                  <a:noFill/>
                </a:ln>
              </p:spPr>
            </p:pic>
            <p:pic>
              <p:nvPicPr>
                <p:cNvPr id="110" name="Google Shape;110;p6"/>
                <p:cNvPicPr preferRelativeResize="0"/>
                <p:nvPr/>
              </p:nvPicPr>
              <p:blipFill rotWithShape="1">
                <a:blip r:embed="rId5">
                  <a:alphaModFix/>
                </a:blip>
                <a:srcRect/>
                <a:stretch/>
              </p:blipFill>
              <p:spPr>
                <a:xfrm>
                  <a:off x="2570325" y="2300110"/>
                  <a:ext cx="947825" cy="975600"/>
                </a:xfrm>
                <a:prstGeom prst="rect">
                  <a:avLst/>
                </a:prstGeom>
                <a:noFill/>
                <a:ln>
                  <a:noFill/>
                </a:ln>
              </p:spPr>
            </p:pic>
          </p:grpSp>
        </p:grpSp>
        <p:sp>
          <p:nvSpPr>
            <p:cNvPr id="111" name="Google Shape;111;p6"/>
            <p:cNvSpPr txBox="1"/>
            <p:nvPr/>
          </p:nvSpPr>
          <p:spPr>
            <a:xfrm>
              <a:off x="5622100" y="445470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latin typeface="Century Gothic"/>
                  <a:ea typeface="Century Gothic"/>
                  <a:cs typeface="Century Gothic"/>
                  <a:sym typeface="Century Gothic"/>
                </a:rPr>
                <a:t>5</a:t>
              </a:r>
              <a:endParaRPr sz="2600">
                <a:latin typeface="Century Gothic"/>
                <a:ea typeface="Century Gothic"/>
                <a:cs typeface="Century Gothic"/>
                <a:sym typeface="Century Gothic"/>
              </a:endParaRPr>
            </a:p>
          </p:txBody>
        </p:sp>
        <p:sp>
          <p:nvSpPr>
            <p:cNvPr id="112" name="Google Shape;112;p6"/>
            <p:cNvSpPr txBox="1"/>
            <p:nvPr/>
          </p:nvSpPr>
          <p:spPr>
            <a:xfrm>
              <a:off x="5622100" y="21906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chemeClr val="dk1"/>
                  </a:solidFill>
                  <a:latin typeface="Century Gothic"/>
                  <a:ea typeface="Century Gothic"/>
                  <a:cs typeface="Century Gothic"/>
                  <a:sym typeface="Century Gothic"/>
                </a:rPr>
                <a:t>2</a:t>
              </a:r>
              <a:r>
                <a:rPr lang="en-GB" sz="2600">
                  <a:latin typeface="Century Gothic"/>
                  <a:ea typeface="Century Gothic"/>
                  <a:cs typeface="Century Gothic"/>
                  <a:sym typeface="Century Gothic"/>
                </a:rPr>
                <a:t>0</a:t>
              </a:r>
              <a:endParaRPr sz="2600">
                <a:latin typeface="Century Gothic"/>
                <a:ea typeface="Century Gothic"/>
                <a:cs typeface="Century Gothic"/>
                <a:sym typeface="Century Gothic"/>
              </a:endParaRPr>
            </a:p>
          </p:txBody>
        </p:sp>
        <p:sp>
          <p:nvSpPr>
            <p:cNvPr id="124" name="Google Shape;124;p6"/>
            <p:cNvSpPr txBox="1"/>
            <p:nvPr/>
          </p:nvSpPr>
          <p:spPr>
            <a:xfrm>
              <a:off x="5622100" y="519260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chemeClr val="dk1"/>
                  </a:solidFill>
                  <a:latin typeface="Century Gothic"/>
                  <a:ea typeface="Century Gothic"/>
                  <a:cs typeface="Century Gothic"/>
                  <a:sym typeface="Century Gothic"/>
                </a:rPr>
                <a:t>0</a:t>
              </a:r>
              <a:endParaRPr sz="2600" dirty="0">
                <a:solidFill>
                  <a:schemeClr val="dk1"/>
                </a:solidFill>
                <a:latin typeface="Century Gothic"/>
                <a:ea typeface="Century Gothic"/>
                <a:cs typeface="Century Gothic"/>
                <a:sym typeface="Century Gothic"/>
              </a:endParaRPr>
            </a:p>
          </p:txBody>
        </p:sp>
      </p:grpSp>
      <p:grpSp>
        <p:nvGrpSpPr>
          <p:cNvPr id="125" name="Google Shape;125;p6"/>
          <p:cNvGrpSpPr/>
          <p:nvPr/>
        </p:nvGrpSpPr>
        <p:grpSpPr>
          <a:xfrm>
            <a:off x="2488750" y="1463725"/>
            <a:ext cx="6620833" cy="3632375"/>
            <a:chOff x="2488750" y="1463725"/>
            <a:chExt cx="6620833" cy="3632375"/>
          </a:xfrm>
        </p:grpSpPr>
        <p:sp>
          <p:nvSpPr>
            <p:cNvPr id="126" name="Google Shape;126;p6"/>
            <p:cNvSpPr txBox="1"/>
            <p:nvPr/>
          </p:nvSpPr>
          <p:spPr>
            <a:xfrm>
              <a:off x="5622100" y="370915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43A047"/>
                  </a:solidFill>
                  <a:latin typeface="Century Gothic"/>
                  <a:ea typeface="Century Gothic"/>
                  <a:cs typeface="Century Gothic"/>
                  <a:sym typeface="Century Gothic"/>
                </a:rPr>
                <a:t>10</a:t>
              </a:r>
              <a:endParaRPr sz="2600">
                <a:solidFill>
                  <a:srgbClr val="43A047"/>
                </a:solidFill>
                <a:latin typeface="Century Gothic"/>
                <a:ea typeface="Century Gothic"/>
                <a:cs typeface="Century Gothic"/>
                <a:sym typeface="Century Gothic"/>
              </a:endParaRPr>
            </a:p>
          </p:txBody>
        </p:sp>
        <p:sp>
          <p:nvSpPr>
            <p:cNvPr id="127" name="Google Shape;127;p6"/>
            <p:cNvSpPr txBox="1"/>
            <p:nvPr/>
          </p:nvSpPr>
          <p:spPr>
            <a:xfrm>
              <a:off x="2488750" y="287587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43A047"/>
                  </a:solidFill>
                  <a:latin typeface="Century Gothic"/>
                  <a:ea typeface="Century Gothic"/>
                  <a:cs typeface="Century Gothic"/>
                  <a:sym typeface="Century Gothic"/>
                </a:rPr>
                <a:t>70</a:t>
              </a:r>
              <a:endParaRPr sz="2600">
                <a:solidFill>
                  <a:srgbClr val="43A047"/>
                </a:solidFill>
                <a:latin typeface="Century Gothic"/>
                <a:ea typeface="Century Gothic"/>
                <a:cs typeface="Century Gothic"/>
                <a:sym typeface="Century Gothic"/>
              </a:endParaRPr>
            </a:p>
          </p:txBody>
        </p:sp>
        <p:sp>
          <p:nvSpPr>
            <p:cNvPr id="128" name="Google Shape;128;p6"/>
            <p:cNvSpPr txBox="1"/>
            <p:nvPr/>
          </p:nvSpPr>
          <p:spPr>
            <a:xfrm>
              <a:off x="2488750" y="439987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43A047"/>
                  </a:solidFill>
                  <a:latin typeface="Century Gothic"/>
                  <a:ea typeface="Century Gothic"/>
                  <a:cs typeface="Century Gothic"/>
                  <a:sym typeface="Century Gothic"/>
                </a:rPr>
                <a:t>50</a:t>
              </a:r>
              <a:endParaRPr sz="2600">
                <a:solidFill>
                  <a:srgbClr val="43A047"/>
                </a:solidFill>
                <a:latin typeface="Century Gothic"/>
                <a:ea typeface="Century Gothic"/>
                <a:cs typeface="Century Gothic"/>
                <a:sym typeface="Century Gothic"/>
              </a:endParaRPr>
            </a:p>
          </p:txBody>
        </p:sp>
        <p:sp>
          <p:nvSpPr>
            <p:cNvPr id="129" name="Google Shape;129;p6"/>
            <p:cNvSpPr txBox="1"/>
            <p:nvPr/>
          </p:nvSpPr>
          <p:spPr>
            <a:xfrm>
              <a:off x="5622100" y="14637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43A047"/>
                  </a:solidFill>
                  <a:latin typeface="Century Gothic"/>
                  <a:ea typeface="Century Gothic"/>
                  <a:cs typeface="Century Gothic"/>
                  <a:sym typeface="Century Gothic"/>
                </a:rPr>
                <a:t>25</a:t>
              </a:r>
              <a:endParaRPr sz="2600" dirty="0">
                <a:solidFill>
                  <a:srgbClr val="43A047"/>
                </a:solidFill>
                <a:latin typeface="Century Gothic"/>
                <a:ea typeface="Century Gothic"/>
                <a:cs typeface="Century Gothic"/>
                <a:sym typeface="Century Gothic"/>
              </a:endParaRPr>
            </a:p>
          </p:txBody>
        </p:sp>
        <p:sp>
          <p:nvSpPr>
            <p:cNvPr id="130" name="Google Shape;130;p6"/>
            <p:cNvSpPr txBox="1"/>
            <p:nvPr/>
          </p:nvSpPr>
          <p:spPr>
            <a:xfrm>
              <a:off x="5622100" y="294827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43A047"/>
                  </a:solidFill>
                  <a:latin typeface="Century Gothic"/>
                  <a:ea typeface="Century Gothic"/>
                  <a:cs typeface="Century Gothic"/>
                  <a:sym typeface="Century Gothic"/>
                </a:rPr>
                <a:t>15</a:t>
              </a:r>
              <a:endParaRPr sz="2600">
                <a:solidFill>
                  <a:srgbClr val="43A047"/>
                </a:solidFill>
                <a:latin typeface="Century Gothic"/>
                <a:ea typeface="Century Gothic"/>
                <a:cs typeface="Century Gothic"/>
                <a:sym typeface="Century Gothic"/>
              </a:endParaRPr>
            </a:p>
          </p:txBody>
        </p:sp>
        <p:sp>
          <p:nvSpPr>
            <p:cNvPr id="131" name="Google Shape;131;p6"/>
            <p:cNvSpPr txBox="1"/>
            <p:nvPr/>
          </p:nvSpPr>
          <p:spPr>
            <a:xfrm>
              <a:off x="8401283" y="2265225"/>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43A047"/>
                  </a:solidFill>
                  <a:latin typeface="Century Gothic"/>
                  <a:ea typeface="Century Gothic"/>
                  <a:cs typeface="Century Gothic"/>
                  <a:sym typeface="Century Gothic"/>
                </a:rPr>
                <a:t>54</a:t>
              </a:r>
              <a:endParaRPr sz="2600" dirty="0">
                <a:solidFill>
                  <a:srgbClr val="43A047"/>
                </a:solidFill>
                <a:latin typeface="Century Gothic"/>
                <a:ea typeface="Century Gothic"/>
                <a:cs typeface="Century Gothic"/>
                <a:sym typeface="Century Gothic"/>
              </a:endParaRPr>
            </a:p>
          </p:txBody>
        </p:sp>
        <p:sp>
          <p:nvSpPr>
            <p:cNvPr id="132" name="Google Shape;132;p6"/>
            <p:cNvSpPr txBox="1"/>
            <p:nvPr/>
          </p:nvSpPr>
          <p:spPr>
            <a:xfrm>
              <a:off x="8401283" y="445470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43A047"/>
                  </a:solidFill>
                  <a:latin typeface="Century Gothic"/>
                  <a:ea typeface="Century Gothic"/>
                  <a:cs typeface="Century Gothic"/>
                  <a:sym typeface="Century Gothic"/>
                </a:rPr>
                <a:t>24</a:t>
              </a:r>
              <a:endParaRPr sz="2600" dirty="0">
                <a:solidFill>
                  <a:srgbClr val="43A047"/>
                </a:solidFill>
                <a:latin typeface="Century Gothic"/>
                <a:ea typeface="Century Gothic"/>
                <a:cs typeface="Century Gothic"/>
                <a:sym typeface="Century Gothic"/>
              </a:endParaRPr>
            </a:p>
          </p:txBody>
        </p:sp>
      </p:grpSp>
      <p:sp>
        <p:nvSpPr>
          <p:cNvPr id="133" name="Google Shape;133;p6"/>
          <p:cNvSpPr txBox="1"/>
          <p:nvPr/>
        </p:nvSpPr>
        <p:spPr>
          <a:xfrm>
            <a:off x="9198550" y="5192600"/>
            <a:ext cx="708300" cy="64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a:solidFill>
                  <a:srgbClr val="222222"/>
                </a:solidFill>
                <a:latin typeface="Century Gothic"/>
                <a:ea typeface="Century Gothic"/>
                <a:cs typeface="Century Gothic"/>
                <a:sym typeface="Century Gothic"/>
              </a:rPr>
              <a:t>14</a:t>
            </a:r>
            <a:endParaRPr sz="2600">
              <a:solidFill>
                <a:srgbClr val="22222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nextCondLst>
                <p:cond evt="onClick" delay="0">
                  <p:tgtEl>
                    <p:spTgt spid="9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3" name="TextBox 32">
            <a:extLst>
              <a:ext uri="{FF2B5EF4-FFF2-40B4-BE49-F238E27FC236}">
                <a16:creationId xmlns:a16="http://schemas.microsoft.com/office/drawing/2014/main" id="{ADE0B782-9EAF-4247-9668-8B32CBF23FCD}"/>
              </a:ext>
            </a:extLst>
          </p:cNvPr>
          <p:cNvSpPr txBox="1"/>
          <p:nvPr/>
        </p:nvSpPr>
        <p:spPr>
          <a:xfrm>
            <a:off x="263046" y="4395364"/>
            <a:ext cx="6098240" cy="2117118"/>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The start point is _____</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The end point is _____</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There are _____ intervals on the number line.  </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Each interval is worth _____</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The number line is counting up in _____</a:t>
            </a:r>
          </a:p>
        </p:txBody>
      </p:sp>
      <p:sp>
        <p:nvSpPr>
          <p:cNvPr id="139" name="Google Shape;139;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0" name="Google Shape;140;p7"/>
          <p:cNvSpPr txBox="1">
            <a:spLocks noGrp="1"/>
          </p:cNvSpPr>
          <p:nvPr>
            <p:ph type="body" idx="2"/>
          </p:nvPr>
        </p:nvSpPr>
        <p:spPr>
          <a:xfrm>
            <a:off x="263046" y="1176338"/>
            <a:ext cx="11736900" cy="46173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rgbClr val="222222"/>
              </a:buClr>
              <a:buSzPts val="1800"/>
              <a:buNone/>
            </a:pPr>
            <a:r>
              <a:rPr lang="en-GB" b="1" dirty="0"/>
              <a:t>Complete the missing numbers on the number line.</a:t>
            </a:r>
            <a:endParaRPr b="1" dirty="0"/>
          </a:p>
        </p:txBody>
      </p:sp>
      <p:sp>
        <p:nvSpPr>
          <p:cNvPr id="141" name="Google Shape;141;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51" name="Google Shape;151;p7"/>
          <p:cNvGrpSpPr/>
          <p:nvPr/>
        </p:nvGrpSpPr>
        <p:grpSpPr>
          <a:xfrm>
            <a:off x="1150400" y="2319013"/>
            <a:ext cx="8965130" cy="710772"/>
            <a:chOff x="1150400" y="1767686"/>
            <a:chExt cx="8965130" cy="710772"/>
          </a:xfrm>
        </p:grpSpPr>
        <p:sp>
          <p:nvSpPr>
            <p:cNvPr id="152" name="Google Shape;152;p7"/>
            <p:cNvSpPr txBox="1"/>
            <p:nvPr/>
          </p:nvSpPr>
          <p:spPr>
            <a:xfrm>
              <a:off x="1880600" y="2016725"/>
              <a:ext cx="524665"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22222"/>
                  </a:solidFill>
                  <a:latin typeface="Nunito Sans"/>
                  <a:ea typeface="Nunito Sans"/>
                  <a:cs typeface="Nunito Sans"/>
                  <a:sym typeface="Nunito Sans"/>
                </a:rPr>
                <a:t>10</a:t>
              </a:r>
              <a:endParaRPr sz="1800" b="0" i="0" u="none" strike="noStrike" cap="none">
                <a:solidFill>
                  <a:srgbClr val="222222"/>
                </a:solidFill>
                <a:latin typeface="Nunito Sans"/>
                <a:ea typeface="Nunito Sans"/>
                <a:cs typeface="Nunito Sans"/>
                <a:sym typeface="Nunito Sans"/>
              </a:endParaRPr>
            </a:p>
          </p:txBody>
        </p:sp>
        <p:sp>
          <p:nvSpPr>
            <p:cNvPr id="153" name="Google Shape;153;p7"/>
            <p:cNvSpPr txBox="1"/>
            <p:nvPr/>
          </p:nvSpPr>
          <p:spPr>
            <a:xfrm>
              <a:off x="2739012" y="2016721"/>
              <a:ext cx="525534" cy="46173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22222"/>
                  </a:solidFill>
                  <a:latin typeface="Nunito Sans"/>
                  <a:ea typeface="Nunito Sans"/>
                  <a:cs typeface="Nunito Sans"/>
                  <a:sym typeface="Nunito Sans"/>
                </a:rPr>
                <a:t>20</a:t>
              </a:r>
              <a:endParaRPr sz="1800" b="0" i="0" u="none" strike="noStrike" cap="none">
                <a:solidFill>
                  <a:srgbClr val="222222"/>
                </a:solidFill>
                <a:latin typeface="Nunito Sans"/>
                <a:ea typeface="Nunito Sans"/>
                <a:cs typeface="Nunito Sans"/>
                <a:sym typeface="Nunito Sans"/>
              </a:endParaRPr>
            </a:p>
          </p:txBody>
        </p:sp>
        <p:pic>
          <p:nvPicPr>
            <p:cNvPr id="154" name="Google Shape;154;p7"/>
            <p:cNvPicPr preferRelativeResize="0"/>
            <p:nvPr/>
          </p:nvPicPr>
          <p:blipFill rotWithShape="1">
            <a:blip r:embed="rId3">
              <a:alphaModFix/>
            </a:blip>
            <a:srcRect/>
            <a:stretch/>
          </p:blipFill>
          <p:spPr>
            <a:xfrm>
              <a:off x="1297573" y="1767686"/>
              <a:ext cx="8536015" cy="249030"/>
            </a:xfrm>
            <a:prstGeom prst="rect">
              <a:avLst/>
            </a:prstGeom>
            <a:noFill/>
            <a:ln>
              <a:noFill/>
            </a:ln>
          </p:spPr>
        </p:pic>
        <p:sp>
          <p:nvSpPr>
            <p:cNvPr id="155" name="Google Shape;155;p7"/>
            <p:cNvSpPr txBox="1"/>
            <p:nvPr/>
          </p:nvSpPr>
          <p:spPr>
            <a:xfrm>
              <a:off x="1150400" y="2016715"/>
              <a:ext cx="335484"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156" name="Google Shape;156;p7"/>
            <p:cNvSpPr txBox="1"/>
            <p:nvPr/>
          </p:nvSpPr>
          <p:spPr>
            <a:xfrm>
              <a:off x="5321027" y="2016725"/>
              <a:ext cx="491638"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Nunito Sans"/>
                  <a:ea typeface="Nunito Sans"/>
                  <a:cs typeface="Nunito Sans"/>
                  <a:sym typeface="Nunito Sans"/>
                </a:rPr>
                <a:t>50</a:t>
              </a:r>
              <a:endParaRPr sz="1800" b="0" i="0" u="none" strike="noStrike" cap="none" dirty="0">
                <a:solidFill>
                  <a:srgbClr val="000000"/>
                </a:solidFill>
                <a:latin typeface="Nunito Sans"/>
                <a:ea typeface="Nunito Sans"/>
                <a:cs typeface="Nunito Sans"/>
                <a:sym typeface="Nunito Sans"/>
              </a:endParaRPr>
            </a:p>
          </p:txBody>
        </p:sp>
        <p:sp>
          <p:nvSpPr>
            <p:cNvPr id="157" name="Google Shape;157;p7"/>
            <p:cNvSpPr txBox="1"/>
            <p:nvPr/>
          </p:nvSpPr>
          <p:spPr>
            <a:xfrm>
              <a:off x="9485700" y="2016725"/>
              <a:ext cx="62983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a:t>
              </a:r>
              <a:endParaRPr sz="1800" b="0" i="0" u="none" strike="noStrike" cap="none">
                <a:solidFill>
                  <a:srgbClr val="000000"/>
                </a:solidFill>
                <a:latin typeface="Nunito Sans"/>
                <a:ea typeface="Nunito Sans"/>
                <a:cs typeface="Nunito Sans"/>
                <a:sym typeface="Nunito Sans"/>
              </a:endParaRPr>
            </a:p>
          </p:txBody>
        </p:sp>
      </p:grpSp>
      <p:grpSp>
        <p:nvGrpSpPr>
          <p:cNvPr id="3" name="Group 2">
            <a:extLst>
              <a:ext uri="{FF2B5EF4-FFF2-40B4-BE49-F238E27FC236}">
                <a16:creationId xmlns:a16="http://schemas.microsoft.com/office/drawing/2014/main" id="{5CDA6EAD-F265-7546-901B-802424F47084}"/>
              </a:ext>
            </a:extLst>
          </p:cNvPr>
          <p:cNvGrpSpPr/>
          <p:nvPr/>
        </p:nvGrpSpPr>
        <p:grpSpPr>
          <a:xfrm>
            <a:off x="7145451" y="4093280"/>
            <a:ext cx="4680498" cy="2018548"/>
            <a:chOff x="6483867" y="3663114"/>
            <a:chExt cx="4680498" cy="2018548"/>
          </a:xfrm>
        </p:grpSpPr>
        <p:pic>
          <p:nvPicPr>
            <p:cNvPr id="168" name="Google Shape;168;p7"/>
            <p:cNvPicPr preferRelativeResize="0"/>
            <p:nvPr/>
          </p:nvPicPr>
          <p:blipFill rotWithShape="1">
            <a:blip r:embed="rId4">
              <a:alphaModFix/>
            </a:blip>
            <a:srcRect/>
            <a:stretch/>
          </p:blipFill>
          <p:spPr>
            <a:xfrm flipH="1">
              <a:off x="9893565" y="4410862"/>
              <a:ext cx="1270800" cy="1270800"/>
            </a:xfrm>
            <a:prstGeom prst="rect">
              <a:avLst/>
            </a:prstGeom>
            <a:noFill/>
            <a:ln>
              <a:noFill/>
            </a:ln>
          </p:spPr>
        </p:pic>
        <p:sp>
          <p:nvSpPr>
            <p:cNvPr id="34" name="Oval Callout 33">
              <a:extLst>
                <a:ext uri="{FF2B5EF4-FFF2-40B4-BE49-F238E27FC236}">
                  <a16:creationId xmlns:a16="http://schemas.microsoft.com/office/drawing/2014/main" id="{BD35E4F3-6597-3142-A631-ACB9241376C9}"/>
                </a:ext>
              </a:extLst>
            </p:cNvPr>
            <p:cNvSpPr/>
            <p:nvPr/>
          </p:nvSpPr>
          <p:spPr>
            <a:xfrm>
              <a:off x="6483867" y="3663114"/>
              <a:ext cx="4391740" cy="882728"/>
            </a:xfrm>
            <a:prstGeom prst="wedgeEllipseCallout">
              <a:avLst>
                <a:gd name="adj1" fmla="val 32138"/>
                <a:gd name="adj2" fmla="val 59453"/>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Number lines count up from left to right.</a:t>
              </a:r>
            </a:p>
          </p:txBody>
        </p:sp>
      </p:grpSp>
      <p:grpSp>
        <p:nvGrpSpPr>
          <p:cNvPr id="5" name="Group 4">
            <a:extLst>
              <a:ext uri="{FF2B5EF4-FFF2-40B4-BE49-F238E27FC236}">
                <a16:creationId xmlns:a16="http://schemas.microsoft.com/office/drawing/2014/main" id="{D79DD501-050C-9849-9005-BE05A9F291CF}"/>
              </a:ext>
            </a:extLst>
          </p:cNvPr>
          <p:cNvGrpSpPr/>
          <p:nvPr/>
        </p:nvGrpSpPr>
        <p:grpSpPr>
          <a:xfrm>
            <a:off x="263046" y="2935277"/>
            <a:ext cx="4763810" cy="1195546"/>
            <a:chOff x="255297" y="2719873"/>
            <a:chExt cx="4763810" cy="1195546"/>
          </a:xfrm>
        </p:grpSpPr>
        <p:grpSp>
          <p:nvGrpSpPr>
            <p:cNvPr id="158" name="Google Shape;158;p7"/>
            <p:cNvGrpSpPr/>
            <p:nvPr/>
          </p:nvGrpSpPr>
          <p:grpSpPr>
            <a:xfrm>
              <a:off x="2138825" y="2719873"/>
              <a:ext cx="847800" cy="283952"/>
              <a:chOff x="2132900" y="2438250"/>
              <a:chExt cx="847800" cy="575100"/>
            </a:xfrm>
          </p:grpSpPr>
          <p:sp>
            <p:nvSpPr>
              <p:cNvPr id="159" name="Google Shape;159;p7"/>
              <p:cNvSpPr/>
              <p:nvPr/>
            </p:nvSpPr>
            <p:spPr>
              <a:xfrm rot="-5400000">
                <a:off x="2375750" y="2195400"/>
                <a:ext cx="362100" cy="847800"/>
              </a:xfrm>
              <a:prstGeom prst="leftBracket">
                <a:avLst>
                  <a:gd name="adj" fmla="val 8333"/>
                </a:avLst>
              </a:prstGeom>
              <a:noFill/>
              <a:ln w="19050" cap="flat" cmpd="sng">
                <a:solidFill>
                  <a:srgbClr val="0277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7"/>
              <p:cNvCxnSpPr>
                <a:cxnSpLocks/>
                <a:stCxn id="159" idx="1"/>
              </p:cNvCxnSpPr>
              <p:nvPr/>
            </p:nvCxnSpPr>
            <p:spPr>
              <a:xfrm>
                <a:off x="2556800" y="2800350"/>
                <a:ext cx="0" cy="213000"/>
              </a:xfrm>
              <a:prstGeom prst="straightConnector1">
                <a:avLst/>
              </a:prstGeom>
              <a:noFill/>
              <a:ln w="19050" cap="flat" cmpd="sng">
                <a:solidFill>
                  <a:srgbClr val="0277BD"/>
                </a:solidFill>
                <a:prstDash val="solid"/>
                <a:round/>
                <a:headEnd type="none" w="med" len="med"/>
                <a:tailEnd type="none" w="med" len="med"/>
              </a:ln>
            </p:spPr>
          </p:cxnSp>
        </p:grpSp>
        <p:sp>
          <p:nvSpPr>
            <p:cNvPr id="35" name="Rounded Rectangle 34">
              <a:extLst>
                <a:ext uri="{FF2B5EF4-FFF2-40B4-BE49-F238E27FC236}">
                  <a16:creationId xmlns:a16="http://schemas.microsoft.com/office/drawing/2014/main" id="{63429A6C-4676-5B48-B073-7F9EA8C6B210}"/>
                </a:ext>
              </a:extLst>
            </p:cNvPr>
            <p:cNvSpPr/>
            <p:nvPr/>
          </p:nvSpPr>
          <p:spPr>
            <a:xfrm>
              <a:off x="255297" y="3028729"/>
              <a:ext cx="4763810"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This is called the </a:t>
              </a:r>
              <a:r>
                <a:rPr lang="en-GB" sz="1800" b="1" dirty="0">
                  <a:solidFill>
                    <a:srgbClr val="0277BD"/>
                  </a:solidFill>
                  <a:latin typeface="Century Gothic"/>
                  <a:ea typeface="Century Gothic"/>
                  <a:cs typeface="Century Gothic"/>
                  <a:sym typeface="Century Gothic"/>
                </a:rPr>
                <a:t>interval</a:t>
              </a:r>
              <a:r>
                <a:rPr lang="en-GB" sz="1800" dirty="0">
                  <a:solidFill>
                    <a:srgbClr val="222222"/>
                  </a:solidFill>
                  <a:latin typeface="Century Gothic" panose="020B0502020202020204" pitchFamily="34" charset="0"/>
                </a:rPr>
                <a:t>.</a:t>
              </a:r>
            </a:p>
            <a:p>
              <a:pPr algn="ctr"/>
              <a:r>
                <a:rPr lang="en-GB" sz="1800" dirty="0">
                  <a:solidFill>
                    <a:srgbClr val="222222"/>
                  </a:solidFill>
                  <a:latin typeface="Century Gothic" panose="020B0502020202020204" pitchFamily="34" charset="0"/>
                </a:rPr>
                <a:t>This </a:t>
              </a:r>
              <a:r>
                <a:rPr lang="en-GB" sz="1800" b="1" dirty="0">
                  <a:solidFill>
                    <a:srgbClr val="0277BD"/>
                  </a:solidFill>
                  <a:latin typeface="Century Gothic"/>
                  <a:ea typeface="Century Gothic"/>
                  <a:cs typeface="Century Gothic"/>
                  <a:sym typeface="Century Gothic"/>
                </a:rPr>
                <a:t>interval</a:t>
              </a:r>
              <a:r>
                <a:rPr lang="en-GB" sz="1800" dirty="0">
                  <a:solidFill>
                    <a:srgbClr val="222222"/>
                  </a:solidFill>
                  <a:latin typeface="Century Gothic" panose="020B0502020202020204" pitchFamily="34" charset="0"/>
                </a:rPr>
                <a:t> includes all the numbers from 10 to 20.</a:t>
              </a:r>
            </a:p>
          </p:txBody>
        </p:sp>
      </p:grpSp>
      <p:grpSp>
        <p:nvGrpSpPr>
          <p:cNvPr id="4" name="Group 3">
            <a:extLst>
              <a:ext uri="{FF2B5EF4-FFF2-40B4-BE49-F238E27FC236}">
                <a16:creationId xmlns:a16="http://schemas.microsoft.com/office/drawing/2014/main" id="{105FE609-DC4F-CC47-8961-49C0398F1549}"/>
              </a:ext>
            </a:extLst>
          </p:cNvPr>
          <p:cNvGrpSpPr/>
          <p:nvPr/>
        </p:nvGrpSpPr>
        <p:grpSpPr>
          <a:xfrm>
            <a:off x="6424625" y="591845"/>
            <a:ext cx="5068154" cy="1727307"/>
            <a:chOff x="6424625" y="40518"/>
            <a:chExt cx="5068154" cy="1727307"/>
          </a:xfrm>
        </p:grpSpPr>
        <p:cxnSp>
          <p:nvCxnSpPr>
            <p:cNvPr id="163" name="Google Shape;163;p7"/>
            <p:cNvCxnSpPr>
              <a:cxnSpLocks/>
            </p:cNvCxnSpPr>
            <p:nvPr/>
          </p:nvCxnSpPr>
          <p:spPr>
            <a:xfrm flipH="1">
              <a:off x="8143925" y="923925"/>
              <a:ext cx="180300" cy="838200"/>
            </a:xfrm>
            <a:prstGeom prst="straightConnector1">
              <a:avLst/>
            </a:prstGeom>
            <a:noFill/>
            <a:ln w="19050" cap="flat" cmpd="sng">
              <a:solidFill>
                <a:srgbClr val="0277BD"/>
              </a:solidFill>
              <a:prstDash val="solid"/>
              <a:round/>
              <a:headEnd type="none" w="med" len="med"/>
              <a:tailEnd type="triangle" w="med" len="med"/>
            </a:ln>
          </p:spPr>
        </p:cxnSp>
        <p:cxnSp>
          <p:nvCxnSpPr>
            <p:cNvPr id="164" name="Google Shape;164;p7"/>
            <p:cNvCxnSpPr>
              <a:cxnSpLocks/>
            </p:cNvCxnSpPr>
            <p:nvPr/>
          </p:nvCxnSpPr>
          <p:spPr>
            <a:xfrm flipH="1">
              <a:off x="7272425" y="923925"/>
              <a:ext cx="1051800" cy="838200"/>
            </a:xfrm>
            <a:prstGeom prst="straightConnector1">
              <a:avLst/>
            </a:prstGeom>
            <a:noFill/>
            <a:ln w="19050" cap="flat" cmpd="sng">
              <a:solidFill>
                <a:srgbClr val="0277BD"/>
              </a:solidFill>
              <a:prstDash val="solid"/>
              <a:round/>
              <a:headEnd type="none" w="med" len="med"/>
              <a:tailEnd type="triangle" w="med" len="med"/>
            </a:ln>
          </p:spPr>
        </p:cxnSp>
        <p:cxnSp>
          <p:nvCxnSpPr>
            <p:cNvPr id="165" name="Google Shape;165;p7"/>
            <p:cNvCxnSpPr>
              <a:cxnSpLocks/>
            </p:cNvCxnSpPr>
            <p:nvPr/>
          </p:nvCxnSpPr>
          <p:spPr>
            <a:xfrm flipH="1">
              <a:off x="6424625" y="923925"/>
              <a:ext cx="1899600" cy="843900"/>
            </a:xfrm>
            <a:prstGeom prst="straightConnector1">
              <a:avLst/>
            </a:prstGeom>
            <a:noFill/>
            <a:ln w="19050" cap="flat" cmpd="sng">
              <a:solidFill>
                <a:srgbClr val="0277BD"/>
              </a:solidFill>
              <a:prstDash val="solid"/>
              <a:round/>
              <a:headEnd type="none" w="med" len="med"/>
              <a:tailEnd type="triangle" w="med" len="med"/>
            </a:ln>
          </p:spPr>
        </p:cxnSp>
        <p:sp>
          <p:nvSpPr>
            <p:cNvPr id="38" name="Rounded Rectangle 37">
              <a:extLst>
                <a:ext uri="{FF2B5EF4-FFF2-40B4-BE49-F238E27FC236}">
                  <a16:creationId xmlns:a16="http://schemas.microsoft.com/office/drawing/2014/main" id="{AD1EEBE7-3940-514D-B2A9-CD4B0EF17224}"/>
                </a:ext>
              </a:extLst>
            </p:cNvPr>
            <p:cNvSpPr/>
            <p:nvPr/>
          </p:nvSpPr>
          <p:spPr>
            <a:xfrm>
              <a:off x="6728969" y="40518"/>
              <a:ext cx="4763810"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These lines are called the </a:t>
              </a:r>
              <a:r>
                <a:rPr lang="en-GB" sz="1800" b="1" dirty="0">
                  <a:solidFill>
                    <a:srgbClr val="0277BD"/>
                  </a:solidFill>
                  <a:latin typeface="Century Gothic"/>
                  <a:ea typeface="Century Gothic"/>
                  <a:cs typeface="Century Gothic"/>
                  <a:sym typeface="Century Gothic"/>
                </a:rPr>
                <a:t>divisions</a:t>
              </a:r>
              <a:r>
                <a:rPr lang="en-GB" sz="1800" dirty="0">
                  <a:solidFill>
                    <a:srgbClr val="222222"/>
                  </a:solidFill>
                  <a:latin typeface="Century Gothic" panose="020B0502020202020204" pitchFamily="34" charset="0"/>
                </a:rPr>
                <a:t>.</a:t>
              </a:r>
            </a:p>
            <a:p>
              <a:pPr algn="ctr"/>
              <a:r>
                <a:rPr lang="en-GB" sz="1800" dirty="0">
                  <a:solidFill>
                    <a:srgbClr val="222222"/>
                  </a:solidFill>
                  <a:latin typeface="Century Gothic" panose="020B0502020202020204" pitchFamily="34" charset="0"/>
                </a:rPr>
                <a:t>They </a:t>
              </a:r>
              <a:r>
                <a:rPr lang="en-GB" sz="1800" b="1" dirty="0">
                  <a:solidFill>
                    <a:srgbClr val="222222"/>
                  </a:solidFill>
                  <a:latin typeface="Century Gothic" panose="020B0502020202020204" pitchFamily="34" charset="0"/>
                </a:rPr>
                <a:t>divide</a:t>
              </a:r>
              <a:r>
                <a:rPr lang="en-GB" sz="1800" dirty="0">
                  <a:solidFill>
                    <a:srgbClr val="222222"/>
                  </a:solidFill>
                  <a:latin typeface="Century Gothic" panose="020B0502020202020204" pitchFamily="34" charset="0"/>
                </a:rPr>
                <a:t> the number line into equal </a:t>
              </a:r>
              <a:r>
                <a:rPr lang="en-GB" sz="1800" b="1" dirty="0">
                  <a:solidFill>
                    <a:srgbClr val="0277BD"/>
                  </a:solidFill>
                  <a:latin typeface="Century Gothic"/>
                  <a:ea typeface="Century Gothic"/>
                  <a:cs typeface="Century Gothic"/>
                  <a:sym typeface="Century Gothic"/>
                </a:rPr>
                <a:t>intervals</a:t>
              </a:r>
              <a:r>
                <a:rPr lang="en-GB" sz="1800" dirty="0">
                  <a:solidFill>
                    <a:srgbClr val="222222"/>
                  </a:solidFill>
                  <a:latin typeface="Century Gothic" panose="020B0502020202020204" pitchFamily="34" charset="0"/>
                </a:rPr>
                <a:t>.</a:t>
              </a:r>
            </a:p>
          </p:txBody>
        </p:sp>
      </p:grpSp>
      <p:grpSp>
        <p:nvGrpSpPr>
          <p:cNvPr id="8" name="Group 7">
            <a:extLst>
              <a:ext uri="{FF2B5EF4-FFF2-40B4-BE49-F238E27FC236}">
                <a16:creationId xmlns:a16="http://schemas.microsoft.com/office/drawing/2014/main" id="{F7E7B639-7637-874E-B7AF-E2DA12782910}"/>
              </a:ext>
            </a:extLst>
          </p:cNvPr>
          <p:cNvGrpSpPr/>
          <p:nvPr/>
        </p:nvGrpSpPr>
        <p:grpSpPr>
          <a:xfrm>
            <a:off x="1479370" y="2573604"/>
            <a:ext cx="7777078" cy="3846696"/>
            <a:chOff x="1479370" y="2573604"/>
            <a:chExt cx="7777078" cy="3846696"/>
          </a:xfrm>
        </p:grpSpPr>
        <p:grpSp>
          <p:nvGrpSpPr>
            <p:cNvPr id="7" name="Group 6">
              <a:extLst>
                <a:ext uri="{FF2B5EF4-FFF2-40B4-BE49-F238E27FC236}">
                  <a16:creationId xmlns:a16="http://schemas.microsoft.com/office/drawing/2014/main" id="{0FECA2B1-50C9-284E-9C17-256BBF1F0DAB}"/>
                </a:ext>
              </a:extLst>
            </p:cNvPr>
            <p:cNvGrpSpPr/>
            <p:nvPr/>
          </p:nvGrpSpPr>
          <p:grpSpPr>
            <a:xfrm>
              <a:off x="3612956" y="2573604"/>
              <a:ext cx="5643492" cy="369332"/>
              <a:chOff x="3612956" y="2573604"/>
              <a:chExt cx="5643492" cy="369332"/>
            </a:xfrm>
          </p:grpSpPr>
          <p:sp>
            <p:nvSpPr>
              <p:cNvPr id="42" name="TextBox 41">
                <a:extLst>
                  <a:ext uri="{FF2B5EF4-FFF2-40B4-BE49-F238E27FC236}">
                    <a16:creationId xmlns:a16="http://schemas.microsoft.com/office/drawing/2014/main" id="{1938D260-CE1B-5344-8976-E967D9EAFDAB}"/>
                  </a:ext>
                </a:extLst>
              </p:cNvPr>
              <p:cNvSpPr txBox="1"/>
              <p:nvPr/>
            </p:nvSpPr>
            <p:spPr>
              <a:xfrm>
                <a:off x="3612956"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30</a:t>
                </a:r>
                <a:endParaRPr lang="en-GB" sz="1800" dirty="0">
                  <a:latin typeface="Century Gothic" panose="020B0502020202020204" pitchFamily="34" charset="0"/>
                </a:endParaRPr>
              </a:p>
            </p:txBody>
          </p:sp>
          <p:sp>
            <p:nvSpPr>
              <p:cNvPr id="43" name="TextBox 42">
                <a:extLst>
                  <a:ext uri="{FF2B5EF4-FFF2-40B4-BE49-F238E27FC236}">
                    <a16:creationId xmlns:a16="http://schemas.microsoft.com/office/drawing/2014/main" id="{A958535C-AB38-9E4E-A2C3-02F19AD92425}"/>
                  </a:ext>
                </a:extLst>
              </p:cNvPr>
              <p:cNvSpPr txBox="1"/>
              <p:nvPr/>
            </p:nvSpPr>
            <p:spPr>
              <a:xfrm>
                <a:off x="4459140"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40</a:t>
                </a:r>
                <a:endParaRPr lang="en-GB" sz="1800" dirty="0">
                  <a:latin typeface="Century Gothic" panose="020B0502020202020204" pitchFamily="34" charset="0"/>
                </a:endParaRPr>
              </a:p>
            </p:txBody>
          </p:sp>
          <p:sp>
            <p:nvSpPr>
              <p:cNvPr id="45" name="TextBox 44">
                <a:extLst>
                  <a:ext uri="{FF2B5EF4-FFF2-40B4-BE49-F238E27FC236}">
                    <a16:creationId xmlns:a16="http://schemas.microsoft.com/office/drawing/2014/main" id="{5640C014-8362-3440-9ADA-BEEDEC2DF51B}"/>
                  </a:ext>
                </a:extLst>
              </p:cNvPr>
              <p:cNvSpPr txBox="1"/>
              <p:nvPr/>
            </p:nvSpPr>
            <p:spPr>
              <a:xfrm>
                <a:off x="6149018"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60</a:t>
                </a:r>
                <a:endParaRPr lang="en-GB" sz="1800" dirty="0">
                  <a:latin typeface="Century Gothic" panose="020B0502020202020204" pitchFamily="34" charset="0"/>
                </a:endParaRPr>
              </a:p>
            </p:txBody>
          </p:sp>
          <p:sp>
            <p:nvSpPr>
              <p:cNvPr id="46" name="TextBox 45">
                <a:extLst>
                  <a:ext uri="{FF2B5EF4-FFF2-40B4-BE49-F238E27FC236}">
                    <a16:creationId xmlns:a16="http://schemas.microsoft.com/office/drawing/2014/main" id="{B620BAB9-7155-D042-B463-41C26D9EF772}"/>
                  </a:ext>
                </a:extLst>
              </p:cNvPr>
              <p:cNvSpPr txBox="1"/>
              <p:nvPr/>
            </p:nvSpPr>
            <p:spPr>
              <a:xfrm>
                <a:off x="6995202"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70</a:t>
                </a:r>
                <a:endParaRPr lang="en-GB" sz="1800" dirty="0">
                  <a:latin typeface="Century Gothic" panose="020B0502020202020204" pitchFamily="34" charset="0"/>
                </a:endParaRPr>
              </a:p>
            </p:txBody>
          </p:sp>
          <p:sp>
            <p:nvSpPr>
              <p:cNvPr id="47" name="TextBox 46">
                <a:extLst>
                  <a:ext uri="{FF2B5EF4-FFF2-40B4-BE49-F238E27FC236}">
                    <a16:creationId xmlns:a16="http://schemas.microsoft.com/office/drawing/2014/main" id="{B17689F9-4978-2A4F-8801-A4F2D706EF58}"/>
                  </a:ext>
                </a:extLst>
              </p:cNvPr>
              <p:cNvSpPr txBox="1"/>
              <p:nvPr/>
            </p:nvSpPr>
            <p:spPr>
              <a:xfrm>
                <a:off x="7884730"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80</a:t>
                </a:r>
                <a:endParaRPr lang="en-GB" sz="1800" dirty="0">
                  <a:latin typeface="Century Gothic" panose="020B0502020202020204" pitchFamily="34" charset="0"/>
                </a:endParaRPr>
              </a:p>
            </p:txBody>
          </p:sp>
          <p:sp>
            <p:nvSpPr>
              <p:cNvPr id="48" name="TextBox 47">
                <a:extLst>
                  <a:ext uri="{FF2B5EF4-FFF2-40B4-BE49-F238E27FC236}">
                    <a16:creationId xmlns:a16="http://schemas.microsoft.com/office/drawing/2014/main" id="{3AE25F89-8C3D-A44E-8028-CFA0314228AF}"/>
                  </a:ext>
                </a:extLst>
              </p:cNvPr>
              <p:cNvSpPr txBox="1"/>
              <p:nvPr/>
            </p:nvSpPr>
            <p:spPr>
              <a:xfrm>
                <a:off x="8730914" y="25736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90</a:t>
                </a:r>
                <a:endParaRPr lang="en-GB" sz="1800" dirty="0">
                  <a:latin typeface="Century Gothic" panose="020B0502020202020204" pitchFamily="34" charset="0"/>
                </a:endParaRPr>
              </a:p>
            </p:txBody>
          </p:sp>
        </p:grpSp>
        <p:sp>
          <p:nvSpPr>
            <p:cNvPr id="50" name="TextBox 49">
              <a:extLst>
                <a:ext uri="{FF2B5EF4-FFF2-40B4-BE49-F238E27FC236}">
                  <a16:creationId xmlns:a16="http://schemas.microsoft.com/office/drawing/2014/main" id="{B6F9A2D7-AB6F-C348-A9F8-E3A1F345898D}"/>
                </a:ext>
              </a:extLst>
            </p:cNvPr>
            <p:cNvSpPr txBox="1"/>
            <p:nvPr/>
          </p:nvSpPr>
          <p:spPr>
            <a:xfrm>
              <a:off x="2241997" y="438182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0</a:t>
              </a:r>
              <a:endParaRPr lang="en-GB" sz="1800" dirty="0">
                <a:latin typeface="Century Gothic" panose="020B0502020202020204" pitchFamily="34" charset="0"/>
              </a:endParaRPr>
            </a:p>
          </p:txBody>
        </p:sp>
        <p:sp>
          <p:nvSpPr>
            <p:cNvPr id="51" name="TextBox 50">
              <a:extLst>
                <a:ext uri="{FF2B5EF4-FFF2-40B4-BE49-F238E27FC236}">
                  <a16:creationId xmlns:a16="http://schemas.microsoft.com/office/drawing/2014/main" id="{DCD590ED-00F2-0C4B-BD49-B61925F4DBEA}"/>
                </a:ext>
              </a:extLst>
            </p:cNvPr>
            <p:cNvSpPr txBox="1"/>
            <p:nvPr/>
          </p:nvSpPr>
          <p:spPr>
            <a:xfrm>
              <a:off x="1987921" y="4841327"/>
              <a:ext cx="834687"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100</a:t>
              </a:r>
              <a:endParaRPr lang="en-GB" sz="1800" dirty="0">
                <a:latin typeface="Century Gothic" panose="020B0502020202020204" pitchFamily="34" charset="0"/>
              </a:endParaRPr>
            </a:p>
          </p:txBody>
        </p:sp>
        <p:sp>
          <p:nvSpPr>
            <p:cNvPr id="52" name="TextBox 51">
              <a:extLst>
                <a:ext uri="{FF2B5EF4-FFF2-40B4-BE49-F238E27FC236}">
                  <a16:creationId xmlns:a16="http://schemas.microsoft.com/office/drawing/2014/main" id="{E958106F-BCFD-DA46-AEDE-82BB32CBBB9E}"/>
                </a:ext>
              </a:extLst>
            </p:cNvPr>
            <p:cNvSpPr txBox="1"/>
            <p:nvPr/>
          </p:nvSpPr>
          <p:spPr>
            <a:xfrm>
              <a:off x="1479370" y="5213919"/>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10</a:t>
              </a:r>
              <a:endParaRPr lang="en-GB" sz="1800" dirty="0">
                <a:latin typeface="Century Gothic" panose="020B0502020202020204" pitchFamily="34" charset="0"/>
              </a:endParaRPr>
            </a:p>
          </p:txBody>
        </p:sp>
        <p:sp>
          <p:nvSpPr>
            <p:cNvPr id="53" name="TextBox 52">
              <a:extLst>
                <a:ext uri="{FF2B5EF4-FFF2-40B4-BE49-F238E27FC236}">
                  <a16:creationId xmlns:a16="http://schemas.microsoft.com/office/drawing/2014/main" id="{095B42C5-691D-3046-B4ED-2A96A6CD041A}"/>
                </a:ext>
              </a:extLst>
            </p:cNvPr>
            <p:cNvSpPr txBox="1"/>
            <p:nvPr/>
          </p:nvSpPr>
          <p:spPr>
            <a:xfrm>
              <a:off x="2687601" y="5676904"/>
              <a:ext cx="525534"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10</a:t>
              </a:r>
              <a:endParaRPr lang="en-GB" sz="1800" dirty="0">
                <a:latin typeface="Century Gothic" panose="020B0502020202020204" pitchFamily="34" charset="0"/>
              </a:endParaRPr>
            </a:p>
          </p:txBody>
        </p:sp>
        <p:sp>
          <p:nvSpPr>
            <p:cNvPr id="54" name="TextBox 53">
              <a:extLst>
                <a:ext uri="{FF2B5EF4-FFF2-40B4-BE49-F238E27FC236}">
                  <a16:creationId xmlns:a16="http://schemas.microsoft.com/office/drawing/2014/main" id="{6DA5E70D-6821-744F-856D-70CD2DC1706D}"/>
                </a:ext>
              </a:extLst>
            </p:cNvPr>
            <p:cNvSpPr txBox="1"/>
            <p:nvPr/>
          </p:nvSpPr>
          <p:spPr>
            <a:xfrm>
              <a:off x="3952693" y="6050968"/>
              <a:ext cx="834517" cy="369332"/>
            </a:xfrm>
            <a:prstGeom prst="rect">
              <a:avLst/>
            </a:prstGeom>
            <a:noFill/>
          </p:spPr>
          <p:txBody>
            <a:bodyPr wrap="square">
              <a:spAutoFit/>
            </a:bodyPr>
            <a:lstStyle/>
            <a:p>
              <a:pPr algn="ctr"/>
              <a:r>
                <a:rPr lang="en-GB" sz="1800" dirty="0">
                  <a:solidFill>
                    <a:srgbClr val="43A047"/>
                  </a:solidFill>
                  <a:latin typeface="Century Gothic" panose="020B0502020202020204" pitchFamily="34" charset="0"/>
                  <a:ea typeface="Century Gothic"/>
                  <a:cs typeface="Century Gothic"/>
                  <a:sym typeface="Century Gothic"/>
                </a:rPr>
                <a:t>tens</a:t>
              </a:r>
              <a:endParaRPr lang="en-GB" sz="1800" dirty="0">
                <a:latin typeface="Century Gothic" panose="020B0502020202020204"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14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body" idx="2"/>
          </p:nvPr>
        </p:nvSpPr>
        <p:spPr>
          <a:xfrm>
            <a:off x="263046" y="1176338"/>
            <a:ext cx="11736887" cy="625461"/>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b="1" dirty="0"/>
              <a:t>Complete the number lines.</a:t>
            </a:r>
            <a:endParaRPr dirty="0"/>
          </a:p>
        </p:txBody>
      </p:sp>
      <p:sp>
        <p:nvSpPr>
          <p:cNvPr id="175" name="Google Shape;175;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76" name="Google Shape;176;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78" name="Google Shape;178;p10"/>
          <p:cNvGrpSpPr/>
          <p:nvPr/>
        </p:nvGrpSpPr>
        <p:grpSpPr>
          <a:xfrm>
            <a:off x="1393213" y="1875802"/>
            <a:ext cx="8977281" cy="710762"/>
            <a:chOff x="684600" y="1647475"/>
            <a:chExt cx="8977281" cy="710762"/>
          </a:xfrm>
        </p:grpSpPr>
        <p:grpSp>
          <p:nvGrpSpPr>
            <p:cNvPr id="179" name="Google Shape;179;p10"/>
            <p:cNvGrpSpPr/>
            <p:nvPr/>
          </p:nvGrpSpPr>
          <p:grpSpPr>
            <a:xfrm>
              <a:off x="684600" y="1647475"/>
              <a:ext cx="8977281" cy="710762"/>
              <a:chOff x="481900" y="1106950"/>
              <a:chExt cx="8977281" cy="710762"/>
            </a:xfrm>
          </p:grpSpPr>
          <p:grpSp>
            <p:nvGrpSpPr>
              <p:cNvPr id="180" name="Google Shape;180;p10"/>
              <p:cNvGrpSpPr/>
              <p:nvPr/>
            </p:nvGrpSpPr>
            <p:grpSpPr>
              <a:xfrm>
                <a:off x="481900" y="1106950"/>
                <a:ext cx="8977281" cy="710762"/>
                <a:chOff x="0" y="2634211"/>
                <a:chExt cx="9296139" cy="840939"/>
              </a:xfrm>
            </p:grpSpPr>
            <p:pic>
              <p:nvPicPr>
                <p:cNvPr id="181" name="Google Shape;181;p10"/>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182" name="Google Shape;182;p10"/>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183" name="Google Shape;183;p10"/>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a:t>
                  </a:r>
                  <a:endParaRPr sz="1800" b="0" i="0" u="none" strike="noStrike" cap="none">
                    <a:solidFill>
                      <a:srgbClr val="000000"/>
                    </a:solidFill>
                    <a:latin typeface="Nunito Sans"/>
                    <a:ea typeface="Nunito Sans"/>
                    <a:cs typeface="Nunito Sans"/>
                    <a:sym typeface="Nunito Sans"/>
                  </a:endParaRPr>
                </a:p>
              </p:txBody>
            </p:sp>
          </p:grpSp>
          <p:sp>
            <p:nvSpPr>
              <p:cNvPr id="184" name="Google Shape;184;p10"/>
              <p:cNvSpPr txBox="1"/>
              <p:nvPr/>
            </p:nvSpPr>
            <p:spPr>
              <a:xfrm>
                <a:off x="4648200"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sp>
          <p:nvSpPr>
            <p:cNvPr id="185" name="Google Shape;185;p10"/>
            <p:cNvSpPr txBox="1"/>
            <p:nvPr/>
          </p:nvSpPr>
          <p:spPr>
            <a:xfrm>
              <a:off x="5675150" y="1896525"/>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6</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grpSp>
        <p:nvGrpSpPr>
          <p:cNvPr id="186" name="Google Shape;186;p10"/>
          <p:cNvGrpSpPr/>
          <p:nvPr/>
        </p:nvGrpSpPr>
        <p:grpSpPr>
          <a:xfrm>
            <a:off x="1393213" y="3041636"/>
            <a:ext cx="8977281" cy="710762"/>
            <a:chOff x="684600" y="1647475"/>
            <a:chExt cx="8977281" cy="710762"/>
          </a:xfrm>
        </p:grpSpPr>
        <p:grpSp>
          <p:nvGrpSpPr>
            <p:cNvPr id="187" name="Google Shape;187;p10"/>
            <p:cNvGrpSpPr/>
            <p:nvPr/>
          </p:nvGrpSpPr>
          <p:grpSpPr>
            <a:xfrm>
              <a:off x="684600" y="1647475"/>
              <a:ext cx="8977281" cy="710762"/>
              <a:chOff x="481900" y="1106950"/>
              <a:chExt cx="8977281" cy="710762"/>
            </a:xfrm>
          </p:grpSpPr>
          <p:grpSp>
            <p:nvGrpSpPr>
              <p:cNvPr id="188" name="Google Shape;188;p10"/>
              <p:cNvGrpSpPr/>
              <p:nvPr/>
            </p:nvGrpSpPr>
            <p:grpSpPr>
              <a:xfrm>
                <a:off x="481900" y="1106950"/>
                <a:ext cx="8977281" cy="710762"/>
                <a:chOff x="0" y="2634211"/>
                <a:chExt cx="9296139" cy="840939"/>
              </a:xfrm>
            </p:grpSpPr>
            <p:pic>
              <p:nvPicPr>
                <p:cNvPr id="189" name="Google Shape;189;p10"/>
                <p:cNvPicPr preferRelativeResize="0"/>
                <p:nvPr/>
              </p:nvPicPr>
              <p:blipFill rotWithShape="1">
                <a:blip r:embed="rId3">
                  <a:alphaModFix/>
                </a:blip>
                <a:srcRect/>
                <a:stretch/>
              </p:blipFill>
              <p:spPr>
                <a:xfrm>
                  <a:off x="151119" y="2634211"/>
                  <a:ext cx="8839200" cy="294640"/>
                </a:xfrm>
                <a:prstGeom prst="rect">
                  <a:avLst/>
                </a:prstGeom>
                <a:noFill/>
                <a:ln>
                  <a:noFill/>
                </a:ln>
              </p:spPr>
            </p:pic>
            <p:sp>
              <p:nvSpPr>
                <p:cNvPr id="190" name="Google Shape;190;p10"/>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191" name="Google Shape;191;p10"/>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sp>
            <p:nvSpPr>
              <p:cNvPr id="192" name="Google Shape;192;p10"/>
              <p:cNvSpPr txBox="1"/>
              <p:nvPr/>
            </p:nvSpPr>
            <p:spPr>
              <a:xfrm>
                <a:off x="4648200" y="135600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25</a:t>
                </a:r>
                <a:endParaRPr sz="1800" b="0" i="0" u="none" strike="noStrike" cap="none">
                  <a:solidFill>
                    <a:srgbClr val="000000"/>
                  </a:solidFill>
                  <a:latin typeface="Nunito Sans"/>
                  <a:ea typeface="Nunito Sans"/>
                  <a:cs typeface="Nunito Sans"/>
                  <a:sym typeface="Nunito Sans"/>
                </a:endParaRPr>
              </a:p>
            </p:txBody>
          </p:sp>
        </p:grpSp>
        <p:sp>
          <p:nvSpPr>
            <p:cNvPr id="193" name="Google Shape;193;p10"/>
            <p:cNvSpPr txBox="1"/>
            <p:nvPr/>
          </p:nvSpPr>
          <p:spPr>
            <a:xfrm>
              <a:off x="5675150" y="1896525"/>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3</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grpSp>
        <p:nvGrpSpPr>
          <p:cNvPr id="202" name="Google Shape;202;p10"/>
          <p:cNvGrpSpPr/>
          <p:nvPr/>
        </p:nvGrpSpPr>
        <p:grpSpPr>
          <a:xfrm>
            <a:off x="1472552" y="5295970"/>
            <a:ext cx="8977281" cy="710762"/>
            <a:chOff x="0" y="2634211"/>
            <a:chExt cx="9296139" cy="840939"/>
          </a:xfrm>
        </p:grpSpPr>
        <p:pic>
          <p:nvPicPr>
            <p:cNvPr id="203" name="Google Shape;203;p10"/>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04" name="Google Shape;204;p10"/>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205" name="Google Shape;205;p10"/>
            <p:cNvSpPr txBox="1"/>
            <p:nvPr/>
          </p:nvSpPr>
          <p:spPr>
            <a:xfrm>
              <a:off x="8619939" y="2928845"/>
              <a:ext cx="676200" cy="5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100</a:t>
              </a:r>
              <a:endParaRPr sz="1800" b="0" i="0" u="none" strike="noStrike" cap="none">
                <a:solidFill>
                  <a:srgbClr val="000000"/>
                </a:solidFill>
                <a:latin typeface="Nunito Sans"/>
                <a:ea typeface="Nunito Sans"/>
                <a:cs typeface="Nunito Sans"/>
                <a:sym typeface="Nunito Sans"/>
              </a:endParaRPr>
            </a:p>
          </p:txBody>
        </p:sp>
      </p:grpSp>
      <p:sp>
        <p:nvSpPr>
          <p:cNvPr id="66" name="Google Shape;174;p10">
            <a:extLst>
              <a:ext uri="{FF2B5EF4-FFF2-40B4-BE49-F238E27FC236}">
                <a16:creationId xmlns:a16="http://schemas.microsoft.com/office/drawing/2014/main" id="{041D3AFD-C912-3246-8EAA-8170EBF1165B}"/>
              </a:ext>
            </a:extLst>
          </p:cNvPr>
          <p:cNvSpPr txBox="1">
            <a:spLocks/>
          </p:cNvSpPr>
          <p:nvPr/>
        </p:nvSpPr>
        <p:spPr>
          <a:xfrm>
            <a:off x="263045" y="4112361"/>
            <a:ext cx="11736887" cy="62546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42900" algn="l" rtl="0">
              <a:lnSpc>
                <a:spcPct val="150000"/>
              </a:lnSpc>
              <a:spcBef>
                <a:spcPts val="500"/>
              </a:spcBef>
              <a:spcAft>
                <a:spcPts val="0"/>
              </a:spcAft>
              <a:buClr>
                <a:srgbClr val="222222"/>
              </a:buClr>
              <a:buSzPts val="18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42900" algn="l" rtl="0">
              <a:lnSpc>
                <a:spcPct val="150000"/>
              </a:lnSpc>
              <a:spcBef>
                <a:spcPts val="500"/>
              </a:spcBef>
              <a:spcAft>
                <a:spcPts val="0"/>
              </a:spcAft>
              <a:buClr>
                <a:srgbClr val="222222"/>
              </a:buClr>
              <a:buSzPts val="18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42900" algn="l" rtl="0">
              <a:lnSpc>
                <a:spcPct val="150000"/>
              </a:lnSpc>
              <a:spcBef>
                <a:spcPts val="500"/>
              </a:spcBef>
              <a:spcAft>
                <a:spcPts val="0"/>
              </a:spcAft>
              <a:buClr>
                <a:srgbClr val="222222"/>
              </a:buClr>
              <a:buSzPts val="18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2700" indent="0">
              <a:spcBef>
                <a:spcPts val="0"/>
              </a:spcBef>
            </a:pPr>
            <a:r>
              <a:rPr lang="en-GB" b="1" dirty="0"/>
              <a:t>Which number is the arrow pointing to?</a:t>
            </a:r>
            <a:endParaRPr lang="en-GB" dirty="0"/>
          </a:p>
        </p:txBody>
      </p:sp>
      <p:grpSp>
        <p:nvGrpSpPr>
          <p:cNvPr id="2" name="Group 1">
            <a:extLst>
              <a:ext uri="{FF2B5EF4-FFF2-40B4-BE49-F238E27FC236}">
                <a16:creationId xmlns:a16="http://schemas.microsoft.com/office/drawing/2014/main" id="{533543A3-61F8-5646-B8B4-3ACD80F9F483}"/>
              </a:ext>
            </a:extLst>
          </p:cNvPr>
          <p:cNvGrpSpPr/>
          <p:nvPr/>
        </p:nvGrpSpPr>
        <p:grpSpPr>
          <a:xfrm>
            <a:off x="2130888" y="2097077"/>
            <a:ext cx="7355525" cy="461700"/>
            <a:chOff x="1540900" y="1868750"/>
            <a:chExt cx="7355525" cy="461700"/>
          </a:xfrm>
        </p:grpSpPr>
        <p:sp>
          <p:nvSpPr>
            <p:cNvPr id="67" name="Google Shape;215;p10">
              <a:extLst>
                <a:ext uri="{FF2B5EF4-FFF2-40B4-BE49-F238E27FC236}">
                  <a16:creationId xmlns:a16="http://schemas.microsoft.com/office/drawing/2014/main" id="{A4B16A3A-FE23-E141-B52D-FC1908BA64FB}"/>
                </a:ext>
              </a:extLst>
            </p:cNvPr>
            <p:cNvSpPr txBox="1"/>
            <p:nvPr/>
          </p:nvSpPr>
          <p:spPr>
            <a:xfrm>
              <a:off x="1540900"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10</a:t>
              </a:r>
              <a:endParaRPr sz="1800" b="0" i="0" u="none" strike="noStrike" cap="none" dirty="0">
                <a:solidFill>
                  <a:srgbClr val="43A047"/>
                </a:solidFill>
                <a:latin typeface="Nunito Sans"/>
                <a:ea typeface="Nunito Sans"/>
                <a:cs typeface="Nunito Sans"/>
                <a:sym typeface="Nunito Sans"/>
              </a:endParaRPr>
            </a:p>
          </p:txBody>
        </p:sp>
        <p:sp>
          <p:nvSpPr>
            <p:cNvPr id="68" name="Google Shape;216;p10">
              <a:extLst>
                <a:ext uri="{FF2B5EF4-FFF2-40B4-BE49-F238E27FC236}">
                  <a16:creationId xmlns:a16="http://schemas.microsoft.com/office/drawing/2014/main" id="{B9904F3C-2D0D-CE46-B722-6CEF3BF7F452}"/>
                </a:ext>
              </a:extLst>
            </p:cNvPr>
            <p:cNvSpPr txBox="1"/>
            <p:nvPr/>
          </p:nvSpPr>
          <p:spPr>
            <a:xfrm>
              <a:off x="2436525"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20</a:t>
              </a:r>
              <a:endParaRPr sz="1800" b="0" i="0" u="none" strike="noStrike" cap="none">
                <a:solidFill>
                  <a:srgbClr val="43A047"/>
                </a:solidFill>
                <a:latin typeface="Nunito Sans"/>
                <a:ea typeface="Nunito Sans"/>
                <a:cs typeface="Nunito Sans"/>
                <a:sym typeface="Nunito Sans"/>
              </a:endParaRPr>
            </a:p>
          </p:txBody>
        </p:sp>
        <p:sp>
          <p:nvSpPr>
            <p:cNvPr id="69" name="Google Shape;217;p10">
              <a:extLst>
                <a:ext uri="{FF2B5EF4-FFF2-40B4-BE49-F238E27FC236}">
                  <a16:creationId xmlns:a16="http://schemas.microsoft.com/office/drawing/2014/main" id="{9B6596DE-2C98-F74F-839C-97D30416A907}"/>
                </a:ext>
              </a:extLst>
            </p:cNvPr>
            <p:cNvSpPr txBox="1"/>
            <p:nvPr/>
          </p:nvSpPr>
          <p:spPr>
            <a:xfrm>
              <a:off x="3253325"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30</a:t>
              </a:r>
              <a:endParaRPr sz="1800" b="0" i="0" u="none" strike="noStrike" cap="none">
                <a:solidFill>
                  <a:srgbClr val="43A047"/>
                </a:solidFill>
                <a:latin typeface="Nunito Sans"/>
                <a:ea typeface="Nunito Sans"/>
                <a:cs typeface="Nunito Sans"/>
                <a:sym typeface="Nunito Sans"/>
              </a:endParaRPr>
            </a:p>
          </p:txBody>
        </p:sp>
        <p:sp>
          <p:nvSpPr>
            <p:cNvPr id="70" name="Google Shape;218;p10">
              <a:extLst>
                <a:ext uri="{FF2B5EF4-FFF2-40B4-BE49-F238E27FC236}">
                  <a16:creationId xmlns:a16="http://schemas.microsoft.com/office/drawing/2014/main" id="{83E73933-8406-B745-9CF1-3F0365B4987E}"/>
                </a:ext>
              </a:extLst>
            </p:cNvPr>
            <p:cNvSpPr txBox="1"/>
            <p:nvPr/>
          </p:nvSpPr>
          <p:spPr>
            <a:xfrm>
              <a:off x="4070125"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40</a:t>
              </a:r>
              <a:endParaRPr sz="1800" b="0" i="0" u="none" strike="noStrike" cap="none">
                <a:solidFill>
                  <a:srgbClr val="43A047"/>
                </a:solidFill>
                <a:latin typeface="Nunito Sans"/>
                <a:ea typeface="Nunito Sans"/>
                <a:cs typeface="Nunito Sans"/>
                <a:sym typeface="Nunito Sans"/>
              </a:endParaRPr>
            </a:p>
          </p:txBody>
        </p:sp>
        <p:sp>
          <p:nvSpPr>
            <p:cNvPr id="71" name="Google Shape;219;p10">
              <a:extLst>
                <a:ext uri="{FF2B5EF4-FFF2-40B4-BE49-F238E27FC236}">
                  <a16:creationId xmlns:a16="http://schemas.microsoft.com/office/drawing/2014/main" id="{6C58A638-7F9F-E449-ACFB-5E963E3399EE}"/>
                </a:ext>
              </a:extLst>
            </p:cNvPr>
            <p:cNvSpPr txBox="1"/>
            <p:nvPr/>
          </p:nvSpPr>
          <p:spPr>
            <a:xfrm>
              <a:off x="6699975"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70</a:t>
              </a:r>
              <a:endParaRPr sz="1800" b="0" i="0" u="none" strike="noStrike" cap="none">
                <a:solidFill>
                  <a:srgbClr val="43A047"/>
                </a:solidFill>
                <a:latin typeface="Nunito Sans"/>
                <a:ea typeface="Nunito Sans"/>
                <a:cs typeface="Nunito Sans"/>
                <a:sym typeface="Nunito Sans"/>
              </a:endParaRPr>
            </a:p>
          </p:txBody>
        </p:sp>
        <p:sp>
          <p:nvSpPr>
            <p:cNvPr id="72" name="Google Shape;220;p10">
              <a:extLst>
                <a:ext uri="{FF2B5EF4-FFF2-40B4-BE49-F238E27FC236}">
                  <a16:creationId xmlns:a16="http://schemas.microsoft.com/office/drawing/2014/main" id="{2A28C918-AACB-DD43-9876-0D8AD8A9F66A}"/>
                </a:ext>
              </a:extLst>
            </p:cNvPr>
            <p:cNvSpPr txBox="1"/>
            <p:nvPr/>
          </p:nvSpPr>
          <p:spPr>
            <a:xfrm>
              <a:off x="7550550"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80</a:t>
              </a:r>
              <a:endParaRPr sz="1800" b="0" i="0" u="none" strike="noStrike" cap="none">
                <a:solidFill>
                  <a:srgbClr val="43A047"/>
                </a:solidFill>
                <a:latin typeface="Nunito Sans"/>
                <a:ea typeface="Nunito Sans"/>
                <a:cs typeface="Nunito Sans"/>
                <a:sym typeface="Nunito Sans"/>
              </a:endParaRPr>
            </a:p>
          </p:txBody>
        </p:sp>
        <p:sp>
          <p:nvSpPr>
            <p:cNvPr id="73" name="Google Shape;221;p10">
              <a:extLst>
                <a:ext uri="{FF2B5EF4-FFF2-40B4-BE49-F238E27FC236}">
                  <a16:creationId xmlns:a16="http://schemas.microsoft.com/office/drawing/2014/main" id="{6F353E39-3666-7C43-A203-EFF6FD3949D8}"/>
                </a:ext>
              </a:extLst>
            </p:cNvPr>
            <p:cNvSpPr txBox="1"/>
            <p:nvPr/>
          </p:nvSpPr>
          <p:spPr>
            <a:xfrm>
              <a:off x="8401125" y="18687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90</a:t>
              </a:r>
              <a:endParaRPr sz="1800" b="0" i="0" u="none" strike="noStrike" cap="none">
                <a:solidFill>
                  <a:srgbClr val="43A047"/>
                </a:solidFill>
                <a:latin typeface="Nunito Sans"/>
                <a:ea typeface="Nunito Sans"/>
                <a:cs typeface="Nunito Sans"/>
                <a:sym typeface="Nunito Sans"/>
              </a:endParaRPr>
            </a:p>
          </p:txBody>
        </p:sp>
      </p:grpSp>
      <p:grpSp>
        <p:nvGrpSpPr>
          <p:cNvPr id="3" name="Group 2">
            <a:extLst>
              <a:ext uri="{FF2B5EF4-FFF2-40B4-BE49-F238E27FC236}">
                <a16:creationId xmlns:a16="http://schemas.microsoft.com/office/drawing/2014/main" id="{23561BFF-AE40-1A43-BDA2-BFD95779FA8E}"/>
              </a:ext>
            </a:extLst>
          </p:cNvPr>
          <p:cNvGrpSpPr/>
          <p:nvPr/>
        </p:nvGrpSpPr>
        <p:grpSpPr>
          <a:xfrm>
            <a:off x="2130888" y="3262911"/>
            <a:ext cx="7355525" cy="461700"/>
            <a:chOff x="1540900" y="2719350"/>
            <a:chExt cx="7355525" cy="461700"/>
          </a:xfrm>
        </p:grpSpPr>
        <p:sp>
          <p:nvSpPr>
            <p:cNvPr id="75" name="Google Shape;222;p10">
              <a:extLst>
                <a:ext uri="{FF2B5EF4-FFF2-40B4-BE49-F238E27FC236}">
                  <a16:creationId xmlns:a16="http://schemas.microsoft.com/office/drawing/2014/main" id="{78F5A95A-C9B3-674E-9ABB-BD600F2C89ED}"/>
                </a:ext>
              </a:extLst>
            </p:cNvPr>
            <p:cNvSpPr txBox="1"/>
            <p:nvPr/>
          </p:nvSpPr>
          <p:spPr>
            <a:xfrm>
              <a:off x="1540900"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5</a:t>
              </a:r>
              <a:endParaRPr sz="1800" b="0" i="0" u="none" strike="noStrike" cap="none">
                <a:solidFill>
                  <a:srgbClr val="43A047"/>
                </a:solidFill>
                <a:latin typeface="Nunito Sans"/>
                <a:ea typeface="Nunito Sans"/>
                <a:cs typeface="Nunito Sans"/>
                <a:sym typeface="Nunito Sans"/>
              </a:endParaRPr>
            </a:p>
          </p:txBody>
        </p:sp>
        <p:sp>
          <p:nvSpPr>
            <p:cNvPr id="76" name="Google Shape;223;p10">
              <a:extLst>
                <a:ext uri="{FF2B5EF4-FFF2-40B4-BE49-F238E27FC236}">
                  <a16:creationId xmlns:a16="http://schemas.microsoft.com/office/drawing/2014/main" id="{A6EAF188-8343-364C-9ED8-4EFDE53324A6}"/>
                </a:ext>
              </a:extLst>
            </p:cNvPr>
            <p:cNvSpPr txBox="1"/>
            <p:nvPr/>
          </p:nvSpPr>
          <p:spPr>
            <a:xfrm>
              <a:off x="2425275"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10</a:t>
              </a:r>
              <a:endParaRPr sz="1800" b="0" i="0" u="none" strike="noStrike" cap="none">
                <a:solidFill>
                  <a:srgbClr val="43A047"/>
                </a:solidFill>
                <a:latin typeface="Nunito Sans"/>
                <a:ea typeface="Nunito Sans"/>
                <a:cs typeface="Nunito Sans"/>
                <a:sym typeface="Nunito Sans"/>
              </a:endParaRPr>
            </a:p>
          </p:txBody>
        </p:sp>
        <p:sp>
          <p:nvSpPr>
            <p:cNvPr id="77" name="Google Shape;224;p10">
              <a:extLst>
                <a:ext uri="{FF2B5EF4-FFF2-40B4-BE49-F238E27FC236}">
                  <a16:creationId xmlns:a16="http://schemas.microsoft.com/office/drawing/2014/main" id="{EA690F4D-9892-3E4A-B4BC-2295E41571D0}"/>
                </a:ext>
              </a:extLst>
            </p:cNvPr>
            <p:cNvSpPr txBox="1"/>
            <p:nvPr/>
          </p:nvSpPr>
          <p:spPr>
            <a:xfrm>
              <a:off x="3247325"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15</a:t>
              </a:r>
              <a:endParaRPr sz="1800" b="0" i="0" u="none" strike="noStrike" cap="none">
                <a:solidFill>
                  <a:srgbClr val="43A047"/>
                </a:solidFill>
                <a:latin typeface="Nunito Sans"/>
                <a:ea typeface="Nunito Sans"/>
                <a:cs typeface="Nunito Sans"/>
                <a:sym typeface="Nunito Sans"/>
              </a:endParaRPr>
            </a:p>
          </p:txBody>
        </p:sp>
        <p:sp>
          <p:nvSpPr>
            <p:cNvPr id="78" name="Google Shape;225;p10">
              <a:extLst>
                <a:ext uri="{FF2B5EF4-FFF2-40B4-BE49-F238E27FC236}">
                  <a16:creationId xmlns:a16="http://schemas.microsoft.com/office/drawing/2014/main" id="{805AAC3F-47DE-F24F-A400-6BDE1BC862EF}"/>
                </a:ext>
              </a:extLst>
            </p:cNvPr>
            <p:cNvSpPr txBox="1"/>
            <p:nvPr/>
          </p:nvSpPr>
          <p:spPr>
            <a:xfrm>
              <a:off x="4131700"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20</a:t>
              </a:r>
              <a:endParaRPr sz="1800" b="0" i="0" u="none" strike="noStrike" cap="none" dirty="0">
                <a:solidFill>
                  <a:srgbClr val="43A047"/>
                </a:solidFill>
                <a:latin typeface="Nunito Sans"/>
                <a:ea typeface="Nunito Sans"/>
                <a:cs typeface="Nunito Sans"/>
                <a:sym typeface="Nunito Sans"/>
              </a:endParaRPr>
            </a:p>
          </p:txBody>
        </p:sp>
        <p:sp>
          <p:nvSpPr>
            <p:cNvPr id="79" name="Google Shape;229;p10">
              <a:extLst>
                <a:ext uri="{FF2B5EF4-FFF2-40B4-BE49-F238E27FC236}">
                  <a16:creationId xmlns:a16="http://schemas.microsoft.com/office/drawing/2014/main" id="{F190A1F3-5B5E-2C4D-BE88-F7E8E973636F}"/>
                </a:ext>
              </a:extLst>
            </p:cNvPr>
            <p:cNvSpPr txBox="1"/>
            <p:nvPr/>
          </p:nvSpPr>
          <p:spPr>
            <a:xfrm>
              <a:off x="6694700"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35</a:t>
              </a:r>
              <a:endParaRPr sz="1800" b="0" i="0" u="none" strike="noStrike" cap="none">
                <a:solidFill>
                  <a:srgbClr val="43A047"/>
                </a:solidFill>
                <a:latin typeface="Nunito Sans"/>
                <a:ea typeface="Nunito Sans"/>
                <a:cs typeface="Nunito Sans"/>
                <a:sym typeface="Nunito Sans"/>
              </a:endParaRPr>
            </a:p>
          </p:txBody>
        </p:sp>
        <p:sp>
          <p:nvSpPr>
            <p:cNvPr id="80" name="Google Shape;230;p10">
              <a:extLst>
                <a:ext uri="{FF2B5EF4-FFF2-40B4-BE49-F238E27FC236}">
                  <a16:creationId xmlns:a16="http://schemas.microsoft.com/office/drawing/2014/main" id="{DD60D719-0872-8441-864F-6265713790F9}"/>
                </a:ext>
              </a:extLst>
            </p:cNvPr>
            <p:cNvSpPr txBox="1"/>
            <p:nvPr/>
          </p:nvSpPr>
          <p:spPr>
            <a:xfrm>
              <a:off x="7516750"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40</a:t>
              </a:r>
              <a:endParaRPr sz="1800" b="0" i="0" u="none" strike="noStrike" cap="none">
                <a:solidFill>
                  <a:srgbClr val="43A047"/>
                </a:solidFill>
                <a:latin typeface="Nunito Sans"/>
                <a:ea typeface="Nunito Sans"/>
                <a:cs typeface="Nunito Sans"/>
                <a:sym typeface="Nunito Sans"/>
              </a:endParaRPr>
            </a:p>
          </p:txBody>
        </p:sp>
        <p:sp>
          <p:nvSpPr>
            <p:cNvPr id="81" name="Google Shape;231;p10">
              <a:extLst>
                <a:ext uri="{FF2B5EF4-FFF2-40B4-BE49-F238E27FC236}">
                  <a16:creationId xmlns:a16="http://schemas.microsoft.com/office/drawing/2014/main" id="{FE2234BB-85CD-D54D-929C-E55B8CFC032B}"/>
                </a:ext>
              </a:extLst>
            </p:cNvPr>
            <p:cNvSpPr txBox="1"/>
            <p:nvPr/>
          </p:nvSpPr>
          <p:spPr>
            <a:xfrm>
              <a:off x="8401125" y="2719350"/>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45</a:t>
              </a:r>
              <a:endParaRPr sz="1800" b="0" i="0" u="none" strike="noStrike" cap="none">
                <a:solidFill>
                  <a:srgbClr val="43A047"/>
                </a:solidFill>
                <a:latin typeface="Nunito Sans"/>
                <a:ea typeface="Nunito Sans"/>
                <a:cs typeface="Nunito Sans"/>
                <a:sym typeface="Nunito Sans"/>
              </a:endParaRPr>
            </a:p>
          </p:txBody>
        </p:sp>
      </p:grpSp>
      <p:sp>
        <p:nvSpPr>
          <p:cNvPr id="83" name="Google Shape;236;p10">
            <a:extLst>
              <a:ext uri="{FF2B5EF4-FFF2-40B4-BE49-F238E27FC236}">
                <a16:creationId xmlns:a16="http://schemas.microsoft.com/office/drawing/2014/main" id="{E04AF025-4A1A-4A46-A1EA-008B5F869F14}"/>
              </a:ext>
            </a:extLst>
          </p:cNvPr>
          <p:cNvSpPr txBox="1"/>
          <p:nvPr/>
        </p:nvSpPr>
        <p:spPr>
          <a:xfrm>
            <a:off x="4771317" y="4372538"/>
            <a:ext cx="495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40</a:t>
            </a:r>
            <a:endParaRPr sz="1800" b="0" i="0" u="none" strike="noStrike" cap="none" dirty="0">
              <a:solidFill>
                <a:srgbClr val="43A047"/>
              </a:solidFill>
              <a:latin typeface="Nunito Sans"/>
              <a:ea typeface="Nunito Sans"/>
              <a:cs typeface="Nunito Sans"/>
              <a:sym typeface="Nunito Sans"/>
            </a:endParaRPr>
          </a:p>
        </p:txBody>
      </p:sp>
      <p:sp>
        <p:nvSpPr>
          <p:cNvPr id="87" name="Right Arrow 86">
            <a:extLst>
              <a:ext uri="{FF2B5EF4-FFF2-40B4-BE49-F238E27FC236}">
                <a16:creationId xmlns:a16="http://schemas.microsoft.com/office/drawing/2014/main" id="{642E5FD9-9CE2-CE44-B506-BC6AE19A363D}"/>
              </a:ext>
            </a:extLst>
          </p:cNvPr>
          <p:cNvSpPr/>
          <p:nvPr/>
        </p:nvSpPr>
        <p:spPr>
          <a:xfrm rot="5400000">
            <a:off x="4774351" y="4908988"/>
            <a:ext cx="489233" cy="308076"/>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176"/>
                  </p:tgtEl>
                </p:cond>
              </p:nextCondLst>
            </p:seq>
          </p:childTnLst>
        </p:cTn>
      </p:par>
    </p:tnLst>
    <p:bldLst>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Chart, box and whisker chart&#10;&#10;Description automatically generated">
            <a:extLst>
              <a:ext uri="{FF2B5EF4-FFF2-40B4-BE49-F238E27FC236}">
                <a16:creationId xmlns:a16="http://schemas.microsoft.com/office/drawing/2014/main" id="{E6F02CA4-BDEF-C248-A5EA-91F3990E1FDD}"/>
              </a:ext>
            </a:extLst>
          </p:cNvPr>
          <p:cNvPicPr>
            <a:picLocks noChangeAspect="1"/>
          </p:cNvPicPr>
          <p:nvPr/>
        </p:nvPicPr>
        <p:blipFill>
          <a:blip r:embed="rId3"/>
          <a:stretch>
            <a:fillRect/>
          </a:stretch>
        </p:blipFill>
        <p:spPr>
          <a:xfrm>
            <a:off x="263524" y="1077157"/>
            <a:ext cx="6540500" cy="51562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2614</Words>
  <Application>Microsoft Macintosh PowerPoint</Application>
  <PresentationFormat>Widescreen</PresentationFormat>
  <Paragraphs>280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use a number line to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Using number lines in context and placing 10s on a number line to 100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2022-08-24T16:51:14Z</dcterms:modified>
</cp:coreProperties>
</file>