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
      <p:font typeface="Nunito Sans" pitchFamily="2" charset="77"/>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gSfkjObRaZF3GQzDM/FeYyDhuWz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E3B7537-577D-4864-95BA-74B0324A2424}">
  <a:tblStyle styleId="{CE3B7537-577D-4864-95BA-74B0324A242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6871"/>
  </p:normalViewPr>
  <p:slideViewPr>
    <p:cSldViewPr snapToGrid="0" snapToObjects="1">
      <p:cViewPr varScale="1">
        <p:scale>
          <a:sx n="92" d="100"/>
          <a:sy n="92" d="100"/>
        </p:scale>
        <p:origin x="56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 name="Google Shape;4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P</a:t>
            </a:r>
            <a:r>
              <a:rPr lang="en-GB" sz="1200" b="0" i="0" u="none" strike="noStrike" dirty="0">
                <a:solidFill>
                  <a:srgbClr val="000000"/>
                </a:solidFill>
                <a:latin typeface="Arial"/>
                <a:ea typeface="Arial"/>
                <a:cs typeface="Arial"/>
                <a:sym typeface="Arial"/>
              </a:rPr>
              <a:t>lace val</a:t>
            </a:r>
            <a:r>
              <a:rPr lang="en-GB" dirty="0">
                <a:solidFill>
                  <a:srgbClr val="000000"/>
                </a:solidFill>
                <a:latin typeface="Arial"/>
                <a:ea typeface="Arial"/>
                <a:cs typeface="Arial"/>
                <a:sym typeface="Arial"/>
              </a:rPr>
              <a:t>ue charts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What is the value of the 8? Which place value column is it in? How do you know?</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P</a:t>
            </a:r>
            <a:r>
              <a:rPr lang="en-GB" dirty="0">
                <a:solidFill>
                  <a:srgbClr val="000000"/>
                </a:solidFill>
                <a:latin typeface="Arial"/>
                <a:ea typeface="Arial"/>
                <a:cs typeface="Arial"/>
                <a:sym typeface="Arial"/>
              </a:rPr>
              <a:t>upils may not be confident with place value columns without concrete resources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Can </a:t>
            </a:r>
            <a:r>
              <a:rPr lang="en-GB" dirty="0">
                <a:solidFill>
                  <a:srgbClr val="000000"/>
                </a:solidFill>
                <a:latin typeface="Arial"/>
                <a:ea typeface="Arial"/>
                <a:cs typeface="Arial"/>
                <a:sym typeface="Arial"/>
              </a:rPr>
              <a:t>pupils identify the value of other digits?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b="0" i="0" u="none" strike="noStrike" dirty="0">
                <a:solidFill>
                  <a:srgbClr val="000000"/>
                </a:solidFill>
                <a:latin typeface="Arial"/>
                <a:ea typeface="Arial"/>
                <a:cs typeface="Arial"/>
                <a:sym typeface="Arial"/>
              </a:rPr>
              <a:t> – Create numbers given </a:t>
            </a:r>
            <a:r>
              <a:rPr lang="en-GB" dirty="0">
                <a:solidFill>
                  <a:srgbClr val="000000"/>
                </a:solidFill>
                <a:latin typeface="Arial"/>
                <a:ea typeface="Arial"/>
                <a:cs typeface="Arial"/>
                <a:sym typeface="Arial"/>
              </a:rPr>
              <a:t>a criteria e.g. 8 in the hundred thousands column</a:t>
            </a:r>
            <a:endParaRPr sz="1200" b="0" i="0" u="none" strike="noStrike" dirty="0">
              <a:solidFill>
                <a:srgbClr val="000000"/>
              </a:solidFill>
              <a:latin typeface="Arial"/>
              <a:ea typeface="Arial"/>
              <a:cs typeface="Arial"/>
              <a:sym typeface="Arial"/>
            </a:endParaRPr>
          </a:p>
        </p:txBody>
      </p:sp>
      <p:sp>
        <p:nvSpPr>
          <p:cNvPr id="154" name="Google Shape;15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98450" algn="l" rtl="0">
              <a:spcBef>
                <a:spcPts val="0"/>
              </a:spcBef>
              <a:spcAft>
                <a:spcPts val="0"/>
              </a:spcAft>
              <a:buClr>
                <a:schemeClr val="dk1"/>
              </a:buClr>
              <a:buSzPts val="1100"/>
              <a:buFont typeface="+mj-lt"/>
              <a:buAutoNum type="alphaLcParenR"/>
            </a:pPr>
            <a:r>
              <a:rPr lang="en-GB" sz="1200" dirty="0">
                <a:latin typeface="Arial"/>
                <a:ea typeface="Arial"/>
                <a:cs typeface="Arial"/>
                <a:sym typeface="Arial"/>
              </a:rPr>
              <a:t>The value is 4 hundred, as it is to the left of the tens column and to the right of the thousands column.</a:t>
            </a:r>
            <a:endParaRPr dirty="0"/>
          </a:p>
          <a:p>
            <a:pPr marL="457200" lvl="0" indent="-298450" algn="l" rtl="0">
              <a:spcBef>
                <a:spcPts val="0"/>
              </a:spcBef>
              <a:spcAft>
                <a:spcPts val="0"/>
              </a:spcAft>
              <a:buClr>
                <a:schemeClr val="dk1"/>
              </a:buClr>
              <a:buSzPts val="1100"/>
              <a:buFont typeface="Arial"/>
              <a:buAutoNum type="alphaLcParenR"/>
            </a:pPr>
            <a:r>
              <a:rPr lang="en-GB" sz="1200" dirty="0">
                <a:latin typeface="Arial"/>
                <a:ea typeface="Arial"/>
                <a:cs typeface="Arial"/>
                <a:sym typeface="Arial"/>
              </a:rPr>
              <a:t>The value is forty thousand, as it is to the left of the thousands column and to the right of the hundred thousands column.</a:t>
            </a:r>
            <a:endParaRPr dirty="0"/>
          </a:p>
          <a:p>
            <a:pPr marL="457200" lvl="0" indent="-298450" algn="l" rtl="0">
              <a:spcBef>
                <a:spcPts val="0"/>
              </a:spcBef>
              <a:spcAft>
                <a:spcPts val="0"/>
              </a:spcAft>
              <a:buClr>
                <a:schemeClr val="dk1"/>
              </a:buClr>
              <a:buSzPts val="1100"/>
              <a:buFont typeface="Arial"/>
              <a:buAutoNum type="alphaLcParenR"/>
            </a:pPr>
            <a:r>
              <a:rPr lang="en-GB" dirty="0">
                <a:effectLst/>
              </a:rPr>
              <a:t>The value is 4 ones, as it is to the right of the tens column (and before the decimal point)</a:t>
            </a:r>
            <a:endParaRPr dirty="0"/>
          </a:p>
          <a:p>
            <a:pPr marL="457200" lvl="0" indent="-298450" algn="l" rtl="0">
              <a:spcBef>
                <a:spcPts val="0"/>
              </a:spcBef>
              <a:spcAft>
                <a:spcPts val="0"/>
              </a:spcAft>
              <a:buClr>
                <a:schemeClr val="dk1"/>
              </a:buClr>
              <a:buSzPts val="1100"/>
              <a:buFont typeface="Arial"/>
              <a:buAutoNum type="alphaLcParenR"/>
            </a:pPr>
            <a:r>
              <a:rPr lang="en-GB" sz="1200" dirty="0">
                <a:latin typeface="Arial"/>
                <a:ea typeface="Arial"/>
                <a:cs typeface="Arial"/>
                <a:sym typeface="Arial"/>
              </a:rPr>
              <a:t>Answers will vary but should contain 4 in the thousands column.</a:t>
            </a:r>
            <a:endParaRPr dirty="0"/>
          </a:p>
          <a:p>
            <a:pPr marL="457200" lvl="0" indent="-298450" algn="l" rtl="0">
              <a:spcBef>
                <a:spcPts val="0"/>
              </a:spcBef>
              <a:spcAft>
                <a:spcPts val="0"/>
              </a:spcAft>
              <a:buClr>
                <a:schemeClr val="dk1"/>
              </a:buClr>
              <a:buSzPts val="1100"/>
              <a:buFont typeface="Arial"/>
              <a:buAutoNum type="alphaLcParenR"/>
            </a:pPr>
            <a:r>
              <a:rPr lang="en-GB" sz="1200" dirty="0">
                <a:latin typeface="Arial"/>
                <a:ea typeface="Arial"/>
                <a:cs typeface="Arial"/>
                <a:sym typeface="Arial"/>
              </a:rPr>
              <a:t>Answers will vary. Example answers, 207,530 and 417,533</a:t>
            </a:r>
            <a:endParaRPr dirty="0">
              <a:latin typeface="Arial"/>
              <a:ea typeface="Arial"/>
              <a:cs typeface="Arial"/>
              <a:sym typeface="Arial"/>
            </a:endParaRPr>
          </a:p>
          <a:p>
            <a:pPr marL="0" lvl="0" indent="0" algn="l" rtl="0">
              <a:spcBef>
                <a:spcPts val="0"/>
              </a:spcBef>
              <a:spcAft>
                <a:spcPts val="0"/>
              </a:spcAft>
              <a:buNone/>
            </a:pPr>
            <a:endParaRPr dirty="0"/>
          </a:p>
        </p:txBody>
      </p:sp>
      <p:sp>
        <p:nvSpPr>
          <p:cNvPr id="163" name="Google Shape;16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P</a:t>
            </a:r>
            <a:r>
              <a:rPr lang="en-GB" sz="1200" b="0" i="0" u="none" strike="noStrike" dirty="0">
                <a:solidFill>
                  <a:srgbClr val="000000"/>
                </a:solidFill>
                <a:latin typeface="Arial"/>
                <a:ea typeface="Arial"/>
                <a:cs typeface="Arial"/>
                <a:sym typeface="Arial"/>
              </a:rPr>
              <a:t>lace value chart and counters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What is the</a:t>
            </a:r>
            <a:r>
              <a:rPr lang="en-GB" dirty="0">
                <a:solidFill>
                  <a:srgbClr val="000000"/>
                </a:solidFill>
                <a:latin typeface="Arial"/>
                <a:ea typeface="Arial"/>
                <a:cs typeface="Arial"/>
                <a:sym typeface="Arial"/>
              </a:rPr>
              <a:t> largest digit</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Which column should he place the 6 in? Why?</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a:t>
            </a:r>
            <a:r>
              <a:rPr lang="en-GB" dirty="0">
                <a:latin typeface="Arial"/>
                <a:ea typeface="Arial"/>
                <a:cs typeface="Arial"/>
                <a:sym typeface="Arial"/>
              </a:rPr>
              <a:t>Pupils may not be confident with 6-digit numbers without concrete resources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C</a:t>
            </a:r>
            <a:r>
              <a:rPr lang="en-GB" dirty="0">
                <a:solidFill>
                  <a:srgbClr val="000000"/>
                </a:solidFill>
                <a:latin typeface="Arial"/>
                <a:ea typeface="Arial"/>
                <a:cs typeface="Arial"/>
                <a:sym typeface="Arial"/>
              </a:rPr>
              <a:t>omplete the same questions but with different representations or with different numbers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b="0" i="0" u="none" strike="noStrike" dirty="0">
                <a:solidFill>
                  <a:srgbClr val="000000"/>
                </a:solidFill>
                <a:latin typeface="Arial"/>
                <a:ea typeface="Arial"/>
                <a:cs typeface="Arial"/>
                <a:sym typeface="Arial"/>
              </a:rPr>
              <a:t> – Add counters to other place value co</a:t>
            </a:r>
            <a:r>
              <a:rPr lang="en-GB" dirty="0">
                <a:solidFill>
                  <a:srgbClr val="000000"/>
                </a:solidFill>
                <a:latin typeface="Arial"/>
                <a:ea typeface="Arial"/>
                <a:cs typeface="Arial"/>
                <a:sym typeface="Arial"/>
              </a:rPr>
              <a:t>lumns, can pupils explain the adjusting</a:t>
            </a:r>
            <a:endParaRPr sz="1200" b="0" i="0" u="none" strike="noStrike" dirty="0">
              <a:solidFill>
                <a:srgbClr val="000000"/>
              </a:solidFill>
              <a:latin typeface="Arial"/>
              <a:ea typeface="Arial"/>
              <a:cs typeface="Arial"/>
              <a:sym typeface="Arial"/>
            </a:endParaRPr>
          </a:p>
        </p:txBody>
      </p:sp>
      <p:sp>
        <p:nvSpPr>
          <p:cNvPr id="172" name="Google Shape;17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95300" lvl="0" indent="-342900" algn="l" rtl="0">
              <a:spcBef>
                <a:spcPts val="0"/>
              </a:spcBef>
              <a:spcAft>
                <a:spcPts val="0"/>
              </a:spcAft>
              <a:buClr>
                <a:schemeClr val="dk1"/>
              </a:buClr>
              <a:buSzPts val="1200"/>
              <a:buFont typeface="+mj-lt"/>
              <a:buAutoNum type="alphaLcParenR"/>
            </a:pPr>
            <a:r>
              <a:rPr lang="en-GB" sz="1300" dirty="0"/>
              <a:t>Answers will vary </a:t>
            </a:r>
            <a:endParaRPr sz="1300" dirty="0"/>
          </a:p>
          <a:p>
            <a:pPr marL="457200" lvl="0" indent="-311150" algn="l" rtl="0">
              <a:spcBef>
                <a:spcPts val="0"/>
              </a:spcBef>
              <a:spcAft>
                <a:spcPts val="0"/>
              </a:spcAft>
              <a:buSzPts val="1300"/>
              <a:buAutoNum type="alphaLcParenR"/>
            </a:pPr>
            <a:r>
              <a:rPr lang="en-GB" sz="1300" dirty="0"/>
              <a:t>665,500</a:t>
            </a:r>
            <a:endParaRPr sz="1300" dirty="0"/>
          </a:p>
          <a:p>
            <a:pPr marL="457200" lvl="0" indent="-311150" algn="l" rtl="0">
              <a:spcBef>
                <a:spcPts val="0"/>
              </a:spcBef>
              <a:spcAft>
                <a:spcPts val="0"/>
              </a:spcAft>
              <a:buSzPts val="1300"/>
              <a:buAutoNum type="alphaLcParenR"/>
            </a:pPr>
            <a:r>
              <a:rPr lang="en-GB" sz="1300" dirty="0"/>
              <a:t>500,566</a:t>
            </a:r>
            <a:endParaRPr sz="1300" dirty="0"/>
          </a:p>
        </p:txBody>
      </p:sp>
      <p:sp>
        <p:nvSpPr>
          <p:cNvPr id="189" name="Google Shape;18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P</a:t>
            </a:r>
            <a:r>
              <a:rPr lang="en-GB" sz="1200" b="0" i="0" u="none" strike="noStrike" dirty="0">
                <a:solidFill>
                  <a:srgbClr val="000000"/>
                </a:solidFill>
                <a:latin typeface="Arial"/>
                <a:ea typeface="Arial"/>
                <a:cs typeface="Arial"/>
                <a:sym typeface="Arial"/>
              </a:rPr>
              <a:t>lace value chart</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Which place value </a:t>
            </a:r>
            <a:r>
              <a:rPr lang="en-GB" dirty="0">
                <a:solidFill>
                  <a:srgbClr val="000000"/>
                </a:solidFill>
                <a:latin typeface="Arial"/>
                <a:ea typeface="Arial"/>
                <a:cs typeface="Arial"/>
                <a:sym typeface="Arial"/>
              </a:rPr>
              <a:t>column is the 1 in? Which place value column has the greatest value?</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P</a:t>
            </a:r>
            <a:r>
              <a:rPr lang="en-GB" dirty="0">
                <a:solidFill>
                  <a:srgbClr val="000000"/>
                </a:solidFill>
                <a:latin typeface="Arial"/>
                <a:ea typeface="Arial"/>
                <a:cs typeface="Arial"/>
                <a:sym typeface="Arial"/>
              </a:rPr>
              <a:t>upils</a:t>
            </a:r>
            <a:r>
              <a:rPr lang="en-GB" sz="1200" b="0" i="0" u="none" strike="noStrike" dirty="0">
                <a:solidFill>
                  <a:srgbClr val="000000"/>
                </a:solidFill>
                <a:latin typeface="Arial"/>
                <a:ea typeface="Arial"/>
                <a:cs typeface="Arial"/>
                <a:sym typeface="Arial"/>
              </a:rPr>
              <a:t> may confuse the fact that 1 has a low value as 1</a:t>
            </a:r>
            <a:r>
              <a:rPr lang="en-GB" dirty="0">
                <a:solidFill>
                  <a:srgbClr val="000000"/>
                </a:solidFill>
                <a:latin typeface="Arial"/>
                <a:ea typeface="Arial"/>
                <a:cs typeface="Arial"/>
                <a:sym typeface="Arial"/>
              </a:rPr>
              <a:t>, even though it is worth 1,000,000</a:t>
            </a:r>
            <a:endParaRPr dirty="0"/>
          </a:p>
        </p:txBody>
      </p:sp>
      <p:sp>
        <p:nvSpPr>
          <p:cNvPr id="202" name="Google Shape;20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How and when to use these slides </a:t>
            </a:r>
            <a:r>
              <a:rPr lang="en-GB" b="0" dirty="0">
                <a:latin typeface="Arial"/>
                <a:ea typeface="Arial"/>
                <a:cs typeface="Arial"/>
                <a:sym typeface="Arial"/>
              </a:rPr>
              <a:t>– The slides should be used to support </a:t>
            </a:r>
            <a:r>
              <a:rPr lang="en-GB" dirty="0">
                <a:latin typeface="Arial"/>
                <a:ea typeface="Arial"/>
                <a:cs typeface="Arial"/>
                <a:sym typeface="Arial"/>
              </a:rPr>
              <a:t>pupils</a:t>
            </a:r>
            <a:r>
              <a:rPr lang="en-GB" b="0" dirty="0">
                <a:latin typeface="Arial"/>
                <a:ea typeface="Arial"/>
                <a:cs typeface="Arial"/>
                <a:sym typeface="Arial"/>
              </a:rPr>
              <a:t> with their pla</a:t>
            </a:r>
            <a:r>
              <a:rPr lang="en-GB" dirty="0">
                <a:latin typeface="Arial"/>
                <a:ea typeface="Arial"/>
                <a:cs typeface="Arial"/>
                <a:sym typeface="Arial"/>
              </a:rPr>
              <a:t>ce value knowledge. It could be used as a pre-teach activity or may address gaps that are identified in the starter of the lesson</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P</a:t>
            </a:r>
            <a:r>
              <a:rPr lang="en-GB" sz="1200" b="0" i="0" u="none" strike="noStrike" dirty="0">
                <a:solidFill>
                  <a:srgbClr val="000000"/>
                </a:solidFill>
                <a:latin typeface="Arial"/>
                <a:ea typeface="Arial"/>
                <a:cs typeface="Arial"/>
                <a:sym typeface="Arial"/>
              </a:rPr>
              <a:t>lace value equ</a:t>
            </a:r>
            <a:r>
              <a:rPr lang="en-GB" dirty="0">
                <a:solidFill>
                  <a:srgbClr val="000000"/>
                </a:solidFill>
                <a:latin typeface="Arial"/>
                <a:ea typeface="Arial"/>
                <a:cs typeface="Arial"/>
                <a:sym typeface="Arial"/>
              </a:rPr>
              <a:t>ipment</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What does the equ</a:t>
            </a:r>
            <a:r>
              <a:rPr lang="en-GB" dirty="0">
                <a:solidFill>
                  <a:srgbClr val="000000"/>
                </a:solidFill>
                <a:latin typeface="Arial"/>
                <a:ea typeface="Arial"/>
                <a:cs typeface="Arial"/>
                <a:sym typeface="Arial"/>
              </a:rPr>
              <a:t>ipment show? How many 1s, 10s, 100s, 1000s? How can it be partitioned?</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Pupils</a:t>
            </a:r>
            <a:r>
              <a:rPr lang="en-GB" sz="1200" b="0" i="0" u="none" strike="noStrike" dirty="0">
                <a:solidFill>
                  <a:srgbClr val="000000"/>
                </a:solidFill>
                <a:latin typeface="Arial"/>
                <a:ea typeface="Arial"/>
                <a:cs typeface="Arial"/>
                <a:sym typeface="Arial"/>
              </a:rPr>
              <a:t> may b</a:t>
            </a:r>
            <a:r>
              <a:rPr lang="en-GB" dirty="0">
                <a:solidFill>
                  <a:srgbClr val="000000"/>
                </a:solidFill>
                <a:latin typeface="Arial"/>
                <a:ea typeface="Arial"/>
                <a:cs typeface="Arial"/>
                <a:sym typeface="Arial"/>
              </a:rPr>
              <a:t>e unsure when the number is partitioned in a way other than TH + H + T + O</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R</a:t>
            </a:r>
            <a:r>
              <a:rPr lang="en-GB" sz="1200" b="0" i="0" u="none" strike="noStrike" dirty="0">
                <a:solidFill>
                  <a:srgbClr val="000000"/>
                </a:solidFill>
                <a:latin typeface="Arial"/>
                <a:ea typeface="Arial"/>
                <a:cs typeface="Arial"/>
                <a:sym typeface="Arial"/>
              </a:rPr>
              <a:t>epresent other numbers </a:t>
            </a:r>
            <a:r>
              <a:rPr lang="en-GB" dirty="0">
                <a:solidFill>
                  <a:srgbClr val="000000"/>
                </a:solidFill>
                <a:latin typeface="Arial"/>
                <a:ea typeface="Arial"/>
                <a:cs typeface="Arial"/>
                <a:sym typeface="Arial"/>
              </a:rPr>
              <a:t>and ask pupils to complete the addition, show an addition and ask pupils to represent the number using equipment</a:t>
            </a:r>
            <a:endParaRPr dirty="0"/>
          </a:p>
        </p:txBody>
      </p:sp>
      <p:sp>
        <p:nvSpPr>
          <p:cNvPr id="217" name="Google Shape;21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sz="1200" b="0" i="1" u="none" strike="noStrike" cap="none" dirty="0">
                <a:solidFill>
                  <a:srgbClr val="00BC89"/>
                </a:solidFill>
                <a:latin typeface="Century Gothic"/>
                <a:ea typeface="Century Gothic"/>
                <a:cs typeface="Century Gothic"/>
                <a:sym typeface="Century Gothic"/>
              </a:rPr>
              <a:t>Additions may vary and will depend on how pupils partition. Pupils should have the opportunity to choose place value equipment to represent the numbers above.</a:t>
            </a:r>
            <a:endParaRPr b="1" i="1"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How and when to use these slides </a:t>
            </a:r>
            <a:r>
              <a:rPr lang="en-GB" dirty="0">
                <a:latin typeface="Arial"/>
                <a:ea typeface="Arial"/>
                <a:cs typeface="Arial"/>
                <a:sym typeface="Arial"/>
              </a:rPr>
              <a:t>– The slides should be used to support pupils with their place value knowledge. It could be used as a pre-teach activity or may address gaps that are identified in the starter of the lesson</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Place value equipment</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What does the equipment show? How many 1s, 10s, 100s, 1000s? How can it be partitioned?</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Pupils may be unsure when the number is partitioned in a way other than TH + H + T + O</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Further Practice </a:t>
            </a:r>
            <a:r>
              <a:rPr lang="en-GB" dirty="0">
                <a:latin typeface="Arial"/>
                <a:ea typeface="Arial"/>
                <a:cs typeface="Arial"/>
                <a:sym typeface="Arial"/>
              </a:rPr>
              <a:t>– Represent other numbers and ask pupils to complete the addition, show an addition and ask pupils to represent the number using equipment</a:t>
            </a:r>
            <a:endParaRPr b="1" dirty="0">
              <a:latin typeface="Arial"/>
              <a:ea typeface="Arial"/>
              <a:cs typeface="Arial"/>
              <a:sym typeface="Arial"/>
            </a:endParaRPr>
          </a:p>
        </p:txBody>
      </p:sp>
      <p:sp>
        <p:nvSpPr>
          <p:cNvPr id="244" name="Google Shape;24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 name="Google Shape;5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u="none" strike="noStrike" dirty="0">
                <a:solidFill>
                  <a:schemeClr val="dk1"/>
                </a:solidFill>
                <a:latin typeface="Calibri"/>
                <a:ea typeface="Calibri"/>
                <a:cs typeface="Calibri"/>
                <a:sym typeface="Calibri"/>
              </a:rPr>
              <a:t>Assessment point for the lesson – ask the pupils to vote for the answer they think is correct. </a:t>
            </a:r>
            <a:endParaRPr b="0" dirty="0"/>
          </a:p>
          <a:p>
            <a:pPr marL="0" lvl="0" indent="0" algn="l" rtl="0">
              <a:spcBef>
                <a:spcPts val="0"/>
              </a:spcBef>
              <a:spcAft>
                <a:spcPts val="0"/>
              </a:spcAft>
              <a:buClr>
                <a:schemeClr val="dk1"/>
              </a:buClr>
              <a:buSzPts val="1200"/>
              <a:buFont typeface="Calibri"/>
              <a:buNone/>
            </a:pPr>
            <a:br>
              <a:rPr lang="en-GB" b="0" dirty="0"/>
            </a:br>
            <a:r>
              <a:rPr lang="en-GB" sz="1200" b="0" i="0" u="none" strike="noStrike" dirty="0">
                <a:solidFill>
                  <a:srgbClr val="000000"/>
                </a:solidFill>
                <a:latin typeface="Arial"/>
                <a:ea typeface="Arial"/>
                <a:cs typeface="Arial"/>
                <a:sym typeface="Arial"/>
              </a:rPr>
              <a:t>A – P</a:t>
            </a:r>
            <a:r>
              <a:rPr lang="en-GB" dirty="0">
                <a:solidFill>
                  <a:srgbClr val="000000"/>
                </a:solidFill>
                <a:latin typeface="Arial"/>
                <a:ea typeface="Arial"/>
                <a:cs typeface="Arial"/>
                <a:sym typeface="Arial"/>
              </a:rPr>
              <a:t>upils have mistaken 200 for 2,000.</a:t>
            </a:r>
            <a:endParaRPr dirty="0"/>
          </a:p>
          <a:p>
            <a:pPr marL="0" lvl="0" indent="0" algn="l" rtl="0">
              <a:spcBef>
                <a:spcPts val="0"/>
              </a:spcBef>
              <a:spcAft>
                <a:spcPts val="0"/>
              </a:spcAft>
              <a:buClr>
                <a:srgbClr val="000000"/>
              </a:buClr>
              <a:buSzPts val="1200"/>
              <a:buFont typeface="Arial"/>
              <a:buNone/>
            </a:pPr>
            <a:r>
              <a:rPr lang="en-GB" sz="1200" b="0" i="0" u="none" strike="noStrike" dirty="0">
                <a:solidFill>
                  <a:srgbClr val="000000"/>
                </a:solidFill>
                <a:latin typeface="Arial"/>
                <a:ea typeface="Arial"/>
                <a:cs typeface="Arial"/>
                <a:sym typeface="Arial"/>
              </a:rPr>
              <a:t>B – </a:t>
            </a:r>
            <a:r>
              <a:rPr lang="en-GB" dirty="0">
                <a:solidFill>
                  <a:srgbClr val="000000"/>
                </a:solidFill>
                <a:latin typeface="Arial"/>
                <a:ea typeface="Arial"/>
                <a:cs typeface="Arial"/>
                <a:sym typeface="Arial"/>
              </a:rPr>
              <a:t>Pupils have mistaken 500,000 for 5,000.</a:t>
            </a:r>
            <a:endParaRPr dirty="0"/>
          </a:p>
          <a:p>
            <a:pPr marL="0" lvl="0" indent="0" algn="l" rtl="0">
              <a:spcBef>
                <a:spcPts val="0"/>
              </a:spcBef>
              <a:spcAft>
                <a:spcPts val="0"/>
              </a:spcAft>
              <a:buClr>
                <a:srgbClr val="000000"/>
              </a:buClr>
              <a:buSzPts val="1200"/>
              <a:buFont typeface="Arial"/>
              <a:buNone/>
            </a:pPr>
            <a:r>
              <a:rPr lang="en-GB" sz="1200" b="0" i="0" u="none" strike="noStrike" dirty="0">
                <a:solidFill>
                  <a:srgbClr val="000000"/>
                </a:solidFill>
                <a:latin typeface="Arial"/>
                <a:ea typeface="Arial"/>
                <a:cs typeface="Arial"/>
                <a:sym typeface="Arial"/>
              </a:rPr>
              <a:t>C – Correct</a:t>
            </a:r>
            <a:endParaRPr dirty="0"/>
          </a:p>
          <a:p>
            <a:pPr marL="0" lvl="0" indent="0" algn="l" rtl="0">
              <a:spcBef>
                <a:spcPts val="0"/>
              </a:spcBef>
              <a:spcAft>
                <a:spcPts val="0"/>
              </a:spcAft>
              <a:buClr>
                <a:srgbClr val="000000"/>
              </a:buClr>
              <a:buSzPts val="1200"/>
              <a:buFont typeface="Arial"/>
              <a:buNone/>
            </a:pPr>
            <a:r>
              <a:rPr lang="en-GB" sz="1200" b="0" i="0" u="none" strike="noStrike" dirty="0">
                <a:solidFill>
                  <a:srgbClr val="000000"/>
                </a:solidFill>
                <a:latin typeface="Arial"/>
                <a:ea typeface="Arial"/>
                <a:cs typeface="Arial"/>
                <a:sym typeface="Arial"/>
              </a:rPr>
              <a:t>D – P</a:t>
            </a:r>
            <a:r>
              <a:rPr lang="en-GB" dirty="0">
                <a:solidFill>
                  <a:srgbClr val="000000"/>
                </a:solidFill>
                <a:latin typeface="Arial"/>
                <a:ea typeface="Arial"/>
                <a:cs typeface="Arial"/>
                <a:sym typeface="Arial"/>
              </a:rPr>
              <a:t>upils</a:t>
            </a:r>
            <a:r>
              <a:rPr lang="en-GB" sz="1200" b="0" i="0" u="none" strike="noStrike" dirty="0">
                <a:solidFill>
                  <a:srgbClr val="000000"/>
                </a:solidFill>
                <a:latin typeface="Arial"/>
                <a:ea typeface="Arial"/>
                <a:cs typeface="Arial"/>
                <a:sym typeface="Arial"/>
              </a:rPr>
              <a:t> have mistaken 200 fo</a:t>
            </a:r>
            <a:r>
              <a:rPr lang="en-GB" dirty="0">
                <a:solidFill>
                  <a:srgbClr val="000000"/>
                </a:solidFill>
                <a:latin typeface="Arial"/>
                <a:ea typeface="Arial"/>
                <a:cs typeface="Arial"/>
                <a:sym typeface="Arial"/>
              </a:rPr>
              <a:t>r 2,000 and this has affected how they have read the value of 3.</a:t>
            </a:r>
            <a:endParaRPr dirty="0"/>
          </a:p>
          <a:p>
            <a:pPr marL="0" lvl="0" indent="0" algn="l" rtl="0">
              <a:spcBef>
                <a:spcPts val="0"/>
              </a:spcBef>
              <a:spcAft>
                <a:spcPts val="0"/>
              </a:spcAft>
              <a:buNone/>
            </a:pPr>
            <a:endParaRPr dirty="0"/>
          </a:p>
        </p:txBody>
      </p:sp>
      <p:sp>
        <p:nvSpPr>
          <p:cNvPr id="67" name="Google Shape;6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i="1" dirty="0">
                <a:latin typeface="Arial"/>
                <a:ea typeface="Arial"/>
                <a:cs typeface="Arial"/>
                <a:sym typeface="Arial"/>
              </a:rPr>
              <a:t>Encourage pupils to make numbers on the place value grid. </a:t>
            </a:r>
            <a:endParaRPr dirty="0">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i="0" u="none" strike="noStrike" dirty="0">
                <a:solidFill>
                  <a:srgbClr val="000000"/>
                </a:solidFill>
                <a:latin typeface="Arial"/>
                <a:ea typeface="Arial"/>
                <a:cs typeface="Arial"/>
                <a:sym typeface="Arial"/>
              </a:rPr>
              <a:t>– place value charts and counters, other place value e</a:t>
            </a:r>
            <a:r>
              <a:rPr lang="en-GB" dirty="0">
                <a:solidFill>
                  <a:srgbClr val="000000"/>
                </a:solidFill>
                <a:latin typeface="Arial"/>
                <a:ea typeface="Arial"/>
                <a:cs typeface="Arial"/>
                <a:sym typeface="Arial"/>
              </a:rPr>
              <a:t>quipment may be useful to support learners still at the concrete stage of learning</a:t>
            </a:r>
            <a:r>
              <a:rPr lang="en-GB" sz="1200" i="0" u="none" strike="noStrike" dirty="0">
                <a:solidFill>
                  <a:srgbClr val="000000"/>
                </a:solidFill>
                <a:latin typeface="Arial"/>
                <a:ea typeface="Arial"/>
                <a:cs typeface="Arial"/>
                <a:sym typeface="Arial"/>
              </a:rPr>
              <a:t> </a:t>
            </a:r>
            <a:endParaRPr dirty="0">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i="0" u="none" strike="noStrike" dirty="0">
                <a:solidFill>
                  <a:srgbClr val="000000"/>
                </a:solidFill>
                <a:latin typeface="Arial"/>
                <a:ea typeface="Arial"/>
                <a:cs typeface="Arial"/>
                <a:sym typeface="Arial"/>
              </a:rPr>
              <a:t>– How can we make </a:t>
            </a:r>
            <a:r>
              <a:rPr lang="en-GB" dirty="0">
                <a:solidFill>
                  <a:srgbClr val="000000"/>
                </a:solidFill>
                <a:latin typeface="Arial"/>
                <a:ea typeface="Arial"/>
                <a:cs typeface="Arial"/>
                <a:sym typeface="Arial"/>
              </a:rPr>
              <a:t>each number? What is the value of each digit? How would we say each number? Why is there a 0 in the ….place? Why is it important that it is there?</a:t>
            </a:r>
            <a:endParaRPr dirty="0"/>
          </a:p>
        </p:txBody>
      </p:sp>
      <p:sp>
        <p:nvSpPr>
          <p:cNvPr id="82" name="Google Shape;8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P</a:t>
            </a:r>
            <a:r>
              <a:rPr lang="en-GB" sz="1200" b="0" i="0" u="none" strike="noStrike" dirty="0">
                <a:solidFill>
                  <a:srgbClr val="000000"/>
                </a:solidFill>
                <a:latin typeface="Arial"/>
                <a:ea typeface="Arial"/>
                <a:cs typeface="Arial"/>
                <a:sym typeface="Arial"/>
              </a:rPr>
              <a:t>lace value charts and counters, other place value </a:t>
            </a:r>
            <a:r>
              <a:rPr lang="en-GB" dirty="0">
                <a:solidFill>
                  <a:srgbClr val="000000"/>
                </a:solidFill>
                <a:latin typeface="Arial"/>
                <a:ea typeface="Arial"/>
                <a:cs typeface="Arial"/>
                <a:sym typeface="Arial"/>
              </a:rPr>
              <a:t>equipment may be helpful to support understanding</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What number does each representation show? Which ones are equal? What is different about the odd one out?</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Pupils</a:t>
            </a:r>
            <a:r>
              <a:rPr lang="en-GB" sz="1200" b="0" i="0" u="none" strike="noStrike" dirty="0">
                <a:solidFill>
                  <a:srgbClr val="000000"/>
                </a:solidFill>
                <a:latin typeface="Arial"/>
                <a:ea typeface="Arial"/>
                <a:cs typeface="Arial"/>
                <a:sym typeface="Arial"/>
              </a:rPr>
              <a:t> may</a:t>
            </a:r>
            <a:r>
              <a:rPr lang="en-GB" dirty="0">
                <a:solidFill>
                  <a:srgbClr val="000000"/>
                </a:solidFill>
                <a:latin typeface="Arial"/>
                <a:ea typeface="Arial"/>
                <a:cs typeface="Arial"/>
                <a:sym typeface="Arial"/>
              </a:rPr>
              <a:t> not be confident in saying larger numbers and may confuse the place value columns meaning that they become muddled when saying the numbers aloud</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Use different representati</a:t>
            </a:r>
            <a:r>
              <a:rPr lang="en-GB" dirty="0">
                <a:solidFill>
                  <a:srgbClr val="000000"/>
                </a:solidFill>
                <a:latin typeface="Arial"/>
                <a:ea typeface="Arial"/>
                <a:cs typeface="Arial"/>
                <a:sym typeface="Arial"/>
              </a:rPr>
              <a:t>ons of numbers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b="0" i="0" u="none" strike="noStrike" dirty="0">
                <a:solidFill>
                  <a:srgbClr val="000000"/>
                </a:solidFill>
                <a:latin typeface="Arial"/>
                <a:ea typeface="Arial"/>
                <a:cs typeface="Arial"/>
                <a:sym typeface="Arial"/>
              </a:rPr>
              <a:t> – Can </a:t>
            </a:r>
            <a:r>
              <a:rPr lang="en-GB" dirty="0">
                <a:solidFill>
                  <a:srgbClr val="000000"/>
                </a:solidFill>
                <a:latin typeface="Arial"/>
                <a:ea typeface="Arial"/>
                <a:cs typeface="Arial"/>
                <a:sym typeface="Arial"/>
              </a:rPr>
              <a:t>pupils</a:t>
            </a:r>
            <a:r>
              <a:rPr lang="en-GB" sz="1200" b="0" i="0" u="none" strike="noStrike" dirty="0">
                <a:solidFill>
                  <a:srgbClr val="000000"/>
                </a:solidFill>
                <a:latin typeface="Arial"/>
                <a:ea typeface="Arial"/>
                <a:cs typeface="Arial"/>
                <a:sym typeface="Arial"/>
              </a:rPr>
              <a:t> explain how the numbers are different in terms of their place value? What is the difference? What is similar?</a:t>
            </a:r>
            <a:endParaRPr dirty="0"/>
          </a:p>
        </p:txBody>
      </p:sp>
      <p:sp>
        <p:nvSpPr>
          <p:cNvPr id="93" name="Google Shape;9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P</a:t>
            </a:r>
            <a:r>
              <a:rPr lang="en-GB" sz="1200" b="0" i="0" u="none" strike="noStrike" dirty="0">
                <a:solidFill>
                  <a:srgbClr val="000000"/>
                </a:solidFill>
                <a:latin typeface="Arial"/>
                <a:ea typeface="Arial"/>
                <a:cs typeface="Arial"/>
                <a:sym typeface="Arial"/>
              </a:rPr>
              <a:t>lace value equ</a:t>
            </a:r>
            <a:r>
              <a:rPr lang="en-GB" dirty="0">
                <a:solidFill>
                  <a:srgbClr val="000000"/>
                </a:solidFill>
                <a:latin typeface="Arial"/>
                <a:ea typeface="Arial"/>
                <a:cs typeface="Arial"/>
                <a:sym typeface="Arial"/>
              </a:rPr>
              <a:t>ipment for pupils to choose from</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What </a:t>
            </a:r>
            <a:r>
              <a:rPr lang="en-GB" dirty="0">
                <a:solidFill>
                  <a:srgbClr val="000000"/>
                </a:solidFill>
                <a:latin typeface="Arial"/>
                <a:ea typeface="Arial"/>
                <a:cs typeface="Arial"/>
                <a:sym typeface="Arial"/>
              </a:rPr>
              <a:t>is the whole with the number? How do we write this in numerals? How can we use the equipment to represent the same number?</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P</a:t>
            </a:r>
            <a:r>
              <a:rPr lang="en-GB" dirty="0">
                <a:solidFill>
                  <a:srgbClr val="000000"/>
                </a:solidFill>
                <a:latin typeface="Arial"/>
                <a:ea typeface="Arial"/>
                <a:cs typeface="Arial"/>
                <a:sym typeface="Arial"/>
              </a:rPr>
              <a:t>upils</a:t>
            </a:r>
            <a:r>
              <a:rPr lang="en-GB" sz="1200" b="0" i="0" u="none" strike="noStrike" dirty="0">
                <a:solidFill>
                  <a:srgbClr val="000000"/>
                </a:solidFill>
                <a:latin typeface="Arial"/>
                <a:ea typeface="Arial"/>
                <a:cs typeface="Arial"/>
                <a:sym typeface="Arial"/>
              </a:rPr>
              <a:t> may be used to seeing 120,000 partitioned further and this may caus</a:t>
            </a:r>
            <a:r>
              <a:rPr lang="en-GB" dirty="0">
                <a:solidFill>
                  <a:srgbClr val="000000"/>
                </a:solidFill>
                <a:latin typeface="Arial"/>
                <a:ea typeface="Arial"/>
                <a:cs typeface="Arial"/>
                <a:sym typeface="Arial"/>
              </a:rPr>
              <a:t>e some confusion</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Look at using the whole part model with other numbers - perhaps include 0 in on</a:t>
            </a:r>
            <a:r>
              <a:rPr lang="en-GB" dirty="0">
                <a:solidFill>
                  <a:srgbClr val="000000"/>
                </a:solidFill>
                <a:latin typeface="Arial"/>
                <a:ea typeface="Arial"/>
                <a:cs typeface="Arial"/>
                <a:sym typeface="Arial"/>
              </a:rPr>
              <a:t>e of the place value columns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b="0" i="0" u="none" strike="noStrike" dirty="0">
                <a:solidFill>
                  <a:srgbClr val="000000"/>
                </a:solidFill>
                <a:latin typeface="Arial"/>
                <a:ea typeface="Arial"/>
                <a:cs typeface="Arial"/>
                <a:sym typeface="Arial"/>
              </a:rPr>
              <a:t> – Can </a:t>
            </a:r>
            <a:r>
              <a:rPr lang="en-GB" dirty="0">
                <a:solidFill>
                  <a:srgbClr val="000000"/>
                </a:solidFill>
                <a:latin typeface="Arial"/>
                <a:ea typeface="Arial"/>
                <a:cs typeface="Arial"/>
                <a:sym typeface="Arial"/>
              </a:rPr>
              <a:t>pupils</a:t>
            </a:r>
            <a:r>
              <a:rPr lang="en-GB" sz="1200" b="0" i="0" u="none" strike="noStrike" dirty="0">
                <a:solidFill>
                  <a:srgbClr val="000000"/>
                </a:solidFill>
                <a:latin typeface="Arial"/>
                <a:ea typeface="Arial"/>
                <a:cs typeface="Arial"/>
                <a:sym typeface="Arial"/>
              </a:rPr>
              <a:t> complete a whole part model but pa</a:t>
            </a:r>
            <a:r>
              <a:rPr lang="en-GB" dirty="0">
                <a:solidFill>
                  <a:srgbClr val="000000"/>
                </a:solidFill>
                <a:latin typeface="Arial"/>
                <a:ea typeface="Arial"/>
                <a:cs typeface="Arial"/>
                <a:sym typeface="Arial"/>
              </a:rPr>
              <a:t>rtition in a different way?</a:t>
            </a:r>
            <a:endParaRPr sz="1200" b="0" i="0" u="none" strike="noStrike" dirty="0">
              <a:solidFill>
                <a:srgbClr val="000000"/>
              </a:solidFill>
              <a:latin typeface="Arial"/>
              <a:ea typeface="Arial"/>
              <a:cs typeface="Arial"/>
              <a:sym typeface="Arial"/>
            </a:endParaRPr>
          </a:p>
        </p:txBody>
      </p:sp>
      <p:sp>
        <p:nvSpPr>
          <p:cNvPr id="132" name="Google Shape;13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04800" algn="l" rtl="0">
              <a:spcBef>
                <a:spcPts val="0"/>
              </a:spcBef>
              <a:spcAft>
                <a:spcPts val="0"/>
              </a:spcAft>
              <a:buClr>
                <a:schemeClr val="dk1"/>
              </a:buClr>
              <a:buSzPts val="1200"/>
              <a:buFont typeface="+mj-lt"/>
              <a:buAutoNum type="alphaLcParenR"/>
            </a:pPr>
            <a:r>
              <a:rPr lang="en-GB" dirty="0">
                <a:latin typeface="Arial"/>
                <a:ea typeface="Arial"/>
                <a:cs typeface="Arial"/>
                <a:sym typeface="Arial"/>
              </a:rPr>
              <a:t>230,000</a:t>
            </a:r>
            <a:endParaRPr dirty="0"/>
          </a:p>
          <a:p>
            <a:pPr marL="457200" lvl="0" indent="-304800" algn="l" rtl="0">
              <a:spcBef>
                <a:spcPts val="0"/>
              </a:spcBef>
              <a:spcAft>
                <a:spcPts val="0"/>
              </a:spcAft>
              <a:buClr>
                <a:schemeClr val="dk1"/>
              </a:buClr>
              <a:buSzPts val="1200"/>
              <a:buFont typeface="Arial"/>
              <a:buAutoNum type="alphaLcParenR"/>
            </a:pPr>
            <a:r>
              <a:rPr lang="en-GB" dirty="0">
                <a:latin typeface="Arial"/>
                <a:ea typeface="Arial"/>
                <a:cs typeface="Arial"/>
                <a:sym typeface="Arial"/>
              </a:rPr>
              <a:t>210,000</a:t>
            </a:r>
            <a:endParaRPr dirty="0"/>
          </a:p>
          <a:p>
            <a:pPr marL="457200" lvl="0" indent="-304800" algn="l" rtl="0">
              <a:spcBef>
                <a:spcPts val="0"/>
              </a:spcBef>
              <a:spcAft>
                <a:spcPts val="0"/>
              </a:spcAft>
              <a:buClr>
                <a:schemeClr val="dk1"/>
              </a:buClr>
              <a:buSzPts val="1200"/>
              <a:buFont typeface="Arial"/>
              <a:buAutoNum type="alphaLcParenR"/>
            </a:pPr>
            <a:r>
              <a:rPr lang="en-GB" dirty="0">
                <a:latin typeface="Arial"/>
                <a:ea typeface="Arial"/>
                <a:cs typeface="Arial"/>
                <a:sym typeface="Arial"/>
              </a:rPr>
              <a:t>497,207</a:t>
            </a:r>
            <a:endParaRPr dirty="0"/>
          </a:p>
          <a:p>
            <a:pPr marL="0" lvl="0" indent="0" algn="l" rtl="0">
              <a:spcBef>
                <a:spcPts val="0"/>
              </a:spcBef>
              <a:spcAft>
                <a:spcPts val="0"/>
              </a:spcAft>
              <a:buClr>
                <a:schemeClr val="dk1"/>
              </a:buClr>
              <a:buSzPts val="1100"/>
              <a:buFont typeface="Arial"/>
              <a:buNone/>
            </a:pPr>
            <a:r>
              <a:rPr lang="en-GB" dirty="0">
                <a:latin typeface="Arial"/>
                <a:ea typeface="Arial"/>
                <a:cs typeface="Arial"/>
                <a:sym typeface="Arial"/>
              </a:rPr>
              <a:t>Representations will vary, but should all equal the whole number.</a:t>
            </a:r>
            <a:endParaRPr sz="1300" dirty="0">
              <a:latin typeface="Arial"/>
              <a:ea typeface="Arial"/>
              <a:cs typeface="Arial"/>
              <a:sym typeface="Arial"/>
            </a:endParaRPr>
          </a:p>
        </p:txBody>
      </p:sp>
      <p:sp>
        <p:nvSpPr>
          <p:cNvPr id="147" name="Google Shape;14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cSld name="Main">
    <p:spTree>
      <p:nvGrpSpPr>
        <p:cNvPr id="1" name="Shape 11"/>
        <p:cNvGrpSpPr/>
        <p:nvPr/>
      </p:nvGrpSpPr>
      <p:grpSpPr>
        <a:xfrm>
          <a:off x="0" y="0"/>
          <a:ext cx="0" cy="0"/>
          <a:chOff x="0" y="0"/>
          <a:chExt cx="0" cy="0"/>
        </a:xfrm>
      </p:grpSpPr>
      <p:sp>
        <p:nvSpPr>
          <p:cNvPr id="12" name="Google Shape;12;p19"/>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body" idx="3"/>
          </p:nvPr>
        </p:nvSpPr>
        <p:spPr>
          <a:xfrm>
            <a:off x="1880392" y="4574330"/>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19"/>
          <p:cNvSpPr txBox="1"/>
          <p:nvPr/>
        </p:nvSpPr>
        <p:spPr>
          <a:xfrm>
            <a:off x="1880392" y="1620279"/>
            <a:ext cx="843121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0" i="0" u="none" strike="noStrike" cap="none">
                <a:solidFill>
                  <a:schemeClr val="dk1"/>
                </a:solidFill>
                <a:latin typeface="Century Gothic"/>
                <a:ea typeface="Century Gothic"/>
                <a:cs typeface="Century Gothic"/>
                <a:sym typeface="Century Gothic"/>
              </a:rPr>
              <a:t>Ready-to-go Lesson Slides</a:t>
            </a:r>
            <a:endParaRPr/>
          </a:p>
        </p:txBody>
      </p:sp>
      <p:pic>
        <p:nvPicPr>
          <p:cNvPr id="16" name="Google Shape;16;p19" descr="Logo&#10;&#10;Description automatically generated with medium confidence"/>
          <p:cNvPicPr preferRelativeResize="0"/>
          <p:nvPr/>
        </p:nvPicPr>
        <p:blipFill rotWithShape="1">
          <a:blip r:embed="rId2">
            <a:alphaModFix/>
          </a:blip>
          <a:srcRect/>
          <a:stretch/>
        </p:blipFill>
        <p:spPr>
          <a:xfrm>
            <a:off x="113012" y="6346950"/>
            <a:ext cx="1757220" cy="4094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earning Objective">
  <p:cSld name="Learning Objective">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lvl1pPr marR="0" lvl="0" algn="ctr" rtl="0">
              <a:lnSpc>
                <a:spcPct val="15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24"/>
          <p:cNvSpPr txBox="1"/>
          <p:nvPr/>
        </p:nvSpPr>
        <p:spPr>
          <a:xfrm>
            <a:off x="838200" y="1802122"/>
            <a:ext cx="10515600" cy="64419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3200"/>
              <a:buFont typeface="Calibri"/>
              <a:buNone/>
            </a:pPr>
            <a:r>
              <a:rPr lang="en-GB" sz="3200">
                <a:solidFill>
                  <a:srgbClr val="0277BD"/>
                </a:solidFill>
                <a:latin typeface="Calibri"/>
                <a:ea typeface="Calibri"/>
                <a:cs typeface="Calibri"/>
                <a:sym typeface="Calibri"/>
              </a:rPr>
              <a:t>Today we are learning</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pport Slide">
  <p:cSld name="Support Slide">
    <p:spTree>
      <p:nvGrpSpPr>
        <p:cNvPr id="1" name="Shape 20"/>
        <p:cNvGrpSpPr/>
        <p:nvPr/>
      </p:nvGrpSpPr>
      <p:grpSpPr>
        <a:xfrm>
          <a:off x="0" y="0"/>
          <a:ext cx="0" cy="0"/>
          <a:chOff x="0" y="0"/>
          <a:chExt cx="0" cy="0"/>
        </a:xfrm>
      </p:grpSpPr>
      <p:sp>
        <p:nvSpPr>
          <p:cNvPr id="21" name="Google Shape;21;p2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25"/>
          <p:cNvSpPr txBox="1"/>
          <p:nvPr/>
        </p:nvSpPr>
        <p:spPr>
          <a:xfrm>
            <a:off x="838200" y="1802122"/>
            <a:ext cx="10515600" cy="132556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4400"/>
              <a:buFont typeface="Calibri"/>
              <a:buNone/>
            </a:pPr>
            <a:r>
              <a:rPr lang="en-GB" sz="4400">
                <a:solidFill>
                  <a:srgbClr val="0277BD"/>
                </a:solidFill>
                <a:latin typeface="Calibri"/>
                <a:ea typeface="Calibri"/>
                <a:cs typeface="Calibri"/>
                <a:sym typeface="Calibri"/>
              </a:rPr>
              <a:t>Support Slides</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mmary">
  <p:cSld name="Summary">
    <p:spTree>
      <p:nvGrpSpPr>
        <p:cNvPr id="1" name="Shape 2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General Layout">
  <p:cSld name="General Layout">
    <p:spTree>
      <p:nvGrpSpPr>
        <p:cNvPr id="1" name="Shape 29"/>
        <p:cNvGrpSpPr/>
        <p:nvPr/>
      </p:nvGrpSpPr>
      <p:grpSpPr>
        <a:xfrm>
          <a:off x="0" y="0"/>
          <a:ext cx="0" cy="0"/>
          <a:chOff x="0" y="0"/>
          <a:chExt cx="0" cy="0"/>
        </a:xfrm>
      </p:grpSpPr>
      <p:sp>
        <p:nvSpPr>
          <p:cNvPr id="30" name="Google Shape;30;p22"/>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0277BD"/>
              </a:buClr>
              <a:buSzPts val="1600"/>
              <a:buNone/>
              <a:defRPr sz="1600" b="0">
                <a:solidFill>
                  <a:srgbClr val="0277BD"/>
                </a:solidFill>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2"/>
          <p:cNvSpPr txBox="1">
            <a:spLocks noGrp="1"/>
          </p:cNvSpPr>
          <p:nvPr>
            <p:ph type="body" idx="2"/>
          </p:nvPr>
        </p:nvSpPr>
        <p:spPr>
          <a:xfrm>
            <a:off x="263046" y="1176338"/>
            <a:ext cx="11736887" cy="5248275"/>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gnostic Questions">
  <p:cSld name="Diagnostic Questions">
    <p:spTree>
      <p:nvGrpSpPr>
        <p:cNvPr id="1" name="Shape 32"/>
        <p:cNvGrpSpPr/>
        <p:nvPr/>
      </p:nvGrpSpPr>
      <p:grpSpPr>
        <a:xfrm>
          <a:off x="0" y="0"/>
          <a:ext cx="0" cy="0"/>
          <a:chOff x="0" y="0"/>
          <a:chExt cx="0" cy="0"/>
        </a:xfrm>
      </p:grpSpPr>
      <p:sp>
        <p:nvSpPr>
          <p:cNvPr id="33" name="Google Shape;33;p23"/>
          <p:cNvSpPr txBox="1">
            <a:spLocks noGrp="1"/>
          </p:cNvSpPr>
          <p:nvPr>
            <p:ph type="body" idx="1"/>
          </p:nvPr>
        </p:nvSpPr>
        <p:spPr>
          <a:xfrm>
            <a:off x="263047" y="1293813"/>
            <a:ext cx="11736887" cy="1722519"/>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228600" algn="l">
              <a:lnSpc>
                <a:spcPct val="150000"/>
              </a:lnSpc>
              <a:spcBef>
                <a:spcPts val="500"/>
              </a:spcBef>
              <a:spcAft>
                <a:spcPts val="0"/>
              </a:spcAft>
              <a:buClr>
                <a:srgbClr val="222222"/>
              </a:buClr>
              <a:buSzPts val="1600"/>
              <a:buNone/>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3"/>
          <p:cNvSpPr txBox="1">
            <a:spLocks noGrp="1"/>
          </p:cNvSpPr>
          <p:nvPr>
            <p:ph type="body" idx="2"/>
          </p:nvPr>
        </p:nvSpPr>
        <p:spPr>
          <a:xfrm>
            <a:off x="820506" y="3466464"/>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3"/>
          <p:cNvSpPr txBox="1">
            <a:spLocks noGrp="1"/>
          </p:cNvSpPr>
          <p:nvPr>
            <p:ph type="body" idx="3"/>
          </p:nvPr>
        </p:nvSpPr>
        <p:spPr>
          <a:xfrm>
            <a:off x="820506" y="4794521"/>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3"/>
          <p:cNvSpPr txBox="1">
            <a:spLocks noGrp="1"/>
          </p:cNvSpPr>
          <p:nvPr>
            <p:ph type="body" idx="4"/>
          </p:nvPr>
        </p:nvSpPr>
        <p:spPr>
          <a:xfrm>
            <a:off x="6688949" y="3466464"/>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body" idx="5"/>
          </p:nvPr>
        </p:nvSpPr>
        <p:spPr>
          <a:xfrm>
            <a:off x="6688947" y="4794521"/>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3"/>
          <p:cNvSpPr txBox="1"/>
          <p:nvPr/>
        </p:nvSpPr>
        <p:spPr>
          <a:xfrm>
            <a:off x="263047" y="663047"/>
            <a:ext cx="314797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0" i="0" u="none" strike="noStrike" cap="none">
                <a:solidFill>
                  <a:srgbClr val="0277BD"/>
                </a:solidFill>
                <a:latin typeface="Century Gothic"/>
                <a:ea typeface="Century Gothic"/>
                <a:cs typeface="Century Gothic"/>
                <a:sym typeface="Century Gothic"/>
              </a:rPr>
              <a:t>Diagnostic Question</a:t>
            </a:r>
            <a:endParaRPr/>
          </a:p>
        </p:txBody>
      </p:sp>
      <p:pic>
        <p:nvPicPr>
          <p:cNvPr id="39" name="Google Shape;39;p23" descr="A picture containing text, clipart, vector graphics&#10;&#10;Description automatically generated"/>
          <p:cNvPicPr preferRelativeResize="0"/>
          <p:nvPr/>
        </p:nvPicPr>
        <p:blipFill rotWithShape="1">
          <a:blip r:embed="rId2">
            <a:alphaModFix/>
          </a:blip>
          <a:srcRect/>
          <a:stretch/>
        </p:blipFill>
        <p:spPr>
          <a:xfrm>
            <a:off x="269397" y="3400082"/>
            <a:ext cx="469900" cy="482600"/>
          </a:xfrm>
          <a:prstGeom prst="rect">
            <a:avLst/>
          </a:prstGeom>
          <a:noFill/>
          <a:ln>
            <a:noFill/>
          </a:ln>
        </p:spPr>
      </p:pic>
      <p:pic>
        <p:nvPicPr>
          <p:cNvPr id="40" name="Google Shape;40;p23" descr="Icon&#10;&#10;Description automatically generated"/>
          <p:cNvPicPr preferRelativeResize="0"/>
          <p:nvPr/>
        </p:nvPicPr>
        <p:blipFill rotWithShape="1">
          <a:blip r:embed="rId3">
            <a:alphaModFix/>
          </a:blip>
          <a:srcRect/>
          <a:stretch/>
        </p:blipFill>
        <p:spPr>
          <a:xfrm>
            <a:off x="6103945" y="3400082"/>
            <a:ext cx="482600" cy="482600"/>
          </a:xfrm>
          <a:prstGeom prst="rect">
            <a:avLst/>
          </a:prstGeom>
          <a:noFill/>
          <a:ln>
            <a:noFill/>
          </a:ln>
        </p:spPr>
      </p:pic>
      <p:pic>
        <p:nvPicPr>
          <p:cNvPr id="41" name="Google Shape;41;p23" descr="Icon&#10;&#10;Description automatically generated"/>
          <p:cNvPicPr preferRelativeResize="0"/>
          <p:nvPr/>
        </p:nvPicPr>
        <p:blipFill rotWithShape="1">
          <a:blip r:embed="rId4">
            <a:alphaModFix/>
          </a:blip>
          <a:srcRect/>
          <a:stretch/>
        </p:blipFill>
        <p:spPr>
          <a:xfrm>
            <a:off x="275747" y="4720003"/>
            <a:ext cx="457200" cy="482600"/>
          </a:xfrm>
          <a:prstGeom prst="rect">
            <a:avLst/>
          </a:prstGeom>
          <a:noFill/>
          <a:ln>
            <a:noFill/>
          </a:ln>
        </p:spPr>
      </p:pic>
      <p:pic>
        <p:nvPicPr>
          <p:cNvPr id="42" name="Google Shape;42;p23" descr="Icon&#10;&#10;Description automatically generated"/>
          <p:cNvPicPr preferRelativeResize="0"/>
          <p:nvPr/>
        </p:nvPicPr>
        <p:blipFill rotWithShape="1">
          <a:blip r:embed="rId5">
            <a:alphaModFix/>
          </a:blip>
          <a:srcRect/>
          <a:stretch/>
        </p:blipFill>
        <p:spPr>
          <a:xfrm>
            <a:off x="6103945" y="4720003"/>
            <a:ext cx="482600" cy="4826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9"/>
        <p:cNvGrpSpPr/>
        <p:nvPr/>
      </p:nvGrpSpPr>
      <p:grpSpPr>
        <a:xfrm>
          <a:off x="0" y="0"/>
          <a:ext cx="0" cy="0"/>
          <a:chOff x="0" y="0"/>
          <a:chExt cx="0" cy="0"/>
        </a:xfrm>
      </p:grpSpPr>
      <p:pic>
        <p:nvPicPr>
          <p:cNvPr id="10" name="Google Shape;10;p18" descr="A picture containing text, gauge&#10;&#10;Description automatically generated"/>
          <p:cNvPicPr preferRelativeResize="0"/>
          <p:nvPr/>
        </p:nvPicPr>
        <p:blipFill rotWithShape="1">
          <a:blip r:embed="rId5">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23"/>
        <p:cNvGrpSpPr/>
        <p:nvPr/>
      </p:nvGrpSpPr>
      <p:grpSpPr>
        <a:xfrm>
          <a:off x="0" y="0"/>
          <a:ext cx="0" cy="0"/>
          <a:chOff x="0" y="0"/>
          <a:chExt cx="0" cy="0"/>
        </a:xfrm>
      </p:grpSpPr>
      <p:pic>
        <p:nvPicPr>
          <p:cNvPr id="24" name="Google Shape;24;p20"/>
          <p:cNvPicPr preferRelativeResize="0"/>
          <p:nvPr/>
        </p:nvPicPr>
        <p:blipFill rotWithShape="1">
          <a:blip r:embed="rId5">
            <a:alphaModFix/>
          </a:blip>
          <a:srcRect/>
          <a:stretch/>
        </p:blipFill>
        <p:spPr>
          <a:xfrm>
            <a:off x="0" y="0"/>
            <a:ext cx="12192000" cy="406400"/>
          </a:xfrm>
          <a:prstGeom prst="rect">
            <a:avLst/>
          </a:prstGeom>
          <a:noFill/>
          <a:ln>
            <a:noFill/>
          </a:ln>
        </p:spPr>
      </p:pic>
      <p:sp>
        <p:nvSpPr>
          <p:cNvPr id="25" name="Google Shape;25;p20"/>
          <p:cNvSpPr txBox="1">
            <a:spLocks noGrp="1"/>
          </p:cNvSpPr>
          <p:nvPr>
            <p:ph type="body" idx="1"/>
          </p:nvPr>
        </p:nvSpPr>
        <p:spPr>
          <a:xfrm>
            <a:off x="263047" y="1077238"/>
            <a:ext cx="11736887" cy="509972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1000"/>
              </a:spcBef>
              <a:spcAft>
                <a:spcPts val="0"/>
              </a:spcAft>
              <a:buClr>
                <a:srgbClr val="222222"/>
              </a:buClr>
              <a:buSzPts val="1800"/>
              <a:buFont typeface="Arial"/>
              <a:buNone/>
              <a:defRPr sz="1800" b="0" i="0" u="none" strike="noStrike" cap="none">
                <a:solidFill>
                  <a:srgbClr val="222222"/>
                </a:solidFill>
                <a:latin typeface="Century Gothic"/>
                <a:ea typeface="Century Gothic"/>
                <a:cs typeface="Century Gothic"/>
                <a:sym typeface="Century Gothic"/>
              </a:defRPr>
            </a:lvl1pPr>
            <a:lvl2pPr marL="914400" marR="0" lvl="1" indent="-330200" algn="l" rtl="0">
              <a:lnSpc>
                <a:spcPct val="150000"/>
              </a:lnSpc>
              <a:spcBef>
                <a:spcPts val="500"/>
              </a:spcBef>
              <a:spcAft>
                <a:spcPts val="0"/>
              </a:spcAft>
              <a:buClr>
                <a:srgbClr val="222222"/>
              </a:buClr>
              <a:buSzPts val="1600"/>
              <a:buFont typeface="Arial"/>
              <a:buChar char="•"/>
              <a:defRPr sz="1600" b="0" i="0" u="none" strike="noStrike" cap="none">
                <a:solidFill>
                  <a:srgbClr val="222222"/>
                </a:solidFill>
                <a:latin typeface="Century Gothic"/>
                <a:ea typeface="Century Gothic"/>
                <a:cs typeface="Century Gothic"/>
                <a:sym typeface="Century Gothic"/>
              </a:defRPr>
            </a:lvl2pPr>
            <a:lvl3pPr marL="1371600" marR="0" lvl="2" indent="-317500" algn="l" rtl="0">
              <a:lnSpc>
                <a:spcPct val="150000"/>
              </a:lnSpc>
              <a:spcBef>
                <a:spcPts val="500"/>
              </a:spcBef>
              <a:spcAft>
                <a:spcPts val="0"/>
              </a:spcAft>
              <a:buClr>
                <a:srgbClr val="222222"/>
              </a:buClr>
              <a:buSzPts val="1400"/>
              <a:buFont typeface="Arial"/>
              <a:buChar char="•"/>
              <a:defRPr sz="1400" b="0" i="0" u="none" strike="noStrike" cap="none">
                <a:solidFill>
                  <a:srgbClr val="222222"/>
                </a:solidFill>
                <a:latin typeface="Century Gothic"/>
                <a:ea typeface="Century Gothic"/>
                <a:cs typeface="Century Gothic"/>
                <a:sym typeface="Century Gothic"/>
              </a:defRPr>
            </a:lvl3pPr>
            <a:lvl4pPr marL="1828800" marR="0" lvl="3"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4pPr>
            <a:lvl5pPr marL="2286000" marR="0" lvl="4"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p:nvPr/>
        </p:nvSpPr>
        <p:spPr>
          <a:xfrm>
            <a:off x="263046" y="34941"/>
            <a:ext cx="1127977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277BD"/>
              </a:buClr>
              <a:buSzPts val="2000"/>
              <a:buFont typeface="Century Gothic"/>
              <a:buNone/>
            </a:pPr>
            <a:r>
              <a:rPr lang="en-GB" sz="2000" b="0" i="0" u="none" strike="noStrike" cap="none" dirty="0">
                <a:solidFill>
                  <a:srgbClr val="0277BD"/>
                </a:solidFill>
                <a:latin typeface="Century Gothic"/>
                <a:ea typeface="Century Gothic"/>
                <a:cs typeface="Century Gothic"/>
                <a:sym typeface="Century Gothic"/>
              </a:rPr>
              <a:t>To know how to read and represent numbers to 1,000,000</a:t>
            </a:r>
            <a:endParaRPr dirty="0"/>
          </a:p>
        </p:txBody>
      </p:sp>
      <p:pic>
        <p:nvPicPr>
          <p:cNvPr id="27" name="Google Shape;27;p20"/>
          <p:cNvPicPr preferRelativeResize="0"/>
          <p:nvPr/>
        </p:nvPicPr>
        <p:blipFill rotWithShape="1">
          <a:blip r:embed="rId6">
            <a:alphaModFix/>
          </a:blip>
          <a:srcRect/>
          <a:stretch/>
        </p:blipFill>
        <p:spPr>
          <a:xfrm>
            <a:off x="83127" y="6638306"/>
            <a:ext cx="2137830" cy="18084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Year 5</a:t>
            </a:r>
            <a:endParaRPr/>
          </a:p>
        </p:txBody>
      </p:sp>
      <p:sp>
        <p:nvSpPr>
          <p:cNvPr id="48" name="Google Shape;48;p1"/>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Place Value</a:t>
            </a:r>
            <a:endParaRPr/>
          </a:p>
        </p:txBody>
      </p:sp>
      <p:sp>
        <p:nvSpPr>
          <p:cNvPr id="49" name="Google Shape;49;p1"/>
          <p:cNvSpPr txBox="1">
            <a:spLocks noGrp="1"/>
          </p:cNvSpPr>
          <p:nvPr>
            <p:ph type="body" idx="3"/>
          </p:nvPr>
        </p:nvSpPr>
        <p:spPr>
          <a:xfrm>
            <a:off x="1880393" y="4574330"/>
            <a:ext cx="8431213" cy="587191"/>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400"/>
              <a:buNone/>
            </a:pPr>
            <a:r>
              <a:rPr lang="en-GB" sz="2400" dirty="0"/>
              <a:t>To know how to read</a:t>
            </a:r>
            <a:r>
              <a:rPr lang="en-GB" dirty="0"/>
              <a:t> </a:t>
            </a:r>
            <a:r>
              <a:rPr lang="en-GB" sz="2400" dirty="0"/>
              <a:t>and represent numbers to 1,000,000</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2"/>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157" name="Google Shape;157;p12"/>
          <p:cNvSpPr txBox="1">
            <a:spLocks noGrp="1"/>
          </p:cNvSpPr>
          <p:nvPr>
            <p:ph type="body" idx="2"/>
          </p:nvPr>
        </p:nvSpPr>
        <p:spPr>
          <a:xfrm>
            <a:off x="263046" y="1176339"/>
            <a:ext cx="11736887" cy="436548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Describe the value of the digit 8 in each of these numbers. Explain who you know.</a:t>
            </a:r>
            <a:endParaRPr/>
          </a:p>
          <a:p>
            <a:pPr marL="0" lvl="0" indent="0" algn="l" rtl="0">
              <a:lnSpc>
                <a:spcPct val="150000"/>
              </a:lnSpc>
              <a:spcBef>
                <a:spcPts val="1000"/>
              </a:spcBef>
              <a:spcAft>
                <a:spcPts val="0"/>
              </a:spcAft>
              <a:buClr>
                <a:srgbClr val="222222"/>
              </a:buClr>
              <a:buSzPts val="1800"/>
              <a:buNone/>
            </a:pPr>
            <a:r>
              <a:rPr lang="en-GB"/>
              <a:t>283,402 </a:t>
            </a:r>
            <a:endParaRPr/>
          </a:p>
          <a:p>
            <a:pPr marL="0" lvl="0" indent="0" algn="l" rtl="0">
              <a:lnSpc>
                <a:spcPct val="150000"/>
              </a:lnSpc>
              <a:spcBef>
                <a:spcPts val="1000"/>
              </a:spcBef>
              <a:spcAft>
                <a:spcPts val="0"/>
              </a:spcAft>
              <a:buClr>
                <a:srgbClr val="222222"/>
              </a:buClr>
              <a:buSzPts val="1800"/>
              <a:buNone/>
            </a:pPr>
            <a:endParaRPr/>
          </a:p>
          <a:p>
            <a:pPr marL="0" lvl="0" indent="0" algn="l" rtl="0">
              <a:lnSpc>
                <a:spcPct val="150000"/>
              </a:lnSpc>
              <a:spcBef>
                <a:spcPts val="1000"/>
              </a:spcBef>
              <a:spcAft>
                <a:spcPts val="0"/>
              </a:spcAft>
              <a:buClr>
                <a:srgbClr val="222222"/>
              </a:buClr>
              <a:buSzPts val="1800"/>
              <a:buNone/>
            </a:pPr>
            <a:r>
              <a:rPr lang="en-GB"/>
              <a:t>824,573 </a:t>
            </a:r>
            <a:endParaRPr/>
          </a:p>
          <a:p>
            <a:pPr marL="0" lvl="0" indent="0" algn="l" rtl="0">
              <a:lnSpc>
                <a:spcPct val="150000"/>
              </a:lnSpc>
              <a:spcBef>
                <a:spcPts val="1000"/>
              </a:spcBef>
              <a:spcAft>
                <a:spcPts val="0"/>
              </a:spcAft>
              <a:buClr>
                <a:srgbClr val="222222"/>
              </a:buClr>
              <a:buSzPts val="1800"/>
              <a:buNone/>
            </a:pPr>
            <a:endParaRPr/>
          </a:p>
          <a:p>
            <a:pPr marL="0" lvl="0" indent="0" algn="l" rtl="0">
              <a:lnSpc>
                <a:spcPct val="150000"/>
              </a:lnSpc>
              <a:spcBef>
                <a:spcPts val="1000"/>
              </a:spcBef>
              <a:spcAft>
                <a:spcPts val="0"/>
              </a:spcAft>
              <a:buClr>
                <a:srgbClr val="222222"/>
              </a:buClr>
              <a:buSzPts val="1800"/>
              <a:buNone/>
            </a:pPr>
            <a:r>
              <a:rPr lang="en-GB"/>
              <a:t>493,281</a:t>
            </a:r>
            <a:endParaRPr/>
          </a:p>
        </p:txBody>
      </p:sp>
      <p:sp>
        <p:nvSpPr>
          <p:cNvPr id="158" name="Google Shape;158;p12"/>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159" name="Google Shape;159;p12"/>
          <p:cNvSpPr txBox="1"/>
          <p:nvPr/>
        </p:nvSpPr>
        <p:spPr>
          <a:xfrm>
            <a:off x="263046" y="2069097"/>
            <a:ext cx="11665908" cy="2821559"/>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dk1"/>
              </a:buClr>
              <a:buSzPts val="1800"/>
              <a:buFont typeface="Arial"/>
              <a:buNone/>
            </a:pPr>
            <a:r>
              <a:rPr lang="en-GB" sz="1800" dirty="0">
                <a:solidFill>
                  <a:srgbClr val="43A047"/>
                </a:solidFill>
                <a:latin typeface="Century Gothic"/>
                <a:ea typeface="Century Gothic"/>
                <a:cs typeface="Century Gothic"/>
                <a:sym typeface="Century Gothic"/>
              </a:rPr>
              <a:t>80,000: the number is a six digit number and the 8 is in the second place value column which is the ten thousand</a:t>
            </a:r>
            <a:endParaRPr dirty="0"/>
          </a:p>
          <a:p>
            <a:pPr marL="0" marR="0" lvl="0" indent="0" algn="l" rtl="0">
              <a:lnSpc>
                <a:spcPct val="150000"/>
              </a:lnSpc>
              <a:spcBef>
                <a:spcPts val="0"/>
              </a:spcBef>
              <a:spcAft>
                <a:spcPts val="0"/>
              </a:spcAft>
              <a:buClr>
                <a:schemeClr val="dk1"/>
              </a:buClr>
              <a:buSzPts val="1800"/>
              <a:buFont typeface="Arial"/>
              <a:buNone/>
            </a:pPr>
            <a:endParaRPr sz="1800" dirty="0">
              <a:solidFill>
                <a:srgbClr val="43A047"/>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chemeClr val="dk1"/>
              </a:buClr>
              <a:buSzPts val="1800"/>
              <a:buFont typeface="Arial"/>
              <a:buNone/>
            </a:pPr>
            <a:r>
              <a:rPr lang="en-GB" sz="1800" dirty="0">
                <a:solidFill>
                  <a:srgbClr val="43A047"/>
                </a:solidFill>
                <a:latin typeface="Century Gothic"/>
                <a:ea typeface="Century Gothic"/>
                <a:cs typeface="Century Gothic"/>
                <a:sym typeface="Century Gothic"/>
              </a:rPr>
              <a:t>800,000: the number is a six digit number and the 8 is in the first place value column</a:t>
            </a:r>
            <a:endParaRPr dirty="0"/>
          </a:p>
          <a:p>
            <a:pPr marL="0" marR="0" lvl="0" indent="0" algn="l" rtl="0">
              <a:lnSpc>
                <a:spcPct val="150000"/>
              </a:lnSpc>
              <a:spcBef>
                <a:spcPts val="0"/>
              </a:spcBef>
              <a:spcAft>
                <a:spcPts val="0"/>
              </a:spcAft>
              <a:buClr>
                <a:schemeClr val="dk1"/>
              </a:buClr>
              <a:buSzPts val="1800"/>
              <a:buFont typeface="Arial"/>
              <a:buNone/>
            </a:pPr>
            <a:endParaRPr sz="1800" dirty="0">
              <a:solidFill>
                <a:srgbClr val="43A047"/>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chemeClr val="dk1"/>
              </a:buClr>
              <a:buSzPts val="1800"/>
              <a:buFont typeface="Arial"/>
              <a:buNone/>
            </a:pPr>
            <a:r>
              <a:rPr lang="en-GB" sz="1800" dirty="0">
                <a:solidFill>
                  <a:srgbClr val="43A047"/>
                </a:solidFill>
                <a:latin typeface="Century Gothic"/>
                <a:ea typeface="Century Gothic"/>
                <a:cs typeface="Century Gothic"/>
                <a:sym typeface="Century Gothic"/>
              </a:rPr>
              <a:t>80: the 8 is next to the ones column so must represent 8 tens which is 80</a:t>
            </a:r>
            <a:endParaRPr dirty="0"/>
          </a:p>
          <a:p>
            <a:pPr marL="0" marR="0" lvl="0" indent="0" algn="l" rtl="0">
              <a:lnSpc>
                <a:spcPct val="150000"/>
              </a:lnSpc>
              <a:spcBef>
                <a:spcPts val="0"/>
              </a:spcBef>
              <a:spcAft>
                <a:spcPts val="0"/>
              </a:spcAft>
              <a:buClr>
                <a:schemeClr val="dk1"/>
              </a:buClr>
              <a:buSzPts val="1800"/>
              <a:buFont typeface="Arial"/>
              <a:buNone/>
            </a:pPr>
            <a:endParaRPr sz="1800" dirty="0">
              <a:solidFill>
                <a:srgbClr val="43A047"/>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fade">
                                      <p:cBhvr>
                                        <p:cTn id="7" dur="1000"/>
                                        <p:tgtEl>
                                          <p:spTgt spid="159"/>
                                        </p:tgtEl>
                                      </p:cBhvr>
                                    </p:animEffect>
                                  </p:childTnLst>
                                </p:cTn>
                              </p:par>
                            </p:childTnLst>
                          </p:cTn>
                        </p:par>
                      </p:childTnLst>
                    </p:cTn>
                  </p:par>
                </p:childTnLst>
              </p:cTn>
              <p:nextCondLst>
                <p:cond evt="onClick" delay="0">
                  <p:tgtEl>
                    <p:spTgt spid="158"/>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4" name="Picture 3" descr="Graphical user interface, text, application, email&#10;&#10;Description automatically generated">
            <a:extLst>
              <a:ext uri="{FF2B5EF4-FFF2-40B4-BE49-F238E27FC236}">
                <a16:creationId xmlns:a16="http://schemas.microsoft.com/office/drawing/2014/main" id="{BF88B635-1F60-EB41-B8BF-139BD9770A77}"/>
              </a:ext>
            </a:extLst>
          </p:cNvPr>
          <p:cNvPicPr>
            <a:picLocks noChangeAspect="1"/>
          </p:cNvPicPr>
          <p:nvPr/>
        </p:nvPicPr>
        <p:blipFill>
          <a:blip r:embed="rId3"/>
          <a:stretch>
            <a:fillRect/>
          </a:stretch>
        </p:blipFill>
        <p:spPr>
          <a:xfrm>
            <a:off x="263524" y="1077157"/>
            <a:ext cx="7848600" cy="257556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0"/>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175" name="Google Shape;175;p10"/>
          <p:cNvSpPr txBox="1">
            <a:spLocks noGrp="1"/>
          </p:cNvSpPr>
          <p:nvPr>
            <p:ph type="body" idx="2"/>
          </p:nvPr>
        </p:nvSpPr>
        <p:spPr>
          <a:xfrm>
            <a:off x="263050" y="1227152"/>
            <a:ext cx="11736900" cy="4513200"/>
          </a:xfrm>
          <a:prstGeom prst="rect">
            <a:avLst/>
          </a:prstGeom>
          <a:noFill/>
          <a:ln>
            <a:noFill/>
          </a:ln>
        </p:spPr>
        <p:txBody>
          <a:bodyPr spcFirstLastPara="1" wrap="square" lIns="91425" tIns="45700" rIns="91425" bIns="45700" anchor="t" anchorCtr="0">
            <a:normAutofit fontScale="47500" lnSpcReduction="20000"/>
          </a:bodyPr>
          <a:lstStyle/>
          <a:p>
            <a:pPr marL="0" lvl="0" indent="0" algn="l" rtl="0">
              <a:lnSpc>
                <a:spcPct val="150000"/>
              </a:lnSpc>
              <a:spcBef>
                <a:spcPts val="0"/>
              </a:spcBef>
              <a:spcAft>
                <a:spcPts val="0"/>
              </a:spcAft>
              <a:buClr>
                <a:srgbClr val="222222"/>
              </a:buClr>
              <a:buSzPct val="40000"/>
              <a:buNone/>
            </a:pPr>
            <a:r>
              <a:rPr lang="en-GB" sz="4500"/>
              <a:t>The Mathling is making 6-digit numbers using the digit cards.</a:t>
            </a:r>
            <a:endParaRPr sz="4500"/>
          </a:p>
          <a:p>
            <a:pPr marL="0" lvl="0" indent="0" algn="l" rtl="0">
              <a:lnSpc>
                <a:spcPct val="150000"/>
              </a:lnSpc>
              <a:spcBef>
                <a:spcPts val="0"/>
              </a:spcBef>
              <a:spcAft>
                <a:spcPts val="0"/>
              </a:spcAft>
              <a:buClr>
                <a:srgbClr val="222222"/>
              </a:buClr>
              <a:buSzPct val="40000"/>
              <a:buNone/>
            </a:pPr>
            <a:endParaRPr sz="4500"/>
          </a:p>
          <a:p>
            <a:pPr marL="0" lvl="0" indent="0" algn="l" rtl="0">
              <a:lnSpc>
                <a:spcPct val="150000"/>
              </a:lnSpc>
              <a:spcBef>
                <a:spcPts val="0"/>
              </a:spcBef>
              <a:spcAft>
                <a:spcPts val="0"/>
              </a:spcAft>
              <a:buClr>
                <a:srgbClr val="222222"/>
              </a:buClr>
              <a:buSzPct val="40000"/>
              <a:buNone/>
            </a:pPr>
            <a:endParaRPr sz="4500"/>
          </a:p>
          <a:p>
            <a:pPr marL="0" lvl="0" indent="0" algn="l" rtl="0">
              <a:lnSpc>
                <a:spcPct val="150000"/>
              </a:lnSpc>
              <a:spcBef>
                <a:spcPts val="0"/>
              </a:spcBef>
              <a:spcAft>
                <a:spcPts val="0"/>
              </a:spcAft>
              <a:buClr>
                <a:srgbClr val="222222"/>
              </a:buClr>
              <a:buSzPct val="40000"/>
              <a:buNone/>
            </a:pPr>
            <a:endParaRPr sz="4500"/>
          </a:p>
          <a:p>
            <a:pPr marL="0" lvl="0" indent="0" algn="l" rtl="0">
              <a:lnSpc>
                <a:spcPct val="150000"/>
              </a:lnSpc>
              <a:spcBef>
                <a:spcPts val="0"/>
              </a:spcBef>
              <a:spcAft>
                <a:spcPts val="0"/>
              </a:spcAft>
              <a:buClr>
                <a:srgbClr val="222222"/>
              </a:buClr>
              <a:buSzPct val="40000"/>
              <a:buNone/>
            </a:pPr>
            <a:endParaRPr sz="4500"/>
          </a:p>
          <a:p>
            <a:pPr marL="0" lvl="0" indent="0" algn="l" rtl="0">
              <a:lnSpc>
                <a:spcPct val="150000"/>
              </a:lnSpc>
              <a:spcBef>
                <a:spcPts val="0"/>
              </a:spcBef>
              <a:spcAft>
                <a:spcPts val="0"/>
              </a:spcAft>
              <a:buClr>
                <a:srgbClr val="222222"/>
              </a:buClr>
              <a:buSzPct val="40000"/>
              <a:buNone/>
            </a:pPr>
            <a:endParaRPr sz="4500"/>
          </a:p>
          <a:p>
            <a:pPr marL="0" lvl="0" indent="0" algn="l" rtl="0">
              <a:lnSpc>
                <a:spcPct val="150000"/>
              </a:lnSpc>
              <a:spcBef>
                <a:spcPts val="0"/>
              </a:spcBef>
              <a:spcAft>
                <a:spcPts val="0"/>
              </a:spcAft>
              <a:buClr>
                <a:srgbClr val="222222"/>
              </a:buClr>
              <a:buSzPct val="40000"/>
              <a:buNone/>
            </a:pPr>
            <a:endParaRPr sz="4500"/>
          </a:p>
          <a:p>
            <a:pPr marL="0" lvl="0" indent="0" algn="l" rtl="0">
              <a:lnSpc>
                <a:spcPct val="150000"/>
              </a:lnSpc>
              <a:spcBef>
                <a:spcPts val="0"/>
              </a:spcBef>
              <a:spcAft>
                <a:spcPts val="0"/>
              </a:spcAft>
              <a:buClr>
                <a:srgbClr val="222222"/>
              </a:buClr>
              <a:buSzPct val="40000"/>
              <a:buNone/>
            </a:pPr>
            <a:endParaRPr sz="4500"/>
          </a:p>
          <a:p>
            <a:pPr marL="0" lvl="0" indent="0" algn="l" rtl="0">
              <a:spcBef>
                <a:spcPts val="0"/>
              </a:spcBef>
              <a:spcAft>
                <a:spcPts val="0"/>
              </a:spcAft>
              <a:buClr>
                <a:srgbClr val="222222"/>
              </a:buClr>
              <a:buSzPct val="40000"/>
              <a:buFont typeface="Arial"/>
              <a:buNone/>
            </a:pPr>
            <a:r>
              <a:rPr lang="en-GB" sz="4500" b="1"/>
              <a:t>What is the greatest number the mathling can make?</a:t>
            </a:r>
            <a:endParaRPr sz="4500"/>
          </a:p>
          <a:p>
            <a:pPr marL="0" lvl="0" indent="0" algn="l" rtl="0">
              <a:spcBef>
                <a:spcPts val="0"/>
              </a:spcBef>
              <a:spcAft>
                <a:spcPts val="0"/>
              </a:spcAft>
              <a:buClr>
                <a:srgbClr val="222222"/>
              </a:buClr>
              <a:buSzPct val="40000"/>
              <a:buNone/>
            </a:pPr>
            <a:r>
              <a:rPr lang="en-GB" sz="4500" b="1"/>
              <a:t>What is the smallest number the mathling can make?</a:t>
            </a:r>
            <a:endParaRPr sz="4500"/>
          </a:p>
          <a:p>
            <a:pPr marL="0" lvl="0" indent="0" algn="l" rtl="0">
              <a:lnSpc>
                <a:spcPct val="150000"/>
              </a:lnSpc>
              <a:spcBef>
                <a:spcPts val="1000"/>
              </a:spcBef>
              <a:spcAft>
                <a:spcPts val="0"/>
              </a:spcAft>
              <a:buClr>
                <a:srgbClr val="222222"/>
              </a:buClr>
              <a:buSzPct val="100000"/>
              <a:buNone/>
            </a:pPr>
            <a:endParaRPr/>
          </a:p>
        </p:txBody>
      </p:sp>
      <p:sp>
        <p:nvSpPr>
          <p:cNvPr id="176" name="Google Shape;176;p10"/>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pic>
        <p:nvPicPr>
          <p:cNvPr id="177" name="Google Shape;177;p10"/>
          <p:cNvPicPr preferRelativeResize="0"/>
          <p:nvPr/>
        </p:nvPicPr>
        <p:blipFill rotWithShape="1">
          <a:blip r:embed="rId3">
            <a:alphaModFix/>
          </a:blip>
          <a:srcRect/>
          <a:stretch/>
        </p:blipFill>
        <p:spPr>
          <a:xfrm>
            <a:off x="1861091" y="2261145"/>
            <a:ext cx="966957" cy="982131"/>
          </a:xfrm>
          <a:prstGeom prst="rect">
            <a:avLst/>
          </a:prstGeom>
          <a:noFill/>
          <a:ln>
            <a:noFill/>
          </a:ln>
        </p:spPr>
      </p:pic>
      <p:sp>
        <p:nvSpPr>
          <p:cNvPr id="178" name="Google Shape;178;p10"/>
          <p:cNvSpPr/>
          <p:nvPr/>
        </p:nvSpPr>
        <p:spPr>
          <a:xfrm>
            <a:off x="3992975" y="2384822"/>
            <a:ext cx="680700" cy="982200"/>
          </a:xfrm>
          <a:prstGeom prst="roundRect">
            <a:avLst>
              <a:gd name="adj" fmla="val 16667"/>
            </a:avLst>
          </a:prstGeom>
          <a:no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3600">
                <a:solidFill>
                  <a:srgbClr val="222222"/>
                </a:solidFill>
                <a:latin typeface="Century Gothic"/>
                <a:ea typeface="Century Gothic"/>
                <a:cs typeface="Century Gothic"/>
                <a:sym typeface="Century Gothic"/>
              </a:rPr>
              <a:t>2</a:t>
            </a:r>
            <a:endParaRPr sz="3600" b="0" i="0" u="none" strike="noStrike" cap="none">
              <a:solidFill>
                <a:srgbClr val="222222"/>
              </a:solidFill>
              <a:latin typeface="Century Gothic"/>
              <a:ea typeface="Century Gothic"/>
              <a:cs typeface="Century Gothic"/>
              <a:sym typeface="Century Gothic"/>
            </a:endParaRPr>
          </a:p>
        </p:txBody>
      </p:sp>
      <p:sp>
        <p:nvSpPr>
          <p:cNvPr id="179" name="Google Shape;179;p10"/>
          <p:cNvSpPr/>
          <p:nvPr/>
        </p:nvSpPr>
        <p:spPr>
          <a:xfrm>
            <a:off x="6065615" y="2384822"/>
            <a:ext cx="680700" cy="982200"/>
          </a:xfrm>
          <a:prstGeom prst="roundRect">
            <a:avLst>
              <a:gd name="adj" fmla="val 16667"/>
            </a:avLst>
          </a:prstGeom>
          <a:no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3600">
                <a:solidFill>
                  <a:srgbClr val="222222"/>
                </a:solidFill>
                <a:latin typeface="Century Gothic"/>
                <a:ea typeface="Century Gothic"/>
                <a:cs typeface="Century Gothic"/>
                <a:sym typeface="Century Gothic"/>
              </a:rPr>
              <a:t>4</a:t>
            </a:r>
            <a:endParaRPr sz="3600" b="0" i="0" u="none" strike="noStrike" cap="none">
              <a:solidFill>
                <a:srgbClr val="222222"/>
              </a:solidFill>
              <a:latin typeface="Century Gothic"/>
              <a:ea typeface="Century Gothic"/>
              <a:cs typeface="Century Gothic"/>
              <a:sym typeface="Century Gothic"/>
            </a:endParaRPr>
          </a:p>
        </p:txBody>
      </p:sp>
      <p:sp>
        <p:nvSpPr>
          <p:cNvPr id="180" name="Google Shape;180;p10"/>
          <p:cNvSpPr/>
          <p:nvPr/>
        </p:nvSpPr>
        <p:spPr>
          <a:xfrm>
            <a:off x="7101935" y="2384822"/>
            <a:ext cx="680700" cy="982200"/>
          </a:xfrm>
          <a:prstGeom prst="roundRect">
            <a:avLst>
              <a:gd name="adj" fmla="val 16667"/>
            </a:avLst>
          </a:prstGeom>
          <a:no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3600">
                <a:solidFill>
                  <a:srgbClr val="222222"/>
                </a:solidFill>
                <a:latin typeface="Century Gothic"/>
                <a:ea typeface="Century Gothic"/>
                <a:cs typeface="Century Gothic"/>
                <a:sym typeface="Century Gothic"/>
              </a:rPr>
              <a:t>4</a:t>
            </a:r>
            <a:endParaRPr sz="3600" b="0" i="0" u="none" strike="noStrike" cap="none">
              <a:solidFill>
                <a:srgbClr val="222222"/>
              </a:solidFill>
              <a:latin typeface="Century Gothic"/>
              <a:ea typeface="Century Gothic"/>
              <a:cs typeface="Century Gothic"/>
              <a:sym typeface="Century Gothic"/>
            </a:endParaRPr>
          </a:p>
        </p:txBody>
      </p:sp>
      <p:sp>
        <p:nvSpPr>
          <p:cNvPr id="181" name="Google Shape;181;p10"/>
          <p:cNvSpPr/>
          <p:nvPr/>
        </p:nvSpPr>
        <p:spPr>
          <a:xfrm>
            <a:off x="5029295" y="2384822"/>
            <a:ext cx="680700" cy="982200"/>
          </a:xfrm>
          <a:prstGeom prst="roundRect">
            <a:avLst>
              <a:gd name="adj" fmla="val 16667"/>
            </a:avLst>
          </a:prstGeom>
          <a:no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3600">
                <a:solidFill>
                  <a:srgbClr val="222222"/>
                </a:solidFill>
                <a:latin typeface="Century Gothic"/>
                <a:ea typeface="Century Gothic"/>
                <a:cs typeface="Century Gothic"/>
                <a:sym typeface="Century Gothic"/>
              </a:rPr>
              <a:t>2</a:t>
            </a:r>
            <a:endParaRPr sz="3600" b="0" i="0" u="none" strike="noStrike" cap="none">
              <a:solidFill>
                <a:srgbClr val="222222"/>
              </a:solidFill>
              <a:latin typeface="Century Gothic"/>
              <a:ea typeface="Century Gothic"/>
              <a:cs typeface="Century Gothic"/>
              <a:sym typeface="Century Gothic"/>
            </a:endParaRPr>
          </a:p>
        </p:txBody>
      </p:sp>
      <p:sp>
        <p:nvSpPr>
          <p:cNvPr id="182" name="Google Shape;182;p10"/>
          <p:cNvSpPr/>
          <p:nvPr/>
        </p:nvSpPr>
        <p:spPr>
          <a:xfrm>
            <a:off x="8138255" y="2384822"/>
            <a:ext cx="680700" cy="982200"/>
          </a:xfrm>
          <a:prstGeom prst="roundRect">
            <a:avLst>
              <a:gd name="adj" fmla="val 16667"/>
            </a:avLst>
          </a:prstGeom>
          <a:no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3600">
                <a:solidFill>
                  <a:srgbClr val="222222"/>
                </a:solidFill>
                <a:latin typeface="Century Gothic"/>
                <a:ea typeface="Century Gothic"/>
                <a:cs typeface="Century Gothic"/>
                <a:sym typeface="Century Gothic"/>
              </a:rPr>
              <a:t>6</a:t>
            </a:r>
            <a:endParaRPr sz="3600" b="0" i="0" u="none" strike="noStrike" cap="none">
              <a:solidFill>
                <a:srgbClr val="222222"/>
              </a:solidFill>
              <a:latin typeface="Century Gothic"/>
              <a:ea typeface="Century Gothic"/>
              <a:cs typeface="Century Gothic"/>
              <a:sym typeface="Century Gothic"/>
            </a:endParaRPr>
          </a:p>
        </p:txBody>
      </p:sp>
      <p:sp>
        <p:nvSpPr>
          <p:cNvPr id="183" name="Google Shape;183;p10"/>
          <p:cNvSpPr/>
          <p:nvPr/>
        </p:nvSpPr>
        <p:spPr>
          <a:xfrm>
            <a:off x="9174575" y="2384822"/>
            <a:ext cx="680700" cy="982200"/>
          </a:xfrm>
          <a:prstGeom prst="roundRect">
            <a:avLst>
              <a:gd name="adj" fmla="val 16667"/>
            </a:avLst>
          </a:prstGeom>
          <a:no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3600">
                <a:solidFill>
                  <a:srgbClr val="222222"/>
                </a:solidFill>
                <a:latin typeface="Century Gothic"/>
                <a:ea typeface="Century Gothic"/>
                <a:cs typeface="Century Gothic"/>
                <a:sym typeface="Century Gothic"/>
              </a:rPr>
              <a:t>6</a:t>
            </a:r>
            <a:endParaRPr sz="3600" b="0" i="0" u="none" strike="noStrike" cap="none">
              <a:solidFill>
                <a:srgbClr val="222222"/>
              </a:solidFill>
              <a:latin typeface="Century Gothic"/>
              <a:ea typeface="Century Gothic"/>
              <a:cs typeface="Century Gothic"/>
              <a:sym typeface="Century Gothic"/>
            </a:endParaRPr>
          </a:p>
        </p:txBody>
      </p:sp>
      <p:sp>
        <p:nvSpPr>
          <p:cNvPr id="184" name="Google Shape;184;p10"/>
          <p:cNvSpPr txBox="1"/>
          <p:nvPr/>
        </p:nvSpPr>
        <p:spPr>
          <a:xfrm>
            <a:off x="7226616" y="4566420"/>
            <a:ext cx="1379100" cy="544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dirty="0">
                <a:solidFill>
                  <a:srgbClr val="43A047"/>
                </a:solidFill>
                <a:latin typeface="Century Gothic"/>
                <a:ea typeface="Century Gothic"/>
                <a:cs typeface="Century Gothic"/>
                <a:sym typeface="Century Gothic"/>
              </a:rPr>
              <a:t>664,422</a:t>
            </a:r>
            <a:endParaRPr sz="1400" b="0" i="0" u="none" strike="noStrike" cap="none" dirty="0">
              <a:solidFill>
                <a:srgbClr val="43A047"/>
              </a:solidFill>
              <a:latin typeface="Arial"/>
              <a:ea typeface="Arial"/>
              <a:cs typeface="Arial"/>
              <a:sym typeface="Arial"/>
            </a:endParaRPr>
          </a:p>
        </p:txBody>
      </p:sp>
      <p:sp>
        <p:nvSpPr>
          <p:cNvPr id="185" name="Google Shape;185;p10"/>
          <p:cNvSpPr txBox="1"/>
          <p:nvPr/>
        </p:nvSpPr>
        <p:spPr>
          <a:xfrm>
            <a:off x="7226616" y="4985927"/>
            <a:ext cx="1379100" cy="544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a:solidFill>
                  <a:srgbClr val="43A047"/>
                </a:solidFill>
                <a:latin typeface="Century Gothic"/>
                <a:ea typeface="Century Gothic"/>
                <a:cs typeface="Century Gothic"/>
                <a:sym typeface="Century Gothic"/>
              </a:rPr>
              <a:t>224,466</a:t>
            </a:r>
            <a:endParaRPr sz="1400" b="0" i="0" u="none" strike="noStrike" cap="none">
              <a:solidFill>
                <a:srgbClr val="43A047"/>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fade">
                                      <p:cBhvr>
                                        <p:cTn id="7" dur="500"/>
                                        <p:tgtEl>
                                          <p:spTgt spid="18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5"/>
                                        </p:tgtEl>
                                        <p:attrNameLst>
                                          <p:attrName>style.visibility</p:attrName>
                                        </p:attrNameLst>
                                      </p:cBhvr>
                                      <p:to>
                                        <p:strVal val="visible"/>
                                      </p:to>
                                    </p:set>
                                    <p:animEffect transition="in" filter="fade">
                                      <p:cBhvr>
                                        <p:cTn id="10" dur="500"/>
                                        <p:tgtEl>
                                          <p:spTgt spid="185"/>
                                        </p:tgtEl>
                                      </p:cBhvr>
                                    </p:animEffect>
                                  </p:childTnLst>
                                </p:cTn>
                              </p:par>
                            </p:childTnLst>
                          </p:cTn>
                        </p:par>
                      </p:childTnLst>
                    </p:cTn>
                  </p:par>
                </p:childTnLst>
              </p:cTn>
              <p:nextCondLst>
                <p:cond evt="onClick" delay="0">
                  <p:tgtEl>
                    <p:spTgt spid="176"/>
                  </p:tgtEl>
                </p:cond>
              </p:nextCondLst>
            </p:seq>
          </p:childTnLst>
        </p:cTn>
      </p:par>
    </p:tnLst>
    <p:bldLst>
      <p:bldP spid="184" grpId="0"/>
      <p:bldP spid="18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1"/>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3" name="Picture 2" descr="Graphical user interface, text, application, chat or text message&#10;&#10;Description automatically generated">
            <a:extLst>
              <a:ext uri="{FF2B5EF4-FFF2-40B4-BE49-F238E27FC236}">
                <a16:creationId xmlns:a16="http://schemas.microsoft.com/office/drawing/2014/main" id="{AF0B777D-CB62-D74E-9968-014CB4990BD6}"/>
              </a:ext>
            </a:extLst>
          </p:cNvPr>
          <p:cNvPicPr>
            <a:picLocks noChangeAspect="1"/>
          </p:cNvPicPr>
          <p:nvPr/>
        </p:nvPicPr>
        <p:blipFill>
          <a:blip r:embed="rId3"/>
          <a:stretch>
            <a:fillRect/>
          </a:stretch>
        </p:blipFill>
        <p:spPr>
          <a:xfrm>
            <a:off x="263524" y="1077157"/>
            <a:ext cx="7848600" cy="237744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4"/>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Reflect</a:t>
            </a:r>
            <a:endParaRPr/>
          </a:p>
        </p:txBody>
      </p:sp>
      <p:sp>
        <p:nvSpPr>
          <p:cNvPr id="205" name="Google Shape;205;p14"/>
          <p:cNvSpPr txBox="1">
            <a:spLocks noGrp="1"/>
          </p:cNvSpPr>
          <p:nvPr>
            <p:ph type="body" idx="2"/>
          </p:nvPr>
        </p:nvSpPr>
        <p:spPr>
          <a:xfrm>
            <a:off x="263046" y="1176338"/>
            <a:ext cx="11736887" cy="1788535"/>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a:t>The Mathling says, “In the number 1,498,765, the digit 1 is worth the most.”</a:t>
            </a:r>
            <a:endParaRPr/>
          </a:p>
          <a:p>
            <a:pPr marL="0" lvl="0" indent="0" algn="l" rtl="0">
              <a:lnSpc>
                <a:spcPct val="150000"/>
              </a:lnSpc>
              <a:spcBef>
                <a:spcPts val="1000"/>
              </a:spcBef>
              <a:spcAft>
                <a:spcPts val="0"/>
              </a:spcAft>
              <a:buClr>
                <a:srgbClr val="222222"/>
              </a:buClr>
              <a:buSzPts val="1800"/>
              <a:buNone/>
            </a:pPr>
            <a:r>
              <a:rPr lang="en-GB"/>
              <a:t>The Mathling is correct. </a:t>
            </a:r>
            <a:endParaRPr/>
          </a:p>
          <a:p>
            <a:pPr marL="0" lvl="0" indent="0" algn="l" rtl="0">
              <a:lnSpc>
                <a:spcPct val="150000"/>
              </a:lnSpc>
              <a:spcBef>
                <a:spcPts val="1000"/>
              </a:spcBef>
              <a:spcAft>
                <a:spcPts val="0"/>
              </a:spcAft>
              <a:buClr>
                <a:srgbClr val="222222"/>
              </a:buClr>
              <a:buSzPts val="1800"/>
              <a:buNone/>
            </a:pPr>
            <a:r>
              <a:rPr lang="en-GB" b="1"/>
              <a:t>Explain why. </a:t>
            </a:r>
            <a:endParaRPr/>
          </a:p>
        </p:txBody>
      </p:sp>
      <p:sp>
        <p:nvSpPr>
          <p:cNvPr id="206" name="Google Shape;206;p14"/>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pic>
        <p:nvPicPr>
          <p:cNvPr id="207" name="Google Shape;207;p14"/>
          <p:cNvPicPr preferRelativeResize="0"/>
          <p:nvPr/>
        </p:nvPicPr>
        <p:blipFill rotWithShape="1">
          <a:blip r:embed="rId3">
            <a:alphaModFix/>
          </a:blip>
          <a:srcRect/>
          <a:stretch/>
        </p:blipFill>
        <p:spPr>
          <a:xfrm>
            <a:off x="9875638" y="1450996"/>
            <a:ext cx="1588136" cy="1613058"/>
          </a:xfrm>
          <a:prstGeom prst="rect">
            <a:avLst/>
          </a:prstGeom>
          <a:noFill/>
          <a:ln>
            <a:noFill/>
          </a:ln>
        </p:spPr>
      </p:pic>
      <p:sp>
        <p:nvSpPr>
          <p:cNvPr id="208" name="Google Shape;208;p14"/>
          <p:cNvSpPr txBox="1"/>
          <p:nvPr/>
        </p:nvSpPr>
        <p:spPr>
          <a:xfrm>
            <a:off x="360000" y="2811225"/>
            <a:ext cx="11527800" cy="1666800"/>
          </a:xfrm>
          <a:prstGeom prst="rect">
            <a:avLst/>
          </a:prstGeom>
          <a:noFill/>
          <a:ln>
            <a:noFill/>
          </a:ln>
        </p:spPr>
        <p:txBody>
          <a:bodyPr spcFirstLastPara="1" wrap="square" lIns="91425" tIns="91425" rIns="91425" bIns="91425" anchor="t" anchorCtr="0">
            <a:noAutofit/>
          </a:bodyPr>
          <a:lstStyle/>
          <a:p>
            <a:pPr marL="0" marR="0" lvl="0" indent="0" algn="just" rtl="0">
              <a:lnSpc>
                <a:spcPct val="15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Although in terms of digits, 1 is the lowest value digit, because it is in the highest value column it is worth more than any other digit within the number. Put simply, 1,000,000 is worth more than 400,000 (or any other amount if the number were partitioned) . Therefore, the digit 1 represents the highest value amount within 1,498,765.</a:t>
            </a:r>
            <a:endParaRPr sz="1400" b="0" i="0" u="none" strike="noStrike" cap="none">
              <a:solidFill>
                <a:srgbClr val="43A047"/>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8"/>
                                        </p:tgtEl>
                                        <p:attrNameLst>
                                          <p:attrName>style.visibility</p:attrName>
                                        </p:attrNameLst>
                                      </p:cBhvr>
                                      <p:to>
                                        <p:strVal val="visible"/>
                                      </p:to>
                                    </p:set>
                                    <p:animEffect transition="in" filter="fade">
                                      <p:cBhvr>
                                        <p:cTn id="7" dur="1000"/>
                                        <p:tgtEl>
                                          <p:spTgt spid="208"/>
                                        </p:tgtEl>
                                      </p:cBhvr>
                                    </p:animEffect>
                                  </p:childTnLst>
                                </p:cTn>
                              </p:par>
                            </p:childTnLst>
                          </p:cTn>
                        </p:par>
                      </p:childTnLst>
                    </p:cTn>
                  </p:par>
                </p:childTnLst>
              </p:cTn>
              <p:nextCondLst>
                <p:cond evt="onClick" delay="0">
                  <p:tgtEl>
                    <p:spTgt spid="206"/>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2400"/>
              <a:buFont typeface="Century Gothic"/>
              <a:buNone/>
            </a:pPr>
            <a:r>
              <a:rPr lang="en-GB" sz="2400">
                <a:latin typeface="Century Gothic"/>
                <a:ea typeface="Century Gothic"/>
                <a:cs typeface="Century Gothic"/>
                <a:sym typeface="Century Gothic"/>
              </a:rPr>
              <a:t>The following slides are based on:</a:t>
            </a:r>
            <a:br>
              <a:rPr lang="en-GB" sz="2400">
                <a:latin typeface="Century Gothic"/>
                <a:ea typeface="Century Gothic"/>
                <a:cs typeface="Century Gothic"/>
                <a:sym typeface="Century Gothic"/>
              </a:rPr>
            </a:br>
            <a:r>
              <a:rPr lang="en-GB" sz="2400">
                <a:latin typeface="Century Gothic"/>
                <a:ea typeface="Century Gothic"/>
                <a:cs typeface="Century Gothic"/>
                <a:sym typeface="Century Gothic"/>
              </a:rPr>
              <a:t>Partitioning numbers to 10,000</a:t>
            </a:r>
            <a:endParaRPr sz="2400" b="1">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6"/>
          <p:cNvSpPr txBox="1">
            <a:spLocks noGrp="1"/>
          </p:cNvSpPr>
          <p:nvPr>
            <p:ph type="body" idx="2"/>
          </p:nvPr>
        </p:nvSpPr>
        <p:spPr>
          <a:xfrm>
            <a:off x="263046" y="700644"/>
            <a:ext cx="11736887" cy="3026229"/>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dirty="0"/>
              <a:t>Complete the statements from the number:</a:t>
            </a:r>
            <a:endParaRPr dirty="0"/>
          </a:p>
          <a:p>
            <a:pPr marL="0" lvl="0" indent="0" algn="l" rtl="0">
              <a:lnSpc>
                <a:spcPct val="150000"/>
              </a:lnSpc>
              <a:spcBef>
                <a:spcPts val="0"/>
              </a:spcBef>
              <a:spcAft>
                <a:spcPts val="0"/>
              </a:spcAft>
              <a:buClr>
                <a:srgbClr val="222222"/>
              </a:buClr>
              <a:buSzPts val="1800"/>
              <a:buNone/>
            </a:pPr>
            <a:endParaRPr dirty="0"/>
          </a:p>
          <a:p>
            <a:pPr marL="342900" lvl="0" indent="-342900" algn="l" rtl="0">
              <a:lnSpc>
                <a:spcPct val="150000"/>
              </a:lnSpc>
              <a:spcBef>
                <a:spcPts val="0"/>
              </a:spcBef>
              <a:spcAft>
                <a:spcPts val="0"/>
              </a:spcAft>
              <a:buClr>
                <a:srgbClr val="222222"/>
              </a:buClr>
              <a:buSzPts val="1800"/>
              <a:buFont typeface="Calibri"/>
              <a:buAutoNum type="alphaLcParenR"/>
            </a:pPr>
            <a:r>
              <a:rPr lang="en-GB" dirty="0"/>
              <a:t>2,000 + 300 + _____ + 8</a:t>
            </a:r>
          </a:p>
          <a:p>
            <a:pPr marL="342900" lvl="0" indent="-342900" algn="l" rtl="0">
              <a:lnSpc>
                <a:spcPct val="150000"/>
              </a:lnSpc>
              <a:spcBef>
                <a:spcPts val="0"/>
              </a:spcBef>
              <a:spcAft>
                <a:spcPts val="0"/>
              </a:spcAft>
              <a:buClr>
                <a:srgbClr val="222222"/>
              </a:buClr>
              <a:buSzPts val="1800"/>
              <a:buFont typeface="Calibri"/>
              <a:buAutoNum type="alphaLcParenR"/>
            </a:pPr>
            <a:endParaRPr lang="en-GB" dirty="0"/>
          </a:p>
          <a:p>
            <a:pPr marL="342900" lvl="0" indent="-342900" algn="l" rtl="0">
              <a:lnSpc>
                <a:spcPct val="150000"/>
              </a:lnSpc>
              <a:spcBef>
                <a:spcPts val="0"/>
              </a:spcBef>
              <a:spcAft>
                <a:spcPts val="0"/>
              </a:spcAft>
              <a:buClr>
                <a:srgbClr val="222222"/>
              </a:buClr>
              <a:buSzPts val="1800"/>
              <a:buFont typeface="Calibri"/>
              <a:buAutoNum type="alphaLcParenR"/>
            </a:pPr>
            <a:r>
              <a:rPr lang="en-GB" dirty="0"/>
              <a:t>1,000 + _____ + 58</a:t>
            </a:r>
          </a:p>
          <a:p>
            <a:pPr marL="342900" lvl="0" indent="-342900" algn="l" rtl="0">
              <a:lnSpc>
                <a:spcPct val="150000"/>
              </a:lnSpc>
              <a:spcBef>
                <a:spcPts val="0"/>
              </a:spcBef>
              <a:spcAft>
                <a:spcPts val="0"/>
              </a:spcAft>
              <a:buClr>
                <a:srgbClr val="222222"/>
              </a:buClr>
              <a:buSzPts val="1800"/>
              <a:buFont typeface="Calibri"/>
              <a:buAutoNum type="alphaLcParenR"/>
            </a:pPr>
            <a:endParaRPr lang="en-GB" dirty="0"/>
          </a:p>
          <a:p>
            <a:pPr marL="342900" lvl="0" indent="-342900" algn="l" rtl="0">
              <a:lnSpc>
                <a:spcPct val="150000"/>
              </a:lnSpc>
              <a:spcBef>
                <a:spcPts val="0"/>
              </a:spcBef>
              <a:spcAft>
                <a:spcPts val="0"/>
              </a:spcAft>
              <a:buClr>
                <a:srgbClr val="222222"/>
              </a:buClr>
              <a:buSzPts val="1800"/>
              <a:buFont typeface="Calibri"/>
              <a:buAutoNum type="alphaLcParenR"/>
            </a:pPr>
            <a:r>
              <a:rPr lang="en-GB" dirty="0"/>
              <a:t>1,300 + _____ + 50 + _____</a:t>
            </a:r>
            <a:endParaRPr dirty="0"/>
          </a:p>
        </p:txBody>
      </p:sp>
      <p:sp>
        <p:nvSpPr>
          <p:cNvPr id="220" name="Google Shape;220;p16"/>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221" name="Google Shape;221;p16"/>
          <p:cNvGrpSpPr/>
          <p:nvPr/>
        </p:nvGrpSpPr>
        <p:grpSpPr>
          <a:xfrm>
            <a:off x="1122028" y="3726873"/>
            <a:ext cx="9302452" cy="2299857"/>
            <a:chOff x="263046" y="3717289"/>
            <a:chExt cx="9302452" cy="2299857"/>
          </a:xfrm>
        </p:grpSpPr>
        <p:pic>
          <p:nvPicPr>
            <p:cNvPr id="222" name="Google Shape;222;p16"/>
            <p:cNvPicPr preferRelativeResize="0"/>
            <p:nvPr/>
          </p:nvPicPr>
          <p:blipFill rotWithShape="1">
            <a:blip r:embed="rId3">
              <a:alphaModFix/>
            </a:blip>
            <a:srcRect/>
            <a:stretch/>
          </p:blipFill>
          <p:spPr>
            <a:xfrm>
              <a:off x="4278478" y="3717290"/>
              <a:ext cx="1064419" cy="1743075"/>
            </a:xfrm>
            <a:prstGeom prst="rect">
              <a:avLst/>
            </a:prstGeom>
            <a:noFill/>
            <a:ln>
              <a:noFill/>
            </a:ln>
          </p:spPr>
        </p:pic>
        <p:pic>
          <p:nvPicPr>
            <p:cNvPr id="223" name="Google Shape;223;p16"/>
            <p:cNvPicPr preferRelativeResize="0"/>
            <p:nvPr/>
          </p:nvPicPr>
          <p:blipFill rotWithShape="1">
            <a:blip r:embed="rId4">
              <a:alphaModFix/>
            </a:blip>
            <a:srcRect/>
            <a:stretch/>
          </p:blipFill>
          <p:spPr>
            <a:xfrm>
              <a:off x="8087486" y="5231764"/>
              <a:ext cx="207169" cy="228600"/>
            </a:xfrm>
            <a:prstGeom prst="rect">
              <a:avLst/>
            </a:prstGeom>
            <a:noFill/>
            <a:ln>
              <a:noFill/>
            </a:ln>
          </p:spPr>
        </p:pic>
        <p:pic>
          <p:nvPicPr>
            <p:cNvPr id="224" name="Google Shape;224;p16"/>
            <p:cNvPicPr preferRelativeResize="0"/>
            <p:nvPr/>
          </p:nvPicPr>
          <p:blipFill rotWithShape="1">
            <a:blip r:embed="rId5">
              <a:alphaModFix/>
            </a:blip>
            <a:srcRect/>
            <a:stretch/>
          </p:blipFill>
          <p:spPr>
            <a:xfrm>
              <a:off x="7966539" y="3726873"/>
              <a:ext cx="207169" cy="1221581"/>
            </a:xfrm>
            <a:prstGeom prst="rect">
              <a:avLst/>
            </a:prstGeom>
            <a:noFill/>
            <a:ln>
              <a:noFill/>
            </a:ln>
          </p:spPr>
        </p:pic>
        <p:pic>
          <p:nvPicPr>
            <p:cNvPr id="225" name="Google Shape;225;p16"/>
            <p:cNvPicPr preferRelativeResize="0"/>
            <p:nvPr/>
          </p:nvPicPr>
          <p:blipFill rotWithShape="1">
            <a:blip r:embed="rId6">
              <a:alphaModFix/>
            </a:blip>
            <a:srcRect/>
            <a:stretch/>
          </p:blipFill>
          <p:spPr>
            <a:xfrm>
              <a:off x="263046" y="3802583"/>
              <a:ext cx="1950244" cy="2214563"/>
            </a:xfrm>
            <a:prstGeom prst="rect">
              <a:avLst/>
            </a:prstGeom>
            <a:noFill/>
            <a:ln>
              <a:noFill/>
            </a:ln>
          </p:spPr>
        </p:pic>
        <p:pic>
          <p:nvPicPr>
            <p:cNvPr id="226" name="Google Shape;226;p16"/>
            <p:cNvPicPr preferRelativeResize="0"/>
            <p:nvPr/>
          </p:nvPicPr>
          <p:blipFill rotWithShape="1">
            <a:blip r:embed="rId6">
              <a:alphaModFix/>
            </a:blip>
            <a:srcRect/>
            <a:stretch/>
          </p:blipFill>
          <p:spPr>
            <a:xfrm>
              <a:off x="2213290" y="3802582"/>
              <a:ext cx="1950244" cy="2214563"/>
            </a:xfrm>
            <a:prstGeom prst="rect">
              <a:avLst/>
            </a:prstGeom>
            <a:noFill/>
            <a:ln>
              <a:noFill/>
            </a:ln>
          </p:spPr>
        </p:pic>
        <p:pic>
          <p:nvPicPr>
            <p:cNvPr id="227" name="Google Shape;227;p16"/>
            <p:cNvPicPr preferRelativeResize="0"/>
            <p:nvPr/>
          </p:nvPicPr>
          <p:blipFill rotWithShape="1">
            <a:blip r:embed="rId3">
              <a:alphaModFix/>
            </a:blip>
            <a:srcRect/>
            <a:stretch/>
          </p:blipFill>
          <p:spPr>
            <a:xfrm>
              <a:off x="5457841" y="3717289"/>
              <a:ext cx="1064419" cy="1743075"/>
            </a:xfrm>
            <a:prstGeom prst="rect">
              <a:avLst/>
            </a:prstGeom>
            <a:noFill/>
            <a:ln>
              <a:noFill/>
            </a:ln>
          </p:spPr>
        </p:pic>
        <p:pic>
          <p:nvPicPr>
            <p:cNvPr id="228" name="Google Shape;228;p16"/>
            <p:cNvPicPr preferRelativeResize="0"/>
            <p:nvPr/>
          </p:nvPicPr>
          <p:blipFill rotWithShape="1">
            <a:blip r:embed="rId3">
              <a:alphaModFix/>
            </a:blip>
            <a:srcRect/>
            <a:stretch/>
          </p:blipFill>
          <p:spPr>
            <a:xfrm>
              <a:off x="6637204" y="3717289"/>
              <a:ext cx="1064419" cy="1743075"/>
            </a:xfrm>
            <a:prstGeom prst="rect">
              <a:avLst/>
            </a:prstGeom>
            <a:noFill/>
            <a:ln>
              <a:noFill/>
            </a:ln>
          </p:spPr>
        </p:pic>
        <p:pic>
          <p:nvPicPr>
            <p:cNvPr id="229" name="Google Shape;229;p16"/>
            <p:cNvPicPr preferRelativeResize="0"/>
            <p:nvPr/>
          </p:nvPicPr>
          <p:blipFill rotWithShape="1">
            <a:blip r:embed="rId5">
              <a:alphaModFix/>
            </a:blip>
            <a:srcRect/>
            <a:stretch/>
          </p:blipFill>
          <p:spPr>
            <a:xfrm>
              <a:off x="8323140" y="3726873"/>
              <a:ext cx="207169" cy="1221581"/>
            </a:xfrm>
            <a:prstGeom prst="rect">
              <a:avLst/>
            </a:prstGeom>
            <a:noFill/>
            <a:ln>
              <a:noFill/>
            </a:ln>
          </p:spPr>
        </p:pic>
        <p:pic>
          <p:nvPicPr>
            <p:cNvPr id="230" name="Google Shape;230;p16"/>
            <p:cNvPicPr preferRelativeResize="0"/>
            <p:nvPr/>
          </p:nvPicPr>
          <p:blipFill rotWithShape="1">
            <a:blip r:embed="rId5">
              <a:alphaModFix/>
            </a:blip>
            <a:srcRect/>
            <a:stretch/>
          </p:blipFill>
          <p:spPr>
            <a:xfrm>
              <a:off x="8648727" y="3726873"/>
              <a:ext cx="207169" cy="1221581"/>
            </a:xfrm>
            <a:prstGeom prst="rect">
              <a:avLst/>
            </a:prstGeom>
            <a:noFill/>
            <a:ln>
              <a:noFill/>
            </a:ln>
          </p:spPr>
        </p:pic>
        <p:pic>
          <p:nvPicPr>
            <p:cNvPr id="231" name="Google Shape;231;p16"/>
            <p:cNvPicPr preferRelativeResize="0"/>
            <p:nvPr/>
          </p:nvPicPr>
          <p:blipFill rotWithShape="1">
            <a:blip r:embed="rId5">
              <a:alphaModFix/>
            </a:blip>
            <a:srcRect/>
            <a:stretch/>
          </p:blipFill>
          <p:spPr>
            <a:xfrm>
              <a:off x="9005328" y="3726873"/>
              <a:ext cx="207169" cy="1221581"/>
            </a:xfrm>
            <a:prstGeom prst="rect">
              <a:avLst/>
            </a:prstGeom>
            <a:noFill/>
            <a:ln>
              <a:noFill/>
            </a:ln>
          </p:spPr>
        </p:pic>
        <p:pic>
          <p:nvPicPr>
            <p:cNvPr id="232" name="Google Shape;232;p16"/>
            <p:cNvPicPr preferRelativeResize="0"/>
            <p:nvPr/>
          </p:nvPicPr>
          <p:blipFill rotWithShape="1">
            <a:blip r:embed="rId5">
              <a:alphaModFix/>
            </a:blip>
            <a:srcRect/>
            <a:stretch/>
          </p:blipFill>
          <p:spPr>
            <a:xfrm>
              <a:off x="9358329" y="3726873"/>
              <a:ext cx="207169" cy="1221581"/>
            </a:xfrm>
            <a:prstGeom prst="rect">
              <a:avLst/>
            </a:prstGeom>
            <a:noFill/>
            <a:ln>
              <a:noFill/>
            </a:ln>
          </p:spPr>
        </p:pic>
        <p:pic>
          <p:nvPicPr>
            <p:cNvPr id="233" name="Google Shape;233;p16"/>
            <p:cNvPicPr preferRelativeResize="0"/>
            <p:nvPr/>
          </p:nvPicPr>
          <p:blipFill rotWithShape="1">
            <a:blip r:embed="rId4">
              <a:alphaModFix/>
            </a:blip>
            <a:srcRect/>
            <a:stretch/>
          </p:blipFill>
          <p:spPr>
            <a:xfrm>
              <a:off x="8392286" y="5231764"/>
              <a:ext cx="207169" cy="228600"/>
            </a:xfrm>
            <a:prstGeom prst="rect">
              <a:avLst/>
            </a:prstGeom>
            <a:noFill/>
            <a:ln>
              <a:noFill/>
            </a:ln>
          </p:spPr>
        </p:pic>
        <p:pic>
          <p:nvPicPr>
            <p:cNvPr id="234" name="Google Shape;234;p16"/>
            <p:cNvPicPr preferRelativeResize="0"/>
            <p:nvPr/>
          </p:nvPicPr>
          <p:blipFill rotWithShape="1">
            <a:blip r:embed="rId4">
              <a:alphaModFix/>
            </a:blip>
            <a:srcRect/>
            <a:stretch/>
          </p:blipFill>
          <p:spPr>
            <a:xfrm>
              <a:off x="8697086" y="5231764"/>
              <a:ext cx="207169" cy="228600"/>
            </a:xfrm>
            <a:prstGeom prst="rect">
              <a:avLst/>
            </a:prstGeom>
            <a:noFill/>
            <a:ln>
              <a:noFill/>
            </a:ln>
          </p:spPr>
        </p:pic>
        <p:pic>
          <p:nvPicPr>
            <p:cNvPr id="235" name="Google Shape;235;p16"/>
            <p:cNvPicPr preferRelativeResize="0"/>
            <p:nvPr/>
          </p:nvPicPr>
          <p:blipFill rotWithShape="1">
            <a:blip r:embed="rId4">
              <a:alphaModFix/>
            </a:blip>
            <a:srcRect/>
            <a:stretch/>
          </p:blipFill>
          <p:spPr>
            <a:xfrm>
              <a:off x="9001886" y="5231764"/>
              <a:ext cx="207169" cy="228600"/>
            </a:xfrm>
            <a:prstGeom prst="rect">
              <a:avLst/>
            </a:prstGeom>
            <a:noFill/>
            <a:ln>
              <a:noFill/>
            </a:ln>
          </p:spPr>
        </p:pic>
        <p:pic>
          <p:nvPicPr>
            <p:cNvPr id="236" name="Google Shape;236;p16"/>
            <p:cNvPicPr preferRelativeResize="0"/>
            <p:nvPr/>
          </p:nvPicPr>
          <p:blipFill rotWithShape="1">
            <a:blip r:embed="rId4">
              <a:alphaModFix/>
            </a:blip>
            <a:srcRect/>
            <a:stretch/>
          </p:blipFill>
          <p:spPr>
            <a:xfrm>
              <a:off x="8081204" y="5515074"/>
              <a:ext cx="207169" cy="228600"/>
            </a:xfrm>
            <a:prstGeom prst="rect">
              <a:avLst/>
            </a:prstGeom>
            <a:noFill/>
            <a:ln>
              <a:noFill/>
            </a:ln>
          </p:spPr>
        </p:pic>
        <p:pic>
          <p:nvPicPr>
            <p:cNvPr id="237" name="Google Shape;237;p16"/>
            <p:cNvPicPr preferRelativeResize="0"/>
            <p:nvPr/>
          </p:nvPicPr>
          <p:blipFill rotWithShape="1">
            <a:blip r:embed="rId4">
              <a:alphaModFix/>
            </a:blip>
            <a:srcRect/>
            <a:stretch/>
          </p:blipFill>
          <p:spPr>
            <a:xfrm>
              <a:off x="8386004" y="5515074"/>
              <a:ext cx="207169" cy="228600"/>
            </a:xfrm>
            <a:prstGeom prst="rect">
              <a:avLst/>
            </a:prstGeom>
            <a:noFill/>
            <a:ln>
              <a:noFill/>
            </a:ln>
          </p:spPr>
        </p:pic>
        <p:pic>
          <p:nvPicPr>
            <p:cNvPr id="238" name="Google Shape;238;p16"/>
            <p:cNvPicPr preferRelativeResize="0"/>
            <p:nvPr/>
          </p:nvPicPr>
          <p:blipFill rotWithShape="1">
            <a:blip r:embed="rId4">
              <a:alphaModFix/>
            </a:blip>
            <a:srcRect/>
            <a:stretch/>
          </p:blipFill>
          <p:spPr>
            <a:xfrm>
              <a:off x="8690804" y="5515074"/>
              <a:ext cx="207169" cy="228600"/>
            </a:xfrm>
            <a:prstGeom prst="rect">
              <a:avLst/>
            </a:prstGeom>
            <a:noFill/>
            <a:ln>
              <a:noFill/>
            </a:ln>
          </p:spPr>
        </p:pic>
        <p:pic>
          <p:nvPicPr>
            <p:cNvPr id="239" name="Google Shape;239;p16"/>
            <p:cNvPicPr preferRelativeResize="0"/>
            <p:nvPr/>
          </p:nvPicPr>
          <p:blipFill rotWithShape="1">
            <a:blip r:embed="rId4">
              <a:alphaModFix/>
            </a:blip>
            <a:srcRect/>
            <a:stretch/>
          </p:blipFill>
          <p:spPr>
            <a:xfrm>
              <a:off x="8995604" y="5515074"/>
              <a:ext cx="207169" cy="228600"/>
            </a:xfrm>
            <a:prstGeom prst="rect">
              <a:avLst/>
            </a:prstGeom>
            <a:noFill/>
            <a:ln>
              <a:noFill/>
            </a:ln>
          </p:spPr>
        </p:pic>
      </p:grpSp>
      <p:sp>
        <p:nvSpPr>
          <p:cNvPr id="240" name="Google Shape;240;p16"/>
          <p:cNvSpPr txBox="1"/>
          <p:nvPr/>
        </p:nvSpPr>
        <p:spPr>
          <a:xfrm>
            <a:off x="3543050" y="1388051"/>
            <a:ext cx="1717800" cy="2424114"/>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2000"/>
              <a:buFont typeface="Arial"/>
              <a:buNone/>
            </a:pPr>
            <a:r>
              <a:rPr lang="en-GB" sz="2000" b="0" i="0" u="none" strike="noStrike" cap="none" dirty="0">
                <a:solidFill>
                  <a:srgbClr val="43A047"/>
                </a:solidFill>
                <a:latin typeface="Century Gothic"/>
                <a:ea typeface="Century Gothic"/>
                <a:cs typeface="Century Gothic"/>
                <a:sym typeface="Century Gothic"/>
              </a:rPr>
              <a:t>50</a:t>
            </a:r>
            <a:endParaRPr sz="2000" b="0" i="0" u="none" strike="noStrike" cap="none" dirty="0">
              <a:solidFill>
                <a:srgbClr val="43A047"/>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dirty="0">
              <a:solidFill>
                <a:srgbClr val="43A047"/>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rgbClr val="000000"/>
              </a:buClr>
              <a:buSzPts val="2000"/>
              <a:buFont typeface="Arial"/>
              <a:buNone/>
            </a:pPr>
            <a:r>
              <a:rPr lang="en-GB" sz="2000" b="0" i="0" u="none" strike="noStrike" cap="none" dirty="0">
                <a:solidFill>
                  <a:srgbClr val="43A047"/>
                </a:solidFill>
                <a:latin typeface="Century Gothic"/>
                <a:ea typeface="Century Gothic"/>
                <a:cs typeface="Century Gothic"/>
                <a:sym typeface="Century Gothic"/>
              </a:rPr>
              <a:t>1,300</a:t>
            </a:r>
            <a:endParaRPr sz="2000" b="0" i="0" u="none" strike="noStrike" cap="none" dirty="0">
              <a:solidFill>
                <a:srgbClr val="43A047"/>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dirty="0">
              <a:solidFill>
                <a:srgbClr val="43A047"/>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rgbClr val="000000"/>
              </a:buClr>
              <a:buSzPts val="2000"/>
              <a:buFont typeface="Arial"/>
              <a:buNone/>
            </a:pPr>
            <a:r>
              <a:rPr lang="en-GB" sz="2000" b="0" i="0" u="none" strike="noStrike" cap="none" dirty="0">
                <a:solidFill>
                  <a:srgbClr val="43A047"/>
                </a:solidFill>
                <a:latin typeface="Century Gothic"/>
                <a:ea typeface="Century Gothic"/>
                <a:cs typeface="Century Gothic"/>
                <a:sym typeface="Century Gothic"/>
              </a:rPr>
              <a:t>1,000        8</a:t>
            </a:r>
            <a:endParaRPr sz="2000" b="0" i="0" u="none" strike="noStrike" cap="none" dirty="0">
              <a:solidFill>
                <a:srgbClr val="43A047"/>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1000"/>
                                        <p:tgtEl>
                                          <p:spTgt spid="240"/>
                                        </p:tgtEl>
                                      </p:cBhvr>
                                    </p:animEffect>
                                  </p:childTnLst>
                                </p:cTn>
                              </p:par>
                            </p:childTnLst>
                          </p:cTn>
                        </p:par>
                      </p:childTnLst>
                    </p:cTn>
                  </p:par>
                </p:childTnLst>
              </p:cTn>
              <p:nextCondLst>
                <p:cond evt="onClick" delay="0">
                  <p:tgtEl>
                    <p:spTgt spid="220"/>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7"/>
          <p:cNvSpPr txBox="1">
            <a:spLocks noGrp="1"/>
          </p:cNvSpPr>
          <p:nvPr>
            <p:ph type="body" idx="2"/>
          </p:nvPr>
        </p:nvSpPr>
        <p:spPr>
          <a:xfrm>
            <a:off x="263046" y="700645"/>
            <a:ext cx="11736887" cy="345572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Use place value equipment to partition these numbers:</a:t>
            </a:r>
            <a:endParaRPr/>
          </a:p>
          <a:p>
            <a:pPr marL="342900" lvl="0" indent="-342900" algn="l" rtl="0">
              <a:lnSpc>
                <a:spcPct val="150000"/>
              </a:lnSpc>
              <a:spcBef>
                <a:spcPts val="1000"/>
              </a:spcBef>
              <a:spcAft>
                <a:spcPts val="0"/>
              </a:spcAft>
              <a:buClr>
                <a:srgbClr val="222222"/>
              </a:buClr>
              <a:buSzPts val="1800"/>
              <a:buFont typeface="Calibri"/>
              <a:buAutoNum type="alphaLcParenR"/>
            </a:pPr>
            <a:r>
              <a:rPr lang="en-GB"/>
              <a:t>4,382</a:t>
            </a:r>
            <a:endParaRPr/>
          </a:p>
          <a:p>
            <a:pPr marL="342900" lvl="0" indent="-342900" algn="l" rtl="0">
              <a:lnSpc>
                <a:spcPct val="150000"/>
              </a:lnSpc>
              <a:spcBef>
                <a:spcPts val="1000"/>
              </a:spcBef>
              <a:spcAft>
                <a:spcPts val="0"/>
              </a:spcAft>
              <a:buClr>
                <a:srgbClr val="222222"/>
              </a:buClr>
              <a:buSzPts val="1800"/>
              <a:buFont typeface="Calibri"/>
              <a:buAutoNum type="alphaLcParenR"/>
            </a:pPr>
            <a:r>
              <a:rPr lang="en-GB"/>
              <a:t>5,037</a:t>
            </a:r>
            <a:endParaRPr/>
          </a:p>
          <a:p>
            <a:pPr marL="342900" lvl="0" indent="-342900" algn="l" rtl="0">
              <a:lnSpc>
                <a:spcPct val="150000"/>
              </a:lnSpc>
              <a:spcBef>
                <a:spcPts val="1000"/>
              </a:spcBef>
              <a:spcAft>
                <a:spcPts val="0"/>
              </a:spcAft>
              <a:buClr>
                <a:srgbClr val="222222"/>
              </a:buClr>
              <a:buSzPts val="1800"/>
              <a:buFont typeface="Calibri"/>
              <a:buAutoNum type="alphaLcParenR"/>
            </a:pPr>
            <a:r>
              <a:rPr lang="en-GB"/>
              <a:t>2,418</a:t>
            </a:r>
            <a:endParaRPr/>
          </a:p>
          <a:p>
            <a:pPr marL="0" lvl="0" indent="0" algn="l" rtl="0">
              <a:lnSpc>
                <a:spcPct val="150000"/>
              </a:lnSpc>
              <a:spcBef>
                <a:spcPts val="1000"/>
              </a:spcBef>
              <a:spcAft>
                <a:spcPts val="0"/>
              </a:spcAft>
              <a:buClr>
                <a:srgbClr val="222222"/>
              </a:buClr>
              <a:buSzPts val="1800"/>
              <a:buNone/>
            </a:pPr>
            <a:endParaRPr/>
          </a:p>
          <a:p>
            <a:pPr marL="0" lvl="0" indent="0" algn="l" rtl="0">
              <a:lnSpc>
                <a:spcPct val="150000"/>
              </a:lnSpc>
              <a:spcBef>
                <a:spcPts val="1000"/>
              </a:spcBef>
              <a:spcAft>
                <a:spcPts val="0"/>
              </a:spcAft>
              <a:buClr>
                <a:srgbClr val="222222"/>
              </a:buClr>
              <a:buSzPts val="1800"/>
              <a:buNone/>
            </a:pPr>
            <a:r>
              <a:rPr lang="en-GB"/>
              <a:t>Can you write an addition to show how these numbers could be partitioned?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263525" y="676894"/>
            <a:ext cx="11736388" cy="5759531"/>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chemeClr val="dk1"/>
              </a:buClr>
              <a:buSzPts val="1800"/>
              <a:buFont typeface="Arial"/>
              <a:buNone/>
            </a:pPr>
            <a:r>
              <a:rPr lang="en-GB" sz="2400" b="1" i="0" u="none" strike="noStrike" cap="none">
                <a:solidFill>
                  <a:srgbClr val="222222"/>
                </a:solidFill>
                <a:latin typeface="Century Gothic"/>
                <a:ea typeface="Century Gothic"/>
                <a:cs typeface="Century Gothic"/>
                <a:sym typeface="Century Gothic"/>
              </a:rPr>
              <a:t>Summary</a:t>
            </a:r>
            <a:endParaRPr/>
          </a:p>
          <a:p>
            <a:pPr marL="0" marR="0" lvl="0" indent="0" algn="l" rtl="0">
              <a:lnSpc>
                <a:spcPct val="110000"/>
              </a:lnSpc>
              <a:spcBef>
                <a:spcPts val="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Key Vocabulary and Sentence Stems </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Diagnostic Question</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Learning Objective</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Starter – Make a number using the place value chart</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Let’s Learn</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Follow Me – Part-whole model</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Your Turn (1) – Part-whole models</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Follow Me – </a:t>
            </a:r>
            <a:r>
              <a:rPr lang="en-GB" sz="1800">
                <a:solidFill>
                  <a:srgbClr val="222222"/>
                </a:solidFill>
                <a:latin typeface="Century Gothic"/>
                <a:ea typeface="Century Gothic"/>
                <a:cs typeface="Century Gothic"/>
                <a:sym typeface="Century Gothic"/>
              </a:rPr>
              <a:t>Value of digits</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Your Turn (2) – </a:t>
            </a:r>
            <a:r>
              <a:rPr lang="en-GB" sz="1800">
                <a:solidFill>
                  <a:srgbClr val="222222"/>
                </a:solidFill>
                <a:latin typeface="Century Gothic"/>
                <a:ea typeface="Century Gothic"/>
                <a:cs typeface="Century Gothic"/>
                <a:sym typeface="Century Gothic"/>
              </a:rPr>
              <a:t>Value of digits</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Follow Me – </a:t>
            </a:r>
            <a:r>
              <a:rPr lang="en-GB" sz="1800">
                <a:solidFill>
                  <a:srgbClr val="222222"/>
                </a:solidFill>
                <a:latin typeface="Century Gothic"/>
                <a:ea typeface="Century Gothic"/>
                <a:cs typeface="Century Gothic"/>
                <a:sym typeface="Century Gothic"/>
              </a:rPr>
              <a:t>Make the greatest/smallest number</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Your Turn (3) – </a:t>
            </a:r>
            <a:r>
              <a:rPr lang="en-GB" sz="1800">
                <a:solidFill>
                  <a:srgbClr val="222222"/>
                </a:solidFill>
                <a:latin typeface="Century Gothic"/>
                <a:ea typeface="Century Gothic"/>
                <a:cs typeface="Century Gothic"/>
                <a:sym typeface="Century Gothic"/>
              </a:rPr>
              <a:t>Make the greatest/smallest number</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Let’s Reflect </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Support Slides – Based on partitioning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Key Vocabulary</a:t>
            </a:r>
            <a:endParaRPr/>
          </a:p>
        </p:txBody>
      </p:sp>
      <p:sp>
        <p:nvSpPr>
          <p:cNvPr id="61" name="Google Shape;61;p3"/>
          <p:cNvSpPr txBox="1"/>
          <p:nvPr/>
        </p:nvSpPr>
        <p:spPr>
          <a:xfrm>
            <a:off x="263524" y="3216993"/>
            <a:ext cx="2717181" cy="424014"/>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277BD"/>
              </a:buClr>
              <a:buSzPts val="1600"/>
              <a:buFont typeface="Arial"/>
              <a:buNone/>
            </a:pPr>
            <a:r>
              <a:rPr lang="en-GB" sz="1600" b="1" i="0" u="none" strike="noStrike" cap="none">
                <a:solidFill>
                  <a:srgbClr val="0277BD"/>
                </a:solidFill>
                <a:latin typeface="Century Gothic"/>
                <a:ea typeface="Century Gothic"/>
                <a:cs typeface="Century Gothic"/>
                <a:sym typeface="Century Gothic"/>
              </a:rPr>
              <a:t>Sentence Stems</a:t>
            </a:r>
            <a:endParaRPr/>
          </a:p>
        </p:txBody>
      </p:sp>
      <p:sp>
        <p:nvSpPr>
          <p:cNvPr id="62" name="Google Shape;62;p3"/>
          <p:cNvSpPr txBox="1"/>
          <p:nvPr/>
        </p:nvSpPr>
        <p:spPr>
          <a:xfrm>
            <a:off x="263524" y="3641007"/>
            <a:ext cx="11736388" cy="8717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b="0" i="0" u="none" strike="noStrike" cap="none">
                <a:solidFill>
                  <a:srgbClr val="000000"/>
                </a:solidFill>
                <a:latin typeface="Century Gothic"/>
                <a:ea typeface="Century Gothic"/>
                <a:cs typeface="Century Gothic"/>
                <a:sym typeface="Century Gothic"/>
              </a:rPr>
              <a:t>There are ten hundred thousands in one million.</a:t>
            </a:r>
            <a:endParaRPr/>
          </a:p>
          <a:p>
            <a:pPr marL="0" marR="0" lvl="0" indent="0" algn="l" rtl="0">
              <a:lnSpc>
                <a:spcPct val="150000"/>
              </a:lnSpc>
              <a:spcBef>
                <a:spcPts val="0"/>
              </a:spcBef>
              <a:spcAft>
                <a:spcPts val="0"/>
              </a:spcAft>
              <a:buNone/>
            </a:pPr>
            <a:r>
              <a:rPr lang="en-GB" sz="1800" b="0" i="0" u="none" strike="noStrike" cap="none">
                <a:solidFill>
                  <a:srgbClr val="000000"/>
                </a:solidFill>
                <a:latin typeface="Century Gothic"/>
                <a:ea typeface="Century Gothic"/>
                <a:cs typeface="Century Gothic"/>
                <a:sym typeface="Century Gothic"/>
              </a:rPr>
              <a:t>There are one hundred tens of thousands in one million.</a:t>
            </a:r>
            <a:endParaRPr sz="1800" b="0" i="0" u="none" strike="noStrike" cap="none">
              <a:solidFill>
                <a:srgbClr val="000000"/>
              </a:solidFill>
              <a:latin typeface="Arial"/>
              <a:ea typeface="Arial"/>
              <a:cs typeface="Arial"/>
              <a:sym typeface="Arial"/>
            </a:endParaRPr>
          </a:p>
        </p:txBody>
      </p:sp>
      <p:graphicFrame>
        <p:nvGraphicFramePr>
          <p:cNvPr id="63" name="Google Shape;63;p3"/>
          <p:cNvGraphicFramePr/>
          <p:nvPr>
            <p:extLst>
              <p:ext uri="{D42A27DB-BD31-4B8C-83A1-F6EECF244321}">
                <p14:modId xmlns:p14="http://schemas.microsoft.com/office/powerpoint/2010/main" val="2561922151"/>
              </p:ext>
            </p:extLst>
          </p:nvPr>
        </p:nvGraphicFramePr>
        <p:xfrm>
          <a:off x="263524" y="1155866"/>
          <a:ext cx="11736400" cy="736620"/>
        </p:xfrm>
        <a:graphic>
          <a:graphicData uri="http://schemas.openxmlformats.org/drawingml/2006/table">
            <a:tbl>
              <a:tblPr firstRow="1" bandRow="1">
                <a:noFill/>
                <a:tableStyleId>{CE3B7537-577D-4864-95BA-74B0324A2424}</a:tableStyleId>
              </a:tblPr>
              <a:tblGrid>
                <a:gridCol w="5868200">
                  <a:extLst>
                    <a:ext uri="{9D8B030D-6E8A-4147-A177-3AD203B41FA5}">
                      <a16:colId xmlns:a16="http://schemas.microsoft.com/office/drawing/2014/main" val="20000"/>
                    </a:ext>
                  </a:extLst>
                </a:gridCol>
                <a:gridCol w="5868200">
                  <a:extLst>
                    <a:ext uri="{9D8B030D-6E8A-4147-A177-3AD203B41FA5}">
                      <a16:colId xmlns:a16="http://schemas.microsoft.com/office/drawing/2014/main" val="20001"/>
                    </a:ext>
                  </a:extLst>
                </a:gridCol>
              </a:tblGrid>
              <a:tr h="228600">
                <a:tc>
                  <a:txBody>
                    <a:bodyPr/>
                    <a:lstStyle/>
                    <a:p>
                      <a:pPr marL="0" marR="0" lvl="0" indent="0" algn="l" rtl="0">
                        <a:spcBef>
                          <a:spcPts val="0"/>
                        </a:spcBef>
                        <a:spcAft>
                          <a:spcPts val="0"/>
                        </a:spcAft>
                        <a:buNone/>
                      </a:pPr>
                      <a:r>
                        <a:rPr lang="en-GB" sz="1800" b="0" u="none" strike="noStrike" cap="none" dirty="0">
                          <a:solidFill>
                            <a:srgbClr val="222222"/>
                          </a:solidFill>
                          <a:latin typeface="Century Gothic"/>
                          <a:ea typeface="Century Gothic"/>
                          <a:cs typeface="Century Gothic"/>
                          <a:sym typeface="Century Gothic"/>
                        </a:rPr>
                        <a:t>ten thousand</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r>
                        <a:rPr lang="en-GB" sz="1800" b="0">
                          <a:solidFill>
                            <a:srgbClr val="222222"/>
                          </a:solidFill>
                          <a:latin typeface="Century Gothic"/>
                          <a:ea typeface="Century Gothic"/>
                          <a:cs typeface="Century Gothic"/>
                          <a:sym typeface="Century Gothic"/>
                        </a:rPr>
                        <a:t>million</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GB" sz="1800" dirty="0">
                          <a:solidFill>
                            <a:srgbClr val="222222"/>
                          </a:solidFill>
                          <a:latin typeface="Century Gothic"/>
                          <a:ea typeface="Century Gothic"/>
                          <a:cs typeface="Century Gothic"/>
                          <a:sym typeface="Century Gothic"/>
                        </a:rPr>
                        <a:t>hundred thousand</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r>
                        <a:rPr lang="en-GB" sz="1800" dirty="0">
                          <a:solidFill>
                            <a:srgbClr val="222222"/>
                          </a:solidFill>
                          <a:latin typeface="Century Gothic"/>
                          <a:ea typeface="Century Gothic"/>
                          <a:cs typeface="Century Gothic"/>
                          <a:sym typeface="Century Gothic"/>
                        </a:rPr>
                        <a:t>integer</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4"/>
          <p:cNvSpPr txBox="1">
            <a:spLocks noGrp="1"/>
          </p:cNvSpPr>
          <p:nvPr>
            <p:ph type="body" idx="1"/>
          </p:nvPr>
        </p:nvSpPr>
        <p:spPr>
          <a:xfrm>
            <a:off x="263047" y="1293813"/>
            <a:ext cx="11736887" cy="493423"/>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50000"/>
              </a:lnSpc>
              <a:spcBef>
                <a:spcPts val="0"/>
              </a:spcBef>
              <a:spcAft>
                <a:spcPts val="0"/>
              </a:spcAft>
              <a:buClr>
                <a:srgbClr val="222222"/>
              </a:buClr>
              <a:buSzPts val="1800"/>
              <a:buNone/>
            </a:pPr>
            <a:r>
              <a:rPr lang="en-GB" b="1"/>
              <a:t>Which of the answers is a way to partition 594,239?</a:t>
            </a:r>
            <a:endParaRPr/>
          </a:p>
        </p:txBody>
      </p:sp>
      <p:sp>
        <p:nvSpPr>
          <p:cNvPr id="70" name="Google Shape;70;p4"/>
          <p:cNvSpPr txBox="1">
            <a:spLocks noGrp="1"/>
          </p:cNvSpPr>
          <p:nvPr>
            <p:ph type="body" idx="2"/>
          </p:nvPr>
        </p:nvSpPr>
        <p:spPr>
          <a:xfrm>
            <a:off x="820506" y="3466464"/>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590,000 + 4,000 + 2,000 + 39</a:t>
            </a:r>
            <a:endParaRPr/>
          </a:p>
        </p:txBody>
      </p:sp>
      <p:sp>
        <p:nvSpPr>
          <p:cNvPr id="71" name="Google Shape;71;p4"/>
          <p:cNvSpPr txBox="1">
            <a:spLocks noGrp="1"/>
          </p:cNvSpPr>
          <p:nvPr>
            <p:ph type="body" idx="3"/>
          </p:nvPr>
        </p:nvSpPr>
        <p:spPr>
          <a:xfrm>
            <a:off x="820506" y="4794521"/>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594,000 + 200 + 39</a:t>
            </a:r>
            <a:endParaRPr/>
          </a:p>
        </p:txBody>
      </p:sp>
      <p:sp>
        <p:nvSpPr>
          <p:cNvPr id="72" name="Google Shape;72;p4"/>
          <p:cNvSpPr txBox="1">
            <a:spLocks noGrp="1"/>
          </p:cNvSpPr>
          <p:nvPr>
            <p:ph type="body" idx="4"/>
          </p:nvPr>
        </p:nvSpPr>
        <p:spPr>
          <a:xfrm>
            <a:off x="6688949" y="3466464"/>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5,000 + 94,000 + 200 + 30 + 9</a:t>
            </a:r>
            <a:endParaRPr/>
          </a:p>
        </p:txBody>
      </p:sp>
      <p:sp>
        <p:nvSpPr>
          <p:cNvPr id="73" name="Google Shape;73;p4"/>
          <p:cNvSpPr txBox="1">
            <a:spLocks noGrp="1"/>
          </p:cNvSpPr>
          <p:nvPr>
            <p:ph type="body" idx="5"/>
          </p:nvPr>
        </p:nvSpPr>
        <p:spPr>
          <a:xfrm>
            <a:off x="6688947" y="4794521"/>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594,000 + 2,000 + 300 + 9</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5"/>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800"/>
              <a:buFont typeface="Calibri"/>
              <a:buNone/>
            </a:pPr>
            <a:r>
              <a:rPr lang="en-GB" dirty="0"/>
              <a:t>To read and represent numbers to 1,000,000</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6"/>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Starter</a:t>
            </a:r>
            <a:endParaRPr/>
          </a:p>
        </p:txBody>
      </p:sp>
      <p:sp>
        <p:nvSpPr>
          <p:cNvPr id="85" name="Google Shape;85;p6"/>
          <p:cNvSpPr txBox="1">
            <a:spLocks noGrp="1"/>
          </p:cNvSpPr>
          <p:nvPr>
            <p:ph type="body" idx="2"/>
          </p:nvPr>
        </p:nvSpPr>
        <p:spPr>
          <a:xfrm>
            <a:off x="263046" y="1176338"/>
            <a:ext cx="11736887" cy="1178935"/>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Using counters, make the following numbers on your place value chart.</a:t>
            </a:r>
            <a:endParaRPr/>
          </a:p>
          <a:p>
            <a:pPr marL="0" lvl="0" indent="0" algn="l" rtl="0">
              <a:lnSpc>
                <a:spcPct val="150000"/>
              </a:lnSpc>
              <a:spcBef>
                <a:spcPts val="1000"/>
              </a:spcBef>
              <a:spcAft>
                <a:spcPts val="0"/>
              </a:spcAft>
              <a:buClr>
                <a:srgbClr val="222222"/>
              </a:buClr>
              <a:buSzPts val="1800"/>
              <a:buNone/>
            </a:pPr>
            <a:r>
              <a:rPr lang="en-GB"/>
              <a:t>Say each number aloud.</a:t>
            </a:r>
            <a:endParaRPr/>
          </a:p>
        </p:txBody>
      </p:sp>
      <p:pic>
        <p:nvPicPr>
          <p:cNvPr id="86" name="Google Shape;86;p6" descr="Graphical user interface&#10;&#10;Description automatically generated with medium confidence"/>
          <p:cNvPicPr preferRelativeResize="0"/>
          <p:nvPr/>
        </p:nvPicPr>
        <p:blipFill rotWithShape="1">
          <a:blip r:embed="rId3">
            <a:alphaModFix/>
          </a:blip>
          <a:srcRect/>
          <a:stretch/>
        </p:blipFill>
        <p:spPr>
          <a:xfrm>
            <a:off x="1476971" y="3566370"/>
            <a:ext cx="9238056" cy="2115292"/>
          </a:xfrm>
          <a:prstGeom prst="rect">
            <a:avLst/>
          </a:prstGeom>
          <a:noFill/>
          <a:ln>
            <a:noFill/>
          </a:ln>
        </p:spPr>
      </p:pic>
      <p:sp>
        <p:nvSpPr>
          <p:cNvPr id="87" name="Google Shape;87;p6"/>
          <p:cNvSpPr/>
          <p:nvPr/>
        </p:nvSpPr>
        <p:spPr>
          <a:xfrm>
            <a:off x="580987" y="2433751"/>
            <a:ext cx="1882615" cy="694100"/>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495,392</a:t>
            </a:r>
            <a:endParaRPr/>
          </a:p>
        </p:txBody>
      </p:sp>
      <p:sp>
        <p:nvSpPr>
          <p:cNvPr id="88" name="Google Shape;88;p6"/>
          <p:cNvSpPr/>
          <p:nvPr/>
        </p:nvSpPr>
        <p:spPr>
          <a:xfrm>
            <a:off x="5154692" y="2430849"/>
            <a:ext cx="1882615" cy="694100"/>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283,402</a:t>
            </a:r>
            <a:endParaRPr/>
          </a:p>
        </p:txBody>
      </p:sp>
      <p:sp>
        <p:nvSpPr>
          <p:cNvPr id="89" name="Google Shape;89;p6"/>
          <p:cNvSpPr/>
          <p:nvPr/>
        </p:nvSpPr>
        <p:spPr>
          <a:xfrm>
            <a:off x="9728398" y="2430539"/>
            <a:ext cx="1882615" cy="694100"/>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302,947</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7"/>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Learn</a:t>
            </a:r>
            <a:endParaRPr/>
          </a:p>
        </p:txBody>
      </p:sp>
      <p:sp>
        <p:nvSpPr>
          <p:cNvPr id="96" name="Google Shape;96;p7"/>
          <p:cNvSpPr txBox="1">
            <a:spLocks noGrp="1"/>
          </p:cNvSpPr>
          <p:nvPr>
            <p:ph type="body" idx="2"/>
          </p:nvPr>
        </p:nvSpPr>
        <p:spPr>
          <a:xfrm>
            <a:off x="263046" y="1176338"/>
            <a:ext cx="11736887" cy="514599"/>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Which of these representations is the odd one out?</a:t>
            </a:r>
            <a:endParaRPr/>
          </a:p>
        </p:txBody>
      </p:sp>
      <p:sp>
        <p:nvSpPr>
          <p:cNvPr id="97" name="Google Shape;97;p7"/>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98" name="Google Shape;98;p7"/>
          <p:cNvSpPr txBox="1"/>
          <p:nvPr/>
        </p:nvSpPr>
        <p:spPr>
          <a:xfrm>
            <a:off x="263046" y="5614105"/>
            <a:ext cx="10792881" cy="4551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The place value grid is the odd one out as the other two representations both show 327,026.</a:t>
            </a:r>
            <a:endParaRPr/>
          </a:p>
        </p:txBody>
      </p:sp>
      <p:grpSp>
        <p:nvGrpSpPr>
          <p:cNvPr id="99" name="Google Shape;99;p7"/>
          <p:cNvGrpSpPr/>
          <p:nvPr/>
        </p:nvGrpSpPr>
        <p:grpSpPr>
          <a:xfrm>
            <a:off x="2518794" y="3754660"/>
            <a:ext cx="7154411" cy="1638188"/>
            <a:chOff x="2518794" y="3738979"/>
            <a:chExt cx="7154411" cy="1638188"/>
          </a:xfrm>
        </p:grpSpPr>
        <p:pic>
          <p:nvPicPr>
            <p:cNvPr id="100" name="Google Shape;100;p7" descr="Graphical user interface&#10;&#10;Description automatically generated with medium confidence"/>
            <p:cNvPicPr preferRelativeResize="0"/>
            <p:nvPr/>
          </p:nvPicPr>
          <p:blipFill rotWithShape="1">
            <a:blip r:embed="rId3">
              <a:alphaModFix/>
            </a:blip>
            <a:srcRect/>
            <a:stretch/>
          </p:blipFill>
          <p:spPr>
            <a:xfrm>
              <a:off x="2518794" y="3738979"/>
              <a:ext cx="7154411" cy="1638188"/>
            </a:xfrm>
            <a:prstGeom prst="rect">
              <a:avLst/>
            </a:prstGeom>
            <a:noFill/>
            <a:ln>
              <a:noFill/>
            </a:ln>
          </p:spPr>
        </p:pic>
        <p:sp>
          <p:nvSpPr>
            <p:cNvPr id="101" name="Google Shape;101;p7"/>
            <p:cNvSpPr txBox="1"/>
            <p:nvPr/>
          </p:nvSpPr>
          <p:spPr>
            <a:xfrm>
              <a:off x="2826328" y="4558073"/>
              <a:ext cx="65116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a:solidFill>
                    <a:schemeClr val="dk1"/>
                  </a:solidFill>
                  <a:latin typeface="Century Gothic"/>
                  <a:ea typeface="Century Gothic"/>
                  <a:cs typeface="Century Gothic"/>
                  <a:sym typeface="Century Gothic"/>
                </a:rPr>
                <a:t>3</a:t>
              </a:r>
              <a:endParaRPr/>
            </a:p>
          </p:txBody>
        </p:sp>
        <p:sp>
          <p:nvSpPr>
            <p:cNvPr id="102" name="Google Shape;102;p7"/>
            <p:cNvSpPr txBox="1"/>
            <p:nvPr/>
          </p:nvSpPr>
          <p:spPr>
            <a:xfrm>
              <a:off x="3990110" y="4558073"/>
              <a:ext cx="65116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a:solidFill>
                    <a:schemeClr val="dk1"/>
                  </a:solidFill>
                  <a:latin typeface="Century Gothic"/>
                  <a:ea typeface="Century Gothic"/>
                  <a:cs typeface="Century Gothic"/>
                  <a:sym typeface="Century Gothic"/>
                </a:rPr>
                <a:t>2</a:t>
              </a:r>
              <a:endParaRPr/>
            </a:p>
          </p:txBody>
        </p:sp>
        <p:sp>
          <p:nvSpPr>
            <p:cNvPr id="103" name="Google Shape;103;p7"/>
            <p:cNvSpPr txBox="1"/>
            <p:nvPr/>
          </p:nvSpPr>
          <p:spPr>
            <a:xfrm>
              <a:off x="5174674" y="4558072"/>
              <a:ext cx="65116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a:solidFill>
                    <a:schemeClr val="dk1"/>
                  </a:solidFill>
                  <a:latin typeface="Century Gothic"/>
                  <a:ea typeface="Century Gothic"/>
                  <a:cs typeface="Century Gothic"/>
                  <a:sym typeface="Century Gothic"/>
                </a:rPr>
                <a:t>0</a:t>
              </a:r>
              <a:endParaRPr/>
            </a:p>
          </p:txBody>
        </p:sp>
        <p:sp>
          <p:nvSpPr>
            <p:cNvPr id="104" name="Google Shape;104;p7"/>
            <p:cNvSpPr txBox="1"/>
            <p:nvPr/>
          </p:nvSpPr>
          <p:spPr>
            <a:xfrm>
              <a:off x="6373092" y="4558071"/>
              <a:ext cx="65116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a:solidFill>
                    <a:schemeClr val="dk1"/>
                  </a:solidFill>
                  <a:latin typeface="Century Gothic"/>
                  <a:ea typeface="Century Gothic"/>
                  <a:cs typeface="Century Gothic"/>
                  <a:sym typeface="Century Gothic"/>
                </a:rPr>
                <a:t>7</a:t>
              </a:r>
              <a:endParaRPr/>
            </a:p>
          </p:txBody>
        </p:sp>
        <p:sp>
          <p:nvSpPr>
            <p:cNvPr id="105" name="Google Shape;105;p7"/>
            <p:cNvSpPr txBox="1"/>
            <p:nvPr/>
          </p:nvSpPr>
          <p:spPr>
            <a:xfrm>
              <a:off x="7550729" y="4558071"/>
              <a:ext cx="65116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a:solidFill>
                    <a:schemeClr val="dk1"/>
                  </a:solidFill>
                  <a:latin typeface="Century Gothic"/>
                  <a:ea typeface="Century Gothic"/>
                  <a:cs typeface="Century Gothic"/>
                  <a:sym typeface="Century Gothic"/>
                </a:rPr>
                <a:t>2</a:t>
              </a:r>
              <a:endParaRPr/>
            </a:p>
          </p:txBody>
        </p:sp>
        <p:sp>
          <p:nvSpPr>
            <p:cNvPr id="106" name="Google Shape;106;p7"/>
            <p:cNvSpPr txBox="1"/>
            <p:nvPr/>
          </p:nvSpPr>
          <p:spPr>
            <a:xfrm>
              <a:off x="8756074" y="4558070"/>
              <a:ext cx="65116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a:solidFill>
                    <a:schemeClr val="dk1"/>
                  </a:solidFill>
                  <a:latin typeface="Century Gothic"/>
                  <a:ea typeface="Century Gothic"/>
                  <a:cs typeface="Century Gothic"/>
                  <a:sym typeface="Century Gothic"/>
                </a:rPr>
                <a:t>6</a:t>
              </a:r>
              <a:endParaRPr/>
            </a:p>
          </p:txBody>
        </p:sp>
      </p:grpSp>
      <p:sp>
        <p:nvSpPr>
          <p:cNvPr id="107" name="Google Shape;107;p7"/>
          <p:cNvSpPr/>
          <p:nvPr/>
        </p:nvSpPr>
        <p:spPr>
          <a:xfrm>
            <a:off x="8787091" y="1974988"/>
            <a:ext cx="1882615" cy="694100"/>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327,026</a:t>
            </a:r>
            <a:endParaRPr/>
          </a:p>
        </p:txBody>
      </p:sp>
      <p:grpSp>
        <p:nvGrpSpPr>
          <p:cNvPr id="108" name="Google Shape;108;p7"/>
          <p:cNvGrpSpPr/>
          <p:nvPr/>
        </p:nvGrpSpPr>
        <p:grpSpPr>
          <a:xfrm>
            <a:off x="263046" y="1662473"/>
            <a:ext cx="6562468" cy="1319129"/>
            <a:chOff x="263046" y="1662473"/>
            <a:chExt cx="6562468" cy="1319129"/>
          </a:xfrm>
        </p:grpSpPr>
        <p:pic>
          <p:nvPicPr>
            <p:cNvPr id="109" name="Google Shape;109;p7"/>
            <p:cNvPicPr preferRelativeResize="0"/>
            <p:nvPr/>
          </p:nvPicPr>
          <p:blipFill rotWithShape="1">
            <a:blip r:embed="rId4">
              <a:alphaModFix/>
            </a:blip>
            <a:srcRect/>
            <a:stretch/>
          </p:blipFill>
          <p:spPr>
            <a:xfrm>
              <a:off x="263046" y="1697009"/>
              <a:ext cx="665353" cy="625029"/>
            </a:xfrm>
            <a:prstGeom prst="rect">
              <a:avLst/>
            </a:prstGeom>
            <a:noFill/>
            <a:ln>
              <a:noFill/>
            </a:ln>
          </p:spPr>
        </p:pic>
        <p:pic>
          <p:nvPicPr>
            <p:cNvPr id="110" name="Google Shape;110;p7"/>
            <p:cNvPicPr preferRelativeResize="0"/>
            <p:nvPr/>
          </p:nvPicPr>
          <p:blipFill rotWithShape="1">
            <a:blip r:embed="rId5">
              <a:alphaModFix/>
            </a:blip>
            <a:srcRect/>
            <a:stretch/>
          </p:blipFill>
          <p:spPr>
            <a:xfrm>
              <a:off x="4918230" y="1662473"/>
              <a:ext cx="625029" cy="625029"/>
            </a:xfrm>
            <a:prstGeom prst="rect">
              <a:avLst/>
            </a:prstGeom>
            <a:noFill/>
            <a:ln>
              <a:noFill/>
            </a:ln>
          </p:spPr>
        </p:pic>
        <p:pic>
          <p:nvPicPr>
            <p:cNvPr id="111" name="Google Shape;111;p7"/>
            <p:cNvPicPr preferRelativeResize="0"/>
            <p:nvPr/>
          </p:nvPicPr>
          <p:blipFill rotWithShape="1">
            <a:blip r:embed="rId6">
              <a:alphaModFix/>
            </a:blip>
            <a:srcRect/>
            <a:stretch/>
          </p:blipFill>
          <p:spPr>
            <a:xfrm>
              <a:off x="928398" y="2356572"/>
              <a:ext cx="665353" cy="625029"/>
            </a:xfrm>
            <a:prstGeom prst="rect">
              <a:avLst/>
            </a:prstGeom>
            <a:noFill/>
            <a:ln>
              <a:noFill/>
            </a:ln>
          </p:spPr>
        </p:pic>
        <p:pic>
          <p:nvPicPr>
            <p:cNvPr id="112" name="Google Shape;112;p7"/>
            <p:cNvPicPr preferRelativeResize="0"/>
            <p:nvPr/>
          </p:nvPicPr>
          <p:blipFill rotWithShape="1">
            <a:blip r:embed="rId7">
              <a:alphaModFix/>
            </a:blip>
            <a:srcRect/>
            <a:stretch/>
          </p:blipFill>
          <p:spPr>
            <a:xfrm>
              <a:off x="4255155" y="1662473"/>
              <a:ext cx="665353" cy="625029"/>
            </a:xfrm>
            <a:prstGeom prst="rect">
              <a:avLst/>
            </a:prstGeom>
            <a:noFill/>
            <a:ln>
              <a:noFill/>
            </a:ln>
          </p:spPr>
        </p:pic>
        <p:pic>
          <p:nvPicPr>
            <p:cNvPr id="113" name="Google Shape;113;p7"/>
            <p:cNvPicPr preferRelativeResize="0"/>
            <p:nvPr/>
          </p:nvPicPr>
          <p:blipFill rotWithShape="1">
            <a:blip r:embed="rId8">
              <a:alphaModFix/>
            </a:blip>
            <a:srcRect/>
            <a:stretch/>
          </p:blipFill>
          <p:spPr>
            <a:xfrm>
              <a:off x="1593751" y="2356571"/>
              <a:ext cx="665353" cy="625029"/>
            </a:xfrm>
            <a:prstGeom prst="rect">
              <a:avLst/>
            </a:prstGeom>
            <a:noFill/>
            <a:ln>
              <a:noFill/>
            </a:ln>
          </p:spPr>
        </p:pic>
        <p:pic>
          <p:nvPicPr>
            <p:cNvPr id="114" name="Google Shape;114;p7"/>
            <p:cNvPicPr preferRelativeResize="0"/>
            <p:nvPr/>
          </p:nvPicPr>
          <p:blipFill rotWithShape="1">
            <a:blip r:embed="rId4">
              <a:alphaModFix/>
            </a:blip>
            <a:srcRect/>
            <a:stretch/>
          </p:blipFill>
          <p:spPr>
            <a:xfrm>
              <a:off x="263046" y="2356573"/>
              <a:ext cx="665353" cy="625029"/>
            </a:xfrm>
            <a:prstGeom prst="rect">
              <a:avLst/>
            </a:prstGeom>
            <a:noFill/>
            <a:ln>
              <a:noFill/>
            </a:ln>
          </p:spPr>
        </p:pic>
        <p:pic>
          <p:nvPicPr>
            <p:cNvPr id="115" name="Google Shape;115;p7"/>
            <p:cNvPicPr preferRelativeResize="0"/>
            <p:nvPr/>
          </p:nvPicPr>
          <p:blipFill rotWithShape="1">
            <a:blip r:embed="rId4">
              <a:alphaModFix/>
            </a:blip>
            <a:srcRect/>
            <a:stretch/>
          </p:blipFill>
          <p:spPr>
            <a:xfrm>
              <a:off x="928399" y="1693412"/>
              <a:ext cx="665353" cy="625029"/>
            </a:xfrm>
            <a:prstGeom prst="rect">
              <a:avLst/>
            </a:prstGeom>
            <a:noFill/>
            <a:ln>
              <a:noFill/>
            </a:ln>
          </p:spPr>
        </p:pic>
        <p:pic>
          <p:nvPicPr>
            <p:cNvPr id="116" name="Google Shape;116;p7"/>
            <p:cNvPicPr preferRelativeResize="0"/>
            <p:nvPr/>
          </p:nvPicPr>
          <p:blipFill rotWithShape="1">
            <a:blip r:embed="rId6">
              <a:alphaModFix/>
            </a:blip>
            <a:srcRect/>
            <a:stretch/>
          </p:blipFill>
          <p:spPr>
            <a:xfrm>
              <a:off x="1593751" y="1693411"/>
              <a:ext cx="665353" cy="625029"/>
            </a:xfrm>
            <a:prstGeom prst="rect">
              <a:avLst/>
            </a:prstGeom>
            <a:noFill/>
            <a:ln>
              <a:noFill/>
            </a:ln>
          </p:spPr>
        </p:pic>
        <p:pic>
          <p:nvPicPr>
            <p:cNvPr id="117" name="Google Shape;117;p7"/>
            <p:cNvPicPr preferRelativeResize="0"/>
            <p:nvPr/>
          </p:nvPicPr>
          <p:blipFill rotWithShape="1">
            <a:blip r:embed="rId8">
              <a:alphaModFix/>
            </a:blip>
            <a:srcRect/>
            <a:stretch/>
          </p:blipFill>
          <p:spPr>
            <a:xfrm>
              <a:off x="2259103" y="1690937"/>
              <a:ext cx="665353" cy="625029"/>
            </a:xfrm>
            <a:prstGeom prst="rect">
              <a:avLst/>
            </a:prstGeom>
            <a:noFill/>
            <a:ln>
              <a:noFill/>
            </a:ln>
          </p:spPr>
        </p:pic>
        <p:pic>
          <p:nvPicPr>
            <p:cNvPr id="118" name="Google Shape;118;p7"/>
            <p:cNvPicPr preferRelativeResize="0"/>
            <p:nvPr/>
          </p:nvPicPr>
          <p:blipFill rotWithShape="1">
            <a:blip r:embed="rId8">
              <a:alphaModFix/>
            </a:blip>
            <a:srcRect/>
            <a:stretch/>
          </p:blipFill>
          <p:spPr>
            <a:xfrm>
              <a:off x="2259103" y="2356570"/>
              <a:ext cx="665353" cy="625029"/>
            </a:xfrm>
            <a:prstGeom prst="rect">
              <a:avLst/>
            </a:prstGeom>
            <a:noFill/>
            <a:ln>
              <a:noFill/>
            </a:ln>
          </p:spPr>
        </p:pic>
        <p:pic>
          <p:nvPicPr>
            <p:cNvPr id="119" name="Google Shape;119;p7"/>
            <p:cNvPicPr preferRelativeResize="0"/>
            <p:nvPr/>
          </p:nvPicPr>
          <p:blipFill rotWithShape="1">
            <a:blip r:embed="rId8">
              <a:alphaModFix/>
            </a:blip>
            <a:srcRect/>
            <a:stretch/>
          </p:blipFill>
          <p:spPr>
            <a:xfrm>
              <a:off x="2924454" y="1690937"/>
              <a:ext cx="665353" cy="625029"/>
            </a:xfrm>
            <a:prstGeom prst="rect">
              <a:avLst/>
            </a:prstGeom>
            <a:noFill/>
            <a:ln>
              <a:noFill/>
            </a:ln>
          </p:spPr>
        </p:pic>
        <p:pic>
          <p:nvPicPr>
            <p:cNvPr id="120" name="Google Shape;120;p7"/>
            <p:cNvPicPr preferRelativeResize="0"/>
            <p:nvPr/>
          </p:nvPicPr>
          <p:blipFill rotWithShape="1">
            <a:blip r:embed="rId8">
              <a:alphaModFix/>
            </a:blip>
            <a:srcRect/>
            <a:stretch/>
          </p:blipFill>
          <p:spPr>
            <a:xfrm>
              <a:off x="2924454" y="2356570"/>
              <a:ext cx="665353" cy="625029"/>
            </a:xfrm>
            <a:prstGeom prst="rect">
              <a:avLst/>
            </a:prstGeom>
            <a:noFill/>
            <a:ln>
              <a:noFill/>
            </a:ln>
          </p:spPr>
        </p:pic>
        <p:pic>
          <p:nvPicPr>
            <p:cNvPr id="121" name="Google Shape;121;p7"/>
            <p:cNvPicPr preferRelativeResize="0"/>
            <p:nvPr/>
          </p:nvPicPr>
          <p:blipFill rotWithShape="1">
            <a:blip r:embed="rId8">
              <a:alphaModFix/>
            </a:blip>
            <a:srcRect/>
            <a:stretch/>
          </p:blipFill>
          <p:spPr>
            <a:xfrm>
              <a:off x="3589804" y="1690937"/>
              <a:ext cx="665353" cy="625029"/>
            </a:xfrm>
            <a:prstGeom prst="rect">
              <a:avLst/>
            </a:prstGeom>
            <a:noFill/>
            <a:ln>
              <a:noFill/>
            </a:ln>
          </p:spPr>
        </p:pic>
        <p:pic>
          <p:nvPicPr>
            <p:cNvPr id="122" name="Google Shape;122;p7"/>
            <p:cNvPicPr preferRelativeResize="0"/>
            <p:nvPr/>
          </p:nvPicPr>
          <p:blipFill rotWithShape="1">
            <a:blip r:embed="rId8">
              <a:alphaModFix/>
            </a:blip>
            <a:srcRect/>
            <a:stretch/>
          </p:blipFill>
          <p:spPr>
            <a:xfrm>
              <a:off x="3589804" y="2356570"/>
              <a:ext cx="665353" cy="625029"/>
            </a:xfrm>
            <a:prstGeom prst="rect">
              <a:avLst/>
            </a:prstGeom>
            <a:noFill/>
            <a:ln>
              <a:noFill/>
            </a:ln>
          </p:spPr>
        </p:pic>
        <p:pic>
          <p:nvPicPr>
            <p:cNvPr id="123" name="Google Shape;123;p7"/>
            <p:cNvPicPr preferRelativeResize="0"/>
            <p:nvPr/>
          </p:nvPicPr>
          <p:blipFill rotWithShape="1">
            <a:blip r:embed="rId7">
              <a:alphaModFix/>
            </a:blip>
            <a:srcRect/>
            <a:stretch/>
          </p:blipFill>
          <p:spPr>
            <a:xfrm>
              <a:off x="4255152" y="2328106"/>
              <a:ext cx="665353" cy="625029"/>
            </a:xfrm>
            <a:prstGeom prst="rect">
              <a:avLst/>
            </a:prstGeom>
            <a:noFill/>
            <a:ln>
              <a:noFill/>
            </a:ln>
          </p:spPr>
        </p:pic>
        <p:pic>
          <p:nvPicPr>
            <p:cNvPr id="124" name="Google Shape;124;p7"/>
            <p:cNvPicPr preferRelativeResize="0"/>
            <p:nvPr/>
          </p:nvPicPr>
          <p:blipFill rotWithShape="1">
            <a:blip r:embed="rId5">
              <a:alphaModFix/>
            </a:blip>
            <a:srcRect/>
            <a:stretch/>
          </p:blipFill>
          <p:spPr>
            <a:xfrm>
              <a:off x="4924209" y="2328105"/>
              <a:ext cx="625029" cy="625029"/>
            </a:xfrm>
            <a:prstGeom prst="rect">
              <a:avLst/>
            </a:prstGeom>
            <a:noFill/>
            <a:ln>
              <a:noFill/>
            </a:ln>
          </p:spPr>
        </p:pic>
        <p:pic>
          <p:nvPicPr>
            <p:cNvPr id="125" name="Google Shape;125;p7"/>
            <p:cNvPicPr preferRelativeResize="0"/>
            <p:nvPr/>
          </p:nvPicPr>
          <p:blipFill rotWithShape="1">
            <a:blip r:embed="rId5">
              <a:alphaModFix/>
            </a:blip>
            <a:srcRect/>
            <a:stretch/>
          </p:blipFill>
          <p:spPr>
            <a:xfrm>
              <a:off x="5557363" y="1662473"/>
              <a:ext cx="625029" cy="625029"/>
            </a:xfrm>
            <a:prstGeom prst="rect">
              <a:avLst/>
            </a:prstGeom>
            <a:noFill/>
            <a:ln>
              <a:noFill/>
            </a:ln>
          </p:spPr>
        </p:pic>
        <p:pic>
          <p:nvPicPr>
            <p:cNvPr id="126" name="Google Shape;126;p7"/>
            <p:cNvPicPr preferRelativeResize="0"/>
            <p:nvPr/>
          </p:nvPicPr>
          <p:blipFill rotWithShape="1">
            <a:blip r:embed="rId5">
              <a:alphaModFix/>
            </a:blip>
            <a:srcRect/>
            <a:stretch/>
          </p:blipFill>
          <p:spPr>
            <a:xfrm>
              <a:off x="5563342" y="2328105"/>
              <a:ext cx="625029" cy="625029"/>
            </a:xfrm>
            <a:prstGeom prst="rect">
              <a:avLst/>
            </a:prstGeom>
            <a:noFill/>
            <a:ln>
              <a:noFill/>
            </a:ln>
          </p:spPr>
        </p:pic>
        <p:pic>
          <p:nvPicPr>
            <p:cNvPr id="127" name="Google Shape;127;p7"/>
            <p:cNvPicPr preferRelativeResize="0"/>
            <p:nvPr/>
          </p:nvPicPr>
          <p:blipFill rotWithShape="1">
            <a:blip r:embed="rId5">
              <a:alphaModFix/>
            </a:blip>
            <a:srcRect/>
            <a:stretch/>
          </p:blipFill>
          <p:spPr>
            <a:xfrm>
              <a:off x="6194506" y="1662473"/>
              <a:ext cx="625029" cy="625029"/>
            </a:xfrm>
            <a:prstGeom prst="rect">
              <a:avLst/>
            </a:prstGeom>
            <a:noFill/>
            <a:ln>
              <a:noFill/>
            </a:ln>
          </p:spPr>
        </p:pic>
        <p:pic>
          <p:nvPicPr>
            <p:cNvPr id="128" name="Google Shape;128;p7"/>
            <p:cNvPicPr preferRelativeResize="0"/>
            <p:nvPr/>
          </p:nvPicPr>
          <p:blipFill rotWithShape="1">
            <a:blip r:embed="rId5">
              <a:alphaModFix/>
            </a:blip>
            <a:srcRect/>
            <a:stretch/>
          </p:blipFill>
          <p:spPr>
            <a:xfrm>
              <a:off x="6200485" y="2328105"/>
              <a:ext cx="625029" cy="625029"/>
            </a:xfrm>
            <a:prstGeom prst="rect">
              <a:avLst/>
            </a:prstGeom>
            <a:noFill/>
            <a:ln>
              <a:noFill/>
            </a:ln>
          </p:spPr>
        </p:pic>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childTnLst>
                    </p:cTn>
                  </p:par>
                </p:childTnLst>
              </p:cTn>
              <p:nextCondLst>
                <p:cond evt="onClick" delay="0">
                  <p:tgtEl>
                    <p:spTgt spid="97"/>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8"/>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135" name="Google Shape;135;p8"/>
          <p:cNvSpPr txBox="1">
            <a:spLocks noGrp="1"/>
          </p:cNvSpPr>
          <p:nvPr>
            <p:ph type="body" idx="2"/>
          </p:nvPr>
        </p:nvSpPr>
        <p:spPr>
          <a:xfrm>
            <a:off x="263046" y="1176338"/>
            <a:ext cx="11736887" cy="1014019"/>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50000"/>
              </a:lnSpc>
              <a:spcBef>
                <a:spcPts val="0"/>
              </a:spcBef>
              <a:spcAft>
                <a:spcPts val="0"/>
              </a:spcAft>
              <a:buClr>
                <a:srgbClr val="222222"/>
              </a:buClr>
              <a:buSzPts val="1800"/>
              <a:buNone/>
            </a:pPr>
            <a:r>
              <a:rPr lang="en-GB" b="1"/>
              <a:t>Complete the part-whole model. </a:t>
            </a:r>
            <a:endParaRPr/>
          </a:p>
          <a:p>
            <a:pPr marL="0" lvl="0" indent="0" algn="l" rtl="0">
              <a:lnSpc>
                <a:spcPct val="150000"/>
              </a:lnSpc>
              <a:spcBef>
                <a:spcPts val="1000"/>
              </a:spcBef>
              <a:spcAft>
                <a:spcPts val="0"/>
              </a:spcAft>
              <a:buClr>
                <a:srgbClr val="222222"/>
              </a:buClr>
              <a:buSzPts val="1800"/>
              <a:buNone/>
            </a:pPr>
            <a:r>
              <a:rPr lang="en-GB"/>
              <a:t>Represent the number in two other ways.</a:t>
            </a:r>
            <a:endParaRPr/>
          </a:p>
        </p:txBody>
      </p:sp>
      <p:sp>
        <p:nvSpPr>
          <p:cNvPr id="136" name="Google Shape;136;p8"/>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137" name="Google Shape;137;p8"/>
          <p:cNvGrpSpPr/>
          <p:nvPr/>
        </p:nvGrpSpPr>
        <p:grpSpPr>
          <a:xfrm>
            <a:off x="3120722" y="2357473"/>
            <a:ext cx="4858851" cy="2823730"/>
            <a:chOff x="5139300" y="630275"/>
            <a:chExt cx="3638550" cy="2114550"/>
          </a:xfrm>
        </p:grpSpPr>
        <p:pic>
          <p:nvPicPr>
            <p:cNvPr id="138" name="Google Shape;138;p8"/>
            <p:cNvPicPr preferRelativeResize="0"/>
            <p:nvPr/>
          </p:nvPicPr>
          <p:blipFill rotWithShape="1">
            <a:blip r:embed="rId3">
              <a:alphaModFix/>
            </a:blip>
            <a:srcRect/>
            <a:stretch/>
          </p:blipFill>
          <p:spPr>
            <a:xfrm>
              <a:off x="5139300" y="630275"/>
              <a:ext cx="3638550" cy="2114550"/>
            </a:xfrm>
            <a:prstGeom prst="rect">
              <a:avLst/>
            </a:prstGeom>
            <a:noFill/>
            <a:ln>
              <a:noFill/>
            </a:ln>
          </p:spPr>
        </p:pic>
        <p:sp>
          <p:nvSpPr>
            <p:cNvPr id="139" name="Google Shape;139;p8"/>
            <p:cNvSpPr txBox="1"/>
            <p:nvPr/>
          </p:nvSpPr>
          <p:spPr>
            <a:xfrm>
              <a:off x="5262812" y="1809179"/>
              <a:ext cx="973651" cy="391791"/>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200"/>
                <a:buFont typeface="Nunito Sans"/>
                <a:buNone/>
              </a:pPr>
              <a:r>
                <a:rPr lang="en-GB" sz="2200">
                  <a:solidFill>
                    <a:schemeClr val="dk1"/>
                  </a:solidFill>
                  <a:latin typeface="Nunito Sans"/>
                  <a:ea typeface="Nunito Sans"/>
                  <a:cs typeface="Nunito Sans"/>
                  <a:sym typeface="Nunito Sans"/>
                </a:rPr>
                <a:t>120,000</a:t>
              </a:r>
              <a:endParaRPr sz="2200">
                <a:solidFill>
                  <a:schemeClr val="dk1"/>
                </a:solidFill>
                <a:latin typeface="Nunito Sans"/>
                <a:ea typeface="Nunito Sans"/>
                <a:cs typeface="Nunito Sans"/>
                <a:sym typeface="Nunito Sans"/>
              </a:endParaRPr>
            </a:p>
          </p:txBody>
        </p:sp>
        <p:sp>
          <p:nvSpPr>
            <p:cNvPr id="140" name="Google Shape;140;p8"/>
            <p:cNvSpPr txBox="1"/>
            <p:nvPr/>
          </p:nvSpPr>
          <p:spPr>
            <a:xfrm>
              <a:off x="6590537" y="2200970"/>
              <a:ext cx="736074" cy="391791"/>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200"/>
                <a:buFont typeface="Nunito Sans"/>
                <a:buNone/>
              </a:pPr>
              <a:r>
                <a:rPr lang="en-GB" sz="2200">
                  <a:solidFill>
                    <a:schemeClr val="dk1"/>
                  </a:solidFill>
                  <a:latin typeface="Nunito Sans"/>
                  <a:ea typeface="Nunito Sans"/>
                  <a:cs typeface="Nunito Sans"/>
                  <a:sym typeface="Nunito Sans"/>
                </a:rPr>
                <a:t>3,000</a:t>
              </a:r>
              <a:endParaRPr sz="2200">
                <a:solidFill>
                  <a:schemeClr val="dk1"/>
                </a:solidFill>
                <a:latin typeface="Nunito Sans"/>
                <a:ea typeface="Nunito Sans"/>
                <a:cs typeface="Nunito Sans"/>
                <a:sym typeface="Nunito Sans"/>
              </a:endParaRPr>
            </a:p>
          </p:txBody>
        </p:sp>
        <p:sp>
          <p:nvSpPr>
            <p:cNvPr id="141" name="Google Shape;141;p8"/>
            <p:cNvSpPr txBox="1"/>
            <p:nvPr/>
          </p:nvSpPr>
          <p:spPr>
            <a:xfrm>
              <a:off x="7843612" y="1809179"/>
              <a:ext cx="654600" cy="391791"/>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200"/>
                <a:buFont typeface="Nunito Sans"/>
                <a:buNone/>
              </a:pPr>
              <a:r>
                <a:rPr lang="en-GB" sz="2200">
                  <a:solidFill>
                    <a:schemeClr val="dk1"/>
                  </a:solidFill>
                  <a:latin typeface="Nunito Sans"/>
                  <a:ea typeface="Nunito Sans"/>
                  <a:cs typeface="Nunito Sans"/>
                  <a:sym typeface="Nunito Sans"/>
                </a:rPr>
                <a:t>945</a:t>
              </a:r>
              <a:endParaRPr sz="2200">
                <a:solidFill>
                  <a:schemeClr val="dk1"/>
                </a:solidFill>
                <a:latin typeface="Nunito Sans"/>
                <a:ea typeface="Nunito Sans"/>
                <a:cs typeface="Nunito Sans"/>
                <a:sym typeface="Nunito Sans"/>
              </a:endParaRPr>
            </a:p>
          </p:txBody>
        </p:sp>
      </p:grpSp>
      <p:sp>
        <p:nvSpPr>
          <p:cNvPr id="142" name="Google Shape;142;p8"/>
          <p:cNvSpPr txBox="1"/>
          <p:nvPr/>
        </p:nvSpPr>
        <p:spPr>
          <a:xfrm>
            <a:off x="360000" y="5645625"/>
            <a:ext cx="10113900" cy="9000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Representations may vary but could include - using base ten equipment, using a partition addition model, Roman Numerals.</a:t>
            </a:r>
            <a:endParaRPr sz="1400" b="0" i="0" u="none" strike="noStrike" cap="none">
              <a:solidFill>
                <a:srgbClr val="43A047"/>
              </a:solidFill>
              <a:latin typeface="Century Gothic"/>
              <a:ea typeface="Century Gothic"/>
              <a:cs typeface="Century Gothic"/>
              <a:sym typeface="Century Gothic"/>
            </a:endParaRPr>
          </a:p>
        </p:txBody>
      </p:sp>
      <p:sp>
        <p:nvSpPr>
          <p:cNvPr id="143" name="Google Shape;143;p8"/>
          <p:cNvSpPr txBox="1"/>
          <p:nvPr/>
        </p:nvSpPr>
        <p:spPr>
          <a:xfrm>
            <a:off x="4860596" y="2455215"/>
            <a:ext cx="1379100" cy="544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dirty="0">
                <a:solidFill>
                  <a:srgbClr val="43A047"/>
                </a:solidFill>
                <a:latin typeface="Century Gothic"/>
                <a:ea typeface="Century Gothic"/>
                <a:cs typeface="Century Gothic"/>
                <a:sym typeface="Century Gothic"/>
              </a:rPr>
              <a:t>123,945</a:t>
            </a:r>
            <a:endParaRPr sz="1400" b="0" i="0" u="none" strike="noStrike" cap="none" dirty="0">
              <a:solidFill>
                <a:srgbClr val="43A047"/>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1000"/>
                                        <p:tgtEl>
                                          <p:spTgt spid="143"/>
                                        </p:tgtEl>
                                      </p:cBhvr>
                                    </p:animEffect>
                                  </p:childTnLst>
                                </p:cTn>
                              </p:par>
                              <p:par>
                                <p:cTn id="8" presetID="10" presetClass="entr" presetSubtype="0" fill="hold" nodeType="withEffect">
                                  <p:stCondLst>
                                    <p:cond delay="0"/>
                                  </p:stCondLst>
                                  <p:childTnLst>
                                    <p:set>
                                      <p:cBhvr>
                                        <p:cTn id="9" dur="1" fill="hold">
                                          <p:stCondLst>
                                            <p:cond delay="0"/>
                                          </p:stCondLst>
                                        </p:cTn>
                                        <p:tgtEl>
                                          <p:spTgt spid="142"/>
                                        </p:tgtEl>
                                        <p:attrNameLst>
                                          <p:attrName>style.visibility</p:attrName>
                                        </p:attrNameLst>
                                      </p:cBhvr>
                                      <p:to>
                                        <p:strVal val="visible"/>
                                      </p:to>
                                    </p:set>
                                    <p:animEffect transition="in" filter="fade">
                                      <p:cBhvr>
                                        <p:cTn id="10" dur="1000"/>
                                        <p:tgtEl>
                                          <p:spTgt spid="142"/>
                                        </p:tgtEl>
                                      </p:cBhvr>
                                    </p:animEffect>
                                  </p:childTnLst>
                                </p:cTn>
                              </p:par>
                            </p:childTnLst>
                          </p:cTn>
                        </p:par>
                      </p:childTnLst>
                    </p:cTn>
                  </p:par>
                </p:childTnLst>
              </p:cTn>
              <p:nextCondLst>
                <p:cond evt="onClick" delay="0">
                  <p:tgtEl>
                    <p:spTgt spid="13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9"/>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4" name="Picture 3" descr="Chart, bubble chart&#10;&#10;Description automatically generated">
            <a:extLst>
              <a:ext uri="{FF2B5EF4-FFF2-40B4-BE49-F238E27FC236}">
                <a16:creationId xmlns:a16="http://schemas.microsoft.com/office/drawing/2014/main" id="{EF5E2211-76CD-924F-9003-D1186E5A8B77}"/>
              </a:ext>
            </a:extLst>
          </p:cNvPr>
          <p:cNvPicPr>
            <a:picLocks noChangeAspect="1"/>
          </p:cNvPicPr>
          <p:nvPr/>
        </p:nvPicPr>
        <p:blipFill>
          <a:blip r:embed="rId3"/>
          <a:stretch>
            <a:fillRect/>
          </a:stretch>
        </p:blipFill>
        <p:spPr>
          <a:xfrm>
            <a:off x="263524" y="1077157"/>
            <a:ext cx="7924800" cy="4267200"/>
          </a:xfrm>
          <a:prstGeom prst="rect">
            <a:avLst/>
          </a:prstGeom>
          <a:effectLst>
            <a:outerShdw blurRad="50800" dist="38100" dir="2700000" algn="tl" rotWithShape="0">
              <a:prstClr val="black">
                <a:alpha val="40000"/>
              </a:prstClr>
            </a:outerShdw>
          </a:effectLst>
        </p:spPr>
      </p:pic>
    </p:spTree>
  </p:cSld>
  <p:clrMapOvr>
    <a:masterClrMapping/>
  </p:clrMapOvr>
</p:sld>
</file>

<file path=ppt/theme/theme1.xml><?xml version="1.0" encoding="utf-8"?>
<a:theme xmlns:a="http://schemas.openxmlformats.org/drawingml/2006/main" name="Titl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1531</Words>
  <Application>Microsoft Macintosh PowerPoint</Application>
  <PresentationFormat>Widescreen</PresentationFormat>
  <Paragraphs>186</Paragraphs>
  <Slides>17</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Calibri</vt:lpstr>
      <vt:lpstr>Arial</vt:lpstr>
      <vt:lpstr>Century Gothic</vt:lpstr>
      <vt:lpstr>Nunito Sans</vt:lpstr>
      <vt:lpstr>Titles</vt:lpstr>
      <vt:lpstr>Office Theme</vt:lpstr>
      <vt:lpstr>PowerPoint Presentation</vt:lpstr>
      <vt:lpstr>PowerPoint Presentation</vt:lpstr>
      <vt:lpstr>PowerPoint Presentation</vt:lpstr>
      <vt:lpstr>PowerPoint Presentation</vt:lpstr>
      <vt:lpstr>To read and represent numbers to 1,000,000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slides are based on: Partitioning numbers to 10,000</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Searle</dc:creator>
  <cp:lastModifiedBy>Hannah Searle</cp:lastModifiedBy>
  <cp:revision>5</cp:revision>
  <dcterms:created xsi:type="dcterms:W3CDTF">2022-06-30T10:03:35Z</dcterms:created>
  <dcterms:modified xsi:type="dcterms:W3CDTF">2022-08-25T16:03:32Z</dcterms:modified>
</cp:coreProperties>
</file>