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Ajwj8hy9ii5Soc7Rnqia6l71n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EB2CE9-248F-4E96-A803-25923EAD309C}">
  <a:tblStyle styleId="{33EB2CE9-248F-4E96-A803-25923EAD309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2DBBDCD-4819-479A-87C9-B6A2E03C4C0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830"/>
  </p:normalViewPr>
  <p:slideViewPr>
    <p:cSldViewPr snapToGrid="0" snapToObjects="1">
      <p:cViewPr varScale="1">
        <p:scale>
          <a:sx n="90" d="100"/>
          <a:sy n="90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 manipulatives, buttons, cubes, counters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bu</a:t>
            </a:r>
            <a:r>
              <a:rPr lang="en-GB" dirty="0"/>
              <a:t>ttons does Hoki have? How many buttons does Terra have? What do you notice? Does the colours of the buttons matter? If I add a button to </a:t>
            </a:r>
            <a:r>
              <a:rPr lang="en-GB" dirty="0" err="1"/>
              <a:t>Hoki’s</a:t>
            </a:r>
            <a:r>
              <a:rPr lang="en-GB" dirty="0"/>
              <a:t> group - who will have more?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Pupils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mix up the meaning of the words “fewer”, “more” and “same”.  Only c</a:t>
            </a:r>
            <a:r>
              <a:rPr lang="en-GB" dirty="0"/>
              <a:t>ount the blue or yellow buttons.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Different </a:t>
            </a:r>
            <a:r>
              <a:rPr lang="en-GB" dirty="0"/>
              <a:t>amounts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If your partner has 4 cubes, how many </a:t>
            </a:r>
            <a:r>
              <a:rPr lang="en-GB" dirty="0"/>
              <a:t>would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need t</a:t>
            </a:r>
            <a:r>
              <a:rPr lang="en-GB" dirty="0"/>
              <a:t>o have the same number?</a:t>
            </a:r>
            <a:endParaRPr dirty="0"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a, c, d</a:t>
            </a:r>
            <a:endParaRPr dirty="0"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</a:t>
            </a:r>
            <a:r>
              <a:rPr lang="en-GB" dirty="0"/>
              <a:t>, ten frames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Which ten frame has more? How do you know? How many a</a:t>
            </a:r>
            <a:r>
              <a:rPr lang="en-GB" dirty="0"/>
              <a:t>re in </a:t>
            </a:r>
            <a:r>
              <a:rPr lang="en-GB" dirty="0" err="1"/>
              <a:t>Hoki’s</a:t>
            </a:r>
            <a:r>
              <a:rPr lang="en-GB" dirty="0"/>
              <a:t> ten frame? How can you work out how many Cedar will have?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lang="en-GB" dirty="0"/>
              <a:t>Pupils may not understand how to work out the number of counters in Cedar’s ten frame.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Different starting numbers</a:t>
            </a:r>
            <a:r>
              <a:rPr lang="en-GB" dirty="0"/>
              <a:t>. Second frame having more or fewer amounts.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If </a:t>
            </a:r>
            <a:r>
              <a:rPr lang="en-GB" dirty="0"/>
              <a:t>Terra had more counters than Hoki but fewer than Cedar - how many would Terra have? (5 or 6)</a:t>
            </a:r>
            <a:endParaRPr dirty="0"/>
          </a:p>
        </p:txBody>
      </p:sp>
      <p:sp>
        <p:nvSpPr>
          <p:cNvPr id="287" name="Google Shape;2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Hoki will have 8 cubes.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Challenge: Cedar could have 6 or 7 cubes</a:t>
            </a:r>
            <a:endParaRPr dirty="0"/>
          </a:p>
        </p:txBody>
      </p:sp>
      <p:sp>
        <p:nvSpPr>
          <p:cNvPr id="314" name="Google Shape;31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manipulatives, cubes, co</a:t>
            </a:r>
            <a:r>
              <a:rPr lang="en-GB" dirty="0"/>
              <a:t>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How do you know the trees are the same? How do you know that this group has fewer/more trees than this group? How many more trees has group b than c?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Pupils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mix up the meaning of the words “fewer”,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“more” and “same”.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2" name="Google Shape;3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Some pupils may struggle when comparing  groups of objects. If they do, use these slides to ensure they understand how to compare groups of objects.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</a:t>
            </a:r>
            <a:r>
              <a:rPr lang="en-GB" dirty="0"/>
              <a:t>uttons, cubes, counters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How many butt</a:t>
            </a:r>
            <a:r>
              <a:rPr lang="en-GB" dirty="0"/>
              <a:t>ons does Terra have? How many buttons does Hoki have? Who has more? How do you know?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 may not understa</a:t>
            </a:r>
            <a:r>
              <a:rPr lang="en-GB" dirty="0"/>
              <a:t>nd the concept of most.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Different am</a:t>
            </a:r>
            <a:r>
              <a:rPr lang="en-GB" dirty="0"/>
              <a:t>ounts to compare.</a:t>
            </a:r>
            <a:endParaRPr dirty="0"/>
          </a:p>
        </p:txBody>
      </p:sp>
      <p:sp>
        <p:nvSpPr>
          <p:cNvPr id="375" name="Google Shape;37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manipulatives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cubes, counters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</a:t>
            </a:r>
            <a:r>
              <a:rPr lang="en-GB"/>
              <a:t>many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/>
              <a:t>are in each group? </a:t>
            </a:r>
            <a:r>
              <a:rPr lang="en-GB" dirty="0"/>
              <a:t>Which amount is different? Which one is the odd one out? How do you know?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</a:t>
            </a:r>
            <a:r>
              <a:rPr lang="en-GB" dirty="0"/>
              <a:t>ils may miscount the amounts in each row. </a:t>
            </a:r>
            <a:endParaRPr dirty="0"/>
          </a:p>
        </p:txBody>
      </p:sp>
      <p:sp>
        <p:nvSpPr>
          <p:cNvPr id="393" name="Google Shape;39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</a:t>
            </a:r>
            <a:r>
              <a:rPr lang="en-GB" dirty="0"/>
              <a:t>pupils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vote for the answer they think is correct. 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</a:t>
            </a:r>
            <a:r>
              <a:rPr lang="en-GB" dirty="0"/>
              <a:t> Pupils have mixed up the groups or do not understand ‘more’ and ‘fewer’.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Correct Answer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Pupils ha</a:t>
            </a:r>
            <a:r>
              <a:rPr lang="en-GB" dirty="0"/>
              <a:t>ve not counted the duck correctly.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 </a:t>
            </a:r>
            <a:r>
              <a:rPr lang="en-GB" dirty="0"/>
              <a:t>P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upils do not </a:t>
            </a:r>
            <a:r>
              <a:rPr lang="en-GB" dirty="0"/>
              <a:t>understand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/>
              <a:t>how to compare numbers of objects.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Based on previous learning - matching 1 - 1.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lang="en-GB" dirty="0"/>
              <a:t>M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anipulatives</a:t>
            </a:r>
            <a:r>
              <a:rPr lang="en-GB" dirty="0"/>
              <a:t>, cubes, counters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Can you draw a line from one strawberry to one Mathling? Are there enough strawberries? Are there any strawberries or Mathlings left?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Pupils joining two Mathlings to a strawberry or visa versa. </a:t>
            </a:r>
            <a:endParaRPr dirty="0"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Manipulatives, cubes, counters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do you know the </a:t>
            </a:r>
            <a:r>
              <a:rPr lang="en-GB" dirty="0"/>
              <a:t>apples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same?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know that</a:t>
            </a:r>
            <a:r>
              <a:rPr lang="en-GB" dirty="0"/>
              <a:t> this </a:t>
            </a:r>
            <a:r>
              <a:rPr lang="en-GB" dirty="0" err="1"/>
              <a:t>mathling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fewer/more </a:t>
            </a:r>
            <a:r>
              <a:rPr lang="en-GB" dirty="0"/>
              <a:t>apples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GB" dirty="0" err="1"/>
              <a:t>mathling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GB" dirty="0"/>
              <a:t>How many more apples has Terra/Cedar got than Hoki?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Pupils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mix up the meaning of the words “fewer”,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“more” and “same”. Ensure they get plenty of practice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saying the words aloud, as well as placing the correct word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(already written for them) between sets of objects.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Different amounts to compare. 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dirty="0"/>
              <a:t>Use cubes to create different groups to compare independently.</a:t>
            </a:r>
            <a:endParaRPr dirty="0"/>
          </a:p>
        </p:txBody>
      </p:sp>
      <p:sp>
        <p:nvSpPr>
          <p:cNvPr id="113" name="Google Shape;1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Manipulatives, cubes, counters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cakes does Hoki have? How many cak</a:t>
            </a:r>
            <a:r>
              <a:rPr lang="en-GB" dirty="0"/>
              <a:t>es has Cedar? Who has more? How do you know? Can you show me using cubes.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/>
              <a:t>Pupils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mix up the meaning of the words “fewer”,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“more” and “same”. Ensure they get plenty of practice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saying the words aloud, as well as placing the correct word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 Different </a:t>
            </a:r>
            <a:r>
              <a:rPr lang="en-GB" dirty="0"/>
              <a:t>amounts to compare.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dirty="0"/>
              <a:t>Use cubes to create different groups to compare independently.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arenR"/>
            </a:pPr>
            <a:r>
              <a:rPr lang="en-GB" dirty="0"/>
              <a:t>Group with 4 apples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 dirty="0"/>
              <a:t>Group with 5 eggs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 dirty="0"/>
              <a:t>Group with 3 boat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 dirty="0"/>
              <a:t>Group </a:t>
            </a:r>
            <a:r>
              <a:rPr lang="en-GB"/>
              <a:t>with 6 </a:t>
            </a:r>
            <a:r>
              <a:rPr lang="en-GB" dirty="0"/>
              <a:t>cubes</a:t>
            </a:r>
            <a:endParaRPr dirty="0"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compare numbers of objects (1)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9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compare numbers of objects (1)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2"/>
          </p:nvPr>
        </p:nvSpPr>
        <p:spPr>
          <a:xfrm>
            <a:off x="263050" y="1176341"/>
            <a:ext cx="11736900" cy="1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True or False?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Hoki has </a:t>
            </a:r>
            <a:r>
              <a:rPr lang="en-GB" b="1"/>
              <a:t>more</a:t>
            </a:r>
            <a:r>
              <a:rPr lang="en-GB"/>
              <a:t> buttons than Terra.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192077" y="5989425"/>
            <a:ext cx="706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False. Hoki and Terra have the</a:t>
            </a:r>
            <a:r>
              <a:rPr lang="en-GB" sz="18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same</a:t>
            </a: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number of buttons.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150" y="2818300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700" y="2818300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7146" y="3476921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9869" y="2624696"/>
            <a:ext cx="1477700" cy="14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900" y="2818300"/>
            <a:ext cx="1477696" cy="146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700" y="3476925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0211" y="4096675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8298" y="4096671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2125" y="4096675"/>
            <a:ext cx="514600" cy="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6384" y="4096671"/>
            <a:ext cx="514600" cy="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321475" y="4259450"/>
            <a:ext cx="97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11033850" y="3591325"/>
            <a:ext cx="97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2EC6D18-02D8-F642-A72B-A205D6C2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983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2"/>
          </p:nvPr>
        </p:nvSpPr>
        <p:spPr>
          <a:xfrm>
            <a:off x="263050" y="1176350"/>
            <a:ext cx="3540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Hoki has some counters.</a:t>
            </a:r>
            <a:endParaRPr/>
          </a:p>
        </p:txBody>
      </p:sp>
      <p:sp>
        <p:nvSpPr>
          <p:cNvPr id="291" name="Google Shape;291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575" y="1690851"/>
            <a:ext cx="1242905" cy="124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6486000" y="1223015"/>
            <a:ext cx="481035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 has 3 more counters than Hoki.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613" y="3118550"/>
            <a:ext cx="2918825" cy="11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394" y="3232194"/>
            <a:ext cx="419500" cy="3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169" y="3232194"/>
            <a:ext cx="419500" cy="3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6157" y="3232194"/>
            <a:ext cx="419500" cy="3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1269" y="3232194"/>
            <a:ext cx="419500" cy="3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1201" y="1690851"/>
            <a:ext cx="1242899" cy="122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3225" y="3118550"/>
            <a:ext cx="2918825" cy="11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60725" y="4562475"/>
            <a:ext cx="5880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counter’s will Cedar have? </a:t>
            </a:r>
            <a:endParaRPr sz="18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Cedar’s counters in the ten frame.</a:t>
            </a:r>
            <a:endParaRPr sz="18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0076" y="323219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7876" y="323219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5851" y="323219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10851" y="323219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1626" y="323219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0076" y="3799849"/>
            <a:ext cx="3935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7876" y="3799849"/>
            <a:ext cx="39357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>
            <a:off x="6486000" y="2889950"/>
            <a:ext cx="4296600" cy="16239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6486000" y="4701075"/>
            <a:ext cx="503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 will have 7 counters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A43CEB-7F8E-9F41-93E0-8CB7E648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536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body" idx="2"/>
          </p:nvPr>
        </p:nvSpPr>
        <p:spPr>
          <a:xfrm>
            <a:off x="263050" y="1176339"/>
            <a:ext cx="11736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Look at the groups of trees and fill in the sentences below:</a:t>
            </a:r>
            <a:endParaRPr b="1"/>
          </a:p>
        </p:txBody>
      </p:sp>
      <p:sp>
        <p:nvSpPr>
          <p:cNvPr id="336" name="Google Shape;336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14"/>
          <p:cNvGrpSpPr/>
          <p:nvPr/>
        </p:nvGrpSpPr>
        <p:grpSpPr>
          <a:xfrm>
            <a:off x="558925" y="1794420"/>
            <a:ext cx="2948700" cy="2403000"/>
            <a:chOff x="558925" y="1794420"/>
            <a:chExt cx="2948700" cy="2403000"/>
          </a:xfrm>
        </p:grpSpPr>
        <p:sp>
          <p:nvSpPr>
            <p:cNvPr id="338" name="Google Shape;338;p14"/>
            <p:cNvSpPr/>
            <p:nvPr/>
          </p:nvSpPr>
          <p:spPr>
            <a:xfrm>
              <a:off x="558925" y="1794420"/>
              <a:ext cx="2948700" cy="2403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9" name="Google Shape;33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6838" y="1871183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3884" y="1871183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0637" y="2784190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6663" y="2784199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4828" y="1914380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4189" y="2729208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7912" y="3501548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46947" y="3451896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14"/>
          <p:cNvGrpSpPr/>
          <p:nvPr/>
        </p:nvGrpSpPr>
        <p:grpSpPr>
          <a:xfrm>
            <a:off x="4477741" y="1746350"/>
            <a:ext cx="2948700" cy="2403000"/>
            <a:chOff x="4477741" y="1746350"/>
            <a:chExt cx="2948700" cy="2403000"/>
          </a:xfrm>
        </p:grpSpPr>
        <p:pic>
          <p:nvPicPr>
            <p:cNvPr id="348" name="Google Shape;34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0420" y="1901183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14"/>
            <p:cNvSpPr/>
            <p:nvPr/>
          </p:nvSpPr>
          <p:spPr>
            <a:xfrm>
              <a:off x="4477741" y="1746350"/>
              <a:ext cx="2948700" cy="2403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/>
            </a:p>
          </p:txBody>
        </p:sp>
        <p:pic>
          <p:nvPicPr>
            <p:cNvPr id="350" name="Google Shape;35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75080" y="1868011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2414" y="1871183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02035" y="2773191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75080" y="2686798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88881" y="2623944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71746" y="3376889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38027" y="3376695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14"/>
          <p:cNvGrpSpPr/>
          <p:nvPr/>
        </p:nvGrpSpPr>
        <p:grpSpPr>
          <a:xfrm>
            <a:off x="8396557" y="1746350"/>
            <a:ext cx="2948700" cy="2403000"/>
            <a:chOff x="8396557" y="1746350"/>
            <a:chExt cx="2948700" cy="2403000"/>
          </a:xfrm>
        </p:grpSpPr>
        <p:sp>
          <p:nvSpPr>
            <p:cNvPr id="358" name="Google Shape;358;p14"/>
            <p:cNvSpPr/>
            <p:nvPr/>
          </p:nvSpPr>
          <p:spPr>
            <a:xfrm>
              <a:off x="8396557" y="1746350"/>
              <a:ext cx="2948700" cy="2403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/>
            </a:p>
          </p:txBody>
        </p:sp>
        <p:pic>
          <p:nvPicPr>
            <p:cNvPr id="359" name="Google Shape;35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97903" y="1868011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29854" y="1868011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60882" y="2686807"/>
              <a:ext cx="653108" cy="647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14"/>
          <p:cNvSpPr txBox="1"/>
          <p:nvPr/>
        </p:nvSpPr>
        <p:spPr>
          <a:xfrm>
            <a:off x="455425" y="4982775"/>
            <a:ext cx="98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4"/>
          <p:cNvSpPr txBox="1"/>
          <p:nvPr/>
        </p:nvSpPr>
        <p:spPr>
          <a:xfrm>
            <a:off x="540263" y="4829750"/>
            <a:ext cx="10742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a  and Group b have the _____________ number of trees.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b has ____________ trees than Group c.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c has ____________ trees than Group a.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14"/>
          <p:cNvSpPr txBox="1"/>
          <p:nvPr/>
        </p:nvSpPr>
        <p:spPr>
          <a:xfrm>
            <a:off x="2161400" y="5321575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4"/>
          <p:cNvSpPr txBox="1"/>
          <p:nvPr/>
        </p:nvSpPr>
        <p:spPr>
          <a:xfrm>
            <a:off x="2161400" y="5860625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fewer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14"/>
          <p:cNvSpPr txBox="1"/>
          <p:nvPr/>
        </p:nvSpPr>
        <p:spPr>
          <a:xfrm>
            <a:off x="4234625" y="4774250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/>
              <a:t>The following slides are based on:</a:t>
            </a:r>
            <a:endParaRPr sz="2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/>
              <a:t>Comparing groups of objects</a:t>
            </a:r>
            <a:br>
              <a:rPr lang="en-GB" sz="2800"/>
            </a:br>
            <a:endParaRPr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>
            <a:spLocks noGrp="1"/>
          </p:cNvSpPr>
          <p:nvPr>
            <p:ph type="body" idx="2"/>
          </p:nvPr>
        </p:nvSpPr>
        <p:spPr>
          <a:xfrm>
            <a:off x="227550" y="4473745"/>
            <a:ext cx="11736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Who has the most buttons?</a:t>
            </a:r>
            <a:endParaRPr b="1"/>
          </a:p>
        </p:txBody>
      </p:sp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646" y="1237753"/>
            <a:ext cx="1631999" cy="16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5244174" y="1403202"/>
            <a:ext cx="2225100" cy="1176900"/>
          </a:xfrm>
          <a:prstGeom prst="wedgeEllipseCallout">
            <a:avLst>
              <a:gd name="adj1" fmla="val 70090"/>
              <a:gd name="adj2" fmla="val 14107"/>
            </a:avLst>
          </a:prstGeom>
          <a:noFill/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3 buttons</a:t>
            </a:r>
            <a:endParaRPr sz="1800" b="1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71" y="1783500"/>
            <a:ext cx="1792849" cy="17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6"/>
          <p:cNvSpPr/>
          <p:nvPr/>
        </p:nvSpPr>
        <p:spPr>
          <a:xfrm>
            <a:off x="2516524" y="1890452"/>
            <a:ext cx="2225100" cy="1176900"/>
          </a:xfrm>
          <a:prstGeom prst="wedgeEllipseCallout">
            <a:avLst>
              <a:gd name="adj1" fmla="val -67122"/>
              <a:gd name="adj2" fmla="val 27193"/>
            </a:avLst>
          </a:prstGeom>
          <a:noFill/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1 buttons</a:t>
            </a:r>
            <a:endParaRPr sz="1800" b="1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4022" y="3195622"/>
            <a:ext cx="64290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1022" y="3085847"/>
            <a:ext cx="64290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7122" y="3068297"/>
            <a:ext cx="64290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3222" y="3085847"/>
            <a:ext cx="642900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"/>
          <p:cNvSpPr/>
          <p:nvPr/>
        </p:nvSpPr>
        <p:spPr>
          <a:xfrm>
            <a:off x="10669706" y="6163001"/>
            <a:ext cx="1401300" cy="514500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6"/>
          <p:cNvSpPr txBox="1"/>
          <p:nvPr/>
        </p:nvSpPr>
        <p:spPr>
          <a:xfrm>
            <a:off x="428625" y="5384600"/>
            <a:ext cx="683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 has the most buttons.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16"/>
          <p:cNvSpPr txBox="1"/>
          <p:nvPr/>
        </p:nvSpPr>
        <p:spPr>
          <a:xfrm>
            <a:off x="415225" y="3415600"/>
            <a:ext cx="105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16"/>
          <p:cNvSpPr txBox="1"/>
          <p:nvPr/>
        </p:nvSpPr>
        <p:spPr>
          <a:xfrm>
            <a:off x="9831575" y="2344050"/>
            <a:ext cx="10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"/>
          <p:cNvSpPr txBox="1">
            <a:spLocks noGrp="1"/>
          </p:cNvSpPr>
          <p:nvPr>
            <p:ph type="body" idx="2"/>
          </p:nvPr>
        </p:nvSpPr>
        <p:spPr>
          <a:xfrm>
            <a:off x="263050" y="700644"/>
            <a:ext cx="11736900" cy="83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Count the objects in each row and circle the odd one out.</a:t>
            </a:r>
            <a:endParaRPr b="1"/>
          </a:p>
        </p:txBody>
      </p:sp>
      <p:graphicFrame>
        <p:nvGraphicFramePr>
          <p:cNvPr id="396" name="Google Shape;396;p17"/>
          <p:cNvGraphicFramePr/>
          <p:nvPr/>
        </p:nvGraphicFramePr>
        <p:xfrm>
          <a:off x="952500" y="1277850"/>
          <a:ext cx="10287000" cy="1112800"/>
        </p:xfrm>
        <a:graphic>
          <a:graphicData uri="http://schemas.openxmlformats.org/drawingml/2006/table">
            <a:tbl>
              <a:tblPr>
                <a:noFill/>
                <a:tableStyleId>{82DBBDCD-4819-479A-87C9-B6A2E03C4C03}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7" name="Google Shape;397;p1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95" y="1524209"/>
            <a:ext cx="670518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670" y="1533434"/>
            <a:ext cx="670518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045" y="1533434"/>
            <a:ext cx="670518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7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5098" y="1407000"/>
            <a:ext cx="917965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0623" y="1639775"/>
            <a:ext cx="917965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8798" y="1277850"/>
            <a:ext cx="917965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3477" y="1433474"/>
            <a:ext cx="731025" cy="8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688" t="7220" r="9" b="10439"/>
          <a:stretch/>
        </p:blipFill>
        <p:spPr>
          <a:xfrm>
            <a:off x="8797349" y="1341775"/>
            <a:ext cx="1147425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688" t="7220" r="9" b="10439"/>
          <a:stretch/>
        </p:blipFill>
        <p:spPr>
          <a:xfrm>
            <a:off x="10021324" y="1341775"/>
            <a:ext cx="1147425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688" t="7220" r="9" b="10439"/>
          <a:stretch/>
        </p:blipFill>
        <p:spPr>
          <a:xfrm>
            <a:off x="9446749" y="1799188"/>
            <a:ext cx="1147425" cy="492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17"/>
          <p:cNvGraphicFramePr/>
          <p:nvPr/>
        </p:nvGraphicFramePr>
        <p:xfrm>
          <a:off x="952500" y="3171550"/>
          <a:ext cx="10287000" cy="1112800"/>
        </p:xfrm>
        <a:graphic>
          <a:graphicData uri="http://schemas.openxmlformats.org/drawingml/2006/table">
            <a:tbl>
              <a:tblPr>
                <a:noFill/>
                <a:tableStyleId>{82DBBDCD-4819-479A-87C9-B6A2E03C4C03}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8" name="Google Shape;408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1449326" y="3363263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2315851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1884401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2785551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3995551" y="3376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4672076" y="3376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6558601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7286951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9261001" y="3363275"/>
            <a:ext cx="435074" cy="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7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10021326" y="3363250"/>
            <a:ext cx="435074" cy="492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8" name="Google Shape;418;p17"/>
          <p:cNvGraphicFramePr/>
          <p:nvPr/>
        </p:nvGraphicFramePr>
        <p:xfrm>
          <a:off x="952500" y="5065250"/>
          <a:ext cx="10287000" cy="1112800"/>
        </p:xfrm>
        <a:graphic>
          <a:graphicData uri="http://schemas.openxmlformats.org/drawingml/2006/table">
            <a:tbl>
              <a:tblPr>
                <a:noFill/>
                <a:tableStyleId>{82DBBDCD-4819-479A-87C9-B6A2E03C4C03}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D4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" name="Google Shape;41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048" y="5272250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899" y="5272250"/>
            <a:ext cx="529950" cy="6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8798" y="5272250"/>
            <a:ext cx="529950" cy="6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386" y="5286550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561" y="5286550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92923" y="5286550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1273" y="5286550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7123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7611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13786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9961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7348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27836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4011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40186" y="5311613"/>
            <a:ext cx="529963" cy="6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7"/>
          <p:cNvSpPr/>
          <p:nvPr/>
        </p:nvSpPr>
        <p:spPr>
          <a:xfrm>
            <a:off x="10640181" y="6283551"/>
            <a:ext cx="1401300" cy="514500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6061214" y="1277956"/>
            <a:ext cx="2711700" cy="11127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952489" y="3171606"/>
            <a:ext cx="2711700" cy="11127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3509614" y="5065256"/>
            <a:ext cx="2711700" cy="11127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Matching 1 to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Who has more? </a:t>
            </a:r>
            <a:endParaRPr sz="1800" b="0" i="0" u="none" strike="noStrike" cap="none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 More/fewer than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True or False - same 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Same 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Drawing more counters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Drawing more cubes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comparing groups of objects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graphicFrame>
        <p:nvGraphicFramePr>
          <p:cNvPr id="61" name="Google Shape;61;p3"/>
          <p:cNvGraphicFramePr/>
          <p:nvPr>
            <p:extLst>
              <p:ext uri="{D42A27DB-BD31-4B8C-83A1-F6EECF244321}">
                <p14:modId xmlns:p14="http://schemas.microsoft.com/office/powerpoint/2010/main" val="896764831"/>
              </p:ext>
            </p:extLst>
          </p:nvPr>
        </p:nvGraphicFramePr>
        <p:xfrm>
          <a:off x="263524" y="1155866"/>
          <a:ext cx="11736400" cy="736620"/>
        </p:xfrm>
        <a:graphic>
          <a:graphicData uri="http://schemas.openxmlformats.org/drawingml/2006/table">
            <a:tbl>
              <a:tblPr firstRow="1" bandRow="1">
                <a:noFill/>
                <a:tableStyleId>{33EB2CE9-248F-4E96-A803-25923EAD309C}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fewer</a:t>
                      </a:r>
                      <a:endParaRPr sz="1800" b="0" u="none" strike="noStrike" cap="none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</a:t>
                      </a:r>
                      <a:endParaRPr sz="1800" b="0" u="none" strike="noStrike" cap="none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same</a:t>
                      </a:r>
                      <a:endParaRPr sz="1800" u="none" strike="noStrike" cap="none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</a:t>
                      </a:r>
                      <a:endParaRPr sz="1800" u="none" strike="noStrike" cap="none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227550" y="1186675"/>
            <a:ext cx="31212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Look at the groups. 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Fill in the sentence: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more</a:t>
            </a: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same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fewer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None of the above</a:t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5876325" y="857250"/>
            <a:ext cx="2330700" cy="1623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8953800" y="857125"/>
            <a:ext cx="2330700" cy="1623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-GB" sz="1800" dirty="0">
                <a:latin typeface="Century Gothic" panose="020B0502020202020204" pitchFamily="34" charset="0"/>
              </a:rPr>
              <a:t>b</a:t>
            </a:r>
            <a:endParaRPr lang="en-GB" sz="11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6413177" y="1069230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7079627" y="1051655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6726577" y="1592505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345910" y="1076137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10034085" y="1093712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153775" y="1556400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10034085" y="1616987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591600" y="1936500"/>
            <a:ext cx="573210" cy="4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10629810" y="1359212"/>
            <a:ext cx="573210" cy="4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575975" y="2705700"/>
            <a:ext cx="940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227550" y="2503794"/>
            <a:ext cx="7715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a has _____________ ducks than group b.</a:t>
            </a:r>
            <a:endParaRPr sz="18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To compare numbers of objects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2"/>
          </p:nvPr>
        </p:nvSpPr>
        <p:spPr>
          <a:xfrm>
            <a:off x="263050" y="1176339"/>
            <a:ext cx="11736900" cy="9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Can each Mathling have a strawberry?</a:t>
            </a:r>
            <a:endParaRPr b="1"/>
          </a:p>
        </p:txBody>
      </p:sp>
      <p:sp>
        <p:nvSpPr>
          <p:cNvPr id="99" name="Google Shape;99;p6"/>
          <p:cNvSpPr txBox="1"/>
          <p:nvPr/>
        </p:nvSpPr>
        <p:spPr>
          <a:xfrm>
            <a:off x="192067" y="5989413"/>
            <a:ext cx="555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Yes. There are 3 Mathlings and 3 strawberries.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75" y="2079575"/>
            <a:ext cx="1851375" cy="18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869" y="1411905"/>
            <a:ext cx="1851374" cy="189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9261" y="4096225"/>
            <a:ext cx="1953477" cy="18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6623" y="2367679"/>
            <a:ext cx="752625" cy="9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6273" y="2466479"/>
            <a:ext cx="752625" cy="9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998" y="2960292"/>
            <a:ext cx="752625" cy="9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669725" y="3629925"/>
            <a:ext cx="7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6863050" y="5456625"/>
            <a:ext cx="8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9790700" y="2805163"/>
            <a:ext cx="8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2"/>
          </p:nvPr>
        </p:nvSpPr>
        <p:spPr>
          <a:xfrm>
            <a:off x="263050" y="1176338"/>
            <a:ext cx="11736900" cy="73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Choose a word to complete the sentences.</a:t>
            </a:r>
            <a:endParaRPr b="1"/>
          </a:p>
        </p:txBody>
      </p:sp>
      <p:sp>
        <p:nvSpPr>
          <p:cNvPr id="117" name="Google Shape;117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2822250" y="1699450"/>
            <a:ext cx="1902900" cy="6849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fewer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144550" y="1699450"/>
            <a:ext cx="1902900" cy="6849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7466850" y="1699450"/>
            <a:ext cx="1902900" cy="6849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7"/>
          <p:cNvGrpSpPr/>
          <p:nvPr/>
        </p:nvGrpSpPr>
        <p:grpSpPr>
          <a:xfrm>
            <a:off x="1202788" y="2657225"/>
            <a:ext cx="2577499" cy="1506850"/>
            <a:chOff x="528868" y="2657225"/>
            <a:chExt cx="2577499" cy="1506850"/>
          </a:xfrm>
        </p:grpSpPr>
        <p:pic>
          <p:nvPicPr>
            <p:cNvPr id="122" name="Google Shape;12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8868" y="2828266"/>
              <a:ext cx="982124" cy="98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7"/>
            <p:cNvSpPr txBox="1"/>
            <p:nvPr/>
          </p:nvSpPr>
          <p:spPr>
            <a:xfrm>
              <a:off x="1259075" y="3763875"/>
              <a:ext cx="1111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Terra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4" name="Google Shape;124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1864729" y="335960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2485554" y="3359600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1862179" y="2657225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2483004" y="2657225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7"/>
          <p:cNvGrpSpPr/>
          <p:nvPr/>
        </p:nvGrpSpPr>
        <p:grpSpPr>
          <a:xfrm>
            <a:off x="4915372" y="2828270"/>
            <a:ext cx="1997783" cy="1233705"/>
            <a:chOff x="4140809" y="2828270"/>
            <a:chExt cx="1997783" cy="1233705"/>
          </a:xfrm>
        </p:grpSpPr>
        <p:pic>
          <p:nvPicPr>
            <p:cNvPr id="129" name="Google Shape;12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40809" y="2828270"/>
              <a:ext cx="960422" cy="982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7"/>
            <p:cNvSpPr txBox="1"/>
            <p:nvPr/>
          </p:nvSpPr>
          <p:spPr>
            <a:xfrm>
              <a:off x="4919375" y="3661775"/>
              <a:ext cx="1111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Hoki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1" name="Google Shape;131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5517779" y="3203925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7"/>
          <p:cNvGrpSpPr/>
          <p:nvPr/>
        </p:nvGrpSpPr>
        <p:grpSpPr>
          <a:xfrm>
            <a:off x="8048240" y="2616963"/>
            <a:ext cx="2940972" cy="1445012"/>
            <a:chOff x="7374320" y="2616963"/>
            <a:chExt cx="2940972" cy="1445012"/>
          </a:xfrm>
        </p:grpSpPr>
        <p:pic>
          <p:nvPicPr>
            <p:cNvPr id="133" name="Google Shape;133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74320" y="2828270"/>
              <a:ext cx="994449" cy="982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7"/>
            <p:cNvSpPr txBox="1"/>
            <p:nvPr/>
          </p:nvSpPr>
          <p:spPr>
            <a:xfrm>
              <a:off x="8248975" y="3661775"/>
              <a:ext cx="1111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Cedar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5" name="Google Shape;135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9073654" y="3319338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9694479" y="3319338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9071104" y="2616963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 rotWithShape="1">
            <a:blip r:embed="rId4">
              <a:alphaModFix/>
            </a:blip>
            <a:srcRect l="18989" t="17170" r="19869" b="13370"/>
            <a:stretch/>
          </p:blipFill>
          <p:spPr>
            <a:xfrm>
              <a:off x="9691929" y="2616963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7"/>
          <p:cNvSpPr txBox="1"/>
          <p:nvPr/>
        </p:nvSpPr>
        <p:spPr>
          <a:xfrm>
            <a:off x="263050" y="4554150"/>
            <a:ext cx="1097495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 has ____________ apples than Hoki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 has ____________ apples than Cedar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 and Cedar have the ____________ number of apples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1485385" y="4515199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326860" y="5042649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fewer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377783" y="5577324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2"/>
          </p:nvPr>
        </p:nvSpPr>
        <p:spPr>
          <a:xfrm>
            <a:off x="227550" y="1040374"/>
            <a:ext cx="117369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Who has more?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Circle the Mathling that has </a:t>
            </a:r>
            <a:r>
              <a:rPr lang="en-GB" b="1"/>
              <a:t>more</a:t>
            </a:r>
            <a:r>
              <a:rPr lang="en-GB"/>
              <a:t> cakes.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Fill in the sentences.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227542" y="5366763"/>
            <a:ext cx="555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 has _________ cakes than Cedar.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 has __________ cakes than Hoki.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162" y="2650256"/>
            <a:ext cx="944320" cy="8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4666" y="2685364"/>
            <a:ext cx="964305" cy="8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2169452" y="3648987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2357404" y="4140282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2995680" y="3648987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2995680" y="4271618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3625672" y="3648987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3701112" y="4204510"/>
            <a:ext cx="499239" cy="49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8131351" y="3544699"/>
            <a:ext cx="471986" cy="51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8202673" y="4121480"/>
            <a:ext cx="471986" cy="51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5">
            <a:alphaModFix/>
          </a:blip>
          <a:srcRect t="14646" r="16983"/>
          <a:stretch/>
        </p:blipFill>
        <p:spPr>
          <a:xfrm>
            <a:off x="8716989" y="3722013"/>
            <a:ext cx="471986" cy="51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2169442" y="3188793"/>
            <a:ext cx="62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Hoki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7438152" y="3150087"/>
            <a:ext cx="84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Cedar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675100" y="2574588"/>
            <a:ext cx="3140400" cy="24945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473400" y="5221200"/>
            <a:ext cx="105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20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1890025" y="5813775"/>
            <a:ext cx="105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fewer</a:t>
            </a:r>
            <a:endParaRPr sz="20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0F0C46-2F80-8041-8BAB-6E6EA0AB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3535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1236</Words>
  <Application>Microsoft Macintosh PowerPoint</Application>
  <PresentationFormat>Widescreen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compare numbers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Comparing groups of objects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4</cp:revision>
  <dcterms:created xsi:type="dcterms:W3CDTF">2022-06-30T10:03:35Z</dcterms:created>
  <dcterms:modified xsi:type="dcterms:W3CDTF">2022-08-23T18:18:45Z</dcterms:modified>
</cp:coreProperties>
</file>