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48" r:id="rId2"/>
  </p:sldMasterIdLst>
  <p:notesMasterIdLst>
    <p:notesMasterId r:id="rId20"/>
  </p:notesMasterIdLst>
  <p:sldIdLst>
    <p:sldId id="260" r:id="rId3"/>
    <p:sldId id="261" r:id="rId4"/>
    <p:sldId id="262" r:id="rId5"/>
    <p:sldId id="264" r:id="rId6"/>
    <p:sldId id="266" r:id="rId7"/>
    <p:sldId id="263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65" r:id="rId17"/>
    <p:sldId id="270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A047"/>
    <a:srgbClr val="2196F3"/>
    <a:srgbClr val="0277BD"/>
    <a:srgbClr val="222222"/>
    <a:srgbClr val="CCD4F4"/>
    <a:srgbClr val="F8FBFF"/>
    <a:srgbClr val="F8FCFF"/>
    <a:srgbClr val="E4F2FF"/>
    <a:srgbClr val="E8EAF6"/>
    <a:srgbClr val="E1F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7279"/>
  </p:normalViewPr>
  <p:slideViewPr>
    <p:cSldViewPr snapToGrid="0" snapToObjects="1">
      <p:cViewPr varScale="1">
        <p:scale>
          <a:sx n="93" d="100"/>
          <a:sy n="93" d="100"/>
        </p:scale>
        <p:origin x="5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3805F-7D1E-E94C-BB55-3B101E5AFAED}" type="datetimeFigureOut">
              <a:rPr lang="en-GB" smtClean="0"/>
              <a:t>25/08/2022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76D0C-E1F7-C24C-9F61-F920AE918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417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76D0C-E1F7-C24C-9F61-F920AE9184C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234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2,457, other descriptions will vary but should represent 2,457.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4,071, other descriptions will vary but should represent 4,071.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240 hundreds is the odd one out, the others make 2,400 but 240 hundreds is the same as 24,000.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1,500 is the odd one out. The others represent 1,050.</a:t>
            </a:r>
            <a:endParaRPr lang="en-GB" sz="13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76D0C-E1F7-C24C-9F61-F920AE9184C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352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 10, place value counters.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Which numbers are the Mathlings descri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bing? How do you know? Which number is larger? How do you know? 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Misconceptions/ Common Errors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Identifying the numbers incorrectly.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Pupils may also assume that the answer is incorrect (as these questions often are).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76D0C-E1F7-C24C-9F61-F920AE9184C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038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How and when to use these slides </a:t>
            </a: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Pupils may need to continue looking at 100s, 10s and 1s using place value counters and a place value grid. 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Place value grid and counters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W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hat would happen if I counted on one more 10? (602) How do you know? How many tens make 1 hundred? 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Misconceptions/ Common Errors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Not understanding the value of the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counters.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Further Practice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 different numbers, count on or back 1/10/100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76D0C-E1F7-C24C-9F61-F920AE9184C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027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How and when to use these slides </a:t>
            </a: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Pupils may need to continue looking at 100s, 10s and 1s using place value counters and a place value grid. 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Place value grid and counters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Which number is being represented?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can I represent the tens in the second number? Which number is larger? How do you know? 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Misconceptions/ Common Errors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Not including place holders in the numbers and therefore having the same number to compare.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76D0C-E1F7-C24C-9F61-F920AE9184C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64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Assessment point for the lesson – ask the pupils to vote for the answer they think is correct. </a:t>
            </a:r>
            <a:endParaRPr lang="en-GB" b="0" dirty="0">
              <a:effectLst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b="0" dirty="0">
                <a:effectLst/>
              </a:rPr>
            </a:b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– The pupil has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 understood the value of zero. They have placed most of the numbers next to each other and added 9 to make this a calculation.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 – The pupil has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 6,000 as 600 and added this to 700.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 – Co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rrect answer.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 – The pupil has changed the value of 9 to 90 and 4 to 40, they do not understand the numbers.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76D0C-E1F7-C24C-9F61-F920AE9184C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278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sz="12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C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ounters, base 10</a:t>
            </a: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sz="12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numbers are represented? How do you know? How many thousands/ hundreds/ tens/ ones are there? What is similar and different about the representations? </a:t>
            </a: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Extension</a:t>
            </a:r>
            <a:r>
              <a:rPr lang="en-GB" sz="12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you represent one of the numbers in a different way (pictorially or using concrete resources)?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76D0C-E1F7-C24C-9F61-F920AE9184C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734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Answers will vary. Accept any answers that accurately represent 2,355 e.g. 2,000 + 300 + 40 + 15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B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ase 10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W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hat is the number? How many (ones/ tens/ hundreds etc) would be the same as …? Do these all show the same number? Explain how you know. 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Misconceptions/ Common Errors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Pupils creating a di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fferent number as they do not understand they are partitioning one number in different ways. 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Further Practice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with different numbers and represent them in different ways using base 10. 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Extension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 True or f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alse, 2,355 can be partitioned into 2,000 + 200 + 15 + 5. Explain your answer (explain the mistake). </a:t>
            </a:r>
            <a:r>
              <a:rPr lang="en-GB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False, it could be partitioned to 2,000 + 200 + 150 + 5, a place holder has been removed in the third number (15 should be 150).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76D0C-E1F7-C24C-9F61-F920AE9184C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080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there are two answers, example answers are given. Accept any answers that create 4,865.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Base 10 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What is the number? How many (ones/ tens/ hundreds etc) would be the same as …? Do these all show the same number? Explain how you know. 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Extension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Convince me on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of your answers is correct.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76D0C-E1F7-C24C-9F61-F920AE9184C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413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3,674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500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2,000 and 14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1,600 or 1,500 and 70 or 170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170 or 160 and 4 or 14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Answers are examples. Accept answers/ sentences that accurately represent 3,674.</a:t>
            </a:r>
            <a:endParaRPr lang="en-GB" sz="13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76D0C-E1F7-C24C-9F61-F920AE9184C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528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are multiple answers for this question. Accept any answers that represent 6,491 e.g. 6,000, 400, 90, 1 or 5,000, 1,400, 90, 1 or 6,000, 1000, 390,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Place value counters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What is a part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-whole model? Where does the whole go? What are the parts? Can you find different ways to represent 6,491? 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Misconceptions/ Common Errors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Re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presenting the wrong number, not including the whole/ including the whole in the wrong place. 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Extension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Explain how to partition a number.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76D0C-E1F7-C24C-9F61-F920AE9184C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136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Answers will vary but should reflect the number represented. </a:t>
            </a:r>
            <a:endParaRPr lang="en-GB" sz="13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76D0C-E1F7-C24C-9F61-F920AE9184C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518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Accept partitioned numbers that represent 8,790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 10, place value counters (possibly wipeable/ pre-printed part-whole models to encourage pupils to use a range of representations).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Which nu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mber is being described? How have we partitioned numbers in this lesson? How could you represent the number? What does the 0 mean in the ones column? 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Misconceptions/ Common Errors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Pupils may misunderstand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zero as a place holder. 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Extension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a similar question for a different 4-digit number. </a:t>
            </a:r>
            <a:endParaRPr lang="en-GB" sz="12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76D0C-E1F7-C24C-9F61-F920AE9184C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457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F3F217D-1D27-DC40-83E1-AF2038C4ABB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880393" y="2758682"/>
            <a:ext cx="8431213" cy="7131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Year x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8E5B7E4-5D17-8642-8DBB-FAC30757A6C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80393" y="3666506"/>
            <a:ext cx="8431213" cy="7131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Block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56E54D7B-07D1-7745-81A3-0D026B86A89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80392" y="4574330"/>
            <a:ext cx="8431213" cy="7131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LO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512E4D-3B51-2647-8880-5DA3468DAEAB}"/>
              </a:ext>
            </a:extLst>
          </p:cNvPr>
          <p:cNvSpPr txBox="1"/>
          <p:nvPr userDrawn="1"/>
        </p:nvSpPr>
        <p:spPr>
          <a:xfrm>
            <a:off x="1880392" y="1620279"/>
            <a:ext cx="8431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entury Gothic" panose="020B0502020202020204" pitchFamily="34" charset="0"/>
              </a:rPr>
              <a:t>Ready-to-go Lesson Slides</a:t>
            </a: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ECBA34A2-1100-1B4F-8C2A-92DAA50365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12" y="6346950"/>
            <a:ext cx="1757220" cy="40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po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18009-7689-104F-89A5-0E06A943A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B969EC-E71D-4B4A-AA62-7CF572FFA260}"/>
              </a:ext>
            </a:extLst>
          </p:cNvPr>
          <p:cNvSpPr txBox="1">
            <a:spLocks/>
          </p:cNvSpPr>
          <p:nvPr userDrawn="1"/>
        </p:nvSpPr>
        <p:spPr>
          <a:xfrm>
            <a:off x="838200" y="1802122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277BD"/>
                </a:solidFill>
              </a:rPr>
              <a:t>Support Slides</a:t>
            </a:r>
          </a:p>
        </p:txBody>
      </p:sp>
    </p:spTree>
    <p:extLst>
      <p:ext uri="{BB962C8B-B14F-4D97-AF65-F5344CB8AC3E}">
        <p14:creationId xmlns:p14="http://schemas.microsoft.com/office/powerpoint/2010/main" val="158795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18009-7689-104F-89A5-0E06A943A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1330"/>
            <a:ext cx="10515600" cy="1833233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z="2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B969EC-E71D-4B4A-AA62-7CF572FFA260}"/>
              </a:ext>
            </a:extLst>
          </p:cNvPr>
          <p:cNvSpPr txBox="1">
            <a:spLocks/>
          </p:cNvSpPr>
          <p:nvPr userDrawn="1"/>
        </p:nvSpPr>
        <p:spPr>
          <a:xfrm>
            <a:off x="838200" y="1802122"/>
            <a:ext cx="10515600" cy="6441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0277BD"/>
                </a:solidFill>
              </a:rPr>
              <a:t>Today we are learning</a:t>
            </a:r>
          </a:p>
        </p:txBody>
      </p:sp>
    </p:spTree>
    <p:extLst>
      <p:ext uri="{BB962C8B-B14F-4D97-AF65-F5344CB8AC3E}">
        <p14:creationId xmlns:p14="http://schemas.microsoft.com/office/powerpoint/2010/main" val="2566549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3565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nostic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D731D0-11A9-434D-B4CC-6A57B4E02E8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3047" y="1293813"/>
            <a:ext cx="11736887" cy="1722519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5B9F7CE-5C04-F74C-BF15-55B5CF176B0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0506" y="3466464"/>
            <a:ext cx="5181036" cy="34170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B0493250-A884-9B42-9EAB-CC3AB545F5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506" y="4794521"/>
            <a:ext cx="5181036" cy="34170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CD05C5B0-AF97-AE4F-94A0-C8AC5F250A8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88949" y="3466464"/>
            <a:ext cx="5181036" cy="34170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A25663F9-7D26-3A41-B8B5-D301AB5405F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688947" y="4794521"/>
            <a:ext cx="5181036" cy="34170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03792C-5A7D-AB49-924C-0C601775E88C}"/>
              </a:ext>
            </a:extLst>
          </p:cNvPr>
          <p:cNvSpPr txBox="1"/>
          <p:nvPr userDrawn="1"/>
        </p:nvSpPr>
        <p:spPr>
          <a:xfrm>
            <a:off x="263047" y="663047"/>
            <a:ext cx="3147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dirty="0">
                <a:solidFill>
                  <a:srgbClr val="0277BD"/>
                </a:solidFill>
                <a:latin typeface="Century Gothic" panose="020B0502020202020204" pitchFamily="34" charset="0"/>
              </a:rPr>
              <a:t>Diagnostic Question</a:t>
            </a:r>
          </a:p>
        </p:txBody>
      </p:sp>
      <p:pic>
        <p:nvPicPr>
          <p:cNvPr id="21" name="Picture 20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49073B74-0C69-5046-8E1C-89E38A232C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97" y="3400082"/>
            <a:ext cx="469900" cy="48260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0F06AABC-9E9D-A44A-8E5D-A74D27C553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03945" y="3400082"/>
            <a:ext cx="482600" cy="48260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BCD4EF5E-E8A9-C344-B8D7-1659C5F8EC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5747" y="4720003"/>
            <a:ext cx="457200" cy="482600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66E5F293-9A1C-174E-A6CB-0144DCCD2B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103945" y="4720003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30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5D7C4-04D3-AD40-B73C-A2EFE021BC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3524" y="653143"/>
            <a:ext cx="2717181" cy="42401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 b="0">
                <a:solidFill>
                  <a:srgbClr val="0277BD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660E31-9254-314F-9D21-2BEA7E2533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3046" y="1176338"/>
            <a:ext cx="11736887" cy="52482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962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gauge&#10;&#10;Description automatically generated">
            <a:extLst>
              <a:ext uri="{FF2B5EF4-FFF2-40B4-BE49-F238E27FC236}">
                <a16:creationId xmlns:a16="http://schemas.microsoft.com/office/drawing/2014/main" id="{2B7A83AC-536F-2047-82D4-5BD95B9F4A5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4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8" r:id="rId2"/>
    <p:sldLayoutId id="214748365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CBEBE5-5FBA-B348-89AC-94591443BFE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406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BFE50-F6DB-F94A-A399-89895AAA6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047" y="1077238"/>
            <a:ext cx="11736887" cy="5099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FC1E63-4073-3049-BA7F-C5B7B418C1A1}"/>
              </a:ext>
            </a:extLst>
          </p:cNvPr>
          <p:cNvSpPr txBox="1"/>
          <p:nvPr userDrawn="1"/>
        </p:nvSpPr>
        <p:spPr>
          <a:xfrm>
            <a:off x="263046" y="34941"/>
            <a:ext cx="11279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0277BD"/>
                </a:solidFill>
                <a:latin typeface="Century Gothic" panose="020B0502020202020204" pitchFamily="34" charset="0"/>
              </a:rPr>
              <a:t>To know how to partition numbers to 10,000 in different ways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8B7A00-251E-8449-93BD-3A16B09DBB6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3127" y="6638306"/>
            <a:ext cx="2137830" cy="18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3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kern="1200">
          <a:solidFill>
            <a:srgbClr val="0277BD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rgbClr val="222222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22222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22222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222222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222222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B3845-CB0E-4842-85A8-E4EFC2A1CD1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99592D-F58A-1A4E-B320-C0CB29E035F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Place Value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49CD48-E22B-3140-A72A-E06DA016B7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80393" y="4574330"/>
            <a:ext cx="8431213" cy="58719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2400" dirty="0"/>
              <a:t>To know how to partition numbers to 10,000 in different ways</a:t>
            </a:r>
          </a:p>
        </p:txBody>
      </p:sp>
    </p:spTree>
    <p:extLst>
      <p:ext uri="{BB962C8B-B14F-4D97-AF65-F5344CB8AC3E}">
        <p14:creationId xmlns:p14="http://schemas.microsoft.com/office/powerpoint/2010/main" val="1388747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3A0ABB-9595-D54D-AD88-A5925CEF71A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Follow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E2F5F-7234-D84E-9806-68FC1209B06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3046" y="1176338"/>
            <a:ext cx="11736887" cy="514599"/>
          </a:xfrm>
        </p:spPr>
        <p:txBody>
          <a:bodyPr/>
          <a:lstStyle/>
          <a:p>
            <a:r>
              <a:rPr lang="en-GB" b="1" dirty="0"/>
              <a:t>Represent this number in two different ways using a part-whole model.</a:t>
            </a:r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E35CD766-2A1A-264A-A4E9-D1A373897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512" y="1790118"/>
            <a:ext cx="5232400" cy="2501900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7F3EB81F-0972-C841-8304-16B217633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930" y="3757463"/>
            <a:ext cx="5232400" cy="25019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437D4D4-F476-C74B-8BAE-E2B9A0B2F589}"/>
              </a:ext>
            </a:extLst>
          </p:cNvPr>
          <p:cNvGrpSpPr/>
          <p:nvPr/>
        </p:nvGrpSpPr>
        <p:grpSpPr>
          <a:xfrm>
            <a:off x="435699" y="1790118"/>
            <a:ext cx="3600335" cy="4223289"/>
            <a:chOff x="255590" y="1855452"/>
            <a:chExt cx="3600335" cy="422328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3539611-E340-E34B-B2C0-D44805041463}"/>
                </a:ext>
              </a:extLst>
            </p:cNvPr>
            <p:cNvGrpSpPr/>
            <p:nvPr/>
          </p:nvGrpSpPr>
          <p:grpSpPr>
            <a:xfrm>
              <a:off x="255590" y="1867730"/>
              <a:ext cx="3600335" cy="4211011"/>
              <a:chOff x="255590" y="1867730"/>
              <a:chExt cx="3600335" cy="4211011"/>
            </a:xfrm>
          </p:grpSpPr>
          <p:pic>
            <p:nvPicPr>
              <p:cNvPr id="16" name="Google Shape;85;p9">
                <a:extLst>
                  <a:ext uri="{FF2B5EF4-FFF2-40B4-BE49-F238E27FC236}">
                    <a16:creationId xmlns:a16="http://schemas.microsoft.com/office/drawing/2014/main" id="{C812FE2C-0003-EB4F-B286-8E93D2B2662F}"/>
                  </a:ext>
                </a:extLst>
              </p:cNvPr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991776" y="1867731"/>
                <a:ext cx="692407" cy="6504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Google Shape;87;p9">
                <a:extLst>
                  <a:ext uri="{FF2B5EF4-FFF2-40B4-BE49-F238E27FC236}">
                    <a16:creationId xmlns:a16="http://schemas.microsoft.com/office/drawing/2014/main" id="{AD10B596-C397-4A49-8674-D6CB29A45572}"/>
                  </a:ext>
                </a:extLst>
              </p:cNvPr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205482" y="1867730"/>
                <a:ext cx="650443" cy="6504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Google Shape;90;p9">
                <a:extLst>
                  <a:ext uri="{FF2B5EF4-FFF2-40B4-BE49-F238E27FC236}">
                    <a16:creationId xmlns:a16="http://schemas.microsoft.com/office/drawing/2014/main" id="{7C650366-6F7A-3040-B124-0F02AC005A80}"/>
                  </a:ext>
                </a:extLst>
              </p:cNvPr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263046" y="1867731"/>
                <a:ext cx="692407" cy="6504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Google Shape;90;p9">
                <a:extLst>
                  <a:ext uri="{FF2B5EF4-FFF2-40B4-BE49-F238E27FC236}">
                    <a16:creationId xmlns:a16="http://schemas.microsoft.com/office/drawing/2014/main" id="{D03B200D-F924-BD4C-A243-2C06FD6B1BFC}"/>
                  </a:ext>
                </a:extLst>
              </p:cNvPr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259318" y="2569566"/>
                <a:ext cx="692407" cy="6504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85;p9">
                <a:extLst>
                  <a:ext uri="{FF2B5EF4-FFF2-40B4-BE49-F238E27FC236}">
                    <a16:creationId xmlns:a16="http://schemas.microsoft.com/office/drawing/2014/main" id="{CBB79A00-1BC2-7F4C-817D-2A58DD1BD5EB}"/>
                  </a:ext>
                </a:extLst>
              </p:cNvPr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991775" y="2531068"/>
                <a:ext cx="692407" cy="6504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Google Shape;85;p9">
                <a:extLst>
                  <a:ext uri="{FF2B5EF4-FFF2-40B4-BE49-F238E27FC236}">
                    <a16:creationId xmlns:a16="http://schemas.microsoft.com/office/drawing/2014/main" id="{8A99A051-5F0B-2547-9E8D-95043B72B699}"/>
                  </a:ext>
                </a:extLst>
              </p:cNvPr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991774" y="3234616"/>
                <a:ext cx="692407" cy="6504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Google Shape;85;p9">
                <a:extLst>
                  <a:ext uri="{FF2B5EF4-FFF2-40B4-BE49-F238E27FC236}">
                    <a16:creationId xmlns:a16="http://schemas.microsoft.com/office/drawing/2014/main" id="{72EFE6A7-0A51-564F-8262-8489358521AC}"/>
                  </a:ext>
                </a:extLst>
              </p:cNvPr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991774" y="3897953"/>
                <a:ext cx="692407" cy="6504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" name="Google Shape;90;p9">
                <a:extLst>
                  <a:ext uri="{FF2B5EF4-FFF2-40B4-BE49-F238E27FC236}">
                    <a16:creationId xmlns:a16="http://schemas.microsoft.com/office/drawing/2014/main" id="{C9D5AFD1-C93A-EA4B-B287-BA7495328899}"/>
                  </a:ext>
                </a:extLst>
              </p:cNvPr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263046" y="3271401"/>
                <a:ext cx="692407" cy="6504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" name="Google Shape;90;p9">
                <a:extLst>
                  <a:ext uri="{FF2B5EF4-FFF2-40B4-BE49-F238E27FC236}">
                    <a16:creationId xmlns:a16="http://schemas.microsoft.com/office/drawing/2014/main" id="{C01FE445-9218-2844-AE6B-E67CA3F392F7}"/>
                  </a:ext>
                </a:extLst>
              </p:cNvPr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259318" y="3973236"/>
                <a:ext cx="692407" cy="6504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Google Shape;90;p9">
                <a:extLst>
                  <a:ext uri="{FF2B5EF4-FFF2-40B4-BE49-F238E27FC236}">
                    <a16:creationId xmlns:a16="http://schemas.microsoft.com/office/drawing/2014/main" id="{9822AC9D-2DBC-694A-A4DF-8DC76FD1AAF3}"/>
                  </a:ext>
                </a:extLst>
              </p:cNvPr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259318" y="4726463"/>
                <a:ext cx="692407" cy="6504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" name="Google Shape;90;p9">
                <a:extLst>
                  <a:ext uri="{FF2B5EF4-FFF2-40B4-BE49-F238E27FC236}">
                    <a16:creationId xmlns:a16="http://schemas.microsoft.com/office/drawing/2014/main" id="{089CAD0B-00BD-004B-8DAE-F2978A1F4614}"/>
                  </a:ext>
                </a:extLst>
              </p:cNvPr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255590" y="5428298"/>
                <a:ext cx="692407" cy="65044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0" name="Google Shape;89;p9">
              <a:extLst>
                <a:ext uri="{FF2B5EF4-FFF2-40B4-BE49-F238E27FC236}">
                  <a16:creationId xmlns:a16="http://schemas.microsoft.com/office/drawing/2014/main" id="{90643583-0787-D947-A9CF-078FB675E0C0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734264" y="1861591"/>
              <a:ext cx="692407" cy="6504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89;p9">
              <a:extLst>
                <a:ext uri="{FF2B5EF4-FFF2-40B4-BE49-F238E27FC236}">
                  <a16:creationId xmlns:a16="http://schemas.microsoft.com/office/drawing/2014/main" id="{71D79E66-7FEC-5342-BFCF-88547F252BA6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734264" y="2569565"/>
              <a:ext cx="692407" cy="6504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89;p9">
              <a:extLst>
                <a:ext uri="{FF2B5EF4-FFF2-40B4-BE49-F238E27FC236}">
                  <a16:creationId xmlns:a16="http://schemas.microsoft.com/office/drawing/2014/main" id="{587ECD8A-53AE-B849-87D9-C9F8B28B9A9C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734264" y="3271401"/>
              <a:ext cx="692407" cy="6504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89;p9">
              <a:extLst>
                <a:ext uri="{FF2B5EF4-FFF2-40B4-BE49-F238E27FC236}">
                  <a16:creationId xmlns:a16="http://schemas.microsoft.com/office/drawing/2014/main" id="{D16C144C-ABCA-C240-96BA-0A97D9E7AE01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734264" y="3979375"/>
              <a:ext cx="692407" cy="6504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89;p9">
              <a:extLst>
                <a:ext uri="{FF2B5EF4-FFF2-40B4-BE49-F238E27FC236}">
                  <a16:creationId xmlns:a16="http://schemas.microsoft.com/office/drawing/2014/main" id="{CF994434-5F3B-1841-B96A-A9F77397787C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468873" y="1855452"/>
              <a:ext cx="692407" cy="6504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89;p9">
              <a:extLst>
                <a:ext uri="{FF2B5EF4-FFF2-40B4-BE49-F238E27FC236}">
                  <a16:creationId xmlns:a16="http://schemas.microsoft.com/office/drawing/2014/main" id="{FCB254DB-DF1B-7B42-81D8-17D4DD575E21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468873" y="2563426"/>
              <a:ext cx="692407" cy="6504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89;p9">
              <a:extLst>
                <a:ext uri="{FF2B5EF4-FFF2-40B4-BE49-F238E27FC236}">
                  <a16:creationId xmlns:a16="http://schemas.microsoft.com/office/drawing/2014/main" id="{CC9A87E7-9C21-5743-B619-B8C489DB1821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468873" y="3265262"/>
              <a:ext cx="692407" cy="6504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89;p9">
              <a:extLst>
                <a:ext uri="{FF2B5EF4-FFF2-40B4-BE49-F238E27FC236}">
                  <a16:creationId xmlns:a16="http://schemas.microsoft.com/office/drawing/2014/main" id="{55733084-71CE-DE43-B285-81A4327F6F0E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468873" y="3973236"/>
              <a:ext cx="692407" cy="6504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89;p9">
              <a:extLst>
                <a:ext uri="{FF2B5EF4-FFF2-40B4-BE49-F238E27FC236}">
                  <a16:creationId xmlns:a16="http://schemas.microsoft.com/office/drawing/2014/main" id="{51412E2B-FB0E-F847-BAA7-3E060BF26591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734264" y="4683191"/>
              <a:ext cx="692407" cy="65044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46788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3A0ABB-9595-D54D-AD88-A5925CEF71A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Your Turn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A106A89-0243-C643-B472-E8AB74133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4" y="1077157"/>
            <a:ext cx="7848600" cy="198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2266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3A0ABB-9595-D54D-AD88-A5925CEF71A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Follow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E2F5F-7234-D84E-9806-68FC1209B06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3046" y="1176339"/>
            <a:ext cx="11736887" cy="2980026"/>
          </a:xfrm>
        </p:spPr>
        <p:txBody>
          <a:bodyPr/>
          <a:lstStyle/>
          <a:p>
            <a:r>
              <a:rPr lang="en-GB" dirty="0"/>
              <a:t>The Mathling is thinking of a number. </a:t>
            </a:r>
          </a:p>
          <a:p>
            <a:r>
              <a:rPr lang="en-GB" dirty="0"/>
              <a:t>It says, ”My number has 8 thousands and 790 ones.”</a:t>
            </a:r>
          </a:p>
          <a:p>
            <a:r>
              <a:rPr lang="en-GB" b="1" dirty="0"/>
              <a:t>What number is the Mathling thinking of?</a:t>
            </a:r>
          </a:p>
          <a:p>
            <a:endParaRPr lang="en-GB" b="1" dirty="0"/>
          </a:p>
          <a:p>
            <a:r>
              <a:rPr lang="en-GB" b="1" dirty="0"/>
              <a:t>How else could it partition the number?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CC3F9C2-59B6-0341-B97C-81C2931D1D10}"/>
              </a:ext>
            </a:extLst>
          </p:cNvPr>
          <p:cNvSpPr/>
          <p:nvPr/>
        </p:nvSpPr>
        <p:spPr>
          <a:xfrm>
            <a:off x="10669706" y="6163001"/>
            <a:ext cx="1401206" cy="514598"/>
          </a:xfrm>
          <a:prstGeom prst="roundRect">
            <a:avLst/>
          </a:prstGeom>
          <a:solidFill>
            <a:srgbClr val="2196F3"/>
          </a:solidFill>
          <a:ln>
            <a:solidFill>
              <a:srgbClr val="CCD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Answers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14F683-E71C-964E-AD7E-09BEA04EEE63}"/>
              </a:ext>
            </a:extLst>
          </p:cNvPr>
          <p:cNvSpPr txBox="1"/>
          <p:nvPr/>
        </p:nvSpPr>
        <p:spPr>
          <a:xfrm>
            <a:off x="5151995" y="2238937"/>
            <a:ext cx="1401206" cy="455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rgbClr val="43A047"/>
                </a:solidFill>
                <a:latin typeface="Century Gothic" panose="020B0502020202020204" pitchFamily="34" charset="0"/>
              </a:rPr>
              <a:t>8,790</a:t>
            </a:r>
          </a:p>
        </p:txBody>
      </p:sp>
      <p:pic>
        <p:nvPicPr>
          <p:cNvPr id="7" name="Google Shape;572;p36">
            <a:extLst>
              <a:ext uri="{FF2B5EF4-FFF2-40B4-BE49-F238E27FC236}">
                <a16:creationId xmlns:a16="http://schemas.microsoft.com/office/drawing/2014/main" id="{FA72CBB3-9631-DD44-AE98-3A46A7BFC51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61944" y="1403327"/>
            <a:ext cx="1880206" cy="188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61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3A0ABB-9595-D54D-AD88-A5925CEF71A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Your Turn</a:t>
            </a:r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31D0307-A9ED-6646-889F-21BD01E6D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4" y="1077157"/>
            <a:ext cx="8244840" cy="504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4029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3A0ABB-9595-D54D-AD88-A5925CEF71A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Let’s Reflect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E2F5F-7234-D84E-9806-68FC1209B06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3046" y="1176338"/>
            <a:ext cx="11736887" cy="721735"/>
          </a:xfrm>
        </p:spPr>
        <p:txBody>
          <a:bodyPr/>
          <a:lstStyle/>
          <a:p>
            <a:r>
              <a:rPr lang="en-GB" b="1" dirty="0"/>
              <a:t>Who is correct?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CC3F9C2-59B6-0341-B97C-81C2931D1D10}"/>
              </a:ext>
            </a:extLst>
          </p:cNvPr>
          <p:cNvSpPr/>
          <p:nvPr/>
        </p:nvSpPr>
        <p:spPr>
          <a:xfrm>
            <a:off x="10669706" y="6163001"/>
            <a:ext cx="1401206" cy="514598"/>
          </a:xfrm>
          <a:prstGeom prst="roundRect">
            <a:avLst/>
          </a:prstGeom>
          <a:solidFill>
            <a:srgbClr val="2196F3"/>
          </a:solidFill>
          <a:ln>
            <a:solidFill>
              <a:srgbClr val="CCD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Answers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F77BD0-815B-8640-9528-9954286DDFEB}"/>
              </a:ext>
            </a:extLst>
          </p:cNvPr>
          <p:cNvSpPr txBox="1"/>
          <p:nvPr/>
        </p:nvSpPr>
        <p:spPr>
          <a:xfrm>
            <a:off x="263046" y="5454099"/>
            <a:ext cx="10212697" cy="870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rgbClr val="43A047"/>
                </a:solidFill>
                <a:latin typeface="Century Gothic" panose="020B0502020202020204" pitchFamily="34" charset="0"/>
              </a:rPr>
              <a:t>Both are correct. The first Mathling has 4,257 and the second Mathling has 4,237. 4,257 is larger than 4,237 by 2 tens so the first Mathling has the larger number. </a:t>
            </a:r>
          </a:p>
        </p:txBody>
      </p:sp>
      <p:pic>
        <p:nvPicPr>
          <p:cNvPr id="7" name="Google Shape;568;p36">
            <a:extLst>
              <a:ext uri="{FF2B5EF4-FFF2-40B4-BE49-F238E27FC236}">
                <a16:creationId xmlns:a16="http://schemas.microsoft.com/office/drawing/2014/main" id="{C054B8CC-85D3-254B-B253-C4706264B80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8873" y="3584195"/>
            <a:ext cx="1556069" cy="1536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75;p36">
            <a:extLst>
              <a:ext uri="{FF2B5EF4-FFF2-40B4-BE49-F238E27FC236}">
                <a16:creationId xmlns:a16="http://schemas.microsoft.com/office/drawing/2014/main" id="{28891C6D-42FA-AA40-971D-8661B3B46FB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046" y="2493743"/>
            <a:ext cx="1502825" cy="153679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Callout 8">
            <a:extLst>
              <a:ext uri="{FF2B5EF4-FFF2-40B4-BE49-F238E27FC236}">
                <a16:creationId xmlns:a16="http://schemas.microsoft.com/office/drawing/2014/main" id="{5F3E61DD-90B1-CB41-8838-C9BB14356C3D}"/>
              </a:ext>
            </a:extLst>
          </p:cNvPr>
          <p:cNvSpPr/>
          <p:nvPr/>
        </p:nvSpPr>
        <p:spPr>
          <a:xfrm>
            <a:off x="1885427" y="1638163"/>
            <a:ext cx="4778610" cy="1536792"/>
          </a:xfrm>
          <a:prstGeom prst="wedgeEllipseCallout">
            <a:avLst>
              <a:gd name="adj1" fmla="val -55334"/>
              <a:gd name="adj2" fmla="val 37388"/>
            </a:avLst>
          </a:prstGeom>
          <a:noFill/>
          <a:ln w="38100">
            <a:solidFill>
              <a:srgbClr val="CCD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>
                <a:solidFill>
                  <a:srgbClr val="222222"/>
                </a:solidFill>
                <a:latin typeface="Century Gothic" panose="020B0502020202020204" pitchFamily="34" charset="0"/>
              </a:rPr>
              <a:t>My number is the largest. It has 4 thousands, 25 tens and 7 ones. 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8F828A4A-65F9-7F47-BF66-225597E10B9A}"/>
              </a:ext>
            </a:extLst>
          </p:cNvPr>
          <p:cNvSpPr/>
          <p:nvPr/>
        </p:nvSpPr>
        <p:spPr>
          <a:xfrm>
            <a:off x="5155100" y="2815799"/>
            <a:ext cx="4778610" cy="1536792"/>
          </a:xfrm>
          <a:prstGeom prst="wedgeEllipseCallout">
            <a:avLst>
              <a:gd name="adj1" fmla="val 55709"/>
              <a:gd name="adj2" fmla="val 30176"/>
            </a:avLst>
          </a:prstGeom>
          <a:noFill/>
          <a:ln w="38100">
            <a:solidFill>
              <a:srgbClr val="CCD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>
                <a:solidFill>
                  <a:srgbClr val="222222"/>
                </a:solidFill>
                <a:latin typeface="Century Gothic" panose="020B0502020202020204" pitchFamily="34" charset="0"/>
              </a:rPr>
              <a:t>My number is the smallest. It has 42 hundreds and 37 ones.</a:t>
            </a:r>
          </a:p>
        </p:txBody>
      </p:sp>
    </p:spTree>
    <p:extLst>
      <p:ext uri="{BB962C8B-B14F-4D97-AF65-F5344CB8AC3E}">
        <p14:creationId xmlns:p14="http://schemas.microsoft.com/office/powerpoint/2010/main" val="231465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7EEC1-B085-D449-BE76-00E35C90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Century Gothic" panose="020B0502020202020204" pitchFamily="34" charset="0"/>
              </a:rPr>
              <a:t>The following slides are based on:</a:t>
            </a:r>
            <a:br>
              <a:rPr lang="en-GB" sz="2400" dirty="0">
                <a:latin typeface="Century Gothic" panose="020B0502020202020204" pitchFamily="34" charset="0"/>
              </a:rPr>
            </a:br>
            <a:r>
              <a:rPr lang="en-GB" sz="2400" dirty="0">
                <a:latin typeface="Century Gothic" panose="020B0502020202020204" pitchFamily="34" charset="0"/>
              </a:rPr>
              <a:t>100s, 10s and 1s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3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F755D-9ACF-C143-A323-0FC01C229A6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3046" y="700645"/>
            <a:ext cx="11736887" cy="455126"/>
          </a:xfrm>
        </p:spPr>
        <p:txBody>
          <a:bodyPr/>
          <a:lstStyle/>
          <a:p>
            <a:r>
              <a:rPr lang="en-GB" b="1" dirty="0"/>
              <a:t>Which number is represented?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A34C9F9-1B8A-F549-BD2E-B481B40A23DA}"/>
              </a:ext>
            </a:extLst>
          </p:cNvPr>
          <p:cNvSpPr/>
          <p:nvPr/>
        </p:nvSpPr>
        <p:spPr>
          <a:xfrm>
            <a:off x="10669706" y="6163001"/>
            <a:ext cx="1401206" cy="514598"/>
          </a:xfrm>
          <a:prstGeom prst="roundRect">
            <a:avLst/>
          </a:prstGeom>
          <a:solidFill>
            <a:srgbClr val="2196F3"/>
          </a:solidFill>
          <a:ln>
            <a:solidFill>
              <a:srgbClr val="CCD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Answers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0B2890-ED03-7543-845C-B8B7214D46D8}"/>
              </a:ext>
            </a:extLst>
          </p:cNvPr>
          <p:cNvSpPr txBox="1"/>
          <p:nvPr/>
        </p:nvSpPr>
        <p:spPr>
          <a:xfrm>
            <a:off x="263046" y="5286667"/>
            <a:ext cx="3228299" cy="870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rgbClr val="43A047"/>
                </a:solidFill>
                <a:latin typeface="Century Gothic" panose="020B0502020202020204" pitchFamily="34" charset="0"/>
              </a:rPr>
              <a:t>The number is 582.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43A047"/>
                </a:solidFill>
                <a:latin typeface="Century Gothic" panose="020B0502020202020204" pitchFamily="34" charset="0"/>
              </a:rPr>
              <a:t>10 more than 582 is 592.</a:t>
            </a:r>
          </a:p>
        </p:txBody>
      </p:sp>
      <p:pic>
        <p:nvPicPr>
          <p:cNvPr id="6" name="Picture 5" descr="Treemap chart&#10;&#10;Description automatically generated with medium confidence">
            <a:extLst>
              <a:ext uri="{FF2B5EF4-FFF2-40B4-BE49-F238E27FC236}">
                <a16:creationId xmlns:a16="http://schemas.microsoft.com/office/drawing/2014/main" id="{30674BEE-7CBB-3D43-965C-93B55C850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236" y="1408706"/>
            <a:ext cx="7297528" cy="2844195"/>
          </a:xfrm>
          <a:prstGeom prst="rect">
            <a:avLst/>
          </a:prstGeom>
        </p:spPr>
      </p:pic>
      <p:pic>
        <p:nvPicPr>
          <p:cNvPr id="7" name="Google Shape;85;p9">
            <a:extLst>
              <a:ext uri="{FF2B5EF4-FFF2-40B4-BE49-F238E27FC236}">
                <a16:creationId xmlns:a16="http://schemas.microsoft.com/office/drawing/2014/main" id="{C42964EA-BED8-274F-B6E6-8C7AF27AD8F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3723" y="2065047"/>
            <a:ext cx="683880" cy="64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7;p9">
            <a:extLst>
              <a:ext uri="{FF2B5EF4-FFF2-40B4-BE49-F238E27FC236}">
                <a16:creationId xmlns:a16="http://schemas.microsoft.com/office/drawing/2014/main" id="{E327EA60-DA8D-2547-AD57-17E6BC784F8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82749" y="2256449"/>
            <a:ext cx="642433" cy="64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9;p9">
            <a:extLst>
              <a:ext uri="{FF2B5EF4-FFF2-40B4-BE49-F238E27FC236}">
                <a16:creationId xmlns:a16="http://schemas.microsoft.com/office/drawing/2014/main" id="{7F836665-EFCD-F54B-A323-1DB8D81F795C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90406" y="2068329"/>
            <a:ext cx="683880" cy="64243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3E4619-CF5C-E448-81E7-EC1A9457B188}"/>
              </a:ext>
            </a:extLst>
          </p:cNvPr>
          <p:cNvSpPr txBox="1">
            <a:spLocks/>
          </p:cNvSpPr>
          <p:nvPr/>
        </p:nvSpPr>
        <p:spPr>
          <a:xfrm>
            <a:off x="263047" y="4631667"/>
            <a:ext cx="11928954" cy="455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What would the number be if one more 10 was added?</a:t>
            </a:r>
          </a:p>
        </p:txBody>
      </p:sp>
      <p:pic>
        <p:nvPicPr>
          <p:cNvPr id="11" name="Google Shape;85;p9">
            <a:extLst>
              <a:ext uri="{FF2B5EF4-FFF2-40B4-BE49-F238E27FC236}">
                <a16:creationId xmlns:a16="http://schemas.microsoft.com/office/drawing/2014/main" id="{763F172E-E58E-314E-B668-425711AD3DF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8232" y="2051193"/>
            <a:ext cx="683880" cy="64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85;p9">
            <a:extLst>
              <a:ext uri="{FF2B5EF4-FFF2-40B4-BE49-F238E27FC236}">
                <a16:creationId xmlns:a16="http://schemas.microsoft.com/office/drawing/2014/main" id="{89B21076-EDD2-7244-92DA-809EC7A40D5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0195" y="2577666"/>
            <a:ext cx="683880" cy="64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85;p9">
            <a:extLst>
              <a:ext uri="{FF2B5EF4-FFF2-40B4-BE49-F238E27FC236}">
                <a16:creationId xmlns:a16="http://schemas.microsoft.com/office/drawing/2014/main" id="{B192E5D2-DC36-1A44-8B8B-7E5156C663F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3868" y="2702357"/>
            <a:ext cx="683880" cy="64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85;p9">
            <a:extLst>
              <a:ext uri="{FF2B5EF4-FFF2-40B4-BE49-F238E27FC236}">
                <a16:creationId xmlns:a16="http://schemas.microsoft.com/office/drawing/2014/main" id="{371FDC9A-1721-1E4D-9336-5A0CD136A0F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7286" y="3381230"/>
            <a:ext cx="683880" cy="64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89;p9">
            <a:extLst>
              <a:ext uri="{FF2B5EF4-FFF2-40B4-BE49-F238E27FC236}">
                <a16:creationId xmlns:a16="http://schemas.microsoft.com/office/drawing/2014/main" id="{66B9F555-12B1-B94E-A9EC-1CAB944DE407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86804" y="2071610"/>
            <a:ext cx="683880" cy="64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89;p9">
            <a:extLst>
              <a:ext uri="{FF2B5EF4-FFF2-40B4-BE49-F238E27FC236}">
                <a16:creationId xmlns:a16="http://schemas.microsoft.com/office/drawing/2014/main" id="{0C8956C2-C5F9-074D-881A-77D3DB042CD4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18344" y="2068329"/>
            <a:ext cx="683880" cy="64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89;p9">
            <a:extLst>
              <a:ext uri="{FF2B5EF4-FFF2-40B4-BE49-F238E27FC236}">
                <a16:creationId xmlns:a16="http://schemas.microsoft.com/office/drawing/2014/main" id="{7BC956A6-6365-3C4E-9154-E6C9D3A60E75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32346" y="3448387"/>
            <a:ext cx="683880" cy="64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89;p9">
            <a:extLst>
              <a:ext uri="{FF2B5EF4-FFF2-40B4-BE49-F238E27FC236}">
                <a16:creationId xmlns:a16="http://schemas.microsoft.com/office/drawing/2014/main" id="{95984752-C178-2547-94CF-2FC43E71409A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28744" y="3451668"/>
            <a:ext cx="683880" cy="64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89;p9">
            <a:extLst>
              <a:ext uri="{FF2B5EF4-FFF2-40B4-BE49-F238E27FC236}">
                <a16:creationId xmlns:a16="http://schemas.microsoft.com/office/drawing/2014/main" id="{17CD0CC7-C721-604D-976B-03198B3A4C6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48090" y="2785483"/>
            <a:ext cx="683880" cy="64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89;p9">
            <a:extLst>
              <a:ext uri="{FF2B5EF4-FFF2-40B4-BE49-F238E27FC236}">
                <a16:creationId xmlns:a16="http://schemas.microsoft.com/office/drawing/2014/main" id="{07C87995-DA5E-5C4F-983D-8B3441D02BB3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4488" y="2788764"/>
            <a:ext cx="683880" cy="64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89;p9">
            <a:extLst>
              <a:ext uri="{FF2B5EF4-FFF2-40B4-BE49-F238E27FC236}">
                <a16:creationId xmlns:a16="http://schemas.microsoft.com/office/drawing/2014/main" id="{A232A3D9-6C9F-334F-92A7-DAD83181E66E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76028" y="2785483"/>
            <a:ext cx="683880" cy="64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89;p9">
            <a:extLst>
              <a:ext uri="{FF2B5EF4-FFF2-40B4-BE49-F238E27FC236}">
                <a16:creationId xmlns:a16="http://schemas.microsoft.com/office/drawing/2014/main" id="{BBE55488-A84F-F241-B5EC-2730991EF471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59155" y="4531155"/>
            <a:ext cx="683880" cy="64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87;p9">
            <a:extLst>
              <a:ext uri="{FF2B5EF4-FFF2-40B4-BE49-F238E27FC236}">
                <a16:creationId xmlns:a16="http://schemas.microsoft.com/office/drawing/2014/main" id="{02944348-7120-444F-84B5-B09A582EF5F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91112" y="3046159"/>
            <a:ext cx="642433" cy="642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455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reemap chart&#10;&#10;Description automatically generated with medium confidence">
            <a:extLst>
              <a:ext uri="{FF2B5EF4-FFF2-40B4-BE49-F238E27FC236}">
                <a16:creationId xmlns:a16="http://schemas.microsoft.com/office/drawing/2014/main" id="{E8A40641-F776-514B-BFF0-1D8078418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048" y="2025800"/>
            <a:ext cx="5837782" cy="227526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F755D-9ACF-C143-A323-0FC01C229A6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3046" y="700645"/>
            <a:ext cx="11736887" cy="514598"/>
          </a:xfrm>
        </p:spPr>
        <p:txBody>
          <a:bodyPr/>
          <a:lstStyle/>
          <a:p>
            <a:r>
              <a:rPr lang="en-GB" b="1" dirty="0"/>
              <a:t>Which is the largest number?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8D590E7-D9D4-EE40-B018-A495C0ABE5C1}"/>
              </a:ext>
            </a:extLst>
          </p:cNvPr>
          <p:cNvSpPr/>
          <p:nvPr/>
        </p:nvSpPr>
        <p:spPr>
          <a:xfrm>
            <a:off x="10669706" y="6163001"/>
            <a:ext cx="1401206" cy="514598"/>
          </a:xfrm>
          <a:prstGeom prst="roundRect">
            <a:avLst/>
          </a:prstGeom>
          <a:solidFill>
            <a:srgbClr val="2196F3"/>
          </a:solidFill>
          <a:ln>
            <a:solidFill>
              <a:srgbClr val="CCD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Answers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C83D94-7448-0B43-8C1C-D22C259C6BC2}"/>
              </a:ext>
            </a:extLst>
          </p:cNvPr>
          <p:cNvSpPr txBox="1"/>
          <p:nvPr/>
        </p:nvSpPr>
        <p:spPr>
          <a:xfrm>
            <a:off x="263047" y="4436362"/>
            <a:ext cx="3893318" cy="455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rgbClr val="43A047"/>
                </a:solidFill>
                <a:latin typeface="Century Gothic" panose="020B0502020202020204" pitchFamily="34" charset="0"/>
              </a:rPr>
              <a:t>This number is the largest.</a:t>
            </a:r>
          </a:p>
        </p:txBody>
      </p:sp>
      <p:pic>
        <p:nvPicPr>
          <p:cNvPr id="6" name="Picture 5" descr="Treemap chart&#10;&#10;Description automatically generated with medium confidence">
            <a:extLst>
              <a:ext uri="{FF2B5EF4-FFF2-40B4-BE49-F238E27FC236}">
                <a16:creationId xmlns:a16="http://schemas.microsoft.com/office/drawing/2014/main" id="{8E025485-4D6F-6240-9E0C-191FCA9DF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67" y="2011946"/>
            <a:ext cx="5837782" cy="2275262"/>
          </a:xfrm>
          <a:prstGeom prst="rect">
            <a:avLst/>
          </a:prstGeom>
        </p:spPr>
      </p:pic>
      <p:pic>
        <p:nvPicPr>
          <p:cNvPr id="7" name="Google Shape;85;p9">
            <a:extLst>
              <a:ext uri="{FF2B5EF4-FFF2-40B4-BE49-F238E27FC236}">
                <a16:creationId xmlns:a16="http://schemas.microsoft.com/office/drawing/2014/main" id="{A3BDC97A-4CD9-1C45-BA10-A98A5F3855E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046" y="2582377"/>
            <a:ext cx="683880" cy="64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7;p9">
            <a:extLst>
              <a:ext uri="{FF2B5EF4-FFF2-40B4-BE49-F238E27FC236}">
                <a16:creationId xmlns:a16="http://schemas.microsoft.com/office/drawing/2014/main" id="{7DE01CF6-1FB2-284F-8011-FCBD41A2914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61369" y="2515688"/>
            <a:ext cx="642433" cy="64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9;p9">
            <a:extLst>
              <a:ext uri="{FF2B5EF4-FFF2-40B4-BE49-F238E27FC236}">
                <a16:creationId xmlns:a16="http://schemas.microsoft.com/office/drawing/2014/main" id="{2DA3882C-8392-4D40-9FF9-39FE976B7A51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42657" y="2532028"/>
            <a:ext cx="683880" cy="64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85;p9">
            <a:extLst>
              <a:ext uri="{FF2B5EF4-FFF2-40B4-BE49-F238E27FC236}">
                <a16:creationId xmlns:a16="http://schemas.microsoft.com/office/drawing/2014/main" id="{ED0B0EB8-BDFB-8247-8DFD-118F1CA739C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3592" y="2596231"/>
            <a:ext cx="683880" cy="64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85;p9">
            <a:extLst>
              <a:ext uri="{FF2B5EF4-FFF2-40B4-BE49-F238E27FC236}">
                <a16:creationId xmlns:a16="http://schemas.microsoft.com/office/drawing/2014/main" id="{DDDA89CC-332C-1C45-A417-ABBBC869991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446" y="3441358"/>
            <a:ext cx="683880" cy="64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85;p9">
            <a:extLst>
              <a:ext uri="{FF2B5EF4-FFF2-40B4-BE49-F238E27FC236}">
                <a16:creationId xmlns:a16="http://schemas.microsoft.com/office/drawing/2014/main" id="{C5FEA0AD-E821-9742-9A82-675C235ECCE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5992" y="3441358"/>
            <a:ext cx="683880" cy="64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85;p9">
            <a:extLst>
              <a:ext uri="{FF2B5EF4-FFF2-40B4-BE49-F238E27FC236}">
                <a16:creationId xmlns:a16="http://schemas.microsoft.com/office/drawing/2014/main" id="{81FC3D0A-EB5B-484B-A488-715BA5ECACA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0719" y="2651649"/>
            <a:ext cx="683880" cy="64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85;p9">
            <a:extLst>
              <a:ext uri="{FF2B5EF4-FFF2-40B4-BE49-F238E27FC236}">
                <a16:creationId xmlns:a16="http://schemas.microsoft.com/office/drawing/2014/main" id="{379B5481-838E-1C4D-A653-A7E9DF923DD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7858" y="2714863"/>
            <a:ext cx="683880" cy="64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85;p9">
            <a:extLst>
              <a:ext uri="{FF2B5EF4-FFF2-40B4-BE49-F238E27FC236}">
                <a16:creationId xmlns:a16="http://schemas.microsoft.com/office/drawing/2014/main" id="{B81C58D1-A8CE-0749-A245-FF944B92B41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8068" y="3411918"/>
            <a:ext cx="683880" cy="64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85;p9">
            <a:extLst>
              <a:ext uri="{FF2B5EF4-FFF2-40B4-BE49-F238E27FC236}">
                <a16:creationId xmlns:a16="http://schemas.microsoft.com/office/drawing/2014/main" id="{C70357F6-0424-8048-B7A5-A265A6F5ADF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3556" y="3441358"/>
            <a:ext cx="683880" cy="64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89;p9">
            <a:extLst>
              <a:ext uri="{FF2B5EF4-FFF2-40B4-BE49-F238E27FC236}">
                <a16:creationId xmlns:a16="http://schemas.microsoft.com/office/drawing/2014/main" id="{7E34498F-0F25-684D-A2AF-6C4A0CD78C7B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21530" y="2532028"/>
            <a:ext cx="683880" cy="64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89;p9">
            <a:extLst>
              <a:ext uri="{FF2B5EF4-FFF2-40B4-BE49-F238E27FC236}">
                <a16:creationId xmlns:a16="http://schemas.microsoft.com/office/drawing/2014/main" id="{891C9B9E-31F9-C64C-A0B3-2538414164D3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44256" y="3107783"/>
            <a:ext cx="683880" cy="64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89;p9">
            <a:extLst>
              <a:ext uri="{FF2B5EF4-FFF2-40B4-BE49-F238E27FC236}">
                <a16:creationId xmlns:a16="http://schemas.microsoft.com/office/drawing/2014/main" id="{7DAECC46-47BF-A249-8E52-E651BF55F010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35844" y="3003643"/>
            <a:ext cx="683880" cy="64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89;p9">
            <a:extLst>
              <a:ext uri="{FF2B5EF4-FFF2-40B4-BE49-F238E27FC236}">
                <a16:creationId xmlns:a16="http://schemas.microsoft.com/office/drawing/2014/main" id="{622AC319-9B91-C94A-ABC9-06B435C306F7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01094" y="3584974"/>
            <a:ext cx="683880" cy="64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89;p9">
            <a:extLst>
              <a:ext uri="{FF2B5EF4-FFF2-40B4-BE49-F238E27FC236}">
                <a16:creationId xmlns:a16="http://schemas.microsoft.com/office/drawing/2014/main" id="{09C04D5B-F07D-DF40-BEF6-D61B28C77A95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16749" y="3592055"/>
            <a:ext cx="683880" cy="64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87;p9">
            <a:extLst>
              <a:ext uri="{FF2B5EF4-FFF2-40B4-BE49-F238E27FC236}">
                <a16:creationId xmlns:a16="http://schemas.microsoft.com/office/drawing/2014/main" id="{D0C2CD33-36F0-AE45-853C-F56E29FCB42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99909" y="2532028"/>
            <a:ext cx="642433" cy="64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87;p9">
            <a:extLst>
              <a:ext uri="{FF2B5EF4-FFF2-40B4-BE49-F238E27FC236}">
                <a16:creationId xmlns:a16="http://schemas.microsoft.com/office/drawing/2014/main" id="{2700E41F-3DAF-AE49-8F53-77E93172738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23693" y="3125572"/>
            <a:ext cx="642433" cy="64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87;p9">
            <a:extLst>
              <a:ext uri="{FF2B5EF4-FFF2-40B4-BE49-F238E27FC236}">
                <a16:creationId xmlns:a16="http://schemas.microsoft.com/office/drawing/2014/main" id="{45B48085-802E-B74A-ABE8-22F221C2351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29505" y="3031774"/>
            <a:ext cx="642433" cy="64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87;p9">
            <a:extLst>
              <a:ext uri="{FF2B5EF4-FFF2-40B4-BE49-F238E27FC236}">
                <a16:creationId xmlns:a16="http://schemas.microsoft.com/office/drawing/2014/main" id="{252836E1-FD2E-DD45-BCDA-7DA922E7624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42998" y="3612684"/>
            <a:ext cx="642433" cy="64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87;p9">
            <a:extLst>
              <a:ext uri="{FF2B5EF4-FFF2-40B4-BE49-F238E27FC236}">
                <a16:creationId xmlns:a16="http://schemas.microsoft.com/office/drawing/2014/main" id="{D9A648BA-7C20-3E42-BBE5-518375E096C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53289" y="3640393"/>
            <a:ext cx="642433" cy="642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917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54699864-96C4-3340-8062-98B92FD5CA76}"/>
              </a:ext>
            </a:extLst>
          </p:cNvPr>
          <p:cNvSpPr txBox="1">
            <a:spLocks/>
          </p:cNvSpPr>
          <p:nvPr/>
        </p:nvSpPr>
        <p:spPr>
          <a:xfrm>
            <a:off x="263525" y="676894"/>
            <a:ext cx="11736388" cy="57595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8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400" b="1" dirty="0"/>
              <a:t>Summary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dirty="0"/>
              <a:t>Key Vocabulary and Sentence Stems </a:t>
            </a:r>
          </a:p>
          <a:p>
            <a:pPr>
              <a:lnSpc>
                <a:spcPct val="110000"/>
              </a:lnSpc>
            </a:pPr>
            <a:r>
              <a:rPr lang="en-GB" dirty="0"/>
              <a:t>Diagnostic Question</a:t>
            </a:r>
          </a:p>
          <a:p>
            <a:pPr>
              <a:lnSpc>
                <a:spcPct val="110000"/>
              </a:lnSpc>
            </a:pPr>
            <a:r>
              <a:rPr lang="en-GB" dirty="0"/>
              <a:t>Learning Objective</a:t>
            </a:r>
          </a:p>
          <a:p>
            <a:pPr>
              <a:lnSpc>
                <a:spcPct val="110000"/>
              </a:lnSpc>
            </a:pPr>
            <a:r>
              <a:rPr lang="en-GB" dirty="0"/>
              <a:t>Starter – Identify the number</a:t>
            </a:r>
          </a:p>
          <a:p>
            <a:pPr>
              <a:lnSpc>
                <a:spcPct val="110000"/>
              </a:lnSpc>
            </a:pPr>
            <a:r>
              <a:rPr lang="en-GB" dirty="0"/>
              <a:t>Let’s Learn</a:t>
            </a:r>
          </a:p>
          <a:p>
            <a:pPr>
              <a:lnSpc>
                <a:spcPct val="110000"/>
              </a:lnSpc>
            </a:pPr>
            <a:r>
              <a:rPr lang="en-GB" dirty="0"/>
              <a:t>Follow Me – Flexibly partition using Base 10</a:t>
            </a:r>
          </a:p>
          <a:p>
            <a:pPr>
              <a:lnSpc>
                <a:spcPct val="110000"/>
              </a:lnSpc>
            </a:pPr>
            <a:r>
              <a:rPr lang="en-GB" dirty="0"/>
              <a:t>Your Turn (1) – Flexibly partition using Base 10</a:t>
            </a:r>
          </a:p>
          <a:p>
            <a:pPr>
              <a:lnSpc>
                <a:spcPct val="110000"/>
              </a:lnSpc>
            </a:pPr>
            <a:r>
              <a:rPr lang="en-GB" dirty="0"/>
              <a:t>Follow Me – Part-whole models</a:t>
            </a:r>
          </a:p>
          <a:p>
            <a:pPr>
              <a:lnSpc>
                <a:spcPct val="110000"/>
              </a:lnSpc>
            </a:pPr>
            <a:r>
              <a:rPr lang="en-GB" dirty="0"/>
              <a:t>Your Turn (2) – Part-whole models</a:t>
            </a:r>
          </a:p>
          <a:p>
            <a:pPr>
              <a:lnSpc>
                <a:spcPct val="110000"/>
              </a:lnSpc>
            </a:pPr>
            <a:r>
              <a:rPr lang="en-GB" dirty="0"/>
              <a:t>Follow Me – Which number </a:t>
            </a:r>
          </a:p>
          <a:p>
            <a:pPr>
              <a:lnSpc>
                <a:spcPct val="110000"/>
              </a:lnSpc>
            </a:pPr>
            <a:r>
              <a:rPr lang="en-GB" dirty="0"/>
              <a:t>Your Turn (3) – Identify the number and odd one out</a:t>
            </a:r>
          </a:p>
          <a:p>
            <a:pPr>
              <a:lnSpc>
                <a:spcPct val="110000"/>
              </a:lnSpc>
            </a:pPr>
            <a:r>
              <a:rPr lang="en-GB" dirty="0"/>
              <a:t>Let’s Reflect </a:t>
            </a:r>
          </a:p>
          <a:p>
            <a:pPr>
              <a:lnSpc>
                <a:spcPct val="110000"/>
              </a:lnSpc>
            </a:pPr>
            <a:r>
              <a:rPr lang="en-GB" dirty="0"/>
              <a:t>Support Slides – </a:t>
            </a:r>
            <a:r>
              <a:rPr lang="en-GB"/>
              <a:t>Based on 200s, 10s and 1s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552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90639-1173-8341-A5A1-6DFD4516CD6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Key Vocabulary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CEA0DE-22D5-164F-A366-A7C30146B046}"/>
              </a:ext>
            </a:extLst>
          </p:cNvPr>
          <p:cNvSpPr txBox="1">
            <a:spLocks/>
          </p:cNvSpPr>
          <p:nvPr/>
        </p:nvSpPr>
        <p:spPr>
          <a:xfrm>
            <a:off x="263524" y="3216993"/>
            <a:ext cx="2717181" cy="424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0277BD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Sentence Stems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43ACAB-7DB3-7449-BAF0-D49EBF6D5354}"/>
              </a:ext>
            </a:extLst>
          </p:cNvPr>
          <p:cNvSpPr txBox="1"/>
          <p:nvPr/>
        </p:nvSpPr>
        <p:spPr>
          <a:xfrm>
            <a:off x="263524" y="3641007"/>
            <a:ext cx="11736388" cy="870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rgbClr val="222222"/>
                </a:solidFill>
                <a:latin typeface="Century Gothic" panose="020B0502020202020204" pitchFamily="34" charset="0"/>
              </a:rPr>
              <a:t>There are (digit) thousand(s), (digit) hundred(s), (digit) ten(s) and (digit) one(s). The number is (total).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22222"/>
                </a:solidFill>
                <a:latin typeface="Century Gothic" panose="020B0502020202020204" pitchFamily="34" charset="0"/>
              </a:rPr>
              <a:t>There are 2 thousands, 5 hundreds, 3 tens and 9 ones. The number is 2,539.</a:t>
            </a:r>
          </a:p>
        </p:txBody>
      </p:sp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5AE47A2B-E553-6046-BB5F-FC0E04DBC71F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791467145"/>
              </p:ext>
            </p:extLst>
          </p:nvPr>
        </p:nvGraphicFramePr>
        <p:xfrm>
          <a:off x="263524" y="1155866"/>
          <a:ext cx="1173638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8194">
                  <a:extLst>
                    <a:ext uri="{9D8B030D-6E8A-4147-A177-3AD203B41FA5}">
                      <a16:colId xmlns:a16="http://schemas.microsoft.com/office/drawing/2014/main" val="1882064463"/>
                    </a:ext>
                  </a:extLst>
                </a:gridCol>
                <a:gridCol w="5868194">
                  <a:extLst>
                    <a:ext uri="{9D8B030D-6E8A-4147-A177-3AD203B41FA5}">
                      <a16:colId xmlns:a16="http://schemas.microsoft.com/office/drawing/2014/main" val="13223084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</a:rPr>
                        <a:t>partition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</a:rPr>
                        <a:t>partitioning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743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6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03B70-CC75-0944-B456-4C2C1EAD7A9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6,000 + 700 + 40 + 9 </a:t>
            </a:r>
          </a:p>
          <a:p>
            <a:r>
              <a:rPr lang="en-GB" b="1" dirty="0"/>
              <a:t>This is the same as which calculation?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12647-E6A1-D943-961A-B5276A3E25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60070040 + 9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2F4617-8C5F-2741-B7B9-E074AD33A10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6,000 + 740 + 9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CAB18F-3C6C-7341-8583-31D7CE46B53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1,300 + 40 + 9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A56D4D-EA3D-3048-80C0-17BA4ADC8E2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6,000 + 700 + 90 + 4</a:t>
            </a:r>
          </a:p>
        </p:txBody>
      </p:sp>
    </p:spTree>
    <p:extLst>
      <p:ext uri="{BB962C8B-B14F-4D97-AF65-F5344CB8AC3E}">
        <p14:creationId xmlns:p14="http://schemas.microsoft.com/office/powerpoint/2010/main" val="1253051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D95D9-F427-CA44-8BD2-7441CD1C7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partition numbers to 10,000 in different ways</a:t>
            </a:r>
          </a:p>
        </p:txBody>
      </p:sp>
    </p:spTree>
    <p:extLst>
      <p:ext uri="{BB962C8B-B14F-4D97-AF65-F5344CB8AC3E}">
        <p14:creationId xmlns:p14="http://schemas.microsoft.com/office/powerpoint/2010/main" val="3292392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3A0ABB-9595-D54D-AD88-A5925CEF71A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Starter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E2F5F-7234-D84E-9806-68FC1209B06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3046" y="1176339"/>
            <a:ext cx="11736887" cy="424014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Which numbers are represented here?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CD5C78-465C-5242-91D6-171934B5A0AA}"/>
              </a:ext>
            </a:extLst>
          </p:cNvPr>
          <p:cNvSpPr txBox="1"/>
          <p:nvPr/>
        </p:nvSpPr>
        <p:spPr>
          <a:xfrm>
            <a:off x="372177" y="5454098"/>
            <a:ext cx="2178880" cy="455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>
                <a:solidFill>
                  <a:srgbClr val="43A047"/>
                </a:solidFill>
                <a:latin typeface="Century Gothic" panose="020B0502020202020204" pitchFamily="34" charset="0"/>
              </a:rPr>
              <a:t>2,503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80AE0C5-7E69-6748-BBD2-9F443BE3B760}"/>
              </a:ext>
            </a:extLst>
          </p:cNvPr>
          <p:cNvSpPr/>
          <p:nvPr/>
        </p:nvSpPr>
        <p:spPr>
          <a:xfrm>
            <a:off x="10669706" y="6163001"/>
            <a:ext cx="1401206" cy="514598"/>
          </a:xfrm>
          <a:prstGeom prst="roundRect">
            <a:avLst/>
          </a:prstGeom>
          <a:solidFill>
            <a:srgbClr val="2196F3"/>
          </a:solidFill>
          <a:ln>
            <a:solidFill>
              <a:srgbClr val="CCD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Answers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7CD821C-6147-7843-B825-2B2F8ADCCFAA}"/>
              </a:ext>
            </a:extLst>
          </p:cNvPr>
          <p:cNvGrpSpPr/>
          <p:nvPr/>
        </p:nvGrpSpPr>
        <p:grpSpPr>
          <a:xfrm>
            <a:off x="259318" y="1855785"/>
            <a:ext cx="2111630" cy="3401212"/>
            <a:chOff x="259318" y="1855785"/>
            <a:chExt cx="2111630" cy="3401212"/>
          </a:xfrm>
        </p:grpSpPr>
        <p:pic>
          <p:nvPicPr>
            <p:cNvPr id="6" name="Google Shape;85;p9">
              <a:extLst>
                <a:ext uri="{FF2B5EF4-FFF2-40B4-BE49-F238E27FC236}">
                  <a16:creationId xmlns:a16="http://schemas.microsoft.com/office/drawing/2014/main" id="{3B9432D3-7F11-444E-9D18-141F7B37F553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91776" y="1867731"/>
              <a:ext cx="692407" cy="6504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87;p9">
              <a:extLst>
                <a:ext uri="{FF2B5EF4-FFF2-40B4-BE49-F238E27FC236}">
                  <a16:creationId xmlns:a16="http://schemas.microsoft.com/office/drawing/2014/main" id="{2A9211D0-A797-8E48-8371-4D18924AD410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20505" y="1855785"/>
              <a:ext cx="650443" cy="6504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90;p9">
              <a:extLst>
                <a:ext uri="{FF2B5EF4-FFF2-40B4-BE49-F238E27FC236}">
                  <a16:creationId xmlns:a16="http://schemas.microsoft.com/office/drawing/2014/main" id="{6D436B46-FA2F-6C4F-990C-F9BDF9498258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63046" y="1867731"/>
              <a:ext cx="692407" cy="6504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90;p9">
              <a:extLst>
                <a:ext uri="{FF2B5EF4-FFF2-40B4-BE49-F238E27FC236}">
                  <a16:creationId xmlns:a16="http://schemas.microsoft.com/office/drawing/2014/main" id="{48E81F5C-6585-6642-BD61-17564DB0D0B9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59318" y="2569566"/>
              <a:ext cx="692407" cy="6504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85;p9">
              <a:extLst>
                <a:ext uri="{FF2B5EF4-FFF2-40B4-BE49-F238E27FC236}">
                  <a16:creationId xmlns:a16="http://schemas.microsoft.com/office/drawing/2014/main" id="{34C27F9C-372E-0B49-A130-85AD69A701D0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91775" y="2531068"/>
              <a:ext cx="692407" cy="6504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85;p9">
              <a:extLst>
                <a:ext uri="{FF2B5EF4-FFF2-40B4-BE49-F238E27FC236}">
                  <a16:creationId xmlns:a16="http://schemas.microsoft.com/office/drawing/2014/main" id="{7517D633-88FA-0941-AF4C-E824E3608C6B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91774" y="3234616"/>
              <a:ext cx="692407" cy="6504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85;p9">
              <a:extLst>
                <a:ext uri="{FF2B5EF4-FFF2-40B4-BE49-F238E27FC236}">
                  <a16:creationId xmlns:a16="http://schemas.microsoft.com/office/drawing/2014/main" id="{A73D2913-C967-E84D-96A6-D61164261B13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91774" y="3897953"/>
              <a:ext cx="692407" cy="6504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85;p9">
              <a:extLst>
                <a:ext uri="{FF2B5EF4-FFF2-40B4-BE49-F238E27FC236}">
                  <a16:creationId xmlns:a16="http://schemas.microsoft.com/office/drawing/2014/main" id="{9E3146C3-188E-5848-ABE3-611DB059EA87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91774" y="4606554"/>
              <a:ext cx="692407" cy="6504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87;p9">
              <a:extLst>
                <a:ext uri="{FF2B5EF4-FFF2-40B4-BE49-F238E27FC236}">
                  <a16:creationId xmlns:a16="http://schemas.microsoft.com/office/drawing/2014/main" id="{E533BCAA-F757-7C48-AFFD-A3FD97F92579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20504" y="2519856"/>
              <a:ext cx="650443" cy="6504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87;p9">
              <a:extLst>
                <a:ext uri="{FF2B5EF4-FFF2-40B4-BE49-F238E27FC236}">
                  <a16:creationId xmlns:a16="http://schemas.microsoft.com/office/drawing/2014/main" id="{4E9AD9BC-BCD5-CA4A-A15E-13F2A783B8FC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20504" y="3196118"/>
              <a:ext cx="650443" cy="6504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2CC3E5D-1C64-B240-BE6E-AC7D89C58F8E}"/>
              </a:ext>
            </a:extLst>
          </p:cNvPr>
          <p:cNvSpPr txBox="1"/>
          <p:nvPr/>
        </p:nvSpPr>
        <p:spPr>
          <a:xfrm>
            <a:off x="8433039" y="5241685"/>
            <a:ext cx="2178880" cy="455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>
                <a:solidFill>
                  <a:srgbClr val="43A047"/>
                </a:solidFill>
                <a:latin typeface="Century Gothic" panose="020B0502020202020204" pitchFamily="34" charset="0"/>
              </a:rPr>
              <a:t>6,262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EFF8F48-11F7-8548-BE48-3E99C382F5B7}"/>
              </a:ext>
            </a:extLst>
          </p:cNvPr>
          <p:cNvGrpSpPr/>
          <p:nvPr/>
        </p:nvGrpSpPr>
        <p:grpSpPr>
          <a:xfrm>
            <a:off x="5278053" y="1229286"/>
            <a:ext cx="6541770" cy="4942977"/>
            <a:chOff x="4660128" y="1341412"/>
            <a:chExt cx="6541770" cy="4942977"/>
          </a:xfrm>
        </p:grpSpPr>
        <p:pic>
          <p:nvPicPr>
            <p:cNvPr id="10" name="Google Shape;91;p9">
              <a:extLst>
                <a:ext uri="{FF2B5EF4-FFF2-40B4-BE49-F238E27FC236}">
                  <a16:creationId xmlns:a16="http://schemas.microsoft.com/office/drawing/2014/main" id="{C4926684-3E05-5341-8D4B-E97423FE3375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103107" y="1341412"/>
              <a:ext cx="908103" cy="14870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92;p9">
              <a:extLst>
                <a:ext uri="{FF2B5EF4-FFF2-40B4-BE49-F238E27FC236}">
                  <a16:creationId xmlns:a16="http://schemas.microsoft.com/office/drawing/2014/main" id="{CEB15372-3A04-B34D-BC76-AE5580326A1C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1025153" y="1767561"/>
              <a:ext cx="176745" cy="1950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93;p9">
              <a:extLst>
                <a:ext uri="{FF2B5EF4-FFF2-40B4-BE49-F238E27FC236}">
                  <a16:creationId xmlns:a16="http://schemas.microsoft.com/office/drawing/2014/main" id="{417597B6-28FF-A643-B18B-65C0B488A766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122636" y="1399606"/>
              <a:ext cx="176745" cy="10421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94;p9">
              <a:extLst>
                <a:ext uri="{FF2B5EF4-FFF2-40B4-BE49-F238E27FC236}">
                  <a16:creationId xmlns:a16="http://schemas.microsoft.com/office/drawing/2014/main" id="{58964552-9C00-CD49-8804-74A710E10E82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687837" y="1399606"/>
              <a:ext cx="1663840" cy="18893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94;p9">
              <a:extLst>
                <a:ext uri="{FF2B5EF4-FFF2-40B4-BE49-F238E27FC236}">
                  <a16:creationId xmlns:a16="http://schemas.microsoft.com/office/drawing/2014/main" id="{476A48BA-5212-434B-A70F-9207EE418A02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351677" y="1402465"/>
              <a:ext cx="1663840" cy="18893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94;p9">
              <a:extLst>
                <a:ext uri="{FF2B5EF4-FFF2-40B4-BE49-F238E27FC236}">
                  <a16:creationId xmlns:a16="http://schemas.microsoft.com/office/drawing/2014/main" id="{3E90D81F-AFBF-8F45-9E9A-D88A638F8CBF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449837" y="2895897"/>
              <a:ext cx="1663840" cy="18893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94;p9">
              <a:extLst>
                <a:ext uri="{FF2B5EF4-FFF2-40B4-BE49-F238E27FC236}">
                  <a16:creationId xmlns:a16="http://schemas.microsoft.com/office/drawing/2014/main" id="{28DD8FC3-0D91-B641-BE00-14C0C4F44C32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7113677" y="2898756"/>
              <a:ext cx="1663840" cy="18893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94;p9">
              <a:extLst>
                <a:ext uri="{FF2B5EF4-FFF2-40B4-BE49-F238E27FC236}">
                  <a16:creationId xmlns:a16="http://schemas.microsoft.com/office/drawing/2014/main" id="{50574999-703C-1F4B-B3F7-D354F985B08E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660128" y="4392188"/>
              <a:ext cx="1663840" cy="18893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94;p9">
              <a:extLst>
                <a:ext uri="{FF2B5EF4-FFF2-40B4-BE49-F238E27FC236}">
                  <a16:creationId xmlns:a16="http://schemas.microsoft.com/office/drawing/2014/main" id="{AAB4B583-8B3E-D444-BA55-E227E2256E49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323968" y="4395047"/>
              <a:ext cx="1663840" cy="18893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91;p9">
              <a:extLst>
                <a:ext uri="{FF2B5EF4-FFF2-40B4-BE49-F238E27FC236}">
                  <a16:creationId xmlns:a16="http://schemas.microsoft.com/office/drawing/2014/main" id="{E522C3C6-5A9C-3646-8144-1FE5B70AFC7B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098800" y="1341412"/>
              <a:ext cx="908103" cy="14870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93;p9">
              <a:extLst>
                <a:ext uri="{FF2B5EF4-FFF2-40B4-BE49-F238E27FC236}">
                  <a16:creationId xmlns:a16="http://schemas.microsoft.com/office/drawing/2014/main" id="{3B7BB50A-5606-4545-B287-4CD42C8CBAC6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415114" y="1399606"/>
              <a:ext cx="176745" cy="10421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93;p9">
              <a:extLst>
                <a:ext uri="{FF2B5EF4-FFF2-40B4-BE49-F238E27FC236}">
                  <a16:creationId xmlns:a16="http://schemas.microsoft.com/office/drawing/2014/main" id="{631E35A6-143C-2542-9F39-3FA673B86A7D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707592" y="1399606"/>
              <a:ext cx="176745" cy="10421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93;p9">
              <a:extLst>
                <a:ext uri="{FF2B5EF4-FFF2-40B4-BE49-F238E27FC236}">
                  <a16:creationId xmlns:a16="http://schemas.microsoft.com/office/drawing/2014/main" id="{CEE2F7A1-5526-C646-B8EB-49BFEC3D0D6C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142696" y="2531068"/>
              <a:ext cx="176745" cy="10421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93;p9">
              <a:extLst>
                <a:ext uri="{FF2B5EF4-FFF2-40B4-BE49-F238E27FC236}">
                  <a16:creationId xmlns:a16="http://schemas.microsoft.com/office/drawing/2014/main" id="{481553D2-1AEA-174F-B53A-26B3496FC17E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435174" y="2531068"/>
              <a:ext cx="176745" cy="10421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93;p9">
              <a:extLst>
                <a:ext uri="{FF2B5EF4-FFF2-40B4-BE49-F238E27FC236}">
                  <a16:creationId xmlns:a16="http://schemas.microsoft.com/office/drawing/2014/main" id="{4719D8DB-798E-4A42-9F2C-A97C8A536785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727652" y="2531068"/>
              <a:ext cx="176745" cy="10421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92;p9">
              <a:extLst>
                <a:ext uri="{FF2B5EF4-FFF2-40B4-BE49-F238E27FC236}">
                  <a16:creationId xmlns:a16="http://schemas.microsoft.com/office/drawing/2014/main" id="{4A3335A4-785A-E548-A7DB-3DB02F10E557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1025153" y="1432852"/>
              <a:ext cx="176745" cy="19502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5754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3A0ABB-9595-D54D-AD88-A5925CEF71A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Let’s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E2F5F-7234-D84E-9806-68FC1209B06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3046" y="1176339"/>
            <a:ext cx="11736887" cy="514598"/>
          </a:xfrm>
        </p:spPr>
        <p:txBody>
          <a:bodyPr/>
          <a:lstStyle/>
          <a:p>
            <a:r>
              <a:rPr lang="en-GB" b="1" dirty="0"/>
              <a:t>Which number does the Base 10 represent?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051FB2-10FD-F446-A4AE-79A7036192BF}"/>
              </a:ext>
            </a:extLst>
          </p:cNvPr>
          <p:cNvSpPr txBox="1">
            <a:spLocks/>
          </p:cNvSpPr>
          <p:nvPr/>
        </p:nvSpPr>
        <p:spPr>
          <a:xfrm>
            <a:off x="263046" y="4930921"/>
            <a:ext cx="11736887" cy="1273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Use equivalent Base 10 to make the same number in a different way.</a:t>
            </a:r>
          </a:p>
          <a:p>
            <a:r>
              <a:rPr lang="en-GB" dirty="0"/>
              <a:t>e.g. 1,000 + 1,300 + 50 + 5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4C792E-6EF2-964C-9706-74465B89DF08}"/>
              </a:ext>
            </a:extLst>
          </p:cNvPr>
          <p:cNvGrpSpPr/>
          <p:nvPr/>
        </p:nvGrpSpPr>
        <p:grpSpPr>
          <a:xfrm>
            <a:off x="2382792" y="1927079"/>
            <a:ext cx="6514061" cy="2676751"/>
            <a:chOff x="4687837" y="1341412"/>
            <a:chExt cx="6514061" cy="2676751"/>
          </a:xfrm>
        </p:grpSpPr>
        <p:pic>
          <p:nvPicPr>
            <p:cNvPr id="9" name="Google Shape;91;p9">
              <a:extLst>
                <a:ext uri="{FF2B5EF4-FFF2-40B4-BE49-F238E27FC236}">
                  <a16:creationId xmlns:a16="http://schemas.microsoft.com/office/drawing/2014/main" id="{4142D5C7-9824-6349-BCD2-59798752F589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103107" y="1341412"/>
              <a:ext cx="908103" cy="14870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92;p9">
              <a:extLst>
                <a:ext uri="{FF2B5EF4-FFF2-40B4-BE49-F238E27FC236}">
                  <a16:creationId xmlns:a16="http://schemas.microsoft.com/office/drawing/2014/main" id="{AFB0DE3B-B7A6-7C45-BFDF-928ED2824905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025153" y="1767561"/>
              <a:ext cx="176745" cy="1950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93;p9">
              <a:extLst>
                <a:ext uri="{FF2B5EF4-FFF2-40B4-BE49-F238E27FC236}">
                  <a16:creationId xmlns:a16="http://schemas.microsoft.com/office/drawing/2014/main" id="{2BE08B17-BC81-024E-B890-E145EC619496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122636" y="1399606"/>
              <a:ext cx="176745" cy="10421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94;p9">
              <a:extLst>
                <a:ext uri="{FF2B5EF4-FFF2-40B4-BE49-F238E27FC236}">
                  <a16:creationId xmlns:a16="http://schemas.microsoft.com/office/drawing/2014/main" id="{51E77B78-D97E-1E48-BD8D-E2B62019B88D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687837" y="1399606"/>
              <a:ext cx="1663840" cy="18893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94;p9">
              <a:extLst>
                <a:ext uri="{FF2B5EF4-FFF2-40B4-BE49-F238E27FC236}">
                  <a16:creationId xmlns:a16="http://schemas.microsoft.com/office/drawing/2014/main" id="{E29E7BF4-FB81-8042-9D8D-99B796530BAA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351677" y="1402465"/>
              <a:ext cx="1663840" cy="18893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91;p9">
              <a:extLst>
                <a:ext uri="{FF2B5EF4-FFF2-40B4-BE49-F238E27FC236}">
                  <a16:creationId xmlns:a16="http://schemas.microsoft.com/office/drawing/2014/main" id="{0457C143-2E52-F54C-9DCF-C76298C43075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098800" y="1341412"/>
              <a:ext cx="908103" cy="14870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93;p9">
              <a:extLst>
                <a:ext uri="{FF2B5EF4-FFF2-40B4-BE49-F238E27FC236}">
                  <a16:creationId xmlns:a16="http://schemas.microsoft.com/office/drawing/2014/main" id="{092582F9-A8D2-9C40-8A60-3307D3853FB4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415114" y="1399606"/>
              <a:ext cx="176745" cy="10421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93;p9">
              <a:extLst>
                <a:ext uri="{FF2B5EF4-FFF2-40B4-BE49-F238E27FC236}">
                  <a16:creationId xmlns:a16="http://schemas.microsoft.com/office/drawing/2014/main" id="{C20A0929-221B-9449-BFF0-768104515059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707592" y="1399606"/>
              <a:ext cx="176745" cy="10421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93;p9">
              <a:extLst>
                <a:ext uri="{FF2B5EF4-FFF2-40B4-BE49-F238E27FC236}">
                  <a16:creationId xmlns:a16="http://schemas.microsoft.com/office/drawing/2014/main" id="{F4E9D3DC-B5FD-4941-9BA4-1EFD0AC1238B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142696" y="2531068"/>
              <a:ext cx="176745" cy="10421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93;p9">
              <a:extLst>
                <a:ext uri="{FF2B5EF4-FFF2-40B4-BE49-F238E27FC236}">
                  <a16:creationId xmlns:a16="http://schemas.microsoft.com/office/drawing/2014/main" id="{C3F33AA5-A508-E44B-B3FD-FC5CA7760D01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435174" y="2531068"/>
              <a:ext cx="176745" cy="10421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92;p9">
              <a:extLst>
                <a:ext uri="{FF2B5EF4-FFF2-40B4-BE49-F238E27FC236}">
                  <a16:creationId xmlns:a16="http://schemas.microsoft.com/office/drawing/2014/main" id="{644ADF12-F820-AC40-BFC3-22B9DBAEB9FE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025153" y="1432852"/>
              <a:ext cx="176745" cy="1950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91;p9">
              <a:extLst>
                <a:ext uri="{FF2B5EF4-FFF2-40B4-BE49-F238E27FC236}">
                  <a16:creationId xmlns:a16="http://schemas.microsoft.com/office/drawing/2014/main" id="{374428C8-0711-D84B-8430-90DAF2F4CBCB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103106" y="2531068"/>
              <a:ext cx="908103" cy="14870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92;p9">
              <a:extLst>
                <a:ext uri="{FF2B5EF4-FFF2-40B4-BE49-F238E27FC236}">
                  <a16:creationId xmlns:a16="http://schemas.microsoft.com/office/drawing/2014/main" id="{CFD16D38-CD12-1F4F-94F8-EC13DBF8DF68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025153" y="2102270"/>
              <a:ext cx="176745" cy="1950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92;p9">
              <a:extLst>
                <a:ext uri="{FF2B5EF4-FFF2-40B4-BE49-F238E27FC236}">
                  <a16:creationId xmlns:a16="http://schemas.microsoft.com/office/drawing/2014/main" id="{D3F19BB0-7071-7648-B176-734969F76598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025153" y="2433476"/>
              <a:ext cx="176745" cy="1950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92;p9">
              <a:extLst>
                <a:ext uri="{FF2B5EF4-FFF2-40B4-BE49-F238E27FC236}">
                  <a16:creationId xmlns:a16="http://schemas.microsoft.com/office/drawing/2014/main" id="{F72FFBF6-DD11-634F-A336-F954E49EEB4E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025153" y="2764682"/>
              <a:ext cx="176745" cy="19502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65964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3A0ABB-9595-D54D-AD88-A5925CEF71A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Follow Me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CC3F9C2-59B6-0341-B97C-81C2931D1D10}"/>
              </a:ext>
            </a:extLst>
          </p:cNvPr>
          <p:cNvSpPr/>
          <p:nvPr/>
        </p:nvSpPr>
        <p:spPr>
          <a:xfrm>
            <a:off x="10669706" y="6163001"/>
            <a:ext cx="1401206" cy="514598"/>
          </a:xfrm>
          <a:prstGeom prst="roundRect">
            <a:avLst/>
          </a:prstGeom>
          <a:solidFill>
            <a:srgbClr val="2196F3"/>
          </a:solidFill>
          <a:ln>
            <a:solidFill>
              <a:srgbClr val="CCD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Answers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F81E5F-CA1E-4E48-BA63-E31B19AF39C5}"/>
              </a:ext>
            </a:extLst>
          </p:cNvPr>
          <p:cNvSpPr txBox="1">
            <a:spLocks/>
          </p:cNvSpPr>
          <p:nvPr/>
        </p:nvSpPr>
        <p:spPr>
          <a:xfrm>
            <a:off x="263046" y="1176339"/>
            <a:ext cx="11736887" cy="51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/>
              <a:t>Which number does the Base 10 represent? </a:t>
            </a:r>
            <a:endParaRPr lang="en-GB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96F79BB-E8E4-4940-8CC1-92A734255B34}"/>
              </a:ext>
            </a:extLst>
          </p:cNvPr>
          <p:cNvSpPr txBox="1">
            <a:spLocks/>
          </p:cNvSpPr>
          <p:nvPr/>
        </p:nvSpPr>
        <p:spPr>
          <a:xfrm>
            <a:off x="264746" y="3745444"/>
            <a:ext cx="9612459" cy="2785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22222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Use equivalent Base 10 to make the same number in a different way.</a:t>
            </a:r>
            <a:endParaRPr lang="en-GB" b="1" kern="0" dirty="0">
              <a:solidFill>
                <a:srgbClr val="000000"/>
              </a:solidFill>
              <a:latin typeface="Century Gothic"/>
              <a:sym typeface="Century Gothic"/>
            </a:endParaRPr>
          </a:p>
          <a:p>
            <a:r>
              <a:rPr lang="en-GB" dirty="0"/>
              <a:t>Complete the number sentences then create accurate sentences of your own.</a:t>
            </a:r>
          </a:p>
          <a:p>
            <a:r>
              <a:rPr lang="en-GB" dirty="0"/>
              <a:t>4,000 + _____ + 60 + 5</a:t>
            </a:r>
          </a:p>
          <a:p>
            <a:r>
              <a:rPr lang="en-GB" dirty="0"/>
              <a:t>3,000 + _____ + _____ + 15</a:t>
            </a:r>
          </a:p>
          <a:p>
            <a:r>
              <a:rPr lang="en-GB" dirty="0"/>
              <a:t>3,000 + 1,400 + _____ + _____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14E5952-EC2A-EA4B-B210-31A3E31BBEB5}"/>
              </a:ext>
            </a:extLst>
          </p:cNvPr>
          <p:cNvGrpSpPr/>
          <p:nvPr/>
        </p:nvGrpSpPr>
        <p:grpSpPr>
          <a:xfrm>
            <a:off x="645269" y="1594630"/>
            <a:ext cx="10901461" cy="1972306"/>
            <a:chOff x="-398670" y="1228455"/>
            <a:chExt cx="12070252" cy="2183765"/>
          </a:xfrm>
        </p:grpSpPr>
        <p:pic>
          <p:nvPicPr>
            <p:cNvPr id="10" name="Google Shape;91;p9">
              <a:extLst>
                <a:ext uri="{FF2B5EF4-FFF2-40B4-BE49-F238E27FC236}">
                  <a16:creationId xmlns:a16="http://schemas.microsoft.com/office/drawing/2014/main" id="{C31F0FAC-98A6-4E44-BB13-CC43DB233133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519999" y="1358722"/>
              <a:ext cx="908103" cy="14870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92;p9">
              <a:extLst>
                <a:ext uri="{FF2B5EF4-FFF2-40B4-BE49-F238E27FC236}">
                  <a16:creationId xmlns:a16="http://schemas.microsoft.com/office/drawing/2014/main" id="{385F3C25-5508-3343-8F5F-D556313CAAFF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494837" y="1606528"/>
              <a:ext cx="176745" cy="1950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93;p9">
              <a:extLst>
                <a:ext uri="{FF2B5EF4-FFF2-40B4-BE49-F238E27FC236}">
                  <a16:creationId xmlns:a16="http://schemas.microsoft.com/office/drawing/2014/main" id="{B1053098-A866-DF40-B309-ED3990DDE984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592320" y="1238573"/>
              <a:ext cx="176745" cy="10421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94;p9">
              <a:extLst>
                <a:ext uri="{FF2B5EF4-FFF2-40B4-BE49-F238E27FC236}">
                  <a16:creationId xmlns:a16="http://schemas.microsoft.com/office/drawing/2014/main" id="{0DAEC597-8DDB-134F-982A-6016F182C709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687837" y="1399606"/>
              <a:ext cx="1663840" cy="18893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94;p9">
              <a:extLst>
                <a:ext uri="{FF2B5EF4-FFF2-40B4-BE49-F238E27FC236}">
                  <a16:creationId xmlns:a16="http://schemas.microsoft.com/office/drawing/2014/main" id="{199F819E-F3DD-FF4E-A799-2F7FA0B04890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-398670" y="1405233"/>
              <a:ext cx="1663840" cy="18893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91;p9">
              <a:extLst>
                <a:ext uri="{FF2B5EF4-FFF2-40B4-BE49-F238E27FC236}">
                  <a16:creationId xmlns:a16="http://schemas.microsoft.com/office/drawing/2014/main" id="{D9971B59-203D-F048-8747-E40470EE2304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82658" y="1318538"/>
              <a:ext cx="908103" cy="14870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93;p9">
              <a:extLst>
                <a:ext uri="{FF2B5EF4-FFF2-40B4-BE49-F238E27FC236}">
                  <a16:creationId xmlns:a16="http://schemas.microsoft.com/office/drawing/2014/main" id="{874B0AC2-8405-2A48-BC13-3742E581CA6E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884797" y="1238573"/>
              <a:ext cx="176745" cy="10421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93;p9">
              <a:extLst>
                <a:ext uri="{FF2B5EF4-FFF2-40B4-BE49-F238E27FC236}">
                  <a16:creationId xmlns:a16="http://schemas.microsoft.com/office/drawing/2014/main" id="{B38F6D6E-EAB7-9049-8D8A-1B5BDC1604FD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1177277" y="1238573"/>
              <a:ext cx="176745" cy="10421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93;p9">
              <a:extLst>
                <a:ext uri="{FF2B5EF4-FFF2-40B4-BE49-F238E27FC236}">
                  <a16:creationId xmlns:a16="http://schemas.microsoft.com/office/drawing/2014/main" id="{28CF1723-E00B-D242-AB10-23DA7EC355B7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612379" y="2370035"/>
              <a:ext cx="176745" cy="10421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93;p9">
              <a:extLst>
                <a:ext uri="{FF2B5EF4-FFF2-40B4-BE49-F238E27FC236}">
                  <a16:creationId xmlns:a16="http://schemas.microsoft.com/office/drawing/2014/main" id="{50114E9F-9101-6142-994A-9027AE66870E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904857" y="2370035"/>
              <a:ext cx="176745" cy="10421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92;p9">
              <a:extLst>
                <a:ext uri="{FF2B5EF4-FFF2-40B4-BE49-F238E27FC236}">
                  <a16:creationId xmlns:a16="http://schemas.microsoft.com/office/drawing/2014/main" id="{798B7A12-B5EE-FD40-8829-BEA439572DC7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494837" y="1271819"/>
              <a:ext cx="176745" cy="1950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91;p9">
              <a:extLst>
                <a:ext uri="{FF2B5EF4-FFF2-40B4-BE49-F238E27FC236}">
                  <a16:creationId xmlns:a16="http://schemas.microsoft.com/office/drawing/2014/main" id="{01CAD052-7091-A24F-9FFD-871FFD4DB8EE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534336" y="1443396"/>
              <a:ext cx="908103" cy="14870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92;p9">
              <a:extLst>
                <a:ext uri="{FF2B5EF4-FFF2-40B4-BE49-F238E27FC236}">
                  <a16:creationId xmlns:a16="http://schemas.microsoft.com/office/drawing/2014/main" id="{084F5F69-B81D-C24C-B3BE-71632F20AC6A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494837" y="1941236"/>
              <a:ext cx="176745" cy="1950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92;p9">
              <a:extLst>
                <a:ext uri="{FF2B5EF4-FFF2-40B4-BE49-F238E27FC236}">
                  <a16:creationId xmlns:a16="http://schemas.microsoft.com/office/drawing/2014/main" id="{41654980-202A-BC42-A892-E0FE0BE443B0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494837" y="2272443"/>
              <a:ext cx="176745" cy="1950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92;p9">
              <a:extLst>
                <a:ext uri="{FF2B5EF4-FFF2-40B4-BE49-F238E27FC236}">
                  <a16:creationId xmlns:a16="http://schemas.microsoft.com/office/drawing/2014/main" id="{60DF6F67-81C0-684D-84BC-559B91F89AC6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494837" y="2603649"/>
              <a:ext cx="176745" cy="1950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94;p9">
              <a:extLst>
                <a:ext uri="{FF2B5EF4-FFF2-40B4-BE49-F238E27FC236}">
                  <a16:creationId xmlns:a16="http://schemas.microsoft.com/office/drawing/2014/main" id="{4A46FB28-D9AC-884C-94B1-E5C4EB93348A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324295" y="1395085"/>
              <a:ext cx="1663840" cy="18893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94;p9">
              <a:extLst>
                <a:ext uri="{FF2B5EF4-FFF2-40B4-BE49-F238E27FC236}">
                  <a16:creationId xmlns:a16="http://schemas.microsoft.com/office/drawing/2014/main" id="{818F1809-7C69-ED43-ABBE-18124CA99E88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988135" y="1397944"/>
              <a:ext cx="1663840" cy="18893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93;p9">
              <a:extLst>
                <a:ext uri="{FF2B5EF4-FFF2-40B4-BE49-F238E27FC236}">
                  <a16:creationId xmlns:a16="http://schemas.microsoft.com/office/drawing/2014/main" id="{1E481694-BB62-C644-9BDB-C6C075022153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1197078" y="2370035"/>
              <a:ext cx="176745" cy="10421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91;p9">
              <a:extLst>
                <a:ext uri="{FF2B5EF4-FFF2-40B4-BE49-F238E27FC236}">
                  <a16:creationId xmlns:a16="http://schemas.microsoft.com/office/drawing/2014/main" id="{2B14E44F-F3BC-8748-8511-0DC68DB44039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448815" y="1228455"/>
              <a:ext cx="908103" cy="148709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240;p17">
            <a:extLst>
              <a:ext uri="{FF2B5EF4-FFF2-40B4-BE49-F238E27FC236}">
                <a16:creationId xmlns:a16="http://schemas.microsoft.com/office/drawing/2014/main" id="{240E51FA-5DD7-9043-AE8A-D0B17F6304FD}"/>
              </a:ext>
            </a:extLst>
          </p:cNvPr>
          <p:cNvSpPr txBox="1"/>
          <p:nvPr/>
        </p:nvSpPr>
        <p:spPr>
          <a:xfrm>
            <a:off x="1209276" y="4823870"/>
            <a:ext cx="6513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43A047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400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43A047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241;p17">
            <a:extLst>
              <a:ext uri="{FF2B5EF4-FFF2-40B4-BE49-F238E27FC236}">
                <a16:creationId xmlns:a16="http://schemas.microsoft.com/office/drawing/2014/main" id="{204272CB-F5B9-334B-9A4D-6B7B02E4DF43}"/>
              </a:ext>
            </a:extLst>
          </p:cNvPr>
          <p:cNvSpPr txBox="1"/>
          <p:nvPr/>
        </p:nvSpPr>
        <p:spPr>
          <a:xfrm>
            <a:off x="1080652" y="5289598"/>
            <a:ext cx="9288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43A047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1,400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43A047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242;p17">
            <a:extLst>
              <a:ext uri="{FF2B5EF4-FFF2-40B4-BE49-F238E27FC236}">
                <a16:creationId xmlns:a16="http://schemas.microsoft.com/office/drawing/2014/main" id="{2A5036E8-C66F-9E4E-9D5B-9F0B16BE18E1}"/>
              </a:ext>
            </a:extLst>
          </p:cNvPr>
          <p:cNvSpPr txBox="1"/>
          <p:nvPr/>
        </p:nvSpPr>
        <p:spPr>
          <a:xfrm>
            <a:off x="2102862" y="5289598"/>
            <a:ext cx="717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b="0" i="0" u="none" strike="noStrike" kern="0" cap="none" spc="0" normalizeH="0" baseline="0" noProof="0">
                <a:ln>
                  <a:noFill/>
                </a:ln>
                <a:solidFill>
                  <a:srgbClr val="43A047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50</a:t>
            </a:r>
            <a:endParaRPr kumimoji="0" b="0" i="0" u="none" strike="noStrike" kern="0" cap="none" spc="0" normalizeH="0" baseline="0" noProof="0">
              <a:ln>
                <a:noFill/>
              </a:ln>
              <a:solidFill>
                <a:srgbClr val="43A047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243;p17">
            <a:extLst>
              <a:ext uri="{FF2B5EF4-FFF2-40B4-BE49-F238E27FC236}">
                <a16:creationId xmlns:a16="http://schemas.microsoft.com/office/drawing/2014/main" id="{50E8447F-2A7D-4D41-B9BC-862327B61820}"/>
              </a:ext>
            </a:extLst>
          </p:cNvPr>
          <p:cNvSpPr txBox="1"/>
          <p:nvPr/>
        </p:nvSpPr>
        <p:spPr>
          <a:xfrm>
            <a:off x="2127678" y="5835291"/>
            <a:ext cx="5091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b="0" i="0" u="none" strike="noStrike" kern="0" cap="none" spc="0" normalizeH="0" baseline="0" noProof="0">
                <a:ln>
                  <a:noFill/>
                </a:ln>
                <a:solidFill>
                  <a:srgbClr val="43A047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60</a:t>
            </a:r>
            <a:endParaRPr kumimoji="0" b="0" i="0" u="none" strike="noStrike" kern="0" cap="none" spc="0" normalizeH="0" baseline="0" noProof="0">
              <a:ln>
                <a:noFill/>
              </a:ln>
              <a:solidFill>
                <a:srgbClr val="43A047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244;p17">
            <a:extLst>
              <a:ext uri="{FF2B5EF4-FFF2-40B4-BE49-F238E27FC236}">
                <a16:creationId xmlns:a16="http://schemas.microsoft.com/office/drawing/2014/main" id="{89B251E7-7128-6C42-96DA-5833EF19803E}"/>
              </a:ext>
            </a:extLst>
          </p:cNvPr>
          <p:cNvSpPr txBox="1"/>
          <p:nvPr/>
        </p:nvSpPr>
        <p:spPr>
          <a:xfrm>
            <a:off x="2962162" y="5835291"/>
            <a:ext cx="5091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b="0" i="0" u="none" strike="noStrike" kern="0" cap="none" spc="0" normalizeH="0" baseline="0" noProof="0">
                <a:ln>
                  <a:noFill/>
                </a:ln>
                <a:solidFill>
                  <a:srgbClr val="43A047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kumimoji="0" b="0" i="0" u="none" strike="noStrike" kern="0" cap="none" spc="0" normalizeH="0" baseline="0" noProof="0">
              <a:ln>
                <a:noFill/>
              </a:ln>
              <a:solidFill>
                <a:srgbClr val="43A047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7092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3A0ABB-9595-D54D-AD88-A5925CEF71A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Your Turn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D516170F-DF68-4949-B47B-8CD5DAB82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4" y="1077157"/>
            <a:ext cx="8244840" cy="4815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529558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1439</Words>
  <Application>Microsoft Macintosh PowerPoint</Application>
  <PresentationFormat>Widescreen</PresentationFormat>
  <Paragraphs>144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Titles</vt:lpstr>
      <vt:lpstr>Office Theme</vt:lpstr>
      <vt:lpstr>PowerPoint Presentation</vt:lpstr>
      <vt:lpstr>PowerPoint Presentation</vt:lpstr>
      <vt:lpstr>PowerPoint Presentation</vt:lpstr>
      <vt:lpstr>PowerPoint Presentation</vt:lpstr>
      <vt:lpstr>To partition numbers to 10,000 in different ways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following slides are based on: 100s, 10s and 1s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Searle</dc:creator>
  <cp:lastModifiedBy>Hannah Searle</cp:lastModifiedBy>
  <cp:revision>41</cp:revision>
  <dcterms:created xsi:type="dcterms:W3CDTF">2022-06-30T10:03:35Z</dcterms:created>
  <dcterms:modified xsi:type="dcterms:W3CDTF">2022-08-25T08:29:43Z</dcterms:modified>
</cp:coreProperties>
</file>