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2"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entury Gothic" panose="020B050202020202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hpRcXTg0bT6dKazQgm9ydTFLwp/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03F5E7A-0F47-468A-8DE8-9EF2DAC56082}">
  <a:tblStyle styleId="{A03F5E7A-0F47-468A-8DE8-9EF2DAC56082}"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9592"/>
  </p:normalViewPr>
  <p:slideViewPr>
    <p:cSldViewPr snapToGrid="0" snapToObjects="1">
      <p:cViewPr varScale="1">
        <p:scale>
          <a:sx n="96" d="100"/>
          <a:sy n="96" d="100"/>
        </p:scale>
        <p:origin x="160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 name="Google Shape;4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a:t>
            </a:r>
            <a:r>
              <a:rPr lang="en-GB" dirty="0">
                <a:solidFill>
                  <a:srgbClr val="000000"/>
                </a:solidFill>
                <a:latin typeface="Arial"/>
                <a:ea typeface="Arial"/>
                <a:cs typeface="Arial"/>
                <a:sym typeface="Arial"/>
              </a:rPr>
              <a:t> C</a:t>
            </a:r>
            <a:r>
              <a:rPr lang="en-GB" sz="1200" b="0" i="0" u="none" strike="noStrike" dirty="0">
                <a:solidFill>
                  <a:srgbClr val="000000"/>
                </a:solidFill>
                <a:latin typeface="Arial"/>
                <a:ea typeface="Arial"/>
                <a:cs typeface="Arial"/>
                <a:sym typeface="Arial"/>
              </a:rPr>
              <a:t>ounters or cubes to represent sweets</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How many sweets are in each row? How many sweets does the bottom Mathling have? How do I write this? </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N</a:t>
            </a:r>
            <a:r>
              <a:rPr lang="en-GB" sz="1200" b="0" i="0" u="none" strike="noStrike" dirty="0">
                <a:solidFill>
                  <a:srgbClr val="000000"/>
                </a:solidFill>
                <a:latin typeface="Arial"/>
                <a:ea typeface="Arial"/>
                <a:cs typeface="Arial"/>
                <a:sym typeface="Arial"/>
              </a:rPr>
              <a:t>ot always starting on one when </a:t>
            </a:r>
            <a:r>
              <a:rPr lang="en-GB" dirty="0">
                <a:solidFill>
                  <a:srgbClr val="000000"/>
                </a:solidFill>
                <a:latin typeface="Arial"/>
                <a:ea typeface="Arial"/>
                <a:cs typeface="Arial"/>
                <a:sym typeface="Arial"/>
              </a:rPr>
              <a:t>counting. One to one correspondence being inaccurate </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 The bottom Mathling is given a sweet. How many sweets do they have now? </a:t>
            </a:r>
            <a:endParaRPr dirty="0"/>
          </a:p>
        </p:txBody>
      </p:sp>
      <p:sp>
        <p:nvSpPr>
          <p:cNvPr id="146" name="Google Shape;14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3e6913b43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g13e6913b43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317500" algn="l" rtl="0">
              <a:lnSpc>
                <a:spcPct val="100000"/>
              </a:lnSpc>
              <a:spcBef>
                <a:spcPts val="0"/>
              </a:spcBef>
              <a:spcAft>
                <a:spcPts val="0"/>
              </a:spcAft>
              <a:buSzPts val="1400"/>
              <a:buFont typeface="Arial"/>
              <a:buAutoNum type="alphaLcParenR"/>
            </a:pPr>
            <a:r>
              <a:rPr lang="en-GB" dirty="0"/>
              <a:t>4</a:t>
            </a:r>
            <a:endParaRPr dirty="0"/>
          </a:p>
          <a:p>
            <a:pPr marL="457200" marR="0" lvl="0" indent="-317500" algn="l" rtl="0">
              <a:lnSpc>
                <a:spcPct val="100000"/>
              </a:lnSpc>
              <a:spcBef>
                <a:spcPts val="0"/>
              </a:spcBef>
              <a:spcAft>
                <a:spcPts val="0"/>
              </a:spcAft>
              <a:buSzPts val="1400"/>
              <a:buAutoNum type="alphaLcParenR"/>
            </a:pPr>
            <a:r>
              <a:rPr lang="en-GB" dirty="0"/>
              <a:t>5</a:t>
            </a:r>
            <a:endParaRPr dirty="0"/>
          </a:p>
          <a:p>
            <a:pPr marL="457200" marR="0" lvl="0" indent="-317500" algn="l" rtl="0">
              <a:lnSpc>
                <a:spcPct val="100000"/>
              </a:lnSpc>
              <a:spcBef>
                <a:spcPts val="0"/>
              </a:spcBef>
              <a:spcAft>
                <a:spcPts val="0"/>
              </a:spcAft>
              <a:buSzPts val="1400"/>
              <a:buAutoNum type="alphaLcParenR"/>
            </a:pPr>
            <a:r>
              <a:rPr lang="en-GB" dirty="0"/>
              <a:t>3</a:t>
            </a:r>
            <a:endParaRPr dirty="0"/>
          </a:p>
          <a:p>
            <a:pPr marL="457200" marR="0" lvl="0" indent="-317500" algn="l" rtl="0">
              <a:lnSpc>
                <a:spcPct val="100000"/>
              </a:lnSpc>
              <a:spcBef>
                <a:spcPts val="0"/>
              </a:spcBef>
              <a:spcAft>
                <a:spcPts val="0"/>
              </a:spcAft>
              <a:buSzPts val="1400"/>
              <a:buAutoNum type="alphaLcParenR"/>
            </a:pPr>
            <a:r>
              <a:rPr lang="en-GB" dirty="0"/>
              <a:t>7</a:t>
            </a:r>
            <a:endParaRPr dirty="0"/>
          </a:p>
          <a:p>
            <a:pPr marL="457200" marR="0" lvl="0" indent="-317500" algn="l" rtl="0">
              <a:lnSpc>
                <a:spcPct val="100000"/>
              </a:lnSpc>
              <a:spcBef>
                <a:spcPts val="0"/>
              </a:spcBef>
              <a:spcAft>
                <a:spcPts val="0"/>
              </a:spcAft>
              <a:buSzPts val="1400"/>
              <a:buAutoNum type="alphaLcParenR"/>
            </a:pPr>
            <a:r>
              <a:rPr lang="en-GB" dirty="0"/>
              <a:t>6</a:t>
            </a:r>
            <a:endParaRPr dirty="0"/>
          </a:p>
          <a:p>
            <a:pPr marL="457200" marR="0" lvl="0" indent="-317500" algn="l" rtl="0">
              <a:lnSpc>
                <a:spcPct val="100000"/>
              </a:lnSpc>
              <a:spcBef>
                <a:spcPts val="0"/>
              </a:spcBef>
              <a:spcAft>
                <a:spcPts val="0"/>
              </a:spcAft>
              <a:buSzPts val="1400"/>
              <a:buAutoNum type="alphaLcParenR"/>
            </a:pPr>
            <a:r>
              <a:rPr lang="en-GB" dirty="0"/>
              <a:t>2</a:t>
            </a:r>
            <a:endParaRPr dirty="0"/>
          </a:p>
        </p:txBody>
      </p:sp>
      <p:sp>
        <p:nvSpPr>
          <p:cNvPr id="170" name="Google Shape;170;g13e6913b43d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3e6913b43d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13e6913b43d_0_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Counters</a:t>
            </a:r>
            <a:r>
              <a:rPr lang="en-GB" sz="1200" b="0" i="0" u="none" strike="noStrike" dirty="0">
                <a:solidFill>
                  <a:srgbClr val="000000"/>
                </a:solidFill>
                <a:latin typeface="Arial"/>
                <a:ea typeface="Arial"/>
                <a:cs typeface="Arial"/>
                <a:sym typeface="Arial"/>
              </a:rPr>
              <a:t> and cubes</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How many balloons are there? What are the differences? How many purple balloons are there? How many red balloons? Does it matter which you count first? How do you know you have counted all the balloons? How do you know you haven’t counted them more than once?</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Pupils may count balloons more than once or miss a balloon out. </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more objects to count especially where there are differences.</a:t>
            </a:r>
            <a:endParaRPr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Extension</a:t>
            </a:r>
            <a:r>
              <a:rPr lang="en-GB" sz="1200" b="0" i="0" u="none" strike="noStrike" dirty="0">
                <a:solidFill>
                  <a:srgbClr val="000000"/>
                </a:solidFill>
                <a:latin typeface="Arial"/>
                <a:ea typeface="Arial"/>
                <a:cs typeface="Arial"/>
                <a:sym typeface="Arial"/>
              </a:rPr>
              <a:t> – Pr</a:t>
            </a:r>
            <a:r>
              <a:rPr lang="en-GB" dirty="0">
                <a:solidFill>
                  <a:srgbClr val="000000"/>
                </a:solidFill>
                <a:latin typeface="Arial"/>
                <a:ea typeface="Arial"/>
                <a:cs typeface="Arial"/>
                <a:sym typeface="Arial"/>
              </a:rPr>
              <a:t>ovide different groups and ask pupils to label. Provide number and ask pupils to draw group. </a:t>
            </a:r>
            <a:endParaRPr sz="1200" b="0" i="0" u="none" strike="noStrike" dirty="0">
              <a:solidFill>
                <a:srgbClr val="000000"/>
              </a:solidFill>
              <a:latin typeface="Arial"/>
              <a:ea typeface="Arial"/>
              <a:cs typeface="Arial"/>
              <a:sym typeface="Arial"/>
            </a:endParaRPr>
          </a:p>
        </p:txBody>
      </p:sp>
      <p:sp>
        <p:nvSpPr>
          <p:cNvPr id="216" name="Google Shape;216;g13e6913b43d_0_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3e6913b43d_0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13e6913b43d_0_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Cedar is correct. The number of apples is the same in each box. There are 8 apples in each box. </a:t>
            </a:r>
            <a:endParaRPr dirty="0"/>
          </a:p>
          <a:p>
            <a:pPr marL="0" lvl="0" indent="0" algn="l" rtl="0">
              <a:lnSpc>
                <a:spcPct val="100000"/>
              </a:lnSpc>
              <a:spcBef>
                <a:spcPts val="0"/>
              </a:spcBef>
              <a:spcAft>
                <a:spcPts val="0"/>
              </a:spcAft>
              <a:buSzPts val="1400"/>
              <a:buNone/>
            </a:pPr>
            <a:r>
              <a:rPr lang="en-GB" dirty="0"/>
              <a:t>It doesn’t matter how the apples are arranged, the number is still the same.</a:t>
            </a:r>
            <a:endParaRPr dirty="0"/>
          </a:p>
        </p:txBody>
      </p:sp>
      <p:sp>
        <p:nvSpPr>
          <p:cNvPr id="238" name="Google Shape;238;g13e6913b43d_0_8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i="1" u="none" strike="noStrike" dirty="0">
                <a:solidFill>
                  <a:schemeClr val="dk1"/>
                </a:solidFill>
                <a:latin typeface="Arial"/>
                <a:ea typeface="Arial"/>
                <a:cs typeface="Arial"/>
                <a:sym typeface="Arial"/>
              </a:rPr>
              <a:t>Answers will vary depending on the way the pupils have grouped the items. E.g. food, not food. Round, not round. Has brown on it, no brown. </a:t>
            </a: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GB" sz="1200" b="1" i="0" u="none" strike="noStrike" dirty="0">
                <a:solidFill>
                  <a:schemeClr val="dk1"/>
                </a:solidFill>
                <a:latin typeface="Arial"/>
                <a:ea typeface="Arial"/>
                <a:cs typeface="Arial"/>
                <a:sym typeface="Arial"/>
              </a:rPr>
              <a:t>Concrete resources </a:t>
            </a:r>
            <a:r>
              <a:rPr lang="en-GB" sz="1200" i="0" u="none" strike="noStrike" dirty="0">
                <a:solidFill>
                  <a:schemeClr val="dk1"/>
                </a:solidFill>
                <a:latin typeface="Arial"/>
                <a:ea typeface="Arial"/>
                <a:cs typeface="Arial"/>
                <a:sym typeface="Arial"/>
              </a:rPr>
              <a:t>– Counters or cubes to represent the items</a:t>
            </a: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GB" sz="1200" b="1" i="0" u="none" strike="noStrike" dirty="0">
                <a:solidFill>
                  <a:schemeClr val="dk1"/>
                </a:solidFill>
                <a:latin typeface="Arial"/>
                <a:ea typeface="Arial"/>
                <a:cs typeface="Arial"/>
                <a:sym typeface="Arial"/>
              </a:rPr>
              <a:t>Key Questions </a:t>
            </a:r>
            <a:r>
              <a:rPr lang="en-GB" sz="1200" i="0" u="none" strike="noStrike" dirty="0">
                <a:solidFill>
                  <a:schemeClr val="dk1"/>
                </a:solidFill>
                <a:latin typeface="Arial"/>
                <a:ea typeface="Arial"/>
                <a:cs typeface="Arial"/>
                <a:sym typeface="Arial"/>
              </a:rPr>
              <a:t>– Remind pupils that yesterday they were working on grouping/ sorting, how can they group these items? How many items would be in each group? </a:t>
            </a:r>
            <a:r>
              <a:rPr lang="en-GB" dirty="0">
                <a:latin typeface="Arial"/>
                <a:ea typeface="Arial"/>
                <a:cs typeface="Arial"/>
                <a:sym typeface="Arial"/>
              </a:rPr>
              <a:t>Does it matter which you count first? How do you know you have counted all the items? How do you know you haven’t counted them more than once?</a:t>
            </a: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GB" sz="1200" b="1" i="0" u="none" strike="noStrike" dirty="0">
                <a:solidFill>
                  <a:schemeClr val="dk1"/>
                </a:solidFill>
                <a:latin typeface="Arial"/>
                <a:ea typeface="Arial"/>
                <a:cs typeface="Arial"/>
                <a:sym typeface="Arial"/>
              </a:rPr>
              <a:t>Misconceptions/ Common Errors </a:t>
            </a:r>
            <a:r>
              <a:rPr lang="en-GB" sz="1200" i="0" u="none" strike="noStrike" dirty="0">
                <a:solidFill>
                  <a:schemeClr val="dk1"/>
                </a:solidFill>
                <a:latin typeface="Arial"/>
                <a:ea typeface="Arial"/>
                <a:cs typeface="Arial"/>
                <a:sym typeface="Arial"/>
              </a:rPr>
              <a:t>– Not making one to one correspondence. </a:t>
            </a: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GB" sz="1200" b="1" i="0" u="none" strike="noStrike" dirty="0">
                <a:solidFill>
                  <a:schemeClr val="dk1"/>
                </a:solidFill>
                <a:latin typeface="Arial"/>
                <a:ea typeface="Arial"/>
                <a:cs typeface="Arial"/>
                <a:sym typeface="Arial"/>
              </a:rPr>
              <a:t>Further Practice </a:t>
            </a:r>
            <a:r>
              <a:rPr lang="en-GB" sz="1200" i="0" u="none" strike="noStrike" dirty="0">
                <a:solidFill>
                  <a:schemeClr val="dk1"/>
                </a:solidFill>
                <a:latin typeface="Arial"/>
                <a:ea typeface="Arial"/>
                <a:cs typeface="Arial"/>
                <a:sym typeface="Arial"/>
              </a:rPr>
              <a:t>– Compare how they have grouped them. Identify that their groups might be different but the total number of objects has not changed. </a:t>
            </a:r>
            <a:endParaRPr dirty="0">
              <a:latin typeface="Arial"/>
              <a:ea typeface="Arial"/>
              <a:cs typeface="Arial"/>
              <a:sym typeface="Arial"/>
            </a:endParaRPr>
          </a:p>
        </p:txBody>
      </p:sp>
      <p:sp>
        <p:nvSpPr>
          <p:cNvPr id="270" name="Google Shape;27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84" name="Google Shape;28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i="0" u="none" strike="noStrike" dirty="0">
                <a:solidFill>
                  <a:schemeClr val="dk1"/>
                </a:solidFill>
                <a:latin typeface="Calibri"/>
                <a:ea typeface="Calibri"/>
                <a:cs typeface="Calibri"/>
                <a:sym typeface="Calibri"/>
              </a:rPr>
              <a:t>How and when to use these slides </a:t>
            </a:r>
            <a:r>
              <a:rPr lang="en-GB" sz="1200" b="0" i="0" u="none" strike="noStrike" dirty="0">
                <a:solidFill>
                  <a:schemeClr val="dk1"/>
                </a:solidFill>
                <a:latin typeface="Calibri"/>
                <a:ea typeface="Calibri"/>
                <a:cs typeface="Calibri"/>
                <a:sym typeface="Calibri"/>
              </a:rPr>
              <a:t>– Use these if pupils are struggling to count beyond 5. Subitising is the ability to recognise how many objects there are without needing to count. You may want to create flashcards for subitising. </a:t>
            </a:r>
            <a:endParaRPr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Concrete resources </a:t>
            </a:r>
            <a:r>
              <a:rPr lang="en-GB" sz="1200" b="0" i="0" u="none" strike="noStrike" dirty="0">
                <a:solidFill>
                  <a:schemeClr val="dk1"/>
                </a:solidFill>
                <a:latin typeface="Calibri"/>
                <a:ea typeface="Calibri"/>
                <a:cs typeface="Calibri"/>
                <a:sym typeface="Calibri"/>
              </a:rPr>
              <a:t>– Counters or flashcards or mini-whiteboard with dots drawn on</a:t>
            </a:r>
            <a:endParaRPr b="0"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Key Questions </a:t>
            </a:r>
            <a:r>
              <a:rPr lang="en-GB" sz="1200" b="0" i="0" u="none" strike="noStrike" dirty="0">
                <a:solidFill>
                  <a:schemeClr val="dk1"/>
                </a:solidFill>
                <a:latin typeface="Calibri"/>
                <a:ea typeface="Calibri"/>
                <a:cs typeface="Calibri"/>
                <a:sym typeface="Calibri"/>
              </a:rPr>
              <a:t>– How many counters are there? How do you know? Does it help that they are in a pattern? Where have you seen this pattern before (e.g. dice)? </a:t>
            </a:r>
            <a:endParaRPr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Further Practice </a:t>
            </a:r>
            <a:r>
              <a:rPr lang="en-GB" sz="1200" b="0" i="0" u="none" strike="noStrike" dirty="0">
                <a:solidFill>
                  <a:schemeClr val="dk1"/>
                </a:solidFill>
                <a:latin typeface="Calibri"/>
                <a:ea typeface="Calibri"/>
                <a:cs typeface="Calibri"/>
                <a:sym typeface="Calibri"/>
              </a:rPr>
              <a:t>– More arrangements</a:t>
            </a:r>
            <a:endParaRPr b="0"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Extension</a:t>
            </a:r>
            <a:r>
              <a:rPr lang="en-GB" sz="1200" b="0" i="0" u="none" strike="noStrike" dirty="0">
                <a:solidFill>
                  <a:schemeClr val="dk1"/>
                </a:solidFill>
                <a:latin typeface="Calibri"/>
                <a:ea typeface="Calibri"/>
                <a:cs typeface="Calibri"/>
                <a:sym typeface="Calibri"/>
              </a:rPr>
              <a:t> – Move the counters into a new configuration, does this change the number of overall counters? </a:t>
            </a:r>
            <a:endParaRPr dirty="0"/>
          </a:p>
        </p:txBody>
      </p:sp>
      <p:sp>
        <p:nvSpPr>
          <p:cNvPr id="290" name="Google Shape;29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Concrete resources </a:t>
            </a:r>
            <a:r>
              <a:rPr lang="en-GB" sz="1200" b="0" i="0" u="none" strike="noStrike" dirty="0">
                <a:solidFill>
                  <a:schemeClr val="dk1"/>
                </a:solidFill>
                <a:latin typeface="Calibri"/>
                <a:ea typeface="Calibri"/>
                <a:cs typeface="Calibri"/>
                <a:sym typeface="Calibri"/>
              </a:rPr>
              <a:t>– Counters or flashcards or mini-whiteboard with dots drawn on</a:t>
            </a:r>
            <a:endParaRPr b="0"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Key Questions </a:t>
            </a:r>
            <a:r>
              <a:rPr lang="en-GB" sz="1200" b="0" i="0" u="none" strike="noStrike" dirty="0">
                <a:solidFill>
                  <a:schemeClr val="dk1"/>
                </a:solidFill>
                <a:latin typeface="Calibri"/>
                <a:ea typeface="Calibri"/>
                <a:cs typeface="Calibri"/>
                <a:sym typeface="Calibri"/>
              </a:rPr>
              <a:t>– How many counters are there? How do you know? </a:t>
            </a:r>
            <a:endParaRPr sz="1200"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Further Practice </a:t>
            </a:r>
            <a:r>
              <a:rPr lang="en-GB" sz="1200" b="0" i="0" u="none" strike="noStrike" dirty="0">
                <a:solidFill>
                  <a:schemeClr val="dk1"/>
                </a:solidFill>
                <a:latin typeface="Calibri"/>
                <a:ea typeface="Calibri"/>
                <a:cs typeface="Calibri"/>
                <a:sym typeface="Calibri"/>
              </a:rPr>
              <a:t>– More arrangements</a:t>
            </a:r>
            <a:endParaRPr b="0" dirty="0"/>
          </a:p>
          <a:p>
            <a:pPr marL="0" lvl="0" indent="0" algn="l" rtl="0">
              <a:lnSpc>
                <a:spcPct val="100000"/>
              </a:lnSpc>
              <a:spcBef>
                <a:spcPts val="0"/>
              </a:spcBef>
              <a:spcAft>
                <a:spcPts val="0"/>
              </a:spcAft>
              <a:buSzPts val="1400"/>
              <a:buNone/>
            </a:pPr>
            <a:r>
              <a:rPr lang="en-GB" sz="1200" b="1" i="0" u="none" strike="noStrike">
                <a:solidFill>
                  <a:schemeClr val="dk1"/>
                </a:solidFill>
                <a:latin typeface="Calibri"/>
                <a:ea typeface="Calibri"/>
                <a:cs typeface="Calibri"/>
                <a:sym typeface="Calibri"/>
              </a:rPr>
              <a:t>Extension</a:t>
            </a:r>
            <a:r>
              <a:rPr lang="en-GB" sz="1200" b="0" i="0" u="none" strike="noStrike">
                <a:solidFill>
                  <a:schemeClr val="dk1"/>
                </a:solidFill>
                <a:latin typeface="Calibri"/>
                <a:ea typeface="Calibri"/>
                <a:cs typeface="Calibri"/>
                <a:sym typeface="Calibri"/>
              </a:rPr>
              <a:t> – Move the counters into a new configuration, does this change the number of overall counters? </a:t>
            </a:r>
            <a:endParaRPr dirty="0"/>
          </a:p>
        </p:txBody>
      </p:sp>
      <p:sp>
        <p:nvSpPr>
          <p:cNvPr id="301" name="Google Shape;301;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 name="Google Shape;5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 name="Google Shape;5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Assessment point for the lesson</a:t>
            </a:r>
            <a:r>
              <a:rPr lang="en-GB" sz="1200" b="0" i="0" u="none" strike="noStrike" dirty="0">
                <a:solidFill>
                  <a:srgbClr val="000000"/>
                </a:solidFill>
                <a:latin typeface="Arial"/>
                <a:ea typeface="Arial"/>
                <a:cs typeface="Arial"/>
                <a:sym typeface="Arial"/>
              </a:rPr>
              <a:t> – ask the </a:t>
            </a:r>
            <a:r>
              <a:rPr lang="en-GB" dirty="0">
                <a:solidFill>
                  <a:srgbClr val="000000"/>
                </a:solidFill>
                <a:latin typeface="Arial"/>
                <a:ea typeface="Arial"/>
                <a:cs typeface="Arial"/>
                <a:sym typeface="Arial"/>
              </a:rPr>
              <a:t>pupils</a:t>
            </a:r>
            <a:r>
              <a:rPr lang="en-GB" sz="1200" b="0" i="0" u="none" strike="noStrike" dirty="0">
                <a:solidFill>
                  <a:srgbClr val="000000"/>
                </a:solidFill>
                <a:latin typeface="Arial"/>
                <a:ea typeface="Arial"/>
                <a:cs typeface="Arial"/>
                <a:sym typeface="Arial"/>
              </a:rPr>
              <a:t> to vote for the answer they think is correct. </a:t>
            </a:r>
            <a:endParaRPr dirty="0"/>
          </a:p>
          <a:p>
            <a:pPr marL="0" lvl="0" indent="0" algn="l" rtl="0">
              <a:lnSpc>
                <a:spcPct val="100000"/>
              </a:lnSpc>
              <a:spcBef>
                <a:spcPts val="0"/>
              </a:spcBef>
              <a:spcAft>
                <a:spcPts val="0"/>
              </a:spcAft>
              <a:buClr>
                <a:schemeClr val="dk1"/>
              </a:buClr>
              <a:buSzPts val="1200"/>
              <a:buFont typeface="Calibri"/>
              <a:buNone/>
            </a:pPr>
            <a:endParaRPr sz="1200" b="0" i="0" u="none" strike="noStrike" dirty="0">
              <a:solidFill>
                <a:srgbClr val="000000"/>
              </a:solidFill>
              <a:latin typeface="Arial"/>
              <a:ea typeface="Arial"/>
              <a:cs typeface="Arial"/>
              <a:sym typeface="Arial"/>
            </a:endParaRPr>
          </a:p>
          <a:p>
            <a:pPr marL="0" lvl="0" indent="0" algn="l" rtl="0">
              <a:lnSpc>
                <a:spcPct val="100000"/>
              </a:lnSpc>
              <a:spcBef>
                <a:spcPts val="0"/>
              </a:spcBef>
              <a:spcAft>
                <a:spcPts val="0"/>
              </a:spcAft>
              <a:buClr>
                <a:srgbClr val="000000"/>
              </a:buClr>
              <a:buSzPts val="1200"/>
              <a:buFont typeface="Arial"/>
              <a:buNone/>
            </a:pPr>
            <a:r>
              <a:rPr lang="en-GB" sz="1200" b="0" i="0" u="none" strike="noStrike" dirty="0">
                <a:solidFill>
                  <a:srgbClr val="000000"/>
                </a:solidFill>
                <a:latin typeface="Arial"/>
                <a:ea typeface="Arial"/>
                <a:cs typeface="Arial"/>
                <a:sym typeface="Arial"/>
              </a:rPr>
              <a:t>A – </a:t>
            </a:r>
            <a:r>
              <a:rPr lang="en-GB" dirty="0">
                <a:solidFill>
                  <a:srgbClr val="000000"/>
                </a:solidFill>
                <a:latin typeface="Arial"/>
                <a:ea typeface="Arial"/>
                <a:cs typeface="Arial"/>
                <a:sym typeface="Arial"/>
              </a:rPr>
              <a:t>The pupil</a:t>
            </a:r>
            <a:r>
              <a:rPr lang="en-GB" sz="1200" b="0" i="0" u="none" strike="noStrike" dirty="0">
                <a:solidFill>
                  <a:srgbClr val="000000"/>
                </a:solidFill>
                <a:latin typeface="Arial"/>
                <a:ea typeface="Arial"/>
                <a:cs typeface="Arial"/>
                <a:sym typeface="Arial"/>
              </a:rPr>
              <a:t> has </a:t>
            </a:r>
            <a:r>
              <a:rPr lang="en-GB" dirty="0">
                <a:solidFill>
                  <a:srgbClr val="000000"/>
                </a:solidFill>
                <a:latin typeface="Arial"/>
                <a:ea typeface="Arial"/>
                <a:cs typeface="Arial"/>
                <a:sym typeface="Arial"/>
              </a:rPr>
              <a:t>miscounted</a:t>
            </a:r>
            <a:r>
              <a:rPr lang="en-GB" sz="1200" b="0" i="0" u="none" strike="noStrike" dirty="0">
                <a:solidFill>
                  <a:srgbClr val="000000"/>
                </a:solidFill>
                <a:latin typeface="Arial"/>
                <a:ea typeface="Arial"/>
                <a:cs typeface="Arial"/>
                <a:sym typeface="Arial"/>
              </a:rPr>
              <a:t> the sweets.</a:t>
            </a:r>
            <a:endParaRPr dirty="0"/>
          </a:p>
          <a:p>
            <a:pPr marL="0" lvl="0" indent="0" algn="l" rtl="0">
              <a:lnSpc>
                <a:spcPct val="100000"/>
              </a:lnSpc>
              <a:spcBef>
                <a:spcPts val="0"/>
              </a:spcBef>
              <a:spcAft>
                <a:spcPts val="0"/>
              </a:spcAft>
              <a:buClr>
                <a:srgbClr val="000000"/>
              </a:buClr>
              <a:buSzPts val="1200"/>
              <a:buFont typeface="Arial"/>
              <a:buNone/>
            </a:pPr>
            <a:r>
              <a:rPr lang="en-GB" sz="1200" b="0" i="0" u="none" strike="noStrike" dirty="0">
                <a:solidFill>
                  <a:srgbClr val="000000"/>
                </a:solidFill>
                <a:latin typeface="Arial"/>
                <a:ea typeface="Arial"/>
                <a:cs typeface="Arial"/>
                <a:sym typeface="Arial"/>
              </a:rPr>
              <a:t>B – </a:t>
            </a:r>
            <a:r>
              <a:rPr lang="en-GB" dirty="0">
                <a:solidFill>
                  <a:srgbClr val="000000"/>
                </a:solidFill>
                <a:latin typeface="Arial"/>
                <a:ea typeface="Arial"/>
                <a:cs typeface="Arial"/>
                <a:sym typeface="Arial"/>
              </a:rPr>
              <a:t>The pupil has reversed the numbers ‘6’ and ‘9’.</a:t>
            </a:r>
            <a:endParaRPr dirty="0"/>
          </a:p>
          <a:p>
            <a:pPr marL="0" lvl="0" indent="0" algn="l" rtl="0">
              <a:lnSpc>
                <a:spcPct val="100000"/>
              </a:lnSpc>
              <a:spcBef>
                <a:spcPts val="0"/>
              </a:spcBef>
              <a:spcAft>
                <a:spcPts val="0"/>
              </a:spcAft>
              <a:buClr>
                <a:srgbClr val="000000"/>
              </a:buClr>
              <a:buSzPts val="1200"/>
              <a:buFont typeface="Arial"/>
              <a:buNone/>
            </a:pPr>
            <a:r>
              <a:rPr lang="en-GB" sz="1200" b="0" i="0" u="none" strike="noStrike" dirty="0">
                <a:solidFill>
                  <a:srgbClr val="000000"/>
                </a:solidFill>
                <a:latin typeface="Arial"/>
                <a:ea typeface="Arial"/>
                <a:cs typeface="Arial"/>
                <a:sym typeface="Arial"/>
              </a:rPr>
              <a:t>C – </a:t>
            </a:r>
            <a:r>
              <a:rPr lang="en-GB" dirty="0">
                <a:solidFill>
                  <a:srgbClr val="000000"/>
                </a:solidFill>
                <a:latin typeface="Arial"/>
                <a:ea typeface="Arial"/>
                <a:cs typeface="Arial"/>
                <a:sym typeface="Arial"/>
              </a:rPr>
              <a:t>C</a:t>
            </a:r>
            <a:r>
              <a:rPr lang="en-GB" sz="1200" b="0" i="0" u="none" strike="noStrike" dirty="0">
                <a:solidFill>
                  <a:srgbClr val="000000"/>
                </a:solidFill>
                <a:latin typeface="Arial"/>
                <a:ea typeface="Arial"/>
                <a:cs typeface="Arial"/>
                <a:sym typeface="Arial"/>
              </a:rPr>
              <a:t>orrect answer </a:t>
            </a:r>
            <a:endParaRPr dirty="0"/>
          </a:p>
          <a:p>
            <a:pPr marL="0" lvl="0" indent="0" algn="l" rtl="0">
              <a:lnSpc>
                <a:spcPct val="100000"/>
              </a:lnSpc>
              <a:spcBef>
                <a:spcPts val="0"/>
              </a:spcBef>
              <a:spcAft>
                <a:spcPts val="0"/>
              </a:spcAft>
              <a:buClr>
                <a:srgbClr val="000000"/>
              </a:buClr>
              <a:buSzPts val="1200"/>
              <a:buFont typeface="Arial"/>
              <a:buNone/>
            </a:pPr>
            <a:r>
              <a:rPr lang="en-GB" sz="1200" b="0" i="0" u="none" strike="noStrike" dirty="0">
                <a:solidFill>
                  <a:srgbClr val="000000"/>
                </a:solidFill>
                <a:latin typeface="Arial"/>
                <a:ea typeface="Arial"/>
                <a:cs typeface="Arial"/>
                <a:sym typeface="Arial"/>
              </a:rPr>
              <a:t>D – The pupil has counted</a:t>
            </a:r>
            <a:r>
              <a:rPr lang="en-GB" dirty="0">
                <a:solidFill>
                  <a:srgbClr val="000000"/>
                </a:solidFill>
                <a:latin typeface="Arial"/>
                <a:ea typeface="Arial"/>
                <a:cs typeface="Arial"/>
                <a:sym typeface="Arial"/>
              </a:rPr>
              <a:t> all items rather than differentiated between Mathling and sweets. </a:t>
            </a:r>
            <a:endParaRPr dirty="0"/>
          </a:p>
        </p:txBody>
      </p:sp>
      <p:sp>
        <p:nvSpPr>
          <p:cNvPr id="67" name="Google Shape;6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 name="Google Shape;8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C</a:t>
            </a:r>
            <a:r>
              <a:rPr lang="en-GB" sz="1200" i="0" u="none" strike="noStrike" dirty="0">
                <a:solidFill>
                  <a:srgbClr val="000000"/>
                </a:solidFill>
                <a:latin typeface="Arial"/>
                <a:ea typeface="Arial"/>
                <a:cs typeface="Arial"/>
                <a:sym typeface="Arial"/>
              </a:rPr>
              <a:t>ount</a:t>
            </a:r>
            <a:r>
              <a:rPr lang="en-GB" dirty="0">
                <a:solidFill>
                  <a:srgbClr val="000000"/>
                </a:solidFill>
                <a:latin typeface="Arial"/>
                <a:ea typeface="Arial"/>
                <a:cs typeface="Arial"/>
                <a:sym typeface="Arial"/>
              </a:rPr>
              <a:t>ers or pieces of fruit</a:t>
            </a:r>
            <a:endParaRPr dirty="0">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H</a:t>
            </a:r>
            <a:r>
              <a:rPr lang="en-GB" sz="1200" i="0" u="none" strike="noStrike" dirty="0">
                <a:solidFill>
                  <a:srgbClr val="000000"/>
                </a:solidFill>
                <a:latin typeface="Arial"/>
                <a:ea typeface="Arial"/>
                <a:cs typeface="Arial"/>
                <a:sym typeface="Arial"/>
              </a:rPr>
              <a:t>ow many pieces of fruit are there? Can we count all together? What is similar about the fruit? If I mo</a:t>
            </a:r>
            <a:r>
              <a:rPr lang="en-GB" dirty="0">
                <a:solidFill>
                  <a:srgbClr val="000000"/>
                </a:solidFill>
                <a:latin typeface="Arial"/>
                <a:ea typeface="Arial"/>
                <a:cs typeface="Arial"/>
                <a:sym typeface="Arial"/>
              </a:rPr>
              <a:t>ve them around, are there still the same number of objects? Count and check.</a:t>
            </a:r>
            <a:endParaRPr dirty="0">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Extension</a:t>
            </a:r>
            <a:r>
              <a:rPr lang="en-GB" sz="1200" i="0" u="none" strike="noStrike" dirty="0">
                <a:solidFill>
                  <a:srgbClr val="000000"/>
                </a:solidFill>
                <a:latin typeface="Arial"/>
                <a:ea typeface="Arial"/>
                <a:cs typeface="Arial"/>
                <a:sym typeface="Arial"/>
              </a:rPr>
              <a:t> – If the Mathling ate a banana, how many bananas would there be? </a:t>
            </a:r>
            <a:endParaRPr dirty="0">
              <a:latin typeface="Arial"/>
              <a:ea typeface="Arial"/>
              <a:cs typeface="Arial"/>
              <a:sym typeface="Arial"/>
            </a:endParaRPr>
          </a:p>
        </p:txBody>
      </p:sp>
      <p:sp>
        <p:nvSpPr>
          <p:cNvPr id="89" name="Google Shape;8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Toys to represent the animals. </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How </a:t>
            </a:r>
            <a:r>
              <a:rPr lang="en-GB" dirty="0">
                <a:solidFill>
                  <a:srgbClr val="000000"/>
                </a:solidFill>
                <a:latin typeface="Arial"/>
                <a:ea typeface="Arial"/>
                <a:cs typeface="Arial"/>
                <a:sym typeface="Arial"/>
              </a:rPr>
              <a:t>many animals are there? How many dogs are there? How many cats are there? Are there any snakes? </a:t>
            </a:r>
            <a:r>
              <a:rPr lang="en-GB" i="1" dirty="0">
                <a:solidFill>
                  <a:srgbClr val="000000"/>
                </a:solidFill>
                <a:latin typeface="Arial"/>
                <a:ea typeface="Arial"/>
                <a:cs typeface="Arial"/>
                <a:sym typeface="Arial"/>
              </a:rPr>
              <a:t>(This could lead to a discussion about zero if pupils are ready for this.)</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Pupils may</a:t>
            </a:r>
            <a:r>
              <a:rPr lang="en-GB" dirty="0">
                <a:solidFill>
                  <a:srgbClr val="000000"/>
                </a:solidFill>
                <a:latin typeface="Arial"/>
                <a:ea typeface="Arial"/>
                <a:cs typeface="Arial"/>
                <a:sym typeface="Arial"/>
              </a:rPr>
              <a:t> not make one to one correspondence and could count an imagine more than once. </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Give a new set of animals. How many animals are there? </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Extension</a:t>
            </a:r>
            <a:r>
              <a:rPr lang="en-GB" sz="1200" b="0" i="0" u="none" strike="noStrike" dirty="0">
                <a:solidFill>
                  <a:srgbClr val="000000"/>
                </a:solidFill>
                <a:latin typeface="Arial"/>
                <a:ea typeface="Arial"/>
                <a:cs typeface="Arial"/>
                <a:sym typeface="Arial"/>
              </a:rPr>
              <a:t> – How else could he count the animals? </a:t>
            </a:r>
            <a:r>
              <a:rPr lang="en-GB" dirty="0">
                <a:solidFill>
                  <a:srgbClr val="000000"/>
                </a:solidFill>
                <a:latin typeface="Arial"/>
                <a:ea typeface="Arial"/>
                <a:cs typeface="Arial"/>
                <a:sym typeface="Arial"/>
              </a:rPr>
              <a:t>(cats) How many ears are there altogether? </a:t>
            </a:r>
            <a:endParaRPr sz="1200" b="0" i="0" u="none" strike="noStrike" dirty="0">
              <a:solidFill>
                <a:srgbClr val="000000"/>
              </a:solidFill>
              <a:latin typeface="Arial"/>
              <a:ea typeface="Arial"/>
              <a:cs typeface="Arial"/>
              <a:sym typeface="Arial"/>
            </a:endParaRPr>
          </a:p>
        </p:txBody>
      </p:sp>
      <p:sp>
        <p:nvSpPr>
          <p:cNvPr id="105" name="Google Shape;10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Cubes</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How many red cubes are there? What does altogether mean? </a:t>
            </a:r>
            <a:r>
              <a:rPr lang="en-GB" dirty="0">
                <a:latin typeface="Arial"/>
                <a:ea typeface="Arial"/>
                <a:cs typeface="Arial"/>
                <a:sym typeface="Arial"/>
              </a:rPr>
              <a:t>Does it matter which you count first? How do you know you have counted all the cubes? How do you know you haven’t counted them more than once?</a:t>
            </a:r>
            <a:endParaRPr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C</a:t>
            </a:r>
            <a:r>
              <a:rPr lang="en-GB" sz="1200" b="0" i="0" u="none" strike="noStrike" dirty="0">
                <a:solidFill>
                  <a:srgbClr val="000000"/>
                </a:solidFill>
                <a:latin typeface="Arial"/>
                <a:ea typeface="Arial"/>
                <a:cs typeface="Arial"/>
                <a:sym typeface="Arial"/>
              </a:rPr>
              <a:t>ounting one o</a:t>
            </a:r>
            <a:r>
              <a:rPr lang="en-GB" dirty="0">
                <a:solidFill>
                  <a:srgbClr val="000000"/>
                </a:solidFill>
                <a:latin typeface="Arial"/>
                <a:ea typeface="Arial"/>
                <a:cs typeface="Arial"/>
                <a:sym typeface="Arial"/>
              </a:rPr>
              <a:t>bject more than once. Demonstrate moving objects when counting </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Move the groups around. Does this change the number of cubes? </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Extension</a:t>
            </a:r>
            <a:r>
              <a:rPr lang="en-GB" sz="1200" b="0" i="0" u="none" strike="noStrike" dirty="0">
                <a:solidFill>
                  <a:srgbClr val="000000"/>
                </a:solidFill>
                <a:latin typeface="Arial"/>
                <a:ea typeface="Arial"/>
                <a:cs typeface="Arial"/>
                <a:sym typeface="Arial"/>
              </a:rPr>
              <a:t> – Add 3 more red</a:t>
            </a:r>
            <a:r>
              <a:rPr lang="en-GB" dirty="0">
                <a:solidFill>
                  <a:srgbClr val="000000"/>
                </a:solidFill>
                <a:latin typeface="Arial"/>
                <a:ea typeface="Arial"/>
                <a:cs typeface="Arial"/>
                <a:sym typeface="Arial"/>
              </a:rPr>
              <a:t> </a:t>
            </a:r>
            <a:r>
              <a:rPr lang="en-GB" sz="1200" b="0" i="0" u="none" strike="noStrike" dirty="0">
                <a:solidFill>
                  <a:srgbClr val="000000"/>
                </a:solidFill>
                <a:latin typeface="Arial"/>
                <a:ea typeface="Arial"/>
                <a:cs typeface="Arial"/>
                <a:sym typeface="Arial"/>
              </a:rPr>
              <a:t>cubes. How many</a:t>
            </a:r>
            <a:r>
              <a:rPr lang="en-GB" dirty="0">
                <a:solidFill>
                  <a:srgbClr val="000000"/>
                </a:solidFill>
                <a:latin typeface="Arial"/>
                <a:ea typeface="Arial"/>
                <a:cs typeface="Arial"/>
                <a:sym typeface="Arial"/>
              </a:rPr>
              <a:t> </a:t>
            </a:r>
            <a:r>
              <a:rPr lang="en-GB" sz="1200" b="0" i="0" u="none" strike="noStrike" dirty="0">
                <a:solidFill>
                  <a:srgbClr val="000000"/>
                </a:solidFill>
                <a:latin typeface="Arial"/>
                <a:ea typeface="Arial"/>
                <a:cs typeface="Arial"/>
                <a:sym typeface="Arial"/>
              </a:rPr>
              <a:t>red cubes? How</a:t>
            </a:r>
            <a:r>
              <a:rPr lang="en-GB" dirty="0">
                <a:solidFill>
                  <a:srgbClr val="000000"/>
                </a:solidFill>
                <a:latin typeface="Arial"/>
                <a:ea typeface="Arial"/>
                <a:cs typeface="Arial"/>
                <a:sym typeface="Arial"/>
              </a:rPr>
              <a:t> </a:t>
            </a:r>
            <a:r>
              <a:rPr lang="en-GB" sz="1200" b="0" i="0" u="none" strike="noStrike" dirty="0">
                <a:solidFill>
                  <a:srgbClr val="000000"/>
                </a:solidFill>
                <a:latin typeface="Arial"/>
                <a:ea typeface="Arial"/>
                <a:cs typeface="Arial"/>
                <a:sym typeface="Arial"/>
              </a:rPr>
              <a:t>many altogether?</a:t>
            </a:r>
            <a:endParaRPr dirty="0"/>
          </a:p>
        </p:txBody>
      </p:sp>
      <p:sp>
        <p:nvSpPr>
          <p:cNvPr id="123" name="Google Shape;12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dirty="0">
                <a:latin typeface="Arial"/>
                <a:ea typeface="Arial"/>
                <a:cs typeface="Arial"/>
                <a:sym typeface="Arial"/>
              </a:rPr>
              <a:t>There are 5 red cubes. </a:t>
            </a:r>
          </a:p>
          <a:p>
            <a:pPr marL="0" marR="0" lvl="0" indent="0" algn="l" rtl="0">
              <a:lnSpc>
                <a:spcPct val="100000"/>
              </a:lnSpc>
              <a:spcBef>
                <a:spcPts val="0"/>
              </a:spcBef>
              <a:spcAft>
                <a:spcPts val="0"/>
              </a:spcAft>
              <a:buClr>
                <a:schemeClr val="dk1"/>
              </a:buClr>
              <a:buSzPts val="1200"/>
              <a:buFont typeface="Arial"/>
              <a:buNone/>
            </a:pPr>
            <a:r>
              <a:rPr lang="en-GB" dirty="0">
                <a:latin typeface="Arial"/>
                <a:ea typeface="Arial"/>
                <a:cs typeface="Arial"/>
                <a:sym typeface="Arial"/>
              </a:rPr>
              <a:t>There are 3 blue cubes. </a:t>
            </a:r>
          </a:p>
          <a:p>
            <a:pPr marL="0" marR="0" lvl="0" indent="0" algn="l" rtl="0">
              <a:lnSpc>
                <a:spcPct val="100000"/>
              </a:lnSpc>
              <a:spcBef>
                <a:spcPts val="0"/>
              </a:spcBef>
              <a:spcAft>
                <a:spcPts val="0"/>
              </a:spcAft>
              <a:buClr>
                <a:schemeClr val="dk1"/>
              </a:buClr>
              <a:buSzPts val="1200"/>
              <a:buFont typeface="Arial"/>
              <a:buNone/>
            </a:pPr>
            <a:r>
              <a:rPr lang="en-GB" dirty="0">
                <a:latin typeface="Arial"/>
                <a:ea typeface="Arial"/>
                <a:cs typeface="Arial"/>
                <a:sym typeface="Arial"/>
              </a:rPr>
              <a:t>There are 8 cubes altogether.</a:t>
            </a:r>
            <a:endParaRPr dirty="0"/>
          </a:p>
        </p:txBody>
      </p:sp>
      <p:sp>
        <p:nvSpPr>
          <p:cNvPr id="139" name="Google Shape;13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p:cSld name="Main">
    <p:spTree>
      <p:nvGrpSpPr>
        <p:cNvPr id="1" name="Shape 11"/>
        <p:cNvGrpSpPr/>
        <p:nvPr/>
      </p:nvGrpSpPr>
      <p:grpSpPr>
        <a:xfrm>
          <a:off x="0" y="0"/>
          <a:ext cx="0" cy="0"/>
          <a:chOff x="0" y="0"/>
          <a:chExt cx="0" cy="0"/>
        </a:xfrm>
      </p:grpSpPr>
      <p:sp>
        <p:nvSpPr>
          <p:cNvPr id="12" name="Google Shape;12;p20"/>
          <p:cNvSpPr txBox="1">
            <a:spLocks noGrp="1"/>
          </p:cNvSpPr>
          <p:nvPr>
            <p:ph type="body" idx="1"/>
          </p:nvPr>
        </p:nvSpPr>
        <p:spPr>
          <a:xfrm>
            <a:off x="1880393" y="2758682"/>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20"/>
          <p:cNvSpPr txBox="1">
            <a:spLocks noGrp="1"/>
          </p:cNvSpPr>
          <p:nvPr>
            <p:ph type="body" idx="2"/>
          </p:nvPr>
        </p:nvSpPr>
        <p:spPr>
          <a:xfrm>
            <a:off x="1880393" y="3666506"/>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20"/>
          <p:cNvSpPr txBox="1">
            <a:spLocks noGrp="1"/>
          </p:cNvSpPr>
          <p:nvPr>
            <p:ph type="body" idx="3"/>
          </p:nvPr>
        </p:nvSpPr>
        <p:spPr>
          <a:xfrm>
            <a:off x="1880392" y="4574330"/>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20"/>
          <p:cNvSpPr txBox="1"/>
          <p:nvPr/>
        </p:nvSpPr>
        <p:spPr>
          <a:xfrm>
            <a:off x="1880392" y="1620279"/>
            <a:ext cx="8431213"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chemeClr val="dk1"/>
                </a:solidFill>
                <a:latin typeface="Century Gothic"/>
                <a:ea typeface="Century Gothic"/>
                <a:cs typeface="Century Gothic"/>
                <a:sym typeface="Century Gothic"/>
              </a:rPr>
              <a:t>Ready-to-go Lesson Slides</a:t>
            </a:r>
            <a:endParaRPr sz="1400" b="0" i="0" u="none" strike="noStrike" cap="none">
              <a:solidFill>
                <a:srgbClr val="000000"/>
              </a:solidFill>
              <a:latin typeface="Arial"/>
              <a:ea typeface="Arial"/>
              <a:cs typeface="Arial"/>
              <a:sym typeface="Arial"/>
            </a:endParaRPr>
          </a:p>
        </p:txBody>
      </p:sp>
      <p:pic>
        <p:nvPicPr>
          <p:cNvPr id="16" name="Google Shape;16;p20" descr="Logo&#10;&#10;Description automatically generated with medium confidence"/>
          <p:cNvPicPr preferRelativeResize="0"/>
          <p:nvPr/>
        </p:nvPicPr>
        <p:blipFill rotWithShape="1">
          <a:blip r:embed="rId2">
            <a:alphaModFix/>
          </a:blip>
          <a:srcRect/>
          <a:stretch/>
        </p:blipFill>
        <p:spPr>
          <a:xfrm>
            <a:off x="113012" y="6346950"/>
            <a:ext cx="1757220" cy="4094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earning Objective">
  <p:cSld name="Learning Objective">
    <p:spTree>
      <p:nvGrpSpPr>
        <p:cNvPr id="1" name="Shape 17"/>
        <p:cNvGrpSpPr/>
        <p:nvPr/>
      </p:nvGrpSpPr>
      <p:grpSpPr>
        <a:xfrm>
          <a:off x="0" y="0"/>
          <a:ext cx="0" cy="0"/>
          <a:chOff x="0" y="0"/>
          <a:chExt cx="0" cy="0"/>
        </a:xfrm>
      </p:grpSpPr>
      <p:sp>
        <p:nvSpPr>
          <p:cNvPr id="18" name="Google Shape;18;p25"/>
          <p:cNvSpPr txBox="1">
            <a:spLocks noGrp="1"/>
          </p:cNvSpPr>
          <p:nvPr>
            <p:ph type="title"/>
          </p:nvPr>
        </p:nvSpPr>
        <p:spPr>
          <a:xfrm>
            <a:off x="838200" y="2921330"/>
            <a:ext cx="10515600" cy="1833233"/>
          </a:xfrm>
          <a:prstGeom prst="rect">
            <a:avLst/>
          </a:prstGeom>
          <a:noFill/>
          <a:ln>
            <a:noFill/>
          </a:ln>
        </p:spPr>
        <p:txBody>
          <a:bodyPr spcFirstLastPara="1" wrap="square" lIns="91425" tIns="45700" rIns="91425" bIns="45700" anchor="t" anchorCtr="0">
            <a:noAutofit/>
          </a:bodyPr>
          <a:lstStyle>
            <a:lvl1pPr marR="0" lvl="0" algn="ctr" rtl="0">
              <a:lnSpc>
                <a:spcPct val="15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 name="Google Shape;19;p25"/>
          <p:cNvSpPr txBox="1"/>
          <p:nvPr/>
        </p:nvSpPr>
        <p:spPr>
          <a:xfrm>
            <a:off x="838200" y="1802122"/>
            <a:ext cx="10515600" cy="64419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277BD"/>
              </a:buClr>
              <a:buSzPts val="3200"/>
              <a:buFont typeface="Calibri"/>
              <a:buNone/>
            </a:pPr>
            <a:r>
              <a:rPr lang="en-GB" sz="3200" b="0" i="0" u="none" strike="noStrike" cap="none">
                <a:solidFill>
                  <a:srgbClr val="0277BD"/>
                </a:solidFill>
                <a:latin typeface="Calibri"/>
                <a:ea typeface="Calibri"/>
                <a:cs typeface="Calibri"/>
                <a:sym typeface="Calibri"/>
              </a:rPr>
              <a:t>Today we are learning</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pport Slide">
  <p:cSld name="Support Slide">
    <p:spTree>
      <p:nvGrpSpPr>
        <p:cNvPr id="1" name="Shape 20"/>
        <p:cNvGrpSpPr/>
        <p:nvPr/>
      </p:nvGrpSpPr>
      <p:grpSpPr>
        <a:xfrm>
          <a:off x="0" y="0"/>
          <a:ext cx="0" cy="0"/>
          <a:chOff x="0" y="0"/>
          <a:chExt cx="0" cy="0"/>
        </a:xfrm>
      </p:grpSpPr>
      <p:sp>
        <p:nvSpPr>
          <p:cNvPr id="21" name="Google Shape;21;p26"/>
          <p:cNvSpPr txBox="1">
            <a:spLocks noGrp="1"/>
          </p:cNvSpPr>
          <p:nvPr>
            <p:ph type="title"/>
          </p:nvPr>
        </p:nvSpPr>
        <p:spPr>
          <a:xfrm>
            <a:off x="838200" y="3429000"/>
            <a:ext cx="10515600" cy="132556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 name="Google Shape;22;p26"/>
          <p:cNvSpPr txBox="1"/>
          <p:nvPr/>
        </p:nvSpPr>
        <p:spPr>
          <a:xfrm>
            <a:off x="838200" y="1802122"/>
            <a:ext cx="10515600" cy="132556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277BD"/>
              </a:buClr>
              <a:buSzPts val="4400"/>
              <a:buFont typeface="Calibri"/>
              <a:buNone/>
            </a:pPr>
            <a:r>
              <a:rPr lang="en-GB" sz="4400" b="0" i="0" u="none" strike="noStrike" cap="none">
                <a:solidFill>
                  <a:srgbClr val="0277BD"/>
                </a:solidFill>
                <a:latin typeface="Calibri"/>
                <a:ea typeface="Calibri"/>
                <a:cs typeface="Calibri"/>
                <a:sym typeface="Calibri"/>
              </a:rPr>
              <a:t>Support Slides</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mmary">
  <p:cSld name="Summary">
    <p:spTree>
      <p:nvGrpSpPr>
        <p:cNvPr id="1" name="Shape 2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General Layout">
  <p:cSld name="General Layout">
    <p:spTree>
      <p:nvGrpSpPr>
        <p:cNvPr id="1" name="Shape 29"/>
        <p:cNvGrpSpPr/>
        <p:nvPr/>
      </p:nvGrpSpPr>
      <p:grpSpPr>
        <a:xfrm>
          <a:off x="0" y="0"/>
          <a:ext cx="0" cy="0"/>
          <a:chOff x="0" y="0"/>
          <a:chExt cx="0" cy="0"/>
        </a:xfrm>
      </p:grpSpPr>
      <p:sp>
        <p:nvSpPr>
          <p:cNvPr id="30" name="Google Shape;30;p23"/>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0277BD"/>
              </a:buClr>
              <a:buSzPts val="1600"/>
              <a:buNone/>
              <a:defRPr sz="1600" b="0">
                <a:solidFill>
                  <a:srgbClr val="0277BD"/>
                </a:solidFill>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3"/>
          <p:cNvSpPr txBox="1">
            <a:spLocks noGrp="1"/>
          </p:cNvSpPr>
          <p:nvPr>
            <p:ph type="body" idx="2"/>
          </p:nvPr>
        </p:nvSpPr>
        <p:spPr>
          <a:xfrm>
            <a:off x="263046" y="1176338"/>
            <a:ext cx="11736887" cy="5248275"/>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gnostic Questions">
  <p:cSld name="Diagnostic Questions">
    <p:spTree>
      <p:nvGrpSpPr>
        <p:cNvPr id="1" name="Shape 32"/>
        <p:cNvGrpSpPr/>
        <p:nvPr/>
      </p:nvGrpSpPr>
      <p:grpSpPr>
        <a:xfrm>
          <a:off x="0" y="0"/>
          <a:ext cx="0" cy="0"/>
          <a:chOff x="0" y="0"/>
          <a:chExt cx="0" cy="0"/>
        </a:xfrm>
      </p:grpSpPr>
      <p:sp>
        <p:nvSpPr>
          <p:cNvPr id="33" name="Google Shape;33;p24"/>
          <p:cNvSpPr txBox="1">
            <a:spLocks noGrp="1"/>
          </p:cNvSpPr>
          <p:nvPr>
            <p:ph type="body" idx="1"/>
          </p:nvPr>
        </p:nvSpPr>
        <p:spPr>
          <a:xfrm>
            <a:off x="263047" y="1293813"/>
            <a:ext cx="11736887" cy="1722519"/>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222222"/>
              </a:buClr>
              <a:buSzPts val="1800"/>
              <a:buNone/>
              <a:defRPr/>
            </a:lvl1pPr>
            <a:lvl2pPr marL="914400" lvl="1" indent="-228600" algn="l">
              <a:lnSpc>
                <a:spcPct val="150000"/>
              </a:lnSpc>
              <a:spcBef>
                <a:spcPts val="500"/>
              </a:spcBef>
              <a:spcAft>
                <a:spcPts val="0"/>
              </a:spcAft>
              <a:buClr>
                <a:srgbClr val="222222"/>
              </a:buClr>
              <a:buSzPts val="1600"/>
              <a:buNone/>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4"/>
          <p:cNvSpPr txBox="1">
            <a:spLocks noGrp="1"/>
          </p:cNvSpPr>
          <p:nvPr>
            <p:ph type="body" idx="2"/>
          </p:nvPr>
        </p:nvSpPr>
        <p:spPr>
          <a:xfrm>
            <a:off x="820506" y="3432523"/>
            <a:ext cx="5181036" cy="37218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4"/>
          <p:cNvSpPr txBox="1">
            <a:spLocks noGrp="1"/>
          </p:cNvSpPr>
          <p:nvPr>
            <p:ph type="body" idx="3"/>
          </p:nvPr>
        </p:nvSpPr>
        <p:spPr>
          <a:xfrm>
            <a:off x="820506" y="4760580"/>
            <a:ext cx="5181036" cy="37218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4"/>
          <p:cNvSpPr txBox="1">
            <a:spLocks noGrp="1"/>
          </p:cNvSpPr>
          <p:nvPr>
            <p:ph type="body" idx="4"/>
          </p:nvPr>
        </p:nvSpPr>
        <p:spPr>
          <a:xfrm>
            <a:off x="6688949" y="3432523"/>
            <a:ext cx="5181036" cy="37218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4"/>
          <p:cNvSpPr txBox="1">
            <a:spLocks noGrp="1"/>
          </p:cNvSpPr>
          <p:nvPr>
            <p:ph type="body" idx="5"/>
          </p:nvPr>
        </p:nvSpPr>
        <p:spPr>
          <a:xfrm>
            <a:off x="6688947" y="4760580"/>
            <a:ext cx="5181036" cy="37218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4"/>
          <p:cNvSpPr txBox="1"/>
          <p:nvPr/>
        </p:nvSpPr>
        <p:spPr>
          <a:xfrm>
            <a:off x="263047" y="663047"/>
            <a:ext cx="3147977"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277BD"/>
                </a:solidFill>
                <a:latin typeface="Century Gothic"/>
                <a:ea typeface="Century Gothic"/>
                <a:cs typeface="Century Gothic"/>
                <a:sym typeface="Century Gothic"/>
              </a:rPr>
              <a:t>Diagnostic Question</a:t>
            </a:r>
            <a:endParaRPr sz="1400" b="0" i="0" u="none" strike="noStrike" cap="none">
              <a:solidFill>
                <a:srgbClr val="000000"/>
              </a:solidFill>
              <a:latin typeface="Arial"/>
              <a:ea typeface="Arial"/>
              <a:cs typeface="Arial"/>
              <a:sym typeface="Arial"/>
            </a:endParaRPr>
          </a:p>
        </p:txBody>
      </p:sp>
      <p:pic>
        <p:nvPicPr>
          <p:cNvPr id="39" name="Google Shape;39;p24" descr="A picture containing text, clipart, vector graphics&#10;&#10;Description automatically generated"/>
          <p:cNvPicPr preferRelativeResize="0"/>
          <p:nvPr/>
        </p:nvPicPr>
        <p:blipFill rotWithShape="1">
          <a:blip r:embed="rId2">
            <a:alphaModFix/>
          </a:blip>
          <a:srcRect/>
          <a:stretch/>
        </p:blipFill>
        <p:spPr>
          <a:xfrm>
            <a:off x="269397" y="3400082"/>
            <a:ext cx="469900" cy="482600"/>
          </a:xfrm>
          <a:prstGeom prst="rect">
            <a:avLst/>
          </a:prstGeom>
          <a:noFill/>
          <a:ln>
            <a:noFill/>
          </a:ln>
        </p:spPr>
      </p:pic>
      <p:pic>
        <p:nvPicPr>
          <p:cNvPr id="40" name="Google Shape;40;p24" descr="Icon&#10;&#10;Description automatically generated"/>
          <p:cNvPicPr preferRelativeResize="0"/>
          <p:nvPr/>
        </p:nvPicPr>
        <p:blipFill rotWithShape="1">
          <a:blip r:embed="rId3">
            <a:alphaModFix/>
          </a:blip>
          <a:srcRect/>
          <a:stretch/>
        </p:blipFill>
        <p:spPr>
          <a:xfrm>
            <a:off x="6103945" y="3400082"/>
            <a:ext cx="482600" cy="482600"/>
          </a:xfrm>
          <a:prstGeom prst="rect">
            <a:avLst/>
          </a:prstGeom>
          <a:noFill/>
          <a:ln>
            <a:noFill/>
          </a:ln>
        </p:spPr>
      </p:pic>
      <p:pic>
        <p:nvPicPr>
          <p:cNvPr id="41" name="Google Shape;41;p24" descr="Icon&#10;&#10;Description automatically generated"/>
          <p:cNvPicPr preferRelativeResize="0"/>
          <p:nvPr/>
        </p:nvPicPr>
        <p:blipFill rotWithShape="1">
          <a:blip r:embed="rId4">
            <a:alphaModFix/>
          </a:blip>
          <a:srcRect/>
          <a:stretch/>
        </p:blipFill>
        <p:spPr>
          <a:xfrm>
            <a:off x="275747" y="4720003"/>
            <a:ext cx="457200" cy="482600"/>
          </a:xfrm>
          <a:prstGeom prst="rect">
            <a:avLst/>
          </a:prstGeom>
          <a:noFill/>
          <a:ln>
            <a:noFill/>
          </a:ln>
        </p:spPr>
      </p:pic>
      <p:pic>
        <p:nvPicPr>
          <p:cNvPr id="42" name="Google Shape;42;p24" descr="Icon&#10;&#10;Description automatically generated"/>
          <p:cNvPicPr preferRelativeResize="0"/>
          <p:nvPr/>
        </p:nvPicPr>
        <p:blipFill rotWithShape="1">
          <a:blip r:embed="rId5">
            <a:alphaModFix/>
          </a:blip>
          <a:srcRect/>
          <a:stretch/>
        </p:blipFill>
        <p:spPr>
          <a:xfrm>
            <a:off x="6103945" y="4720003"/>
            <a:ext cx="482600" cy="4826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Shape 9"/>
        <p:cNvGrpSpPr/>
        <p:nvPr/>
      </p:nvGrpSpPr>
      <p:grpSpPr>
        <a:xfrm>
          <a:off x="0" y="0"/>
          <a:ext cx="0" cy="0"/>
          <a:chOff x="0" y="0"/>
          <a:chExt cx="0" cy="0"/>
        </a:xfrm>
      </p:grpSpPr>
      <p:pic>
        <p:nvPicPr>
          <p:cNvPr id="10" name="Google Shape;10;p19" descr="A picture containing text, gauge&#10;&#10;Description automatically generated"/>
          <p:cNvPicPr preferRelativeResize="0"/>
          <p:nvPr/>
        </p:nvPicPr>
        <p:blipFill rotWithShape="1">
          <a:blip r:embed="rId5">
            <a:alphaModFix/>
          </a:blip>
          <a:src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Shape 23"/>
        <p:cNvGrpSpPr/>
        <p:nvPr/>
      </p:nvGrpSpPr>
      <p:grpSpPr>
        <a:xfrm>
          <a:off x="0" y="0"/>
          <a:ext cx="0" cy="0"/>
          <a:chOff x="0" y="0"/>
          <a:chExt cx="0" cy="0"/>
        </a:xfrm>
      </p:grpSpPr>
      <p:pic>
        <p:nvPicPr>
          <p:cNvPr id="24" name="Google Shape;24;p21"/>
          <p:cNvPicPr preferRelativeResize="0"/>
          <p:nvPr/>
        </p:nvPicPr>
        <p:blipFill rotWithShape="1">
          <a:blip r:embed="rId5">
            <a:alphaModFix/>
          </a:blip>
          <a:srcRect/>
          <a:stretch/>
        </p:blipFill>
        <p:spPr>
          <a:xfrm>
            <a:off x="0" y="0"/>
            <a:ext cx="12192000" cy="406400"/>
          </a:xfrm>
          <a:prstGeom prst="rect">
            <a:avLst/>
          </a:prstGeom>
          <a:noFill/>
          <a:ln>
            <a:noFill/>
          </a:ln>
        </p:spPr>
      </p:pic>
      <p:sp>
        <p:nvSpPr>
          <p:cNvPr id="25" name="Google Shape;25;p21"/>
          <p:cNvSpPr txBox="1">
            <a:spLocks noGrp="1"/>
          </p:cNvSpPr>
          <p:nvPr>
            <p:ph type="body" idx="1"/>
          </p:nvPr>
        </p:nvSpPr>
        <p:spPr>
          <a:xfrm>
            <a:off x="263047" y="1077238"/>
            <a:ext cx="11736887" cy="5099725"/>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50000"/>
              </a:lnSpc>
              <a:spcBef>
                <a:spcPts val="1000"/>
              </a:spcBef>
              <a:spcAft>
                <a:spcPts val="0"/>
              </a:spcAft>
              <a:buClr>
                <a:srgbClr val="222222"/>
              </a:buClr>
              <a:buSzPts val="1800"/>
              <a:buFont typeface="Arial"/>
              <a:buNone/>
              <a:defRPr sz="1800" b="0" i="0" u="none" strike="noStrike" cap="none">
                <a:solidFill>
                  <a:srgbClr val="222222"/>
                </a:solidFill>
                <a:latin typeface="Century Gothic"/>
                <a:ea typeface="Century Gothic"/>
                <a:cs typeface="Century Gothic"/>
                <a:sym typeface="Century Gothic"/>
              </a:defRPr>
            </a:lvl1pPr>
            <a:lvl2pPr marL="914400" marR="0" lvl="1" indent="-330200" algn="l" rtl="0">
              <a:lnSpc>
                <a:spcPct val="150000"/>
              </a:lnSpc>
              <a:spcBef>
                <a:spcPts val="500"/>
              </a:spcBef>
              <a:spcAft>
                <a:spcPts val="0"/>
              </a:spcAft>
              <a:buClr>
                <a:srgbClr val="222222"/>
              </a:buClr>
              <a:buSzPts val="1600"/>
              <a:buFont typeface="Arial"/>
              <a:buChar char="•"/>
              <a:defRPr sz="1600" b="0" i="0" u="none" strike="noStrike" cap="none">
                <a:solidFill>
                  <a:srgbClr val="222222"/>
                </a:solidFill>
                <a:latin typeface="Century Gothic"/>
                <a:ea typeface="Century Gothic"/>
                <a:cs typeface="Century Gothic"/>
                <a:sym typeface="Century Gothic"/>
              </a:defRPr>
            </a:lvl2pPr>
            <a:lvl3pPr marL="1371600" marR="0" lvl="2" indent="-317500" algn="l" rtl="0">
              <a:lnSpc>
                <a:spcPct val="150000"/>
              </a:lnSpc>
              <a:spcBef>
                <a:spcPts val="500"/>
              </a:spcBef>
              <a:spcAft>
                <a:spcPts val="0"/>
              </a:spcAft>
              <a:buClr>
                <a:srgbClr val="222222"/>
              </a:buClr>
              <a:buSzPts val="1400"/>
              <a:buFont typeface="Arial"/>
              <a:buChar char="•"/>
              <a:defRPr sz="1400" b="0" i="0" u="none" strike="noStrike" cap="none">
                <a:solidFill>
                  <a:srgbClr val="222222"/>
                </a:solidFill>
                <a:latin typeface="Century Gothic"/>
                <a:ea typeface="Century Gothic"/>
                <a:cs typeface="Century Gothic"/>
                <a:sym typeface="Century Gothic"/>
              </a:defRPr>
            </a:lvl3pPr>
            <a:lvl4pPr marL="1828800" marR="0" lvl="3" indent="-304800" algn="l" rtl="0">
              <a:lnSpc>
                <a:spcPct val="150000"/>
              </a:lnSpc>
              <a:spcBef>
                <a:spcPts val="500"/>
              </a:spcBef>
              <a:spcAft>
                <a:spcPts val="0"/>
              </a:spcAft>
              <a:buClr>
                <a:srgbClr val="222222"/>
              </a:buClr>
              <a:buSzPts val="1200"/>
              <a:buFont typeface="Arial"/>
              <a:buChar char="•"/>
              <a:defRPr sz="1200" b="0" i="0" u="none" strike="noStrike" cap="none">
                <a:solidFill>
                  <a:srgbClr val="222222"/>
                </a:solidFill>
                <a:latin typeface="Century Gothic"/>
                <a:ea typeface="Century Gothic"/>
                <a:cs typeface="Century Gothic"/>
                <a:sym typeface="Century Gothic"/>
              </a:defRPr>
            </a:lvl4pPr>
            <a:lvl5pPr marL="2286000" marR="0" lvl="4" indent="-304800" algn="l" rtl="0">
              <a:lnSpc>
                <a:spcPct val="150000"/>
              </a:lnSpc>
              <a:spcBef>
                <a:spcPts val="500"/>
              </a:spcBef>
              <a:spcAft>
                <a:spcPts val="0"/>
              </a:spcAft>
              <a:buClr>
                <a:srgbClr val="222222"/>
              </a:buClr>
              <a:buSzPts val="1200"/>
              <a:buFont typeface="Arial"/>
              <a:buChar char="•"/>
              <a:defRPr sz="1200" b="0" i="0" u="none" strike="noStrike" cap="none">
                <a:solidFill>
                  <a:srgbClr val="222222"/>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1"/>
          <p:cNvSpPr txBox="1"/>
          <p:nvPr/>
        </p:nvSpPr>
        <p:spPr>
          <a:xfrm>
            <a:off x="263046" y="34941"/>
            <a:ext cx="1127977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277BD"/>
              </a:buClr>
              <a:buSzPts val="2000"/>
              <a:buFont typeface="Century Gothic"/>
              <a:buNone/>
            </a:pPr>
            <a:r>
              <a:rPr lang="en-GB" sz="2000" b="0" i="0" u="none" strike="noStrike" cap="none">
                <a:solidFill>
                  <a:srgbClr val="0277BD"/>
                </a:solidFill>
                <a:latin typeface="Century Gothic"/>
                <a:ea typeface="Century Gothic"/>
                <a:cs typeface="Century Gothic"/>
                <a:sym typeface="Century Gothic"/>
              </a:rPr>
              <a:t>To know how to count objects</a:t>
            </a:r>
            <a:endParaRPr sz="1400" b="0" i="0" u="none" strike="noStrike" cap="none">
              <a:solidFill>
                <a:srgbClr val="000000"/>
              </a:solidFill>
              <a:latin typeface="Arial"/>
              <a:ea typeface="Arial"/>
              <a:cs typeface="Arial"/>
              <a:sym typeface="Arial"/>
            </a:endParaRPr>
          </a:p>
        </p:txBody>
      </p:sp>
      <p:pic>
        <p:nvPicPr>
          <p:cNvPr id="27" name="Google Shape;27;p21"/>
          <p:cNvPicPr preferRelativeResize="0"/>
          <p:nvPr/>
        </p:nvPicPr>
        <p:blipFill rotWithShape="1">
          <a:blip r:embed="rId6">
            <a:alphaModFix/>
          </a:blip>
          <a:srcRect/>
          <a:stretch/>
        </p:blipFill>
        <p:spPr>
          <a:xfrm>
            <a:off x="83127" y="6638306"/>
            <a:ext cx="2137830" cy="18084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1"/>
          <p:cNvSpPr txBox="1">
            <a:spLocks noGrp="1"/>
          </p:cNvSpPr>
          <p:nvPr>
            <p:ph type="body" idx="1"/>
          </p:nvPr>
        </p:nvSpPr>
        <p:spPr>
          <a:xfrm>
            <a:off x="1880393" y="2758682"/>
            <a:ext cx="8431213" cy="71315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GB"/>
              <a:t>Year 1</a:t>
            </a:r>
            <a:endParaRPr/>
          </a:p>
        </p:txBody>
      </p:sp>
      <p:sp>
        <p:nvSpPr>
          <p:cNvPr id="48" name="Google Shape;48;p1"/>
          <p:cNvSpPr txBox="1">
            <a:spLocks noGrp="1"/>
          </p:cNvSpPr>
          <p:nvPr>
            <p:ph type="body" idx="2"/>
          </p:nvPr>
        </p:nvSpPr>
        <p:spPr>
          <a:xfrm>
            <a:off x="1880393" y="3666506"/>
            <a:ext cx="8431213" cy="71315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GB"/>
              <a:t>Place Value (within 10)</a:t>
            </a:r>
            <a:endParaRPr/>
          </a:p>
        </p:txBody>
      </p:sp>
      <p:sp>
        <p:nvSpPr>
          <p:cNvPr id="49" name="Google Shape;49;p1"/>
          <p:cNvSpPr txBox="1">
            <a:spLocks noGrp="1"/>
          </p:cNvSpPr>
          <p:nvPr>
            <p:ph type="body" idx="3"/>
          </p:nvPr>
        </p:nvSpPr>
        <p:spPr>
          <a:xfrm>
            <a:off x="1880393" y="4574330"/>
            <a:ext cx="8431213" cy="587191"/>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2400"/>
              <a:buNone/>
            </a:pPr>
            <a:r>
              <a:rPr lang="en-GB" dirty="0"/>
              <a:t>To know how to count objects</a:t>
            </a:r>
            <a:endParaRPr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1"/>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149" name="Google Shape;149;p11"/>
          <p:cNvSpPr txBox="1">
            <a:spLocks noGrp="1"/>
          </p:cNvSpPr>
          <p:nvPr>
            <p:ph type="body" idx="2"/>
          </p:nvPr>
        </p:nvSpPr>
        <p:spPr>
          <a:xfrm>
            <a:off x="263046" y="1176339"/>
            <a:ext cx="11736887" cy="51459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How many sweets does each Mathling have? </a:t>
            </a:r>
            <a:endParaRPr/>
          </a:p>
        </p:txBody>
      </p:sp>
      <p:pic>
        <p:nvPicPr>
          <p:cNvPr id="150" name="Google Shape;150;p11"/>
          <p:cNvPicPr preferRelativeResize="0"/>
          <p:nvPr/>
        </p:nvPicPr>
        <p:blipFill rotWithShape="1">
          <a:blip r:embed="rId3">
            <a:alphaModFix/>
          </a:blip>
          <a:srcRect/>
          <a:stretch/>
        </p:blipFill>
        <p:spPr>
          <a:xfrm>
            <a:off x="3545316" y="1880617"/>
            <a:ext cx="1265924" cy="629544"/>
          </a:xfrm>
          <a:prstGeom prst="rect">
            <a:avLst/>
          </a:prstGeom>
          <a:noFill/>
          <a:ln>
            <a:noFill/>
          </a:ln>
        </p:spPr>
      </p:pic>
      <p:pic>
        <p:nvPicPr>
          <p:cNvPr id="151" name="Google Shape;151;p11"/>
          <p:cNvPicPr preferRelativeResize="0"/>
          <p:nvPr/>
        </p:nvPicPr>
        <p:blipFill rotWithShape="1">
          <a:blip r:embed="rId3">
            <a:alphaModFix/>
          </a:blip>
          <a:srcRect/>
          <a:stretch/>
        </p:blipFill>
        <p:spPr>
          <a:xfrm>
            <a:off x="6419900" y="1875329"/>
            <a:ext cx="1265924" cy="629544"/>
          </a:xfrm>
          <a:prstGeom prst="rect">
            <a:avLst/>
          </a:prstGeom>
          <a:noFill/>
          <a:ln>
            <a:noFill/>
          </a:ln>
        </p:spPr>
      </p:pic>
      <p:pic>
        <p:nvPicPr>
          <p:cNvPr id="152" name="Google Shape;152;p11"/>
          <p:cNvPicPr preferRelativeResize="0"/>
          <p:nvPr/>
        </p:nvPicPr>
        <p:blipFill rotWithShape="1">
          <a:blip r:embed="rId3">
            <a:alphaModFix/>
          </a:blip>
          <a:srcRect/>
          <a:stretch/>
        </p:blipFill>
        <p:spPr>
          <a:xfrm>
            <a:off x="4982608" y="1875329"/>
            <a:ext cx="1265924" cy="629544"/>
          </a:xfrm>
          <a:prstGeom prst="rect">
            <a:avLst/>
          </a:prstGeom>
          <a:noFill/>
          <a:ln>
            <a:noFill/>
          </a:ln>
        </p:spPr>
      </p:pic>
      <p:pic>
        <p:nvPicPr>
          <p:cNvPr id="153" name="Google Shape;153;p11"/>
          <p:cNvPicPr preferRelativeResize="0"/>
          <p:nvPr/>
        </p:nvPicPr>
        <p:blipFill rotWithShape="1">
          <a:blip r:embed="rId3">
            <a:alphaModFix/>
          </a:blip>
          <a:srcRect/>
          <a:stretch/>
        </p:blipFill>
        <p:spPr>
          <a:xfrm>
            <a:off x="2108024" y="1875329"/>
            <a:ext cx="1265924" cy="629544"/>
          </a:xfrm>
          <a:prstGeom prst="rect">
            <a:avLst/>
          </a:prstGeom>
          <a:noFill/>
          <a:ln>
            <a:noFill/>
          </a:ln>
        </p:spPr>
      </p:pic>
      <p:pic>
        <p:nvPicPr>
          <p:cNvPr id="154" name="Google Shape;154;p11"/>
          <p:cNvPicPr preferRelativeResize="0"/>
          <p:nvPr/>
        </p:nvPicPr>
        <p:blipFill rotWithShape="1">
          <a:blip r:embed="rId3">
            <a:alphaModFix/>
          </a:blip>
          <a:srcRect/>
          <a:stretch/>
        </p:blipFill>
        <p:spPr>
          <a:xfrm>
            <a:off x="7857192" y="1875329"/>
            <a:ext cx="1265924" cy="629544"/>
          </a:xfrm>
          <a:prstGeom prst="rect">
            <a:avLst/>
          </a:prstGeom>
          <a:noFill/>
          <a:ln>
            <a:noFill/>
          </a:ln>
        </p:spPr>
      </p:pic>
      <p:sp>
        <p:nvSpPr>
          <p:cNvPr id="155" name="Google Shape;155;p11"/>
          <p:cNvSpPr txBox="1"/>
          <p:nvPr/>
        </p:nvSpPr>
        <p:spPr>
          <a:xfrm>
            <a:off x="10186227" y="2005435"/>
            <a:ext cx="96695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43A047"/>
                </a:solidFill>
                <a:latin typeface="Century Gothic"/>
                <a:ea typeface="Century Gothic"/>
                <a:cs typeface="Century Gothic"/>
                <a:sym typeface="Century Gothic"/>
              </a:rPr>
              <a:t>5</a:t>
            </a:r>
            <a:endParaRPr sz="1400" b="0" i="0" u="none" strike="noStrike" cap="none">
              <a:solidFill>
                <a:srgbClr val="000000"/>
              </a:solidFill>
              <a:latin typeface="Arial"/>
              <a:ea typeface="Arial"/>
              <a:cs typeface="Arial"/>
              <a:sym typeface="Arial"/>
            </a:endParaRPr>
          </a:p>
        </p:txBody>
      </p:sp>
      <p:sp>
        <p:nvSpPr>
          <p:cNvPr id="156" name="Google Shape;156;p11"/>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entury Gothic"/>
                <a:ea typeface="Century Gothic"/>
                <a:cs typeface="Century Gothic"/>
                <a:sym typeface="Century Gothic"/>
              </a:rPr>
              <a:t>Answers</a:t>
            </a:r>
            <a:endParaRPr sz="1400" b="0" i="0" u="none" strike="noStrike" cap="none">
              <a:solidFill>
                <a:srgbClr val="000000"/>
              </a:solidFill>
              <a:latin typeface="Arial"/>
              <a:ea typeface="Arial"/>
              <a:cs typeface="Arial"/>
              <a:sym typeface="Arial"/>
            </a:endParaRPr>
          </a:p>
        </p:txBody>
      </p:sp>
      <p:pic>
        <p:nvPicPr>
          <p:cNvPr id="157" name="Google Shape;157;p11"/>
          <p:cNvPicPr preferRelativeResize="0"/>
          <p:nvPr/>
        </p:nvPicPr>
        <p:blipFill rotWithShape="1">
          <a:blip r:embed="rId4">
            <a:alphaModFix/>
          </a:blip>
          <a:srcRect/>
          <a:stretch/>
        </p:blipFill>
        <p:spPr>
          <a:xfrm>
            <a:off x="639990" y="1820287"/>
            <a:ext cx="982124" cy="982124"/>
          </a:xfrm>
          <a:prstGeom prst="rect">
            <a:avLst/>
          </a:prstGeom>
          <a:noFill/>
          <a:ln>
            <a:noFill/>
          </a:ln>
        </p:spPr>
      </p:pic>
      <p:pic>
        <p:nvPicPr>
          <p:cNvPr id="158" name="Google Shape;158;p11"/>
          <p:cNvPicPr preferRelativeResize="0"/>
          <p:nvPr/>
        </p:nvPicPr>
        <p:blipFill rotWithShape="1">
          <a:blip r:embed="rId5">
            <a:alphaModFix/>
          </a:blip>
          <a:srcRect/>
          <a:stretch/>
        </p:blipFill>
        <p:spPr>
          <a:xfrm>
            <a:off x="657290" y="4747269"/>
            <a:ext cx="966957" cy="982131"/>
          </a:xfrm>
          <a:prstGeom prst="rect">
            <a:avLst/>
          </a:prstGeom>
          <a:noFill/>
          <a:ln>
            <a:noFill/>
          </a:ln>
        </p:spPr>
      </p:pic>
      <p:pic>
        <p:nvPicPr>
          <p:cNvPr id="159" name="Google Shape;159;p11"/>
          <p:cNvPicPr preferRelativeResize="0"/>
          <p:nvPr/>
        </p:nvPicPr>
        <p:blipFill rotWithShape="1">
          <a:blip r:embed="rId6">
            <a:alphaModFix/>
          </a:blip>
          <a:srcRect/>
          <a:stretch/>
        </p:blipFill>
        <p:spPr>
          <a:xfrm>
            <a:off x="634848" y="3324097"/>
            <a:ext cx="992407" cy="982131"/>
          </a:xfrm>
          <a:prstGeom prst="rect">
            <a:avLst/>
          </a:prstGeom>
          <a:noFill/>
          <a:ln>
            <a:noFill/>
          </a:ln>
        </p:spPr>
      </p:pic>
      <p:pic>
        <p:nvPicPr>
          <p:cNvPr id="160" name="Google Shape;160;p11"/>
          <p:cNvPicPr preferRelativeResize="0"/>
          <p:nvPr/>
        </p:nvPicPr>
        <p:blipFill rotWithShape="1">
          <a:blip r:embed="rId3">
            <a:alphaModFix/>
          </a:blip>
          <a:srcRect/>
          <a:stretch/>
        </p:blipFill>
        <p:spPr>
          <a:xfrm>
            <a:off x="3545316" y="3329385"/>
            <a:ext cx="1265924" cy="629544"/>
          </a:xfrm>
          <a:prstGeom prst="rect">
            <a:avLst/>
          </a:prstGeom>
          <a:noFill/>
          <a:ln>
            <a:noFill/>
          </a:ln>
        </p:spPr>
      </p:pic>
      <p:pic>
        <p:nvPicPr>
          <p:cNvPr id="161" name="Google Shape;161;p11"/>
          <p:cNvPicPr preferRelativeResize="0"/>
          <p:nvPr/>
        </p:nvPicPr>
        <p:blipFill rotWithShape="1">
          <a:blip r:embed="rId3">
            <a:alphaModFix/>
          </a:blip>
          <a:srcRect/>
          <a:stretch/>
        </p:blipFill>
        <p:spPr>
          <a:xfrm>
            <a:off x="2108024" y="3324097"/>
            <a:ext cx="1265924" cy="629544"/>
          </a:xfrm>
          <a:prstGeom prst="rect">
            <a:avLst/>
          </a:prstGeom>
          <a:noFill/>
          <a:ln>
            <a:noFill/>
          </a:ln>
        </p:spPr>
      </p:pic>
      <p:sp>
        <p:nvSpPr>
          <p:cNvPr id="162" name="Google Shape;162;p11"/>
          <p:cNvSpPr txBox="1"/>
          <p:nvPr/>
        </p:nvSpPr>
        <p:spPr>
          <a:xfrm>
            <a:off x="10186227" y="3557637"/>
            <a:ext cx="96695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43A047"/>
                </a:solidFill>
                <a:latin typeface="Century Gothic"/>
                <a:ea typeface="Century Gothic"/>
                <a:cs typeface="Century Gothic"/>
                <a:sym typeface="Century Gothic"/>
              </a:rPr>
              <a:t>2</a:t>
            </a:r>
            <a:endParaRPr sz="1400" b="0" i="0" u="none" strike="noStrike" cap="none">
              <a:solidFill>
                <a:srgbClr val="000000"/>
              </a:solidFill>
              <a:latin typeface="Arial"/>
              <a:ea typeface="Arial"/>
              <a:cs typeface="Arial"/>
              <a:sym typeface="Arial"/>
            </a:endParaRPr>
          </a:p>
        </p:txBody>
      </p:sp>
      <p:sp>
        <p:nvSpPr>
          <p:cNvPr id="163" name="Google Shape;163;p11"/>
          <p:cNvSpPr txBox="1"/>
          <p:nvPr/>
        </p:nvSpPr>
        <p:spPr>
          <a:xfrm>
            <a:off x="10186227" y="5053668"/>
            <a:ext cx="96695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43A047"/>
                </a:solidFill>
                <a:latin typeface="Century Gothic"/>
                <a:ea typeface="Century Gothic"/>
                <a:cs typeface="Century Gothic"/>
                <a:sym typeface="Century Gothic"/>
              </a:rPr>
              <a:t>0</a:t>
            </a:r>
            <a:endParaRPr sz="1400" b="0" i="0" u="none" strike="noStrike" cap="none">
              <a:solidFill>
                <a:srgbClr val="000000"/>
              </a:solidFill>
              <a:latin typeface="Arial"/>
              <a:ea typeface="Arial"/>
              <a:cs typeface="Arial"/>
              <a:sym typeface="Arial"/>
            </a:endParaRPr>
          </a:p>
        </p:txBody>
      </p:sp>
      <p:sp>
        <p:nvSpPr>
          <p:cNvPr id="164" name="Google Shape;164;p11"/>
          <p:cNvSpPr txBox="1"/>
          <p:nvPr/>
        </p:nvSpPr>
        <p:spPr>
          <a:xfrm>
            <a:off x="93750" y="2544950"/>
            <a:ext cx="683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Century Gothic"/>
                <a:ea typeface="Century Gothic"/>
                <a:cs typeface="Century Gothic"/>
                <a:sym typeface="Century Gothic"/>
              </a:rPr>
              <a:t>Terra</a:t>
            </a:r>
            <a:endParaRPr sz="1400" b="0" i="0" u="none" strike="noStrike" cap="none">
              <a:solidFill>
                <a:srgbClr val="000000"/>
              </a:solidFill>
              <a:latin typeface="Century Gothic"/>
              <a:ea typeface="Century Gothic"/>
              <a:cs typeface="Century Gothic"/>
              <a:sym typeface="Century Gothic"/>
            </a:endParaRPr>
          </a:p>
        </p:txBody>
      </p:sp>
      <p:sp>
        <p:nvSpPr>
          <p:cNvPr id="165" name="Google Shape;165;p11"/>
          <p:cNvSpPr txBox="1"/>
          <p:nvPr/>
        </p:nvSpPr>
        <p:spPr>
          <a:xfrm>
            <a:off x="93750" y="4023400"/>
            <a:ext cx="683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Century Gothic"/>
                <a:ea typeface="Century Gothic"/>
                <a:cs typeface="Century Gothic"/>
                <a:sym typeface="Century Gothic"/>
              </a:rPr>
              <a:t>Hoki</a:t>
            </a:r>
            <a:endParaRPr sz="1400" b="0" i="0" u="none" strike="noStrike" cap="none">
              <a:solidFill>
                <a:srgbClr val="000000"/>
              </a:solidFill>
              <a:latin typeface="Century Gothic"/>
              <a:ea typeface="Century Gothic"/>
              <a:cs typeface="Century Gothic"/>
              <a:sym typeface="Century Gothic"/>
            </a:endParaRPr>
          </a:p>
        </p:txBody>
      </p:sp>
      <p:sp>
        <p:nvSpPr>
          <p:cNvPr id="166" name="Google Shape;166;p11"/>
          <p:cNvSpPr txBox="1"/>
          <p:nvPr/>
        </p:nvSpPr>
        <p:spPr>
          <a:xfrm>
            <a:off x="93750" y="5582225"/>
            <a:ext cx="884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Century Gothic"/>
                <a:ea typeface="Century Gothic"/>
                <a:cs typeface="Century Gothic"/>
                <a:sym typeface="Century Gothic"/>
              </a:rPr>
              <a:t>Cedar</a:t>
            </a:r>
            <a:endParaRPr sz="1400" b="0" i="0" u="none" strike="noStrike" cap="none">
              <a:solidFill>
                <a:srgbClr val="000000"/>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fade">
                                      <p:cBhvr>
                                        <p:cTn id="7" dur="500"/>
                                        <p:tgtEl>
                                          <p:spTgt spid="155"/>
                                        </p:tgtEl>
                                      </p:cBhvr>
                                    </p:animEffect>
                                  </p:childTnLst>
                                </p:cTn>
                              </p:par>
                              <p:par>
                                <p:cTn id="8" presetID="10" presetClass="entr" presetSubtype="0" fill="hold" nodeType="withEffect">
                                  <p:stCondLst>
                                    <p:cond delay="0"/>
                                  </p:stCondLst>
                                  <p:childTnLst>
                                    <p:set>
                                      <p:cBhvr>
                                        <p:cTn id="9" dur="1" fill="hold">
                                          <p:stCondLst>
                                            <p:cond delay="0"/>
                                          </p:stCondLst>
                                        </p:cTn>
                                        <p:tgtEl>
                                          <p:spTgt spid="163"/>
                                        </p:tgtEl>
                                        <p:attrNameLst>
                                          <p:attrName>style.visibility</p:attrName>
                                        </p:attrNameLst>
                                      </p:cBhvr>
                                      <p:to>
                                        <p:strVal val="visible"/>
                                      </p:to>
                                    </p:set>
                                    <p:animEffect transition="in" filter="fade">
                                      <p:cBhvr>
                                        <p:cTn id="10" dur="500"/>
                                        <p:tgtEl>
                                          <p:spTgt spid="163"/>
                                        </p:tgtEl>
                                      </p:cBhvr>
                                    </p:animEffect>
                                  </p:childTnLst>
                                </p:cTn>
                              </p:par>
                              <p:par>
                                <p:cTn id="11" presetID="10" presetClass="entr" presetSubtype="0" fill="hold" nodeType="withEffect">
                                  <p:stCondLst>
                                    <p:cond delay="0"/>
                                  </p:stCondLst>
                                  <p:childTnLst>
                                    <p:set>
                                      <p:cBhvr>
                                        <p:cTn id="12" dur="1" fill="hold">
                                          <p:stCondLst>
                                            <p:cond delay="0"/>
                                          </p:stCondLst>
                                        </p:cTn>
                                        <p:tgtEl>
                                          <p:spTgt spid="162"/>
                                        </p:tgtEl>
                                        <p:attrNameLst>
                                          <p:attrName>style.visibility</p:attrName>
                                        </p:attrNameLst>
                                      </p:cBhvr>
                                      <p:to>
                                        <p:strVal val="visible"/>
                                      </p:to>
                                    </p:set>
                                    <p:animEffect transition="in" filter="fade">
                                      <p:cBhvr>
                                        <p:cTn id="13" dur="500"/>
                                        <p:tgtEl>
                                          <p:spTgt spid="162"/>
                                        </p:tgtEl>
                                      </p:cBhvr>
                                    </p:animEffect>
                                  </p:childTnLst>
                                </p:cTn>
                              </p:par>
                            </p:childTnLst>
                          </p:cTn>
                        </p:par>
                      </p:childTnLst>
                    </p:cTn>
                  </p:par>
                </p:childTnLst>
              </p:cTn>
              <p:nextCondLst>
                <p:cond evt="onClick" delay="0">
                  <p:tgtEl>
                    <p:spTgt spid="156"/>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13e6913b43d_0_0"/>
          <p:cNvSpPr txBox="1">
            <a:spLocks noGrp="1"/>
          </p:cNvSpPr>
          <p:nvPr>
            <p:ph type="body" idx="1"/>
          </p:nvPr>
        </p:nvSpPr>
        <p:spPr>
          <a:xfrm>
            <a:off x="263524" y="653143"/>
            <a:ext cx="2717100" cy="423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3" name="Picture 2" descr="Chart, bubble chart&#10;&#10;Description automatically generated">
            <a:extLst>
              <a:ext uri="{FF2B5EF4-FFF2-40B4-BE49-F238E27FC236}">
                <a16:creationId xmlns:a16="http://schemas.microsoft.com/office/drawing/2014/main" id="{D3E85B7C-059D-E041-8EB4-925B65D6390F}"/>
              </a:ext>
            </a:extLst>
          </p:cNvPr>
          <p:cNvPicPr>
            <a:picLocks noChangeAspect="1"/>
          </p:cNvPicPr>
          <p:nvPr/>
        </p:nvPicPr>
        <p:blipFill>
          <a:blip r:embed="rId3"/>
          <a:stretch>
            <a:fillRect/>
          </a:stretch>
        </p:blipFill>
        <p:spPr>
          <a:xfrm>
            <a:off x="263524" y="1077043"/>
            <a:ext cx="7848600" cy="534924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13e6913b43d_0_48"/>
          <p:cNvSpPr txBox="1">
            <a:spLocks noGrp="1"/>
          </p:cNvSpPr>
          <p:nvPr>
            <p:ph type="body" idx="1"/>
          </p:nvPr>
        </p:nvSpPr>
        <p:spPr>
          <a:xfrm>
            <a:off x="263524" y="653143"/>
            <a:ext cx="2717100" cy="423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219" name="Google Shape;219;g13e6913b43d_0_48"/>
          <p:cNvSpPr txBox="1">
            <a:spLocks noGrp="1"/>
          </p:cNvSpPr>
          <p:nvPr>
            <p:ph type="body" idx="2"/>
          </p:nvPr>
        </p:nvSpPr>
        <p:spPr>
          <a:xfrm>
            <a:off x="263046" y="1176339"/>
            <a:ext cx="11736900" cy="5145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The Mathling is counting balloons.</a:t>
            </a:r>
            <a:endParaRPr/>
          </a:p>
        </p:txBody>
      </p:sp>
      <p:sp>
        <p:nvSpPr>
          <p:cNvPr id="220" name="Google Shape;220;g13e6913b43d_0_48"/>
          <p:cNvSpPr/>
          <p:nvPr/>
        </p:nvSpPr>
        <p:spPr>
          <a:xfrm>
            <a:off x="10669706" y="6163001"/>
            <a:ext cx="1401300" cy="514500"/>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entury Gothic"/>
                <a:ea typeface="Century Gothic"/>
                <a:cs typeface="Century Gothic"/>
                <a:sym typeface="Century Gothic"/>
              </a:rPr>
              <a:t>Answers</a:t>
            </a:r>
            <a:endParaRPr sz="1400" b="0" i="0" u="none" strike="noStrike" cap="none">
              <a:solidFill>
                <a:srgbClr val="000000"/>
              </a:solidFill>
              <a:latin typeface="Arial"/>
              <a:ea typeface="Arial"/>
              <a:cs typeface="Arial"/>
              <a:sym typeface="Arial"/>
            </a:endParaRPr>
          </a:p>
        </p:txBody>
      </p:sp>
      <p:pic>
        <p:nvPicPr>
          <p:cNvPr id="221" name="Google Shape;221;g13e6913b43d_0_48"/>
          <p:cNvPicPr preferRelativeResize="0"/>
          <p:nvPr/>
        </p:nvPicPr>
        <p:blipFill rotWithShape="1">
          <a:blip r:embed="rId3">
            <a:alphaModFix/>
          </a:blip>
          <a:srcRect/>
          <a:stretch/>
        </p:blipFill>
        <p:spPr>
          <a:xfrm>
            <a:off x="1153487" y="1790150"/>
            <a:ext cx="943618" cy="1732600"/>
          </a:xfrm>
          <a:prstGeom prst="rect">
            <a:avLst/>
          </a:prstGeom>
          <a:noFill/>
          <a:ln>
            <a:noFill/>
          </a:ln>
        </p:spPr>
      </p:pic>
      <p:pic>
        <p:nvPicPr>
          <p:cNvPr id="222" name="Google Shape;222;g13e6913b43d_0_48"/>
          <p:cNvPicPr preferRelativeResize="0"/>
          <p:nvPr/>
        </p:nvPicPr>
        <p:blipFill rotWithShape="1">
          <a:blip r:embed="rId4">
            <a:alphaModFix/>
          </a:blip>
          <a:srcRect/>
          <a:stretch/>
        </p:blipFill>
        <p:spPr>
          <a:xfrm>
            <a:off x="2314154" y="1790150"/>
            <a:ext cx="828975" cy="1875675"/>
          </a:xfrm>
          <a:prstGeom prst="rect">
            <a:avLst/>
          </a:prstGeom>
          <a:noFill/>
          <a:ln>
            <a:noFill/>
          </a:ln>
        </p:spPr>
      </p:pic>
      <p:pic>
        <p:nvPicPr>
          <p:cNvPr id="223" name="Google Shape;223;g13e6913b43d_0_48"/>
          <p:cNvPicPr preferRelativeResize="0"/>
          <p:nvPr/>
        </p:nvPicPr>
        <p:blipFill rotWithShape="1">
          <a:blip r:embed="rId3">
            <a:alphaModFix/>
          </a:blip>
          <a:srcRect/>
          <a:stretch/>
        </p:blipFill>
        <p:spPr>
          <a:xfrm>
            <a:off x="3360179" y="1790162"/>
            <a:ext cx="943618" cy="1732600"/>
          </a:xfrm>
          <a:prstGeom prst="rect">
            <a:avLst/>
          </a:prstGeom>
          <a:noFill/>
          <a:ln>
            <a:noFill/>
          </a:ln>
        </p:spPr>
      </p:pic>
      <p:pic>
        <p:nvPicPr>
          <p:cNvPr id="224" name="Google Shape;224;g13e6913b43d_0_48"/>
          <p:cNvPicPr preferRelativeResize="0"/>
          <p:nvPr/>
        </p:nvPicPr>
        <p:blipFill rotWithShape="1">
          <a:blip r:embed="rId3">
            <a:alphaModFix/>
          </a:blip>
          <a:srcRect/>
          <a:stretch/>
        </p:blipFill>
        <p:spPr>
          <a:xfrm>
            <a:off x="4520846" y="1790162"/>
            <a:ext cx="943618" cy="1732600"/>
          </a:xfrm>
          <a:prstGeom prst="rect">
            <a:avLst/>
          </a:prstGeom>
          <a:noFill/>
          <a:ln>
            <a:noFill/>
          </a:ln>
        </p:spPr>
      </p:pic>
      <p:pic>
        <p:nvPicPr>
          <p:cNvPr id="225" name="Google Shape;225;g13e6913b43d_0_48"/>
          <p:cNvPicPr preferRelativeResize="0"/>
          <p:nvPr/>
        </p:nvPicPr>
        <p:blipFill rotWithShape="1">
          <a:blip r:embed="rId3">
            <a:alphaModFix/>
          </a:blip>
          <a:srcRect/>
          <a:stretch/>
        </p:blipFill>
        <p:spPr>
          <a:xfrm>
            <a:off x="5681513" y="1767062"/>
            <a:ext cx="943618" cy="1732600"/>
          </a:xfrm>
          <a:prstGeom prst="rect">
            <a:avLst/>
          </a:prstGeom>
          <a:noFill/>
          <a:ln>
            <a:noFill/>
          </a:ln>
        </p:spPr>
      </p:pic>
      <p:pic>
        <p:nvPicPr>
          <p:cNvPr id="226" name="Google Shape;226;g13e6913b43d_0_48"/>
          <p:cNvPicPr preferRelativeResize="0"/>
          <p:nvPr/>
        </p:nvPicPr>
        <p:blipFill rotWithShape="1">
          <a:blip r:embed="rId4">
            <a:alphaModFix/>
          </a:blip>
          <a:srcRect/>
          <a:stretch/>
        </p:blipFill>
        <p:spPr>
          <a:xfrm>
            <a:off x="6842180" y="1790150"/>
            <a:ext cx="828975" cy="1875675"/>
          </a:xfrm>
          <a:prstGeom prst="rect">
            <a:avLst/>
          </a:prstGeom>
          <a:noFill/>
          <a:ln>
            <a:noFill/>
          </a:ln>
        </p:spPr>
      </p:pic>
      <p:pic>
        <p:nvPicPr>
          <p:cNvPr id="227" name="Google Shape;227;g13e6913b43d_0_48"/>
          <p:cNvPicPr preferRelativeResize="0"/>
          <p:nvPr/>
        </p:nvPicPr>
        <p:blipFill rotWithShape="1">
          <a:blip r:embed="rId3">
            <a:alphaModFix/>
          </a:blip>
          <a:srcRect/>
          <a:stretch/>
        </p:blipFill>
        <p:spPr>
          <a:xfrm>
            <a:off x="7888204" y="1767062"/>
            <a:ext cx="943618" cy="1732600"/>
          </a:xfrm>
          <a:prstGeom prst="rect">
            <a:avLst/>
          </a:prstGeom>
          <a:noFill/>
          <a:ln>
            <a:noFill/>
          </a:ln>
        </p:spPr>
      </p:pic>
      <p:pic>
        <p:nvPicPr>
          <p:cNvPr id="228" name="Google Shape;228;g13e6913b43d_0_48"/>
          <p:cNvPicPr preferRelativeResize="0"/>
          <p:nvPr/>
        </p:nvPicPr>
        <p:blipFill rotWithShape="1">
          <a:blip r:embed="rId4">
            <a:alphaModFix/>
          </a:blip>
          <a:srcRect/>
          <a:stretch/>
        </p:blipFill>
        <p:spPr>
          <a:xfrm>
            <a:off x="9048871" y="1790150"/>
            <a:ext cx="828975" cy="1875675"/>
          </a:xfrm>
          <a:prstGeom prst="rect">
            <a:avLst/>
          </a:prstGeom>
          <a:noFill/>
          <a:ln>
            <a:noFill/>
          </a:ln>
        </p:spPr>
      </p:pic>
      <p:pic>
        <p:nvPicPr>
          <p:cNvPr id="229" name="Google Shape;229;g13e6913b43d_0_48"/>
          <p:cNvPicPr preferRelativeResize="0"/>
          <p:nvPr/>
        </p:nvPicPr>
        <p:blipFill rotWithShape="1">
          <a:blip r:embed="rId3">
            <a:alphaModFix/>
          </a:blip>
          <a:srcRect/>
          <a:stretch/>
        </p:blipFill>
        <p:spPr>
          <a:xfrm>
            <a:off x="10094895" y="1790162"/>
            <a:ext cx="943618" cy="1732600"/>
          </a:xfrm>
          <a:prstGeom prst="rect">
            <a:avLst/>
          </a:prstGeom>
          <a:noFill/>
          <a:ln>
            <a:noFill/>
          </a:ln>
        </p:spPr>
      </p:pic>
      <p:pic>
        <p:nvPicPr>
          <p:cNvPr id="230" name="Google Shape;230;g13e6913b43d_0_48"/>
          <p:cNvPicPr preferRelativeResize="0"/>
          <p:nvPr/>
        </p:nvPicPr>
        <p:blipFill rotWithShape="1">
          <a:blip r:embed="rId5">
            <a:alphaModFix/>
          </a:blip>
          <a:srcRect/>
          <a:stretch/>
        </p:blipFill>
        <p:spPr>
          <a:xfrm>
            <a:off x="8406240" y="3915756"/>
            <a:ext cx="2038899" cy="2084976"/>
          </a:xfrm>
          <a:prstGeom prst="rect">
            <a:avLst/>
          </a:prstGeom>
          <a:noFill/>
          <a:ln>
            <a:noFill/>
          </a:ln>
        </p:spPr>
      </p:pic>
      <p:sp>
        <p:nvSpPr>
          <p:cNvPr id="231" name="Google Shape;231;g13e6913b43d_0_48"/>
          <p:cNvSpPr/>
          <p:nvPr/>
        </p:nvSpPr>
        <p:spPr>
          <a:xfrm>
            <a:off x="4483819" y="3765121"/>
            <a:ext cx="3537600" cy="1523100"/>
          </a:xfrm>
          <a:prstGeom prst="wedgeEllipseCallout">
            <a:avLst>
              <a:gd name="adj1" fmla="val 59983"/>
              <a:gd name="adj2" fmla="val 28551"/>
            </a:avLst>
          </a:prstGeom>
          <a:noFill/>
          <a:ln w="38100" cap="flat" cmpd="sng">
            <a:solidFill>
              <a:srgbClr val="CCD4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Clr>
                <a:srgbClr val="000000"/>
              </a:buClr>
              <a:buSzPts val="1700"/>
              <a:buFont typeface="Arial"/>
              <a:buNone/>
            </a:pPr>
            <a:r>
              <a:rPr lang="en-GB" sz="1700" b="0" i="0" u="none" strike="noStrike" cap="none">
                <a:solidFill>
                  <a:srgbClr val="222222"/>
                </a:solidFill>
                <a:latin typeface="Century Gothic"/>
                <a:ea typeface="Century Gothic"/>
                <a:cs typeface="Century Gothic"/>
                <a:sym typeface="Century Gothic"/>
              </a:rPr>
              <a:t>There are 9 balloons. 3 red balloons and 6 purple balloons</a:t>
            </a:r>
            <a:endParaRPr sz="1700" b="0" i="0" u="none" strike="noStrike" cap="none">
              <a:solidFill>
                <a:srgbClr val="222222"/>
              </a:solidFill>
              <a:latin typeface="Century Gothic"/>
              <a:ea typeface="Century Gothic"/>
              <a:cs typeface="Century Gothic"/>
              <a:sym typeface="Century Gothic"/>
            </a:endParaRPr>
          </a:p>
        </p:txBody>
      </p:sp>
      <p:sp>
        <p:nvSpPr>
          <p:cNvPr id="232" name="Google Shape;232;g13e6913b43d_0_48"/>
          <p:cNvSpPr txBox="1"/>
          <p:nvPr/>
        </p:nvSpPr>
        <p:spPr>
          <a:xfrm>
            <a:off x="263046" y="5530580"/>
            <a:ext cx="7311600" cy="1015632"/>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1800"/>
              <a:buFont typeface="Arial"/>
              <a:buNone/>
            </a:pPr>
            <a:r>
              <a:rPr lang="en-GB" sz="1800" b="1" i="0" u="none" strike="noStrike" cap="none">
                <a:solidFill>
                  <a:srgbClr val="000000"/>
                </a:solidFill>
                <a:latin typeface="Century Gothic"/>
                <a:ea typeface="Century Gothic"/>
                <a:cs typeface="Century Gothic"/>
                <a:sym typeface="Century Gothic"/>
              </a:rPr>
              <a:t>Do you agree with the Mathling? </a:t>
            </a:r>
            <a:endParaRPr/>
          </a:p>
          <a:p>
            <a:pPr marL="0" marR="0" lvl="0" indent="0" algn="l" rtl="0">
              <a:lnSpc>
                <a:spcPct val="150000"/>
              </a:lnSpc>
              <a:spcBef>
                <a:spcPts val="0"/>
              </a:spcBef>
              <a:spcAft>
                <a:spcPts val="0"/>
              </a:spcAft>
              <a:buClr>
                <a:srgbClr val="000000"/>
              </a:buClr>
              <a:buSzPts val="1800"/>
              <a:buFont typeface="Arial"/>
              <a:buNone/>
            </a:pPr>
            <a:r>
              <a:rPr lang="en-GB" sz="1800" b="0" i="0" u="none" strike="noStrike" cap="none">
                <a:solidFill>
                  <a:srgbClr val="000000"/>
                </a:solidFill>
                <a:latin typeface="Century Gothic"/>
                <a:ea typeface="Century Gothic"/>
                <a:cs typeface="Century Gothic"/>
                <a:sym typeface="Century Gothic"/>
              </a:rPr>
              <a:t>Talk to your partner.</a:t>
            </a:r>
            <a:endParaRPr sz="1800" b="0" i="0" u="none" strike="noStrike" cap="none">
              <a:solidFill>
                <a:srgbClr val="000000"/>
              </a:solidFill>
              <a:latin typeface="Century Gothic"/>
              <a:ea typeface="Century Gothic"/>
              <a:cs typeface="Century Gothic"/>
              <a:sym typeface="Century Gothic"/>
            </a:endParaRPr>
          </a:p>
        </p:txBody>
      </p:sp>
      <p:sp>
        <p:nvSpPr>
          <p:cNvPr id="233" name="Google Shape;233;g13e6913b43d_0_48"/>
          <p:cNvSpPr txBox="1"/>
          <p:nvPr/>
        </p:nvSpPr>
        <p:spPr>
          <a:xfrm>
            <a:off x="263050" y="3796250"/>
            <a:ext cx="3693600" cy="17085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1800"/>
              <a:buFont typeface="Arial"/>
              <a:buNone/>
            </a:pPr>
            <a:r>
              <a:rPr lang="en-GB" sz="1800" b="0" i="0" u="none" strike="noStrike" cap="none">
                <a:solidFill>
                  <a:srgbClr val="43A047"/>
                </a:solidFill>
                <a:latin typeface="Century Gothic"/>
                <a:ea typeface="Century Gothic"/>
                <a:cs typeface="Century Gothic"/>
                <a:sym typeface="Century Gothic"/>
              </a:rPr>
              <a:t>The Mathlings is incorrect. </a:t>
            </a:r>
            <a:endParaRPr sz="1800" b="0" i="0" u="none" strike="noStrike" cap="none">
              <a:solidFill>
                <a:srgbClr val="43A047"/>
              </a:solidFill>
              <a:latin typeface="Century Gothic"/>
              <a:ea typeface="Century Gothic"/>
              <a:cs typeface="Century Gothic"/>
              <a:sym typeface="Century Gothic"/>
            </a:endParaRPr>
          </a:p>
          <a:p>
            <a:pPr marL="0" marR="0" lvl="0" indent="0" algn="l" rtl="0">
              <a:lnSpc>
                <a:spcPct val="150000"/>
              </a:lnSpc>
              <a:spcBef>
                <a:spcPts val="0"/>
              </a:spcBef>
              <a:spcAft>
                <a:spcPts val="0"/>
              </a:spcAft>
              <a:buClr>
                <a:srgbClr val="000000"/>
              </a:buClr>
              <a:buSzPts val="1800"/>
              <a:buFont typeface="Arial"/>
              <a:buNone/>
            </a:pPr>
            <a:r>
              <a:rPr lang="en-GB" sz="1800" b="0" i="0" u="none" strike="noStrike" cap="none">
                <a:solidFill>
                  <a:srgbClr val="43A047"/>
                </a:solidFill>
                <a:latin typeface="Century Gothic"/>
                <a:ea typeface="Century Gothic"/>
                <a:cs typeface="Century Gothic"/>
                <a:sym typeface="Century Gothic"/>
              </a:rPr>
              <a:t>There are 9 balloons but there are 3 purple balloons and 6 red balloons.</a:t>
            </a:r>
            <a:endParaRPr sz="1400" b="0" i="0" u="none" strike="noStrike" cap="none">
              <a:solidFill>
                <a:srgbClr val="43A047"/>
              </a:solidFill>
              <a:latin typeface="Arial"/>
              <a:ea typeface="Arial"/>
              <a:cs typeface="Arial"/>
              <a:sym typeface="Arial"/>
            </a:endParaRPr>
          </a:p>
        </p:txBody>
      </p:sp>
      <p:sp>
        <p:nvSpPr>
          <p:cNvPr id="234" name="Google Shape;234;g13e6913b43d_0_48"/>
          <p:cNvSpPr txBox="1"/>
          <p:nvPr/>
        </p:nvSpPr>
        <p:spPr>
          <a:xfrm>
            <a:off x="10166450" y="5518550"/>
            <a:ext cx="884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Century Gothic"/>
                <a:ea typeface="Century Gothic"/>
                <a:cs typeface="Century Gothic"/>
                <a:sym typeface="Century Gothic"/>
              </a:rPr>
              <a:t>Hoki</a:t>
            </a:r>
            <a:endParaRPr sz="1400" b="0" i="0" u="none" strike="noStrike" cap="none">
              <a:solidFill>
                <a:srgbClr val="000000"/>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0"/>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3"/>
                                        </p:tgtEl>
                                        <p:attrNameLst>
                                          <p:attrName>style.visibility</p:attrName>
                                        </p:attrNameLst>
                                      </p:cBhvr>
                                      <p:to>
                                        <p:strVal val="visible"/>
                                      </p:to>
                                    </p:set>
                                    <p:animEffect transition="in" filter="fade">
                                      <p:cBhvr>
                                        <p:cTn id="7" dur="500"/>
                                        <p:tgtEl>
                                          <p:spTgt spid="233"/>
                                        </p:tgtEl>
                                      </p:cBhvr>
                                    </p:animEffect>
                                  </p:childTnLst>
                                </p:cTn>
                              </p:par>
                            </p:childTnLst>
                          </p:cTn>
                        </p:par>
                      </p:childTnLst>
                    </p:cTn>
                  </p:par>
                </p:childTnLst>
              </p:cTn>
              <p:nextCondLst>
                <p:cond evt="onClick" delay="0">
                  <p:tgtEl>
                    <p:spTgt spid="220"/>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13e6913b43d_0_85"/>
          <p:cNvSpPr txBox="1">
            <a:spLocks noGrp="1"/>
          </p:cNvSpPr>
          <p:nvPr>
            <p:ph type="body" idx="1"/>
          </p:nvPr>
        </p:nvSpPr>
        <p:spPr>
          <a:xfrm>
            <a:off x="263524" y="653143"/>
            <a:ext cx="2717100" cy="423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3" name="Picture 2" descr="Diagram&#10;&#10;Description automatically generated">
            <a:extLst>
              <a:ext uri="{FF2B5EF4-FFF2-40B4-BE49-F238E27FC236}">
                <a16:creationId xmlns:a16="http://schemas.microsoft.com/office/drawing/2014/main" id="{92DF2955-C6DF-6941-BF9D-6CE913F8D6E2}"/>
              </a:ext>
            </a:extLst>
          </p:cNvPr>
          <p:cNvPicPr>
            <a:picLocks noChangeAspect="1"/>
          </p:cNvPicPr>
          <p:nvPr/>
        </p:nvPicPr>
        <p:blipFill>
          <a:blip r:embed="rId3"/>
          <a:stretch>
            <a:fillRect/>
          </a:stretch>
        </p:blipFill>
        <p:spPr>
          <a:xfrm>
            <a:off x="263524" y="1077043"/>
            <a:ext cx="7833360" cy="452628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5"/>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Let’s Reflect</a:t>
            </a:r>
            <a:endParaRPr/>
          </a:p>
        </p:txBody>
      </p:sp>
      <p:sp>
        <p:nvSpPr>
          <p:cNvPr id="273" name="Google Shape;273;p15"/>
          <p:cNvSpPr txBox="1">
            <a:spLocks noGrp="1"/>
          </p:cNvSpPr>
          <p:nvPr>
            <p:ph type="body" idx="2"/>
          </p:nvPr>
        </p:nvSpPr>
        <p:spPr>
          <a:xfrm>
            <a:off x="263046" y="1176338"/>
            <a:ext cx="11736887" cy="1081953"/>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a:t>Group these items into two groups. </a:t>
            </a:r>
            <a:endParaRPr/>
          </a:p>
          <a:p>
            <a:pPr marL="0" lvl="0" indent="0" algn="l" rtl="0">
              <a:lnSpc>
                <a:spcPct val="150000"/>
              </a:lnSpc>
              <a:spcBef>
                <a:spcPts val="1000"/>
              </a:spcBef>
              <a:spcAft>
                <a:spcPts val="0"/>
              </a:spcAft>
              <a:buClr>
                <a:srgbClr val="222222"/>
              </a:buClr>
              <a:buSzPts val="1800"/>
              <a:buNone/>
            </a:pPr>
            <a:r>
              <a:rPr lang="en-GB" b="1"/>
              <a:t>How many items are in each group? </a:t>
            </a:r>
            <a:endParaRPr/>
          </a:p>
        </p:txBody>
      </p:sp>
      <p:pic>
        <p:nvPicPr>
          <p:cNvPr id="274" name="Google Shape;274;p15"/>
          <p:cNvPicPr preferRelativeResize="0"/>
          <p:nvPr/>
        </p:nvPicPr>
        <p:blipFill rotWithShape="1">
          <a:blip r:embed="rId3">
            <a:alphaModFix/>
          </a:blip>
          <a:srcRect/>
          <a:stretch/>
        </p:blipFill>
        <p:spPr>
          <a:xfrm>
            <a:off x="416055" y="2865274"/>
            <a:ext cx="1479657" cy="1731235"/>
          </a:xfrm>
          <a:prstGeom prst="rect">
            <a:avLst/>
          </a:prstGeom>
          <a:noFill/>
          <a:ln>
            <a:noFill/>
          </a:ln>
        </p:spPr>
      </p:pic>
      <p:pic>
        <p:nvPicPr>
          <p:cNvPr id="275" name="Google Shape;275;p15"/>
          <p:cNvPicPr preferRelativeResize="0"/>
          <p:nvPr/>
        </p:nvPicPr>
        <p:blipFill rotWithShape="1">
          <a:blip r:embed="rId4">
            <a:alphaModFix/>
          </a:blip>
          <a:srcRect/>
          <a:stretch/>
        </p:blipFill>
        <p:spPr>
          <a:xfrm>
            <a:off x="2490763" y="4982132"/>
            <a:ext cx="1222729" cy="1222725"/>
          </a:xfrm>
          <a:prstGeom prst="rect">
            <a:avLst/>
          </a:prstGeom>
          <a:noFill/>
          <a:ln>
            <a:noFill/>
          </a:ln>
        </p:spPr>
      </p:pic>
      <p:pic>
        <p:nvPicPr>
          <p:cNvPr id="276" name="Google Shape;276;p15"/>
          <p:cNvPicPr preferRelativeResize="0"/>
          <p:nvPr/>
        </p:nvPicPr>
        <p:blipFill rotWithShape="1">
          <a:blip r:embed="rId5">
            <a:alphaModFix/>
          </a:blip>
          <a:srcRect/>
          <a:stretch/>
        </p:blipFill>
        <p:spPr>
          <a:xfrm>
            <a:off x="9534633" y="2151173"/>
            <a:ext cx="1552148" cy="1147050"/>
          </a:xfrm>
          <a:prstGeom prst="rect">
            <a:avLst/>
          </a:prstGeom>
          <a:noFill/>
          <a:ln>
            <a:noFill/>
          </a:ln>
        </p:spPr>
      </p:pic>
      <p:pic>
        <p:nvPicPr>
          <p:cNvPr id="277" name="Google Shape;277;p15"/>
          <p:cNvPicPr preferRelativeResize="0"/>
          <p:nvPr/>
        </p:nvPicPr>
        <p:blipFill rotWithShape="1">
          <a:blip r:embed="rId6">
            <a:alphaModFix/>
          </a:blip>
          <a:srcRect/>
          <a:stretch/>
        </p:blipFill>
        <p:spPr>
          <a:xfrm>
            <a:off x="5700116" y="3298216"/>
            <a:ext cx="1419650" cy="1253660"/>
          </a:xfrm>
          <a:prstGeom prst="rect">
            <a:avLst/>
          </a:prstGeom>
          <a:noFill/>
          <a:ln>
            <a:noFill/>
          </a:ln>
        </p:spPr>
      </p:pic>
      <p:pic>
        <p:nvPicPr>
          <p:cNvPr id="278" name="Google Shape;278;p15"/>
          <p:cNvPicPr preferRelativeResize="0"/>
          <p:nvPr/>
        </p:nvPicPr>
        <p:blipFill rotWithShape="1">
          <a:blip r:embed="rId7">
            <a:alphaModFix/>
          </a:blip>
          <a:srcRect/>
          <a:stretch/>
        </p:blipFill>
        <p:spPr>
          <a:xfrm>
            <a:off x="2980705" y="3015309"/>
            <a:ext cx="1330400" cy="1253646"/>
          </a:xfrm>
          <a:prstGeom prst="rect">
            <a:avLst/>
          </a:prstGeom>
          <a:noFill/>
          <a:ln>
            <a:noFill/>
          </a:ln>
        </p:spPr>
      </p:pic>
      <p:pic>
        <p:nvPicPr>
          <p:cNvPr id="279" name="Google Shape;279;p15"/>
          <p:cNvPicPr preferRelativeResize="0"/>
          <p:nvPr/>
        </p:nvPicPr>
        <p:blipFill rotWithShape="1">
          <a:blip r:embed="rId8">
            <a:alphaModFix/>
          </a:blip>
          <a:srcRect/>
          <a:stretch/>
        </p:blipFill>
        <p:spPr>
          <a:xfrm>
            <a:off x="7956281" y="2865274"/>
            <a:ext cx="1330400" cy="1323695"/>
          </a:xfrm>
          <a:prstGeom prst="rect">
            <a:avLst/>
          </a:prstGeom>
          <a:noFill/>
          <a:ln>
            <a:noFill/>
          </a:ln>
        </p:spPr>
      </p:pic>
      <p:pic>
        <p:nvPicPr>
          <p:cNvPr id="280" name="Google Shape;280;p15"/>
          <p:cNvPicPr preferRelativeResize="0"/>
          <p:nvPr/>
        </p:nvPicPr>
        <p:blipFill rotWithShape="1">
          <a:blip r:embed="rId9">
            <a:alphaModFix/>
          </a:blip>
          <a:srcRect l="13156" t="29261" b="5756"/>
          <a:stretch/>
        </p:blipFill>
        <p:spPr>
          <a:xfrm>
            <a:off x="6688562" y="5102959"/>
            <a:ext cx="1247500" cy="1221500"/>
          </a:xfrm>
          <a:prstGeom prst="rect">
            <a:avLst/>
          </a:prstGeom>
          <a:noFill/>
          <a:ln>
            <a:noFill/>
          </a:ln>
        </p:spPr>
      </p:pic>
      <p:pic>
        <p:nvPicPr>
          <p:cNvPr id="281" name="Google Shape;281;p15"/>
          <p:cNvPicPr preferRelativeResize="0"/>
          <p:nvPr/>
        </p:nvPicPr>
        <p:blipFill rotWithShape="1">
          <a:blip r:embed="rId10">
            <a:alphaModFix/>
          </a:blip>
          <a:srcRect l="7922" t="20383" r="9294" b="11281"/>
          <a:stretch/>
        </p:blipFill>
        <p:spPr>
          <a:xfrm>
            <a:off x="9701237" y="4373759"/>
            <a:ext cx="1382750" cy="1458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6"/>
          <p:cNvSpPr txBox="1">
            <a:spLocks noGrp="1"/>
          </p:cNvSpPr>
          <p:nvPr>
            <p:ph type="title"/>
          </p:nvPr>
        </p:nvSpPr>
        <p:spPr>
          <a:xfrm>
            <a:off x="838200" y="3429000"/>
            <a:ext cx="10515600" cy="1325563"/>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chemeClr val="dk1"/>
              </a:buClr>
              <a:buSzPts val="3200"/>
              <a:buFont typeface="Calibri"/>
              <a:buNone/>
            </a:pPr>
            <a:r>
              <a:rPr lang="en-GB" sz="2800"/>
              <a:t>The following slides are based on:</a:t>
            </a:r>
            <a:br>
              <a:rPr lang="en-GB" sz="2800"/>
            </a:br>
            <a:r>
              <a:rPr lang="en-GB" sz="2800"/>
              <a:t>Subitising </a:t>
            </a:r>
            <a:endParaRPr sz="2800"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17"/>
          <p:cNvSpPr txBox="1">
            <a:spLocks noGrp="1"/>
          </p:cNvSpPr>
          <p:nvPr>
            <p:ph type="body" idx="2"/>
          </p:nvPr>
        </p:nvSpPr>
        <p:spPr>
          <a:xfrm>
            <a:off x="263046" y="700645"/>
            <a:ext cx="11736887" cy="629392"/>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How many counters are there? </a:t>
            </a:r>
            <a:endParaRPr/>
          </a:p>
        </p:txBody>
      </p:sp>
      <p:pic>
        <p:nvPicPr>
          <p:cNvPr id="8" name="Picture 7" descr="Shape, circle&#10;&#10;Description automatically generated">
            <a:extLst>
              <a:ext uri="{FF2B5EF4-FFF2-40B4-BE49-F238E27FC236}">
                <a16:creationId xmlns:a16="http://schemas.microsoft.com/office/drawing/2014/main" id="{AE200695-0417-1F40-A991-8D2AFDAFC497}"/>
              </a:ext>
            </a:extLst>
          </p:cNvPr>
          <p:cNvPicPr>
            <a:picLocks noChangeAspect="1"/>
          </p:cNvPicPr>
          <p:nvPr/>
        </p:nvPicPr>
        <p:blipFill>
          <a:blip r:embed="rId3"/>
          <a:stretch>
            <a:fillRect/>
          </a:stretch>
        </p:blipFill>
        <p:spPr>
          <a:xfrm>
            <a:off x="4341030" y="1552809"/>
            <a:ext cx="787400" cy="787400"/>
          </a:xfrm>
          <a:prstGeom prst="rect">
            <a:avLst/>
          </a:prstGeom>
        </p:spPr>
      </p:pic>
      <p:pic>
        <p:nvPicPr>
          <p:cNvPr id="9" name="Picture 8" descr="Shape, circle&#10;&#10;Description automatically generated">
            <a:extLst>
              <a:ext uri="{FF2B5EF4-FFF2-40B4-BE49-F238E27FC236}">
                <a16:creationId xmlns:a16="http://schemas.microsoft.com/office/drawing/2014/main" id="{BE91D373-7B34-2148-967A-3CC1C658EDE5}"/>
              </a:ext>
            </a:extLst>
          </p:cNvPr>
          <p:cNvPicPr>
            <a:picLocks noChangeAspect="1"/>
          </p:cNvPicPr>
          <p:nvPr/>
        </p:nvPicPr>
        <p:blipFill>
          <a:blip r:embed="rId3"/>
          <a:stretch>
            <a:fillRect/>
          </a:stretch>
        </p:blipFill>
        <p:spPr>
          <a:xfrm>
            <a:off x="6898699" y="1552809"/>
            <a:ext cx="787400" cy="787400"/>
          </a:xfrm>
          <a:prstGeom prst="rect">
            <a:avLst/>
          </a:prstGeom>
        </p:spPr>
      </p:pic>
      <p:pic>
        <p:nvPicPr>
          <p:cNvPr id="10" name="Picture 9" descr="Shape, circle&#10;&#10;Description automatically generated">
            <a:extLst>
              <a:ext uri="{FF2B5EF4-FFF2-40B4-BE49-F238E27FC236}">
                <a16:creationId xmlns:a16="http://schemas.microsoft.com/office/drawing/2014/main" id="{AB776914-B418-1142-8C75-BCB79E83B8F6}"/>
              </a:ext>
            </a:extLst>
          </p:cNvPr>
          <p:cNvPicPr>
            <a:picLocks noChangeAspect="1"/>
          </p:cNvPicPr>
          <p:nvPr/>
        </p:nvPicPr>
        <p:blipFill>
          <a:blip r:embed="rId3"/>
          <a:stretch>
            <a:fillRect/>
          </a:stretch>
        </p:blipFill>
        <p:spPr>
          <a:xfrm>
            <a:off x="4341030" y="3964705"/>
            <a:ext cx="787400" cy="787400"/>
          </a:xfrm>
          <a:prstGeom prst="rect">
            <a:avLst/>
          </a:prstGeom>
        </p:spPr>
      </p:pic>
      <p:pic>
        <p:nvPicPr>
          <p:cNvPr id="11" name="Picture 10" descr="Shape, circle&#10;&#10;Description automatically generated">
            <a:extLst>
              <a:ext uri="{FF2B5EF4-FFF2-40B4-BE49-F238E27FC236}">
                <a16:creationId xmlns:a16="http://schemas.microsoft.com/office/drawing/2014/main" id="{86BDD433-CD53-2F4A-ADC0-1CD744A828CA}"/>
              </a:ext>
            </a:extLst>
          </p:cNvPr>
          <p:cNvPicPr>
            <a:picLocks noChangeAspect="1"/>
          </p:cNvPicPr>
          <p:nvPr/>
        </p:nvPicPr>
        <p:blipFill>
          <a:blip r:embed="rId3"/>
          <a:stretch>
            <a:fillRect/>
          </a:stretch>
        </p:blipFill>
        <p:spPr>
          <a:xfrm>
            <a:off x="6898699" y="3964705"/>
            <a:ext cx="787400" cy="787400"/>
          </a:xfrm>
          <a:prstGeom prst="rect">
            <a:avLst/>
          </a:prstGeom>
        </p:spPr>
      </p:pic>
      <p:pic>
        <p:nvPicPr>
          <p:cNvPr id="12" name="Picture 11" descr="Shape, circle&#10;&#10;Description automatically generated">
            <a:extLst>
              <a:ext uri="{FF2B5EF4-FFF2-40B4-BE49-F238E27FC236}">
                <a16:creationId xmlns:a16="http://schemas.microsoft.com/office/drawing/2014/main" id="{4F7BCA77-6E75-0845-B2EA-7BFEBC17C579}"/>
              </a:ext>
            </a:extLst>
          </p:cNvPr>
          <p:cNvPicPr>
            <a:picLocks noChangeAspect="1"/>
          </p:cNvPicPr>
          <p:nvPr/>
        </p:nvPicPr>
        <p:blipFill>
          <a:blip r:embed="rId3"/>
          <a:stretch>
            <a:fillRect/>
          </a:stretch>
        </p:blipFill>
        <p:spPr>
          <a:xfrm>
            <a:off x="5666247" y="2732253"/>
            <a:ext cx="787400" cy="7874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8"/>
          <p:cNvSpPr txBox="1">
            <a:spLocks noGrp="1"/>
          </p:cNvSpPr>
          <p:nvPr>
            <p:ph type="body" idx="2"/>
          </p:nvPr>
        </p:nvSpPr>
        <p:spPr>
          <a:xfrm>
            <a:off x="263046" y="700644"/>
            <a:ext cx="11736887" cy="587829"/>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How many counters are there? </a:t>
            </a:r>
            <a:endParaRPr/>
          </a:p>
        </p:txBody>
      </p:sp>
      <p:pic>
        <p:nvPicPr>
          <p:cNvPr id="6" name="Picture 5" descr="Shape, circle&#10;&#10;Description automatically generated">
            <a:extLst>
              <a:ext uri="{FF2B5EF4-FFF2-40B4-BE49-F238E27FC236}">
                <a16:creationId xmlns:a16="http://schemas.microsoft.com/office/drawing/2014/main" id="{0CF956C1-6745-2547-A9C5-8520BADC4FBF}"/>
              </a:ext>
            </a:extLst>
          </p:cNvPr>
          <p:cNvPicPr>
            <a:picLocks noChangeAspect="1"/>
          </p:cNvPicPr>
          <p:nvPr/>
        </p:nvPicPr>
        <p:blipFill>
          <a:blip r:embed="rId3"/>
          <a:stretch>
            <a:fillRect/>
          </a:stretch>
        </p:blipFill>
        <p:spPr>
          <a:xfrm>
            <a:off x="3877203" y="1804599"/>
            <a:ext cx="787400" cy="787400"/>
          </a:xfrm>
          <a:prstGeom prst="rect">
            <a:avLst/>
          </a:prstGeom>
        </p:spPr>
      </p:pic>
      <p:pic>
        <p:nvPicPr>
          <p:cNvPr id="7" name="Picture 6" descr="Shape, circle&#10;&#10;Description automatically generated">
            <a:extLst>
              <a:ext uri="{FF2B5EF4-FFF2-40B4-BE49-F238E27FC236}">
                <a16:creationId xmlns:a16="http://schemas.microsoft.com/office/drawing/2014/main" id="{79A8F78C-61AF-2844-9D9C-00459941FC15}"/>
              </a:ext>
            </a:extLst>
          </p:cNvPr>
          <p:cNvPicPr>
            <a:picLocks noChangeAspect="1"/>
          </p:cNvPicPr>
          <p:nvPr/>
        </p:nvPicPr>
        <p:blipFill>
          <a:blip r:embed="rId3"/>
          <a:stretch>
            <a:fillRect/>
          </a:stretch>
        </p:blipFill>
        <p:spPr>
          <a:xfrm>
            <a:off x="6991464" y="1804599"/>
            <a:ext cx="787400" cy="787400"/>
          </a:xfrm>
          <a:prstGeom prst="rect">
            <a:avLst/>
          </a:prstGeom>
        </p:spPr>
      </p:pic>
      <p:pic>
        <p:nvPicPr>
          <p:cNvPr id="8" name="Picture 7" descr="Shape, circle&#10;&#10;Description automatically generated">
            <a:extLst>
              <a:ext uri="{FF2B5EF4-FFF2-40B4-BE49-F238E27FC236}">
                <a16:creationId xmlns:a16="http://schemas.microsoft.com/office/drawing/2014/main" id="{B2A4801C-B637-8D4C-8890-E3FD8BD3D5C7}"/>
              </a:ext>
            </a:extLst>
          </p:cNvPr>
          <p:cNvPicPr>
            <a:picLocks noChangeAspect="1"/>
          </p:cNvPicPr>
          <p:nvPr/>
        </p:nvPicPr>
        <p:blipFill>
          <a:blip r:embed="rId3"/>
          <a:stretch>
            <a:fillRect/>
          </a:stretch>
        </p:blipFill>
        <p:spPr>
          <a:xfrm>
            <a:off x="5573481" y="3673156"/>
            <a:ext cx="787400" cy="787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263525" y="676894"/>
            <a:ext cx="11736388" cy="5759531"/>
          </a:xfrm>
          <a:prstGeom prst="rect">
            <a:avLst/>
          </a:prstGeom>
          <a:noFill/>
          <a:ln>
            <a:noFill/>
          </a:ln>
        </p:spPr>
        <p:txBody>
          <a:bodyPr spcFirstLastPara="1" wrap="square" lIns="91425" tIns="45700" rIns="91425" bIns="45700" anchor="t" anchorCtr="0">
            <a:normAutofit/>
          </a:bodyPr>
          <a:lstStyle/>
          <a:p>
            <a:pPr marL="0" marR="0" lvl="0" indent="0" algn="l" rtl="0">
              <a:lnSpc>
                <a:spcPct val="110000"/>
              </a:lnSpc>
              <a:spcBef>
                <a:spcPts val="0"/>
              </a:spcBef>
              <a:spcAft>
                <a:spcPts val="0"/>
              </a:spcAft>
              <a:buClr>
                <a:schemeClr val="dk1"/>
              </a:buClr>
              <a:buSzPts val="1800"/>
              <a:buFont typeface="Arial"/>
              <a:buNone/>
            </a:pPr>
            <a:r>
              <a:rPr lang="en-GB" sz="2400" b="1" i="0" u="none" strike="noStrike" cap="none">
                <a:solidFill>
                  <a:srgbClr val="222222"/>
                </a:solidFill>
                <a:latin typeface="Century Gothic"/>
                <a:ea typeface="Century Gothic"/>
                <a:cs typeface="Century Gothic"/>
                <a:sym typeface="Century Gothic"/>
              </a:rPr>
              <a:t>Summary</a:t>
            </a:r>
            <a:endParaRPr sz="14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Key Vocabulary and Sentence Stems </a:t>
            </a:r>
            <a:endParaRPr sz="1400" b="0" i="0" u="none" strike="noStrike" cap="none">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Diagnostic Question</a:t>
            </a:r>
            <a:endParaRPr sz="1400" b="0" i="0" u="none" strike="noStrike" cap="none">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Learning Objective</a:t>
            </a:r>
            <a:endParaRPr sz="1400" b="0" i="0" u="none" strike="noStrike" cap="none">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Starter – Counting fruit</a:t>
            </a:r>
            <a:endParaRPr sz="1400" b="0" i="0" u="none" strike="noStrike" cap="none">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Let’s Learn</a:t>
            </a:r>
            <a:endParaRPr sz="1400" b="0" i="0" u="none" strike="noStrike" cap="none">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Follow Me – Counting cubes</a:t>
            </a:r>
            <a:endParaRPr sz="1400" b="0" i="0" u="none" strike="noStrike" cap="none">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Your Turn (1) – Counting cubes</a:t>
            </a:r>
            <a:endParaRPr sz="1400" b="0" i="0" u="none" strike="noStrike" cap="none">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Follow Me – Counting objects for different groups</a:t>
            </a:r>
            <a:endParaRPr sz="1400" b="0" i="0" u="none" strike="noStrike" cap="none">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Your Turn (2) –Counting fruit</a:t>
            </a:r>
            <a:endParaRPr sz="1400" b="0" i="0" u="none" strike="noStrike" cap="none">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Follow Me – Counting different coloured balloons within a group </a:t>
            </a:r>
            <a:endParaRPr sz="1400" b="0" i="0" u="none" strike="noStrike" cap="none">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Your Turn (3) – Identifying the same number by counting</a:t>
            </a:r>
            <a:endParaRPr sz="1400" b="0" i="0" u="none" strike="noStrike" cap="none">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Let’s Reflect </a:t>
            </a:r>
            <a:endParaRPr sz="1400" b="0" i="0" u="none" strike="noStrike" cap="none">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Support Slides – Based on subitising</a:t>
            </a:r>
            <a:endParaRPr sz="1800" b="0" i="0" u="none" strike="noStrike" cap="none">
              <a:solidFill>
                <a:srgbClr val="222222"/>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Key Vocabulary</a:t>
            </a:r>
            <a:endParaRPr/>
          </a:p>
        </p:txBody>
      </p:sp>
      <p:sp>
        <p:nvSpPr>
          <p:cNvPr id="61" name="Google Shape;61;p3"/>
          <p:cNvSpPr txBox="1"/>
          <p:nvPr/>
        </p:nvSpPr>
        <p:spPr>
          <a:xfrm>
            <a:off x="263524" y="3216993"/>
            <a:ext cx="2717181" cy="424014"/>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277BD"/>
              </a:buClr>
              <a:buSzPts val="1600"/>
              <a:buFont typeface="Arial"/>
              <a:buNone/>
            </a:pPr>
            <a:r>
              <a:rPr lang="en-GB" sz="1600" b="1" i="0" u="none" strike="noStrike" cap="none">
                <a:solidFill>
                  <a:srgbClr val="0277BD"/>
                </a:solidFill>
                <a:latin typeface="Century Gothic"/>
                <a:ea typeface="Century Gothic"/>
                <a:cs typeface="Century Gothic"/>
                <a:sym typeface="Century Gothic"/>
              </a:rPr>
              <a:t>Sentence Stems</a:t>
            </a:r>
            <a:endParaRPr sz="1400" b="0" i="0" u="none" strike="noStrike" cap="none">
              <a:solidFill>
                <a:srgbClr val="000000"/>
              </a:solidFill>
              <a:latin typeface="Arial"/>
              <a:ea typeface="Arial"/>
              <a:cs typeface="Arial"/>
              <a:sym typeface="Arial"/>
            </a:endParaRPr>
          </a:p>
        </p:txBody>
      </p:sp>
      <p:sp>
        <p:nvSpPr>
          <p:cNvPr id="62" name="Google Shape;62;p3"/>
          <p:cNvSpPr txBox="1"/>
          <p:nvPr/>
        </p:nvSpPr>
        <p:spPr>
          <a:xfrm>
            <a:off x="263524" y="3641007"/>
            <a:ext cx="11736388" cy="253261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800"/>
              <a:buFont typeface="Arial"/>
              <a:buNone/>
            </a:pPr>
            <a:r>
              <a:rPr lang="en-GB" sz="1800" b="0" i="0" u="none" strike="noStrike" cap="none">
                <a:solidFill>
                  <a:srgbClr val="222222"/>
                </a:solidFill>
                <a:latin typeface="Century Gothic"/>
                <a:ea typeface="Century Gothic"/>
                <a:cs typeface="Century Gothic"/>
                <a:sym typeface="Century Gothic"/>
              </a:rPr>
              <a:t>There are (number/items). There are (number/items). There are (number/ item) altogether.</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222222"/>
              </a:buClr>
              <a:buSzPts val="1800"/>
              <a:buFont typeface="Arial"/>
              <a:buChar char="•"/>
            </a:pPr>
            <a:r>
              <a:rPr lang="en-GB" sz="1800" b="0" i="0" u="none" strike="noStrike" cap="none">
                <a:solidFill>
                  <a:srgbClr val="222222"/>
                </a:solidFill>
                <a:latin typeface="Century Gothic"/>
                <a:ea typeface="Century Gothic"/>
                <a:cs typeface="Century Gothic"/>
                <a:sym typeface="Century Gothic"/>
              </a:rPr>
              <a:t>There are 3 blue blocks. There are 2 yellow blocks. There are 5 blocks altogether.</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800"/>
              <a:buFont typeface="Arial"/>
              <a:buNone/>
            </a:pPr>
            <a:r>
              <a:rPr lang="en-GB" sz="1800" b="0" i="0" u="none" strike="noStrike" cap="none">
                <a:solidFill>
                  <a:srgbClr val="222222"/>
                </a:solidFill>
                <a:latin typeface="Century Gothic"/>
                <a:ea typeface="Century Gothic"/>
                <a:cs typeface="Century Gothic"/>
                <a:sym typeface="Century Gothic"/>
              </a:rPr>
              <a:t>There are more (item) than (item).</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222222"/>
              </a:buClr>
              <a:buSzPts val="1800"/>
              <a:buFont typeface="Arial"/>
              <a:buChar char="•"/>
            </a:pPr>
            <a:r>
              <a:rPr lang="en-GB" sz="1800" b="0" i="0" u="none" strike="noStrike" cap="none">
                <a:solidFill>
                  <a:srgbClr val="222222"/>
                </a:solidFill>
                <a:latin typeface="Century Gothic"/>
                <a:ea typeface="Century Gothic"/>
                <a:cs typeface="Century Gothic"/>
                <a:sym typeface="Century Gothic"/>
              </a:rPr>
              <a:t>There are more sticks than bears.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800"/>
              <a:buFont typeface="Arial"/>
              <a:buNone/>
            </a:pPr>
            <a:r>
              <a:rPr lang="en-GB" sz="1800" b="0" i="0" u="none" strike="noStrike" cap="none">
                <a:solidFill>
                  <a:srgbClr val="222222"/>
                </a:solidFill>
                <a:latin typeface="Century Gothic"/>
                <a:ea typeface="Century Gothic"/>
                <a:cs typeface="Century Gothic"/>
                <a:sym typeface="Century Gothic"/>
              </a:rPr>
              <a:t>There are fewer (item) than (item).</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222222"/>
              </a:buClr>
              <a:buSzPts val="1800"/>
              <a:buFont typeface="Arial"/>
              <a:buChar char="•"/>
            </a:pPr>
            <a:r>
              <a:rPr lang="en-GB" sz="1800" b="0" i="0" u="none" strike="noStrike" cap="none">
                <a:solidFill>
                  <a:srgbClr val="222222"/>
                </a:solidFill>
                <a:latin typeface="Century Gothic"/>
                <a:ea typeface="Century Gothic"/>
                <a:cs typeface="Century Gothic"/>
                <a:sym typeface="Century Gothic"/>
              </a:rPr>
              <a:t>There are fewer bears than sticks.</a:t>
            </a:r>
            <a:endParaRPr sz="1400" b="0" i="0" u="none" strike="noStrike" cap="none">
              <a:solidFill>
                <a:srgbClr val="000000"/>
              </a:solidFill>
              <a:latin typeface="Arial"/>
              <a:ea typeface="Arial"/>
              <a:cs typeface="Arial"/>
              <a:sym typeface="Arial"/>
            </a:endParaRPr>
          </a:p>
        </p:txBody>
      </p:sp>
      <p:graphicFrame>
        <p:nvGraphicFramePr>
          <p:cNvPr id="63" name="Google Shape;63;p3"/>
          <p:cNvGraphicFramePr/>
          <p:nvPr>
            <p:extLst>
              <p:ext uri="{D42A27DB-BD31-4B8C-83A1-F6EECF244321}">
                <p14:modId xmlns:p14="http://schemas.microsoft.com/office/powerpoint/2010/main" val="1974299103"/>
              </p:ext>
            </p:extLst>
          </p:nvPr>
        </p:nvGraphicFramePr>
        <p:xfrm>
          <a:off x="263524" y="1155866"/>
          <a:ext cx="11736400" cy="1107470"/>
        </p:xfrm>
        <a:graphic>
          <a:graphicData uri="http://schemas.openxmlformats.org/drawingml/2006/table">
            <a:tbl>
              <a:tblPr firstRow="1" bandRow="1">
                <a:noFill/>
                <a:tableStyleId>{A03F5E7A-0F47-468A-8DE8-9EF2DAC56082}</a:tableStyleId>
              </a:tblPr>
              <a:tblGrid>
                <a:gridCol w="5868200">
                  <a:extLst>
                    <a:ext uri="{9D8B030D-6E8A-4147-A177-3AD203B41FA5}">
                      <a16:colId xmlns:a16="http://schemas.microsoft.com/office/drawing/2014/main" val="20000"/>
                    </a:ext>
                  </a:extLst>
                </a:gridCol>
                <a:gridCol w="5868200">
                  <a:extLst>
                    <a:ext uri="{9D8B030D-6E8A-4147-A177-3AD203B41FA5}">
                      <a16:colId xmlns:a16="http://schemas.microsoft.com/office/drawing/2014/main" val="20001"/>
                    </a:ext>
                  </a:extLst>
                </a:gridCol>
              </a:tblGrid>
              <a:tr h="228600">
                <a:tc>
                  <a:txBody>
                    <a:bodyPr/>
                    <a:lstStyle/>
                    <a:p>
                      <a:pPr marL="0" marR="0" lvl="0" indent="0" algn="l" rtl="0">
                        <a:lnSpc>
                          <a:spcPct val="100000"/>
                        </a:lnSpc>
                        <a:spcBef>
                          <a:spcPts val="0"/>
                        </a:spcBef>
                        <a:spcAft>
                          <a:spcPts val="0"/>
                        </a:spcAft>
                        <a:buClr>
                          <a:srgbClr val="000000"/>
                        </a:buClr>
                        <a:buSzPts val="1800"/>
                        <a:buFont typeface="Arial"/>
                        <a:buNone/>
                      </a:pPr>
                      <a:r>
                        <a:rPr lang="en-GB" sz="1800" b="0" u="none" strike="noStrike" cap="none" dirty="0">
                          <a:solidFill>
                            <a:srgbClr val="222222"/>
                          </a:solidFill>
                          <a:latin typeface="Century Gothic"/>
                          <a:ea typeface="Century Gothic"/>
                          <a:cs typeface="Century Gothic"/>
                          <a:sym typeface="Century Gothic"/>
                        </a:rPr>
                        <a:t>more/ most</a:t>
                      </a: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800"/>
                        <a:buFont typeface="Arial"/>
                        <a:buNone/>
                      </a:pPr>
                      <a:r>
                        <a:rPr lang="en-GB" sz="1800" b="0" u="none" strike="noStrike" cap="none" dirty="0">
                          <a:solidFill>
                            <a:srgbClr val="222222"/>
                          </a:solidFill>
                          <a:latin typeface="Century Gothic"/>
                          <a:ea typeface="Century Gothic"/>
                          <a:cs typeface="Century Gothic"/>
                          <a:sym typeface="Century Gothic"/>
                        </a:rPr>
                        <a:t>less/ least</a:t>
                      </a: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solidFill>
                            <a:srgbClr val="222222"/>
                          </a:solidFill>
                          <a:latin typeface="Century Gothic"/>
                          <a:ea typeface="Century Gothic"/>
                          <a:cs typeface="Century Gothic"/>
                          <a:sym typeface="Century Gothic"/>
                        </a:rPr>
                        <a:t>number</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dirty="0">
                          <a:solidFill>
                            <a:srgbClr val="222222"/>
                          </a:solidFill>
                          <a:latin typeface="Century Gothic"/>
                          <a:ea typeface="Century Gothic"/>
                          <a:cs typeface="Century Gothic"/>
                          <a:sym typeface="Century Gothic"/>
                        </a:rPr>
                        <a:t>numeral</a:t>
                      </a: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solidFill>
                            <a:srgbClr val="222222"/>
                          </a:solidFill>
                          <a:latin typeface="Century Gothic"/>
                          <a:ea typeface="Century Gothic"/>
                          <a:cs typeface="Century Gothic"/>
                          <a:sym typeface="Century Gothic"/>
                        </a:rPr>
                        <a:t>zero</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dirty="0">
                        <a:solidFill>
                          <a:srgbClr val="222222"/>
                        </a:solidFill>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4"/>
          <p:cNvSpPr txBox="1">
            <a:spLocks noGrp="1"/>
          </p:cNvSpPr>
          <p:nvPr>
            <p:ph type="body" idx="1"/>
          </p:nvPr>
        </p:nvSpPr>
        <p:spPr>
          <a:xfrm>
            <a:off x="263047" y="1293813"/>
            <a:ext cx="11736887" cy="1722519"/>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a:t>The Mathling has some sweets. </a:t>
            </a:r>
            <a:endParaRPr/>
          </a:p>
          <a:p>
            <a:pPr marL="0" lvl="0" indent="0" algn="l" rtl="0">
              <a:lnSpc>
                <a:spcPct val="150000"/>
              </a:lnSpc>
              <a:spcBef>
                <a:spcPts val="1000"/>
              </a:spcBef>
              <a:spcAft>
                <a:spcPts val="0"/>
              </a:spcAft>
              <a:buClr>
                <a:srgbClr val="222222"/>
              </a:buClr>
              <a:buSzPts val="1800"/>
              <a:buNone/>
            </a:pPr>
            <a:r>
              <a:rPr lang="en-GB" b="1"/>
              <a:t>How many sweets do they have? </a:t>
            </a:r>
            <a:endParaRPr/>
          </a:p>
        </p:txBody>
      </p:sp>
      <p:sp>
        <p:nvSpPr>
          <p:cNvPr id="70" name="Google Shape;70;p4"/>
          <p:cNvSpPr txBox="1">
            <a:spLocks noGrp="1"/>
          </p:cNvSpPr>
          <p:nvPr>
            <p:ph type="body" idx="2"/>
          </p:nvPr>
        </p:nvSpPr>
        <p:spPr>
          <a:xfrm>
            <a:off x="820506" y="3432523"/>
            <a:ext cx="5181036" cy="372181"/>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2222"/>
              </a:buClr>
              <a:buSzPts val="1800"/>
              <a:buNone/>
            </a:pPr>
            <a:r>
              <a:rPr lang="en-GB"/>
              <a:t>5</a:t>
            </a:r>
            <a:endParaRPr/>
          </a:p>
        </p:txBody>
      </p:sp>
      <p:sp>
        <p:nvSpPr>
          <p:cNvPr id="71" name="Google Shape;71;p4"/>
          <p:cNvSpPr txBox="1">
            <a:spLocks noGrp="1"/>
          </p:cNvSpPr>
          <p:nvPr>
            <p:ph type="body" idx="3"/>
          </p:nvPr>
        </p:nvSpPr>
        <p:spPr>
          <a:xfrm>
            <a:off x="820506" y="4760580"/>
            <a:ext cx="5181036" cy="372181"/>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2222"/>
              </a:buClr>
              <a:buSzPts val="1800"/>
              <a:buNone/>
            </a:pPr>
            <a:r>
              <a:rPr lang="en-GB"/>
              <a:t>6</a:t>
            </a:r>
            <a:endParaRPr/>
          </a:p>
        </p:txBody>
      </p:sp>
      <p:sp>
        <p:nvSpPr>
          <p:cNvPr id="72" name="Google Shape;72;p4"/>
          <p:cNvSpPr txBox="1">
            <a:spLocks noGrp="1"/>
          </p:cNvSpPr>
          <p:nvPr>
            <p:ph type="body" idx="4"/>
          </p:nvPr>
        </p:nvSpPr>
        <p:spPr>
          <a:xfrm>
            <a:off x="6688949" y="3432523"/>
            <a:ext cx="5181036" cy="372181"/>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2222"/>
              </a:buClr>
              <a:buSzPts val="1800"/>
              <a:buNone/>
            </a:pPr>
            <a:r>
              <a:rPr lang="en-GB"/>
              <a:t>9</a:t>
            </a:r>
            <a:endParaRPr/>
          </a:p>
        </p:txBody>
      </p:sp>
      <p:sp>
        <p:nvSpPr>
          <p:cNvPr id="73" name="Google Shape;73;p4"/>
          <p:cNvSpPr txBox="1">
            <a:spLocks noGrp="1"/>
          </p:cNvSpPr>
          <p:nvPr>
            <p:ph type="body" idx="5"/>
          </p:nvPr>
        </p:nvSpPr>
        <p:spPr>
          <a:xfrm>
            <a:off x="6688947" y="4760580"/>
            <a:ext cx="5181036" cy="372181"/>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2222"/>
              </a:buClr>
              <a:buSzPts val="1800"/>
              <a:buNone/>
            </a:pPr>
            <a:r>
              <a:rPr lang="en-GB"/>
              <a:t>7</a:t>
            </a:r>
            <a:endParaRPr/>
          </a:p>
        </p:txBody>
      </p:sp>
      <p:pic>
        <p:nvPicPr>
          <p:cNvPr id="74" name="Google Shape;74;p4"/>
          <p:cNvPicPr preferRelativeResize="0"/>
          <p:nvPr/>
        </p:nvPicPr>
        <p:blipFill rotWithShape="1">
          <a:blip r:embed="rId3">
            <a:alphaModFix/>
          </a:blip>
          <a:srcRect/>
          <a:stretch/>
        </p:blipFill>
        <p:spPr>
          <a:xfrm>
            <a:off x="10909561" y="1148258"/>
            <a:ext cx="960422" cy="982130"/>
          </a:xfrm>
          <a:prstGeom prst="rect">
            <a:avLst/>
          </a:prstGeom>
          <a:noFill/>
          <a:ln>
            <a:noFill/>
          </a:ln>
        </p:spPr>
      </p:pic>
      <p:pic>
        <p:nvPicPr>
          <p:cNvPr id="75" name="Google Shape;75;p4"/>
          <p:cNvPicPr preferRelativeResize="0"/>
          <p:nvPr/>
        </p:nvPicPr>
        <p:blipFill rotWithShape="1">
          <a:blip r:embed="rId4">
            <a:alphaModFix/>
          </a:blip>
          <a:srcRect/>
          <a:stretch/>
        </p:blipFill>
        <p:spPr>
          <a:xfrm>
            <a:off x="9631042" y="1293813"/>
            <a:ext cx="787577" cy="391662"/>
          </a:xfrm>
          <a:prstGeom prst="rect">
            <a:avLst/>
          </a:prstGeom>
          <a:noFill/>
          <a:ln>
            <a:noFill/>
          </a:ln>
        </p:spPr>
      </p:pic>
      <p:pic>
        <p:nvPicPr>
          <p:cNvPr id="76" name="Google Shape;76;p4"/>
          <p:cNvPicPr preferRelativeResize="0"/>
          <p:nvPr/>
        </p:nvPicPr>
        <p:blipFill rotWithShape="1">
          <a:blip r:embed="rId4">
            <a:alphaModFix/>
          </a:blip>
          <a:srcRect/>
          <a:stretch/>
        </p:blipFill>
        <p:spPr>
          <a:xfrm>
            <a:off x="8536533" y="1085995"/>
            <a:ext cx="787577" cy="391662"/>
          </a:xfrm>
          <a:prstGeom prst="rect">
            <a:avLst/>
          </a:prstGeom>
          <a:noFill/>
          <a:ln>
            <a:noFill/>
          </a:ln>
        </p:spPr>
      </p:pic>
      <p:pic>
        <p:nvPicPr>
          <p:cNvPr id="77" name="Google Shape;77;p4"/>
          <p:cNvPicPr preferRelativeResize="0"/>
          <p:nvPr/>
        </p:nvPicPr>
        <p:blipFill rotWithShape="1">
          <a:blip r:embed="rId4">
            <a:alphaModFix/>
          </a:blip>
          <a:srcRect/>
          <a:stretch/>
        </p:blipFill>
        <p:spPr>
          <a:xfrm>
            <a:off x="8772060" y="1778722"/>
            <a:ext cx="787577" cy="391662"/>
          </a:xfrm>
          <a:prstGeom prst="rect">
            <a:avLst/>
          </a:prstGeom>
          <a:noFill/>
          <a:ln>
            <a:noFill/>
          </a:ln>
        </p:spPr>
      </p:pic>
      <p:pic>
        <p:nvPicPr>
          <p:cNvPr id="78" name="Google Shape;78;p4"/>
          <p:cNvPicPr preferRelativeResize="0"/>
          <p:nvPr/>
        </p:nvPicPr>
        <p:blipFill rotWithShape="1">
          <a:blip r:embed="rId4">
            <a:alphaModFix/>
          </a:blip>
          <a:srcRect/>
          <a:stretch/>
        </p:blipFill>
        <p:spPr>
          <a:xfrm>
            <a:off x="9866569" y="2014249"/>
            <a:ext cx="787577" cy="391662"/>
          </a:xfrm>
          <a:prstGeom prst="rect">
            <a:avLst/>
          </a:prstGeom>
          <a:noFill/>
          <a:ln>
            <a:noFill/>
          </a:ln>
        </p:spPr>
      </p:pic>
      <p:pic>
        <p:nvPicPr>
          <p:cNvPr id="79" name="Google Shape;79;p4"/>
          <p:cNvPicPr preferRelativeResize="0"/>
          <p:nvPr/>
        </p:nvPicPr>
        <p:blipFill rotWithShape="1">
          <a:blip r:embed="rId4">
            <a:alphaModFix/>
          </a:blip>
          <a:srcRect/>
          <a:stretch/>
        </p:blipFill>
        <p:spPr>
          <a:xfrm>
            <a:off x="8328715" y="2263631"/>
            <a:ext cx="787577" cy="391662"/>
          </a:xfrm>
          <a:prstGeom prst="rect">
            <a:avLst/>
          </a:prstGeom>
          <a:noFill/>
          <a:ln>
            <a:noFill/>
          </a:ln>
        </p:spPr>
      </p:pic>
      <p:pic>
        <p:nvPicPr>
          <p:cNvPr id="80" name="Google Shape;80;p4"/>
          <p:cNvPicPr preferRelativeResize="0"/>
          <p:nvPr/>
        </p:nvPicPr>
        <p:blipFill rotWithShape="1">
          <a:blip r:embed="rId4">
            <a:alphaModFix/>
          </a:blip>
          <a:srcRect/>
          <a:stretch/>
        </p:blipFill>
        <p:spPr>
          <a:xfrm>
            <a:off x="7746824" y="1543194"/>
            <a:ext cx="787577" cy="39166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5"/>
          <p:cNvSpPr txBox="1">
            <a:spLocks noGrp="1"/>
          </p:cNvSpPr>
          <p:nvPr>
            <p:ph type="title"/>
          </p:nvPr>
        </p:nvSpPr>
        <p:spPr>
          <a:xfrm>
            <a:off x="838200" y="2921330"/>
            <a:ext cx="10515600" cy="1833233"/>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chemeClr val="dk1"/>
              </a:buClr>
              <a:buSzPts val="2800"/>
              <a:buFont typeface="Calibri"/>
              <a:buNone/>
            </a:pPr>
            <a:r>
              <a:rPr lang="en-GB">
                <a:latin typeface="Century Gothic"/>
                <a:ea typeface="Century Gothic"/>
                <a:cs typeface="Century Gothic"/>
                <a:sym typeface="Century Gothic"/>
              </a:rPr>
              <a:t>To count objects</a:t>
            </a:r>
            <a:endParaRPr>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6"/>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Starter</a:t>
            </a:r>
            <a:endParaRPr/>
          </a:p>
        </p:txBody>
      </p:sp>
      <p:sp>
        <p:nvSpPr>
          <p:cNvPr id="92" name="Google Shape;92;p6"/>
          <p:cNvSpPr txBox="1">
            <a:spLocks noGrp="1"/>
          </p:cNvSpPr>
          <p:nvPr>
            <p:ph type="body" idx="2"/>
          </p:nvPr>
        </p:nvSpPr>
        <p:spPr>
          <a:xfrm>
            <a:off x="263046" y="1176339"/>
            <a:ext cx="11736887" cy="2252662"/>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a:t>The Mathling has some fruit.</a:t>
            </a:r>
            <a:endParaRPr/>
          </a:p>
          <a:p>
            <a:pPr marL="0" lvl="0" indent="0" algn="l" rtl="0">
              <a:lnSpc>
                <a:spcPct val="150000"/>
              </a:lnSpc>
              <a:spcBef>
                <a:spcPts val="1000"/>
              </a:spcBef>
              <a:spcAft>
                <a:spcPts val="0"/>
              </a:spcAft>
              <a:buClr>
                <a:srgbClr val="222222"/>
              </a:buClr>
              <a:buSzPts val="1800"/>
              <a:buNone/>
            </a:pPr>
            <a:r>
              <a:rPr lang="en-GB" b="1"/>
              <a:t>How many pieces of fruit are there? </a:t>
            </a:r>
            <a:endParaRPr/>
          </a:p>
          <a:p>
            <a:pPr marL="0" lvl="0" indent="0" algn="l" rtl="0">
              <a:lnSpc>
                <a:spcPct val="150000"/>
              </a:lnSpc>
              <a:spcBef>
                <a:spcPts val="1000"/>
              </a:spcBef>
              <a:spcAft>
                <a:spcPts val="0"/>
              </a:spcAft>
              <a:buClr>
                <a:srgbClr val="222222"/>
              </a:buClr>
              <a:buSzPts val="1800"/>
              <a:buNone/>
            </a:pPr>
            <a:r>
              <a:rPr lang="en-GB" b="1"/>
              <a:t>How many bananas are there? </a:t>
            </a:r>
            <a:endParaRPr/>
          </a:p>
          <a:p>
            <a:pPr marL="0" lvl="0" indent="0" algn="l" rtl="0">
              <a:lnSpc>
                <a:spcPct val="150000"/>
              </a:lnSpc>
              <a:spcBef>
                <a:spcPts val="1000"/>
              </a:spcBef>
              <a:spcAft>
                <a:spcPts val="0"/>
              </a:spcAft>
              <a:buClr>
                <a:srgbClr val="222222"/>
              </a:buClr>
              <a:buSzPts val="1800"/>
              <a:buNone/>
            </a:pPr>
            <a:r>
              <a:rPr lang="en-GB" b="1"/>
              <a:t>How many red pieces of fruit are there? </a:t>
            </a:r>
            <a:endParaRPr/>
          </a:p>
        </p:txBody>
      </p:sp>
      <p:sp>
        <p:nvSpPr>
          <p:cNvPr id="93" name="Google Shape;93;p6"/>
          <p:cNvSpPr txBox="1"/>
          <p:nvPr/>
        </p:nvSpPr>
        <p:spPr>
          <a:xfrm>
            <a:off x="192067" y="5989413"/>
            <a:ext cx="1021269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43A047"/>
                </a:solidFill>
                <a:latin typeface="Century Gothic"/>
                <a:ea typeface="Century Gothic"/>
                <a:cs typeface="Century Gothic"/>
                <a:sym typeface="Century Gothic"/>
              </a:rPr>
              <a:t>There are 6 pieces of fruit. There are 3 bananas. There are 2 pieces of red fruit. </a:t>
            </a:r>
            <a:endParaRPr sz="1400" b="0" i="0" u="none" strike="noStrike" cap="none">
              <a:solidFill>
                <a:srgbClr val="000000"/>
              </a:solidFill>
              <a:latin typeface="Arial"/>
              <a:ea typeface="Arial"/>
              <a:cs typeface="Arial"/>
              <a:sym typeface="Arial"/>
            </a:endParaRPr>
          </a:p>
        </p:txBody>
      </p:sp>
      <p:sp>
        <p:nvSpPr>
          <p:cNvPr id="94" name="Google Shape;94;p6"/>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entury Gothic"/>
                <a:ea typeface="Century Gothic"/>
                <a:cs typeface="Century Gothic"/>
                <a:sym typeface="Century Gothic"/>
              </a:rPr>
              <a:t>Answers</a:t>
            </a:r>
            <a:endParaRPr sz="1400" b="0" i="0" u="none" strike="noStrike" cap="none">
              <a:solidFill>
                <a:srgbClr val="000000"/>
              </a:solidFill>
              <a:latin typeface="Arial"/>
              <a:ea typeface="Arial"/>
              <a:cs typeface="Arial"/>
              <a:sym typeface="Arial"/>
            </a:endParaRPr>
          </a:p>
        </p:txBody>
      </p:sp>
      <p:pic>
        <p:nvPicPr>
          <p:cNvPr id="95" name="Google Shape;95;p6"/>
          <p:cNvPicPr preferRelativeResize="0"/>
          <p:nvPr/>
        </p:nvPicPr>
        <p:blipFill rotWithShape="1">
          <a:blip r:embed="rId3">
            <a:alphaModFix/>
          </a:blip>
          <a:srcRect/>
          <a:stretch/>
        </p:blipFill>
        <p:spPr>
          <a:xfrm>
            <a:off x="3627994" y="685277"/>
            <a:ext cx="982124" cy="982124"/>
          </a:xfrm>
          <a:prstGeom prst="rect">
            <a:avLst/>
          </a:prstGeom>
          <a:noFill/>
          <a:ln>
            <a:noFill/>
          </a:ln>
        </p:spPr>
      </p:pic>
      <p:pic>
        <p:nvPicPr>
          <p:cNvPr id="96" name="Google Shape;96;p6"/>
          <p:cNvPicPr preferRelativeResize="0"/>
          <p:nvPr/>
        </p:nvPicPr>
        <p:blipFill rotWithShape="1">
          <a:blip r:embed="rId4">
            <a:alphaModFix/>
          </a:blip>
          <a:srcRect b="7610"/>
          <a:stretch/>
        </p:blipFill>
        <p:spPr>
          <a:xfrm>
            <a:off x="381585" y="3763605"/>
            <a:ext cx="1595163" cy="1910264"/>
          </a:xfrm>
          <a:prstGeom prst="rect">
            <a:avLst/>
          </a:prstGeom>
          <a:noFill/>
          <a:ln>
            <a:noFill/>
          </a:ln>
        </p:spPr>
      </p:pic>
      <p:pic>
        <p:nvPicPr>
          <p:cNvPr id="97" name="Google Shape;97;p6"/>
          <p:cNvPicPr preferRelativeResize="0"/>
          <p:nvPr/>
        </p:nvPicPr>
        <p:blipFill rotWithShape="1">
          <a:blip r:embed="rId5">
            <a:alphaModFix/>
          </a:blip>
          <a:srcRect l="15076" t="30538" r="13064" b="15375"/>
          <a:stretch/>
        </p:blipFill>
        <p:spPr>
          <a:xfrm>
            <a:off x="2120381" y="4053477"/>
            <a:ext cx="1414953" cy="1060524"/>
          </a:xfrm>
          <a:prstGeom prst="rect">
            <a:avLst/>
          </a:prstGeom>
          <a:noFill/>
          <a:ln>
            <a:noFill/>
          </a:ln>
        </p:spPr>
      </p:pic>
      <p:pic>
        <p:nvPicPr>
          <p:cNvPr id="98" name="Google Shape;98;p6"/>
          <p:cNvPicPr preferRelativeResize="0"/>
          <p:nvPr/>
        </p:nvPicPr>
        <p:blipFill rotWithShape="1">
          <a:blip r:embed="rId6">
            <a:alphaModFix/>
          </a:blip>
          <a:srcRect l="18989" t="17170" r="19868" b="13370"/>
          <a:stretch/>
        </p:blipFill>
        <p:spPr>
          <a:xfrm>
            <a:off x="5994007" y="3060231"/>
            <a:ext cx="1203866" cy="1362016"/>
          </a:xfrm>
          <a:prstGeom prst="rect">
            <a:avLst/>
          </a:prstGeom>
          <a:noFill/>
          <a:ln>
            <a:noFill/>
          </a:ln>
        </p:spPr>
      </p:pic>
      <p:pic>
        <p:nvPicPr>
          <p:cNvPr id="99" name="Google Shape;99;p6"/>
          <p:cNvPicPr preferRelativeResize="0"/>
          <p:nvPr/>
        </p:nvPicPr>
        <p:blipFill rotWithShape="1">
          <a:blip r:embed="rId4">
            <a:alphaModFix/>
          </a:blip>
          <a:srcRect b="7610"/>
          <a:stretch/>
        </p:blipFill>
        <p:spPr>
          <a:xfrm>
            <a:off x="3812536" y="3429000"/>
            <a:ext cx="1595163" cy="1910264"/>
          </a:xfrm>
          <a:prstGeom prst="rect">
            <a:avLst/>
          </a:prstGeom>
          <a:noFill/>
          <a:ln>
            <a:noFill/>
          </a:ln>
        </p:spPr>
      </p:pic>
      <p:pic>
        <p:nvPicPr>
          <p:cNvPr id="100" name="Google Shape;100;p6"/>
          <p:cNvPicPr preferRelativeResize="0"/>
          <p:nvPr/>
        </p:nvPicPr>
        <p:blipFill rotWithShape="1">
          <a:blip r:embed="rId4">
            <a:alphaModFix/>
          </a:blip>
          <a:srcRect b="7610"/>
          <a:stretch/>
        </p:blipFill>
        <p:spPr>
          <a:xfrm>
            <a:off x="7940888" y="3754075"/>
            <a:ext cx="1595163" cy="1910264"/>
          </a:xfrm>
          <a:prstGeom prst="rect">
            <a:avLst/>
          </a:prstGeom>
          <a:noFill/>
          <a:ln>
            <a:noFill/>
          </a:ln>
        </p:spPr>
      </p:pic>
      <p:pic>
        <p:nvPicPr>
          <p:cNvPr id="101" name="Google Shape;101;p6"/>
          <p:cNvPicPr preferRelativeResize="0"/>
          <p:nvPr/>
        </p:nvPicPr>
        <p:blipFill rotWithShape="1">
          <a:blip r:embed="rId6">
            <a:alphaModFix/>
          </a:blip>
          <a:srcRect l="18989" t="17170" r="19868" b="13370"/>
          <a:stretch/>
        </p:blipFill>
        <p:spPr>
          <a:xfrm>
            <a:off x="9802831" y="3260397"/>
            <a:ext cx="1203866" cy="1362016"/>
          </a:xfrm>
          <a:prstGeom prst="rect">
            <a:avLst/>
          </a:prstGeom>
          <a:noFill/>
          <a:ln>
            <a:noFill/>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500"/>
                                        <p:tgtEl>
                                          <p:spTgt spid="93"/>
                                        </p:tgtEl>
                                      </p:cBhvr>
                                    </p:animEffect>
                                  </p:childTnLst>
                                </p:cTn>
                              </p:par>
                            </p:childTnLst>
                          </p:cTn>
                        </p:par>
                      </p:childTnLst>
                    </p:cTn>
                  </p:par>
                </p:childTnLst>
              </p:cTn>
              <p:nextCondLst>
                <p:cond evt="onClick" delay="0">
                  <p:tgtEl>
                    <p:spTgt spid="9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7"/>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Let’s Learn</a:t>
            </a:r>
            <a:endParaRPr/>
          </a:p>
        </p:txBody>
      </p:sp>
      <p:sp>
        <p:nvSpPr>
          <p:cNvPr id="108" name="Google Shape;108;p7"/>
          <p:cNvSpPr txBox="1">
            <a:spLocks noGrp="1"/>
          </p:cNvSpPr>
          <p:nvPr>
            <p:ph type="body" idx="2"/>
          </p:nvPr>
        </p:nvSpPr>
        <p:spPr>
          <a:xfrm>
            <a:off x="263046" y="1176338"/>
            <a:ext cx="11736887" cy="2093335"/>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50000"/>
              </a:lnSpc>
              <a:spcBef>
                <a:spcPts val="0"/>
              </a:spcBef>
              <a:spcAft>
                <a:spcPts val="0"/>
              </a:spcAft>
              <a:buClr>
                <a:srgbClr val="222222"/>
              </a:buClr>
              <a:buSzPts val="1800"/>
              <a:buNone/>
            </a:pPr>
            <a:r>
              <a:rPr lang="en-GB"/>
              <a:t>The Mathling went to the pet shop. </a:t>
            </a:r>
            <a:endParaRPr/>
          </a:p>
          <a:p>
            <a:pPr marL="0" lvl="0" indent="0" algn="l" rtl="0">
              <a:lnSpc>
                <a:spcPct val="150000"/>
              </a:lnSpc>
              <a:spcBef>
                <a:spcPts val="1000"/>
              </a:spcBef>
              <a:spcAft>
                <a:spcPts val="0"/>
              </a:spcAft>
              <a:buClr>
                <a:srgbClr val="222222"/>
              </a:buClr>
              <a:buSzPts val="1800"/>
              <a:buNone/>
            </a:pPr>
            <a:r>
              <a:rPr lang="en-GB" b="1"/>
              <a:t>How many animals were in the shop? </a:t>
            </a:r>
            <a:endParaRPr/>
          </a:p>
          <a:p>
            <a:pPr marL="0" lvl="0" indent="0" algn="l" rtl="0">
              <a:lnSpc>
                <a:spcPct val="150000"/>
              </a:lnSpc>
              <a:spcBef>
                <a:spcPts val="1000"/>
              </a:spcBef>
              <a:spcAft>
                <a:spcPts val="0"/>
              </a:spcAft>
              <a:buClr>
                <a:srgbClr val="222222"/>
              </a:buClr>
              <a:buSzPts val="1800"/>
              <a:buNone/>
            </a:pPr>
            <a:r>
              <a:rPr lang="en-GB" b="1"/>
              <a:t>How many dogs were there? </a:t>
            </a:r>
            <a:endParaRPr/>
          </a:p>
          <a:p>
            <a:pPr marL="0" lvl="0" indent="0" algn="l" rtl="0">
              <a:lnSpc>
                <a:spcPct val="150000"/>
              </a:lnSpc>
              <a:spcBef>
                <a:spcPts val="1000"/>
              </a:spcBef>
              <a:spcAft>
                <a:spcPts val="0"/>
              </a:spcAft>
              <a:buClr>
                <a:srgbClr val="222222"/>
              </a:buClr>
              <a:buSzPts val="1800"/>
              <a:buNone/>
            </a:pPr>
            <a:r>
              <a:rPr lang="en-GB" b="1"/>
              <a:t>How many rabbits were there? </a:t>
            </a:r>
            <a:endParaRPr/>
          </a:p>
        </p:txBody>
      </p:sp>
      <p:pic>
        <p:nvPicPr>
          <p:cNvPr id="109" name="Google Shape;109;p7" descr="A picture containing cup&#10;&#10;Description automatically generated"/>
          <p:cNvPicPr preferRelativeResize="0"/>
          <p:nvPr/>
        </p:nvPicPr>
        <p:blipFill rotWithShape="1">
          <a:blip r:embed="rId3">
            <a:alphaModFix/>
          </a:blip>
          <a:srcRect/>
          <a:stretch/>
        </p:blipFill>
        <p:spPr>
          <a:xfrm>
            <a:off x="263046" y="4108820"/>
            <a:ext cx="2704950" cy="1853400"/>
          </a:xfrm>
          <a:prstGeom prst="rect">
            <a:avLst/>
          </a:prstGeom>
          <a:noFill/>
          <a:ln>
            <a:noFill/>
          </a:ln>
        </p:spPr>
      </p:pic>
      <p:pic>
        <p:nvPicPr>
          <p:cNvPr id="110" name="Google Shape;110;p7" descr="A picture containing food&#10;&#10;Description automatically generated"/>
          <p:cNvPicPr preferRelativeResize="0"/>
          <p:nvPr/>
        </p:nvPicPr>
        <p:blipFill rotWithShape="1">
          <a:blip r:embed="rId4">
            <a:alphaModFix/>
          </a:blip>
          <a:srcRect/>
          <a:stretch/>
        </p:blipFill>
        <p:spPr>
          <a:xfrm>
            <a:off x="8555874" y="2723872"/>
            <a:ext cx="2704950" cy="1827148"/>
          </a:xfrm>
          <a:prstGeom prst="rect">
            <a:avLst/>
          </a:prstGeom>
          <a:noFill/>
          <a:ln>
            <a:noFill/>
          </a:ln>
        </p:spPr>
      </p:pic>
      <p:pic>
        <p:nvPicPr>
          <p:cNvPr id="111" name="Google Shape;111;p7" descr="A picture containing drawing&#10;&#10;Description automatically generated"/>
          <p:cNvPicPr preferRelativeResize="0"/>
          <p:nvPr/>
        </p:nvPicPr>
        <p:blipFill rotWithShape="1">
          <a:blip r:embed="rId5">
            <a:alphaModFix/>
          </a:blip>
          <a:srcRect t="6604" b="6717"/>
          <a:stretch/>
        </p:blipFill>
        <p:spPr>
          <a:xfrm>
            <a:off x="7405307" y="4465516"/>
            <a:ext cx="2018386" cy="1150666"/>
          </a:xfrm>
          <a:prstGeom prst="rect">
            <a:avLst/>
          </a:prstGeom>
          <a:noFill/>
          <a:ln>
            <a:noFill/>
          </a:ln>
        </p:spPr>
      </p:pic>
      <p:pic>
        <p:nvPicPr>
          <p:cNvPr id="112" name="Google Shape;112;p7" descr="A picture containing drawing&#10;&#10;Description automatically generated"/>
          <p:cNvPicPr preferRelativeResize="0"/>
          <p:nvPr/>
        </p:nvPicPr>
        <p:blipFill rotWithShape="1">
          <a:blip r:embed="rId6">
            <a:alphaModFix/>
          </a:blip>
          <a:srcRect/>
          <a:stretch/>
        </p:blipFill>
        <p:spPr>
          <a:xfrm>
            <a:off x="6746717" y="2223005"/>
            <a:ext cx="1881469" cy="1622125"/>
          </a:xfrm>
          <a:prstGeom prst="rect">
            <a:avLst/>
          </a:prstGeom>
          <a:noFill/>
          <a:ln>
            <a:noFill/>
          </a:ln>
        </p:spPr>
      </p:pic>
      <p:pic>
        <p:nvPicPr>
          <p:cNvPr id="113" name="Google Shape;113;p7" descr="A picture containing mug&#10;&#10;Description automatically generated"/>
          <p:cNvPicPr preferRelativeResize="0"/>
          <p:nvPr/>
        </p:nvPicPr>
        <p:blipFill rotWithShape="1">
          <a:blip r:embed="rId7">
            <a:alphaModFix/>
          </a:blip>
          <a:srcRect/>
          <a:stretch/>
        </p:blipFill>
        <p:spPr>
          <a:xfrm>
            <a:off x="4567732" y="3036475"/>
            <a:ext cx="1969153" cy="1525475"/>
          </a:xfrm>
          <a:prstGeom prst="rect">
            <a:avLst/>
          </a:prstGeom>
          <a:noFill/>
          <a:ln>
            <a:noFill/>
          </a:ln>
        </p:spPr>
      </p:pic>
      <p:pic>
        <p:nvPicPr>
          <p:cNvPr id="114" name="Google Shape;114;p7" descr="A picture containing drawing&#10;&#10;Description automatically generated"/>
          <p:cNvPicPr preferRelativeResize="0"/>
          <p:nvPr/>
        </p:nvPicPr>
        <p:blipFill rotWithShape="1">
          <a:blip r:embed="rId8">
            <a:alphaModFix/>
          </a:blip>
          <a:srcRect/>
          <a:stretch/>
        </p:blipFill>
        <p:spPr>
          <a:xfrm>
            <a:off x="3224641" y="4443297"/>
            <a:ext cx="2837575" cy="1373025"/>
          </a:xfrm>
          <a:prstGeom prst="rect">
            <a:avLst/>
          </a:prstGeom>
          <a:noFill/>
          <a:ln>
            <a:noFill/>
          </a:ln>
        </p:spPr>
      </p:pic>
      <p:pic>
        <p:nvPicPr>
          <p:cNvPr id="115" name="Google Shape;115;p7" descr="A picture containing drawing&#10;&#10;Description automatically generated"/>
          <p:cNvPicPr preferRelativeResize="0"/>
          <p:nvPr/>
        </p:nvPicPr>
        <p:blipFill rotWithShape="1">
          <a:blip r:embed="rId9">
            <a:alphaModFix/>
          </a:blip>
          <a:srcRect/>
          <a:stretch/>
        </p:blipFill>
        <p:spPr>
          <a:xfrm>
            <a:off x="10720471" y="4005218"/>
            <a:ext cx="1080707" cy="1525459"/>
          </a:xfrm>
          <a:prstGeom prst="rect">
            <a:avLst/>
          </a:prstGeom>
          <a:noFill/>
          <a:ln>
            <a:noFill/>
          </a:ln>
        </p:spPr>
      </p:pic>
      <p:pic>
        <p:nvPicPr>
          <p:cNvPr id="116" name="Google Shape;116;p7" descr="A close up of a logo&#10;&#10;Description automatically generated"/>
          <p:cNvPicPr preferRelativeResize="0"/>
          <p:nvPr/>
        </p:nvPicPr>
        <p:blipFill rotWithShape="1">
          <a:blip r:embed="rId10">
            <a:alphaModFix/>
          </a:blip>
          <a:srcRect/>
          <a:stretch/>
        </p:blipFill>
        <p:spPr>
          <a:xfrm>
            <a:off x="9103174" y="894700"/>
            <a:ext cx="2157650" cy="1461400"/>
          </a:xfrm>
          <a:prstGeom prst="rect">
            <a:avLst/>
          </a:prstGeom>
          <a:noFill/>
          <a:ln>
            <a:noFill/>
          </a:ln>
        </p:spPr>
      </p:pic>
      <p:pic>
        <p:nvPicPr>
          <p:cNvPr id="117" name="Google Shape;117;p7"/>
          <p:cNvPicPr preferRelativeResize="0"/>
          <p:nvPr/>
        </p:nvPicPr>
        <p:blipFill rotWithShape="1">
          <a:blip r:embed="rId11">
            <a:alphaModFix/>
          </a:blip>
          <a:srcRect/>
          <a:stretch/>
        </p:blipFill>
        <p:spPr>
          <a:xfrm>
            <a:off x="4306382" y="403634"/>
            <a:ext cx="1152309" cy="1138036"/>
          </a:xfrm>
          <a:prstGeom prst="rect">
            <a:avLst/>
          </a:prstGeom>
          <a:noFill/>
          <a:ln>
            <a:noFill/>
          </a:ln>
        </p:spPr>
      </p:pic>
      <p:sp>
        <p:nvSpPr>
          <p:cNvPr id="118" name="Google Shape;118;p7"/>
          <p:cNvSpPr txBox="1"/>
          <p:nvPr/>
        </p:nvSpPr>
        <p:spPr>
          <a:xfrm>
            <a:off x="192067" y="5989413"/>
            <a:ext cx="1021269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43A047"/>
                </a:solidFill>
                <a:latin typeface="Century Gothic"/>
                <a:ea typeface="Century Gothic"/>
                <a:cs typeface="Century Gothic"/>
                <a:sym typeface="Century Gothic"/>
              </a:rPr>
              <a:t>There 8 animals in the shop. There were 3 dogs. There were 2 rabbits.</a:t>
            </a:r>
            <a:endParaRPr sz="1400" b="0" i="0" u="none" strike="noStrike" cap="none">
              <a:solidFill>
                <a:srgbClr val="000000"/>
              </a:solidFill>
              <a:latin typeface="Arial"/>
              <a:ea typeface="Arial"/>
              <a:cs typeface="Arial"/>
              <a:sym typeface="Arial"/>
            </a:endParaRPr>
          </a:p>
        </p:txBody>
      </p:sp>
      <p:sp>
        <p:nvSpPr>
          <p:cNvPr id="119" name="Google Shape;119;p7"/>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entury Gothic"/>
                <a:ea typeface="Century Gothic"/>
                <a:cs typeface="Century Gothic"/>
                <a:sym typeface="Century Gothic"/>
              </a:rPr>
              <a:t>Answers</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500"/>
                                        <p:tgtEl>
                                          <p:spTgt spid="118"/>
                                        </p:tgtEl>
                                      </p:cBhvr>
                                    </p:animEffect>
                                  </p:childTnLst>
                                </p:cTn>
                              </p:par>
                            </p:childTnLst>
                          </p:cTn>
                        </p:par>
                      </p:childTnLst>
                    </p:cTn>
                  </p:par>
                </p:childTnLst>
              </p:cTn>
              <p:nextCondLst>
                <p:cond evt="onClick" delay="0">
                  <p:tgtEl>
                    <p:spTgt spid="119"/>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8"/>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126" name="Google Shape;126;p8"/>
          <p:cNvSpPr txBox="1">
            <a:spLocks noGrp="1"/>
          </p:cNvSpPr>
          <p:nvPr>
            <p:ph type="body" idx="2"/>
          </p:nvPr>
        </p:nvSpPr>
        <p:spPr>
          <a:xfrm>
            <a:off x="263046" y="1176338"/>
            <a:ext cx="11736887" cy="2772207"/>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How many cubes are there? </a:t>
            </a:r>
            <a:endParaRPr/>
          </a:p>
          <a:p>
            <a:pPr marL="0" lvl="0" indent="0" algn="l" rtl="0">
              <a:lnSpc>
                <a:spcPct val="150000"/>
              </a:lnSpc>
              <a:spcBef>
                <a:spcPts val="1000"/>
              </a:spcBef>
              <a:spcAft>
                <a:spcPts val="0"/>
              </a:spcAft>
              <a:buClr>
                <a:srgbClr val="222222"/>
              </a:buClr>
              <a:buSzPts val="1800"/>
              <a:buNone/>
            </a:pPr>
            <a:r>
              <a:rPr lang="en-GB"/>
              <a:t>There are_____ red cubes.</a:t>
            </a:r>
            <a:endParaRPr/>
          </a:p>
          <a:p>
            <a:pPr marL="0" lvl="0" indent="0" algn="l" rtl="0">
              <a:lnSpc>
                <a:spcPct val="150000"/>
              </a:lnSpc>
              <a:spcBef>
                <a:spcPts val="0"/>
              </a:spcBef>
              <a:spcAft>
                <a:spcPts val="0"/>
              </a:spcAft>
              <a:buClr>
                <a:schemeClr val="dk1"/>
              </a:buClr>
              <a:buSzPts val="1100"/>
              <a:buNone/>
            </a:pPr>
            <a:endParaRPr/>
          </a:p>
          <a:p>
            <a:pPr marL="0" lvl="0" indent="0" algn="l" rtl="0">
              <a:lnSpc>
                <a:spcPct val="150000"/>
              </a:lnSpc>
              <a:spcBef>
                <a:spcPts val="0"/>
              </a:spcBef>
              <a:spcAft>
                <a:spcPts val="0"/>
              </a:spcAft>
              <a:buClr>
                <a:schemeClr val="dk1"/>
              </a:buClr>
              <a:buSzPts val="1100"/>
              <a:buNone/>
            </a:pPr>
            <a:r>
              <a:rPr lang="en-GB"/>
              <a:t>There are _____ blue cubes.</a:t>
            </a:r>
            <a:endParaRPr/>
          </a:p>
          <a:p>
            <a:pPr marL="0" lvl="0" indent="0" algn="l" rtl="0">
              <a:lnSpc>
                <a:spcPct val="150000"/>
              </a:lnSpc>
              <a:spcBef>
                <a:spcPts val="0"/>
              </a:spcBef>
              <a:spcAft>
                <a:spcPts val="0"/>
              </a:spcAft>
              <a:buClr>
                <a:schemeClr val="dk1"/>
              </a:buClr>
              <a:buSzPts val="1100"/>
              <a:buNone/>
            </a:pPr>
            <a:endParaRPr/>
          </a:p>
          <a:p>
            <a:pPr marL="0" lvl="0" indent="0" algn="l" rtl="0">
              <a:lnSpc>
                <a:spcPct val="150000"/>
              </a:lnSpc>
              <a:spcBef>
                <a:spcPts val="0"/>
              </a:spcBef>
              <a:spcAft>
                <a:spcPts val="0"/>
              </a:spcAft>
              <a:buClr>
                <a:schemeClr val="dk1"/>
              </a:buClr>
              <a:buSzPts val="1100"/>
              <a:buNone/>
            </a:pPr>
            <a:r>
              <a:rPr lang="en-GB"/>
              <a:t>There are _____ cubes altogether.</a:t>
            </a:r>
            <a:endParaRPr/>
          </a:p>
          <a:p>
            <a:pPr marL="0" lvl="0" indent="0" algn="l" rtl="0">
              <a:lnSpc>
                <a:spcPct val="150000"/>
              </a:lnSpc>
              <a:spcBef>
                <a:spcPts val="1000"/>
              </a:spcBef>
              <a:spcAft>
                <a:spcPts val="0"/>
              </a:spcAft>
              <a:buClr>
                <a:srgbClr val="222222"/>
              </a:buClr>
              <a:buSzPts val="1800"/>
              <a:buNone/>
            </a:pPr>
            <a:endParaRPr/>
          </a:p>
        </p:txBody>
      </p:sp>
      <p:sp>
        <p:nvSpPr>
          <p:cNvPr id="127" name="Google Shape;127;p8"/>
          <p:cNvSpPr txBox="1"/>
          <p:nvPr/>
        </p:nvSpPr>
        <p:spPr>
          <a:xfrm>
            <a:off x="1413348" y="1713517"/>
            <a:ext cx="472951"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43A047"/>
                </a:solidFill>
                <a:latin typeface="Century Gothic"/>
                <a:ea typeface="Century Gothic"/>
                <a:cs typeface="Century Gothic"/>
                <a:sym typeface="Century Gothic"/>
              </a:rPr>
              <a:t>3</a:t>
            </a:r>
            <a:endParaRPr sz="1400" b="0" i="0" u="none" strike="noStrike" cap="none">
              <a:solidFill>
                <a:srgbClr val="000000"/>
              </a:solidFill>
              <a:latin typeface="Arial"/>
              <a:ea typeface="Arial"/>
              <a:cs typeface="Arial"/>
              <a:sym typeface="Arial"/>
            </a:endParaRPr>
          </a:p>
        </p:txBody>
      </p:sp>
      <p:sp>
        <p:nvSpPr>
          <p:cNvPr id="128" name="Google Shape;128;p8"/>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entury Gothic"/>
                <a:ea typeface="Century Gothic"/>
                <a:cs typeface="Century Gothic"/>
                <a:sym typeface="Century Gothic"/>
              </a:rPr>
              <a:t>Answers</a:t>
            </a:r>
            <a:endParaRPr sz="1400" b="0" i="0" u="none" strike="noStrike" cap="none">
              <a:solidFill>
                <a:srgbClr val="000000"/>
              </a:solidFill>
              <a:latin typeface="Arial"/>
              <a:ea typeface="Arial"/>
              <a:cs typeface="Arial"/>
              <a:sym typeface="Arial"/>
            </a:endParaRPr>
          </a:p>
        </p:txBody>
      </p:sp>
      <p:sp>
        <p:nvSpPr>
          <p:cNvPr id="129" name="Google Shape;129;p8"/>
          <p:cNvSpPr txBox="1"/>
          <p:nvPr/>
        </p:nvSpPr>
        <p:spPr>
          <a:xfrm>
            <a:off x="1483755" y="2527712"/>
            <a:ext cx="472951"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43A047"/>
                </a:solidFill>
                <a:latin typeface="Century Gothic"/>
                <a:ea typeface="Century Gothic"/>
                <a:cs typeface="Century Gothic"/>
                <a:sym typeface="Century Gothic"/>
              </a:rPr>
              <a:t>2</a:t>
            </a:r>
            <a:endParaRPr sz="1400" b="0" i="0" u="none" strike="noStrike" cap="none">
              <a:solidFill>
                <a:srgbClr val="000000"/>
              </a:solidFill>
              <a:latin typeface="Arial"/>
              <a:ea typeface="Arial"/>
              <a:cs typeface="Arial"/>
              <a:sym typeface="Arial"/>
            </a:endParaRPr>
          </a:p>
        </p:txBody>
      </p:sp>
      <p:sp>
        <p:nvSpPr>
          <p:cNvPr id="130" name="Google Shape;130;p8"/>
          <p:cNvSpPr txBox="1"/>
          <p:nvPr/>
        </p:nvSpPr>
        <p:spPr>
          <a:xfrm>
            <a:off x="1497610" y="3341907"/>
            <a:ext cx="472951"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43A047"/>
                </a:solidFill>
                <a:latin typeface="Century Gothic"/>
                <a:ea typeface="Century Gothic"/>
                <a:cs typeface="Century Gothic"/>
                <a:sym typeface="Century Gothic"/>
              </a:rPr>
              <a:t>5</a:t>
            </a:r>
            <a:endParaRPr sz="1400" b="0" i="0" u="none" strike="noStrike" cap="none">
              <a:solidFill>
                <a:srgbClr val="000000"/>
              </a:solidFill>
              <a:latin typeface="Arial"/>
              <a:ea typeface="Arial"/>
              <a:cs typeface="Arial"/>
              <a:sym typeface="Arial"/>
            </a:endParaRPr>
          </a:p>
        </p:txBody>
      </p:sp>
      <p:pic>
        <p:nvPicPr>
          <p:cNvPr id="131" name="Google Shape;131;p8"/>
          <p:cNvPicPr preferRelativeResize="0"/>
          <p:nvPr/>
        </p:nvPicPr>
        <p:blipFill rotWithShape="1">
          <a:blip r:embed="rId3">
            <a:alphaModFix/>
          </a:blip>
          <a:srcRect/>
          <a:stretch/>
        </p:blipFill>
        <p:spPr>
          <a:xfrm>
            <a:off x="5515422" y="1397800"/>
            <a:ext cx="1090100" cy="1169308"/>
          </a:xfrm>
          <a:prstGeom prst="rect">
            <a:avLst/>
          </a:prstGeom>
          <a:noFill/>
          <a:ln>
            <a:noFill/>
          </a:ln>
        </p:spPr>
      </p:pic>
      <p:pic>
        <p:nvPicPr>
          <p:cNvPr id="132" name="Google Shape;132;p8"/>
          <p:cNvPicPr preferRelativeResize="0"/>
          <p:nvPr/>
        </p:nvPicPr>
        <p:blipFill rotWithShape="1">
          <a:blip r:embed="rId3">
            <a:alphaModFix/>
          </a:blip>
          <a:srcRect/>
          <a:stretch/>
        </p:blipFill>
        <p:spPr>
          <a:xfrm>
            <a:off x="8882077" y="3351291"/>
            <a:ext cx="1090100" cy="1169308"/>
          </a:xfrm>
          <a:prstGeom prst="rect">
            <a:avLst/>
          </a:prstGeom>
          <a:noFill/>
          <a:ln>
            <a:noFill/>
          </a:ln>
        </p:spPr>
      </p:pic>
      <p:pic>
        <p:nvPicPr>
          <p:cNvPr id="133" name="Google Shape;133;p8"/>
          <p:cNvPicPr preferRelativeResize="0"/>
          <p:nvPr/>
        </p:nvPicPr>
        <p:blipFill rotWithShape="1">
          <a:blip r:embed="rId3">
            <a:alphaModFix/>
          </a:blip>
          <a:srcRect/>
          <a:stretch/>
        </p:blipFill>
        <p:spPr>
          <a:xfrm>
            <a:off x="6831604" y="4999982"/>
            <a:ext cx="1090100" cy="1169308"/>
          </a:xfrm>
          <a:prstGeom prst="rect">
            <a:avLst/>
          </a:prstGeom>
          <a:noFill/>
          <a:ln>
            <a:noFill/>
          </a:ln>
        </p:spPr>
      </p:pic>
      <p:pic>
        <p:nvPicPr>
          <p:cNvPr id="134" name="Google Shape;134;p8"/>
          <p:cNvPicPr preferRelativeResize="0"/>
          <p:nvPr/>
        </p:nvPicPr>
        <p:blipFill rotWithShape="1">
          <a:blip r:embed="rId4">
            <a:alphaModFix/>
          </a:blip>
          <a:srcRect/>
          <a:stretch/>
        </p:blipFill>
        <p:spPr>
          <a:xfrm>
            <a:off x="4803848" y="3879228"/>
            <a:ext cx="1090100" cy="1165550"/>
          </a:xfrm>
          <a:prstGeom prst="rect">
            <a:avLst/>
          </a:prstGeom>
          <a:noFill/>
          <a:ln>
            <a:noFill/>
          </a:ln>
        </p:spPr>
      </p:pic>
      <p:pic>
        <p:nvPicPr>
          <p:cNvPr id="135" name="Google Shape;135;p8"/>
          <p:cNvPicPr preferRelativeResize="0"/>
          <p:nvPr/>
        </p:nvPicPr>
        <p:blipFill rotWithShape="1">
          <a:blip r:embed="rId4">
            <a:alphaModFix/>
          </a:blip>
          <a:srcRect/>
          <a:stretch/>
        </p:blipFill>
        <p:spPr>
          <a:xfrm>
            <a:off x="8128939" y="1620937"/>
            <a:ext cx="1090100" cy="1165550"/>
          </a:xfrm>
          <a:prstGeom prst="rect">
            <a:avLst/>
          </a:prstGeom>
          <a:noFill/>
          <a:ln>
            <a:noFill/>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500"/>
                                        <p:tgtEl>
                                          <p:spTgt spid="127"/>
                                        </p:tgtEl>
                                      </p:cBhvr>
                                    </p:animEffect>
                                  </p:childTnLst>
                                </p:cTn>
                              </p:par>
                              <p:par>
                                <p:cTn id="8" presetID="10" presetClass="entr" presetSubtype="0" fill="hold" nodeType="withEffect">
                                  <p:stCondLst>
                                    <p:cond delay="0"/>
                                  </p:stCondLst>
                                  <p:childTnLst>
                                    <p:set>
                                      <p:cBhvr>
                                        <p:cTn id="9" dur="1" fill="hold">
                                          <p:stCondLst>
                                            <p:cond delay="0"/>
                                          </p:stCondLst>
                                        </p:cTn>
                                        <p:tgtEl>
                                          <p:spTgt spid="130"/>
                                        </p:tgtEl>
                                        <p:attrNameLst>
                                          <p:attrName>style.visibility</p:attrName>
                                        </p:attrNameLst>
                                      </p:cBhvr>
                                      <p:to>
                                        <p:strVal val="visible"/>
                                      </p:to>
                                    </p:set>
                                    <p:animEffect transition="in" filter="fade">
                                      <p:cBhvr>
                                        <p:cTn id="10" dur="500"/>
                                        <p:tgtEl>
                                          <p:spTgt spid="130"/>
                                        </p:tgtEl>
                                      </p:cBhvr>
                                    </p:animEffect>
                                  </p:childTnLst>
                                </p:cTn>
                              </p:par>
                              <p:par>
                                <p:cTn id="11" presetID="10" presetClass="entr" presetSubtype="0" fill="hold" nodeType="withEffect">
                                  <p:stCondLst>
                                    <p:cond delay="0"/>
                                  </p:stCondLst>
                                  <p:childTnLst>
                                    <p:set>
                                      <p:cBhvr>
                                        <p:cTn id="12" dur="1" fill="hold">
                                          <p:stCondLst>
                                            <p:cond delay="0"/>
                                          </p:stCondLst>
                                        </p:cTn>
                                        <p:tgtEl>
                                          <p:spTgt spid="129"/>
                                        </p:tgtEl>
                                        <p:attrNameLst>
                                          <p:attrName>style.visibility</p:attrName>
                                        </p:attrNameLst>
                                      </p:cBhvr>
                                      <p:to>
                                        <p:strVal val="visible"/>
                                      </p:to>
                                    </p:set>
                                    <p:animEffect transition="in" filter="fade">
                                      <p:cBhvr>
                                        <p:cTn id="13" dur="500"/>
                                        <p:tgtEl>
                                          <p:spTgt spid="129"/>
                                        </p:tgtEl>
                                      </p:cBhvr>
                                    </p:animEffect>
                                  </p:childTnLst>
                                </p:cTn>
                              </p:par>
                            </p:childTnLst>
                          </p:cTn>
                        </p:par>
                      </p:childTnLst>
                    </p:cTn>
                  </p:par>
                </p:childTnLst>
              </p:cTn>
              <p:nextCondLst>
                <p:cond evt="onClick" delay="0">
                  <p:tgtEl>
                    <p:spTgt spid="128"/>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9"/>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3" name="Picture 2" descr="Graphical user interface&#10;&#10;Description automatically generated with medium confidence">
            <a:extLst>
              <a:ext uri="{FF2B5EF4-FFF2-40B4-BE49-F238E27FC236}">
                <a16:creationId xmlns:a16="http://schemas.microsoft.com/office/drawing/2014/main" id="{701ECA4A-C274-EE48-8E6E-27C1F33D374B}"/>
              </a:ext>
            </a:extLst>
          </p:cNvPr>
          <p:cNvPicPr>
            <a:picLocks noChangeAspect="1"/>
          </p:cNvPicPr>
          <p:nvPr/>
        </p:nvPicPr>
        <p:blipFill>
          <a:blip r:embed="rId3"/>
          <a:stretch>
            <a:fillRect/>
          </a:stretch>
        </p:blipFill>
        <p:spPr>
          <a:xfrm>
            <a:off x="263524" y="1077157"/>
            <a:ext cx="7833360" cy="2773680"/>
          </a:xfrm>
          <a:prstGeom prst="rect">
            <a:avLst/>
          </a:prstGeom>
          <a:effectLst>
            <a:outerShdw blurRad="50800" dist="38100" dir="2700000" algn="tl" rotWithShape="0">
              <a:prstClr val="black">
                <a:alpha val="40000"/>
              </a:prstClr>
            </a:outerShdw>
          </a:effectLst>
        </p:spPr>
      </p:pic>
    </p:spTree>
  </p:cSld>
  <p:clrMapOvr>
    <a:masterClrMapping/>
  </p:clrMapOvr>
</p:sld>
</file>

<file path=ppt/theme/theme1.xml><?xml version="1.0" encoding="utf-8"?>
<a:theme xmlns:a="http://schemas.openxmlformats.org/drawingml/2006/main" name="Titl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1358</Words>
  <Application>Microsoft Macintosh PowerPoint</Application>
  <PresentationFormat>Widescreen</PresentationFormat>
  <Paragraphs>155</Paragraphs>
  <Slides>17</Slides>
  <Notes>17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Calibri</vt:lpstr>
      <vt:lpstr>Arial</vt:lpstr>
      <vt:lpstr>Century Gothic</vt:lpstr>
      <vt:lpstr>Titles</vt:lpstr>
      <vt:lpstr>Office Theme</vt:lpstr>
      <vt:lpstr>PowerPoint Presentation</vt:lpstr>
      <vt:lpstr>PowerPoint Presentation</vt:lpstr>
      <vt:lpstr>PowerPoint Presentation</vt:lpstr>
      <vt:lpstr>PowerPoint Presentation</vt:lpstr>
      <vt:lpstr>To count objects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following slides are based on: Subitising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Searle</dc:creator>
  <cp:lastModifiedBy>Hannah Searle</cp:lastModifiedBy>
  <cp:revision>3</cp:revision>
  <dcterms:created xsi:type="dcterms:W3CDTF">2022-06-30T10:03:35Z</dcterms:created>
  <dcterms:modified xsi:type="dcterms:W3CDTF">2022-08-23T18:02:15Z</dcterms:modified>
</cp:coreProperties>
</file>