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48" r:id="rId2"/>
  </p:sldMasterIdLst>
  <p:notesMasterIdLst>
    <p:notesMasterId r:id="rId20"/>
  </p:notesMasterIdLst>
  <p:sldIdLst>
    <p:sldId id="260" r:id="rId3"/>
    <p:sldId id="261" r:id="rId4"/>
    <p:sldId id="262" r:id="rId5"/>
    <p:sldId id="264" r:id="rId6"/>
    <p:sldId id="266" r:id="rId7"/>
    <p:sldId id="263" r:id="rId8"/>
    <p:sldId id="267" r:id="rId9"/>
    <p:sldId id="268" r:id="rId10"/>
    <p:sldId id="269" r:id="rId11"/>
    <p:sldId id="271" r:id="rId12"/>
    <p:sldId id="272" r:id="rId13"/>
    <p:sldId id="273" r:id="rId14"/>
    <p:sldId id="274" r:id="rId15"/>
    <p:sldId id="275" r:id="rId16"/>
    <p:sldId id="265" r:id="rId17"/>
    <p:sldId id="270"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43A047"/>
    <a:srgbClr val="2196F3"/>
    <a:srgbClr val="0277BD"/>
    <a:srgbClr val="CCD4F4"/>
    <a:srgbClr val="F8FBFF"/>
    <a:srgbClr val="F8FCFF"/>
    <a:srgbClr val="E4F2FF"/>
    <a:srgbClr val="E8EAF6"/>
    <a:srgbClr val="E1F5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7279"/>
  </p:normalViewPr>
  <p:slideViewPr>
    <p:cSldViewPr snapToGrid="0" snapToObjects="1">
      <p:cViewPr varScale="1">
        <p:scale>
          <a:sx n="93" d="100"/>
          <a:sy n="93" d="100"/>
        </p:scale>
        <p:origin x="56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03805F-7D1E-E94C-BB55-3B101E5AFAED}" type="datetimeFigureOut">
              <a:rPr lang="en-GB" smtClean="0"/>
              <a:t>24/08/2022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B76D0C-E1F7-C24C-9F61-F920AE9184C6}" type="slidenum">
              <a:rPr lang="en-GB" smtClean="0"/>
              <a:t>‹#›</a:t>
            </a:fld>
            <a:endParaRPr lang="en-GB"/>
          </a:p>
        </p:txBody>
      </p:sp>
    </p:spTree>
    <p:extLst>
      <p:ext uri="{BB962C8B-B14F-4D97-AF65-F5344CB8AC3E}">
        <p14:creationId xmlns:p14="http://schemas.microsoft.com/office/powerpoint/2010/main" val="2797417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3</a:t>
            </a:fld>
            <a:endParaRPr lang="en-GB"/>
          </a:p>
        </p:txBody>
      </p:sp>
    </p:spTree>
    <p:extLst>
      <p:ext uri="{BB962C8B-B14F-4D97-AF65-F5344CB8AC3E}">
        <p14:creationId xmlns:p14="http://schemas.microsoft.com/office/powerpoint/2010/main" val="1947234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a:buAutoNum type="alphaLcParenR"/>
            </a:pPr>
            <a:r>
              <a:rPr lang="en-GB" dirty="0"/>
              <a:t>Approximately 55</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GB" dirty="0"/>
              <a:t>Approximately 68</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GB" dirty="0"/>
              <a:t>Approximately 71</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GB" dirty="0"/>
              <a:t>Approximately 79</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GB" dirty="0"/>
              <a:t>Approximately 97</a:t>
            </a:r>
          </a:p>
        </p:txBody>
      </p:sp>
      <p:sp>
        <p:nvSpPr>
          <p:cNvPr id="4" name="Slide Number Placeholder 3"/>
          <p:cNvSpPr>
            <a:spLocks noGrp="1"/>
          </p:cNvSpPr>
          <p:nvPr>
            <p:ph type="sldNum" sz="quarter" idx="5"/>
          </p:nvPr>
        </p:nvSpPr>
        <p:spPr/>
        <p:txBody>
          <a:bodyPr/>
          <a:lstStyle/>
          <a:p>
            <a:fld id="{9FB76D0C-E1F7-C24C-9F61-F920AE9184C6}" type="slidenum">
              <a:rPr lang="en-GB" smtClean="0"/>
              <a:t>13</a:t>
            </a:fld>
            <a:endParaRPr lang="en-GB"/>
          </a:p>
        </p:txBody>
      </p:sp>
    </p:spTree>
    <p:extLst>
      <p:ext uri="{BB962C8B-B14F-4D97-AF65-F5344CB8AC3E}">
        <p14:creationId xmlns:p14="http://schemas.microsoft.com/office/powerpoint/2010/main" val="2405352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Number line</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Where will you put your arrow? Is it halfway between two multiples of 10? Is it closer to one multiple or another? Is your partner’s estimate the same as yours? Why is it okay to have different estimates? </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not remember that an estimate is a sensible (educated) guess.</a:t>
            </a:r>
          </a:p>
          <a:p>
            <a:pPr rtl="0"/>
            <a:r>
              <a:rPr lang="en-GB" sz="1200" b="1" i="0" u="none" strike="noStrike" kern="1200" dirty="0">
                <a:solidFill>
                  <a:schemeClr val="tx1"/>
                </a:solidFill>
                <a:effectLst/>
                <a:latin typeface="+mn-lt"/>
                <a:ea typeface="+mn-ea"/>
                <a:cs typeface="+mn-cs"/>
              </a:rPr>
              <a:t>Further Practice </a:t>
            </a:r>
            <a:r>
              <a:rPr lang="en-GB" sz="1200" b="0" i="0" u="none" strike="noStrike" kern="1200" dirty="0">
                <a:solidFill>
                  <a:schemeClr val="tx1"/>
                </a:solidFill>
                <a:effectLst/>
                <a:latin typeface="+mn-lt"/>
                <a:ea typeface="+mn-ea"/>
                <a:cs typeface="+mn-cs"/>
              </a:rPr>
              <a:t>– Change the start and end numbers and repeat.</a:t>
            </a:r>
            <a:endParaRPr lang="en-GB" b="0" dirty="0">
              <a:effectLst/>
            </a:endParaRPr>
          </a:p>
          <a:p>
            <a:r>
              <a:rPr lang="en-GB" sz="1200" b="1" i="0" u="none" strike="noStrike" kern="1200" dirty="0">
                <a:solidFill>
                  <a:schemeClr val="tx1"/>
                </a:solidFill>
                <a:effectLst/>
                <a:latin typeface="+mn-lt"/>
                <a:ea typeface="+mn-ea"/>
                <a:cs typeface="+mn-cs"/>
              </a:rPr>
              <a:t>Extension</a:t>
            </a:r>
            <a:r>
              <a:rPr lang="en-GB" sz="1200" b="0" i="0" u="none" strike="noStrike" kern="1200" dirty="0">
                <a:solidFill>
                  <a:schemeClr val="tx1"/>
                </a:solidFill>
                <a:effectLst/>
                <a:latin typeface="+mn-lt"/>
                <a:ea typeface="+mn-ea"/>
                <a:cs typeface="+mn-cs"/>
              </a:rPr>
              <a:t> – Draw an arrow, which number could it NOT be? How do you know?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14</a:t>
            </a:fld>
            <a:endParaRPr lang="en-GB"/>
          </a:p>
        </p:txBody>
      </p:sp>
    </p:spTree>
    <p:extLst>
      <p:ext uri="{BB962C8B-B14F-4D97-AF65-F5344CB8AC3E}">
        <p14:creationId xmlns:p14="http://schemas.microsoft.com/office/powerpoint/2010/main" val="534038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dirty="0">
                <a:solidFill>
                  <a:schemeClr val="tx1"/>
                </a:solidFill>
                <a:effectLst/>
                <a:latin typeface="+mn-lt"/>
                <a:ea typeface="+mn-ea"/>
                <a:cs typeface="+mn-cs"/>
              </a:rPr>
              <a:t>How and when to use these slides </a:t>
            </a:r>
            <a:r>
              <a:rPr lang="en-GB" sz="1200" b="0" i="0" u="none" strike="noStrike" kern="1200" dirty="0">
                <a:solidFill>
                  <a:schemeClr val="tx1"/>
                </a:solidFill>
                <a:effectLst/>
                <a:latin typeface="+mn-lt"/>
                <a:ea typeface="+mn-ea"/>
                <a:cs typeface="+mn-cs"/>
              </a:rPr>
              <a:t>– Pupils may not be familiar with estimating and reasoning with numbers, which is core to this lesson. Use these slides to develop pupils understanding of reasoning with numbers and estimating (e.g. it is not sensible to estimate you have picked up 30 counters if you started with 20). The first slide could also draw on subitising to check the estimate.</a:t>
            </a:r>
          </a:p>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20 counters</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How many counters do you think you picked up? Why do you think that? How many are left? Could you have picked up 21 counters? Why not?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16</a:t>
            </a:fld>
            <a:endParaRPr lang="en-GB"/>
          </a:p>
        </p:txBody>
      </p:sp>
    </p:spTree>
    <p:extLst>
      <p:ext uri="{BB962C8B-B14F-4D97-AF65-F5344CB8AC3E}">
        <p14:creationId xmlns:p14="http://schemas.microsoft.com/office/powerpoint/2010/main" val="2339027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1" u="none" strike="noStrike" kern="1200" dirty="0">
                <a:solidFill>
                  <a:schemeClr val="tx1"/>
                </a:solidFill>
                <a:effectLst/>
                <a:latin typeface="+mn-lt"/>
                <a:ea typeface="+mn-ea"/>
                <a:cs typeface="+mn-cs"/>
              </a:rPr>
              <a:t>This is a repeat of the previous task but with larger objects. Use this slide to ensure pupils know that the size of the objects does not change the quantity e.g. their estimates should still not be over 20).</a:t>
            </a:r>
          </a:p>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Toys</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How many toys do you think you picked up? Why do you think that? </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think the size of objects means more objects.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17</a:t>
            </a:fld>
            <a:endParaRPr lang="en-GB"/>
          </a:p>
        </p:txBody>
      </p:sp>
    </p:spTree>
    <p:extLst>
      <p:ext uri="{BB962C8B-B14F-4D97-AF65-F5344CB8AC3E}">
        <p14:creationId xmlns:p14="http://schemas.microsoft.com/office/powerpoint/2010/main" val="370264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a:solidFill>
                  <a:schemeClr val="tx1"/>
                </a:solidFill>
                <a:effectLst/>
                <a:latin typeface="+mn-lt"/>
                <a:ea typeface="+mn-ea"/>
                <a:cs typeface="+mn-cs"/>
              </a:rPr>
              <a:t>Assessment point for the lesson – ask the pupils to vote for the answer they think is correct. </a:t>
            </a:r>
            <a:endParaRPr lang="en-GB" b="0" dirty="0">
              <a:effectLst/>
            </a:endParaRPr>
          </a:p>
          <a:p>
            <a:pPr rtl="0"/>
            <a:br>
              <a:rPr lang="en-GB" b="0" dirty="0">
                <a:effectLst/>
              </a:rPr>
            </a:br>
            <a:r>
              <a:rPr lang="en-GB" sz="1200" b="0" i="0" u="none" strike="noStrike" kern="1200" dirty="0">
                <a:solidFill>
                  <a:schemeClr val="tx1"/>
                </a:solidFill>
                <a:effectLst/>
                <a:latin typeface="+mn-lt"/>
                <a:ea typeface="+mn-ea"/>
                <a:cs typeface="+mn-cs"/>
              </a:rPr>
              <a:t>A – The pupil has counted the divisions as if they are one and rounded to the nearest number.</a:t>
            </a:r>
            <a:endParaRPr lang="en-GB" b="0" dirty="0">
              <a:effectLst/>
            </a:endParaRPr>
          </a:p>
          <a:p>
            <a:pPr rtl="0"/>
            <a:r>
              <a:rPr lang="en-GB" sz="1200" b="0" i="0" u="none" strike="noStrike" kern="1200" dirty="0">
                <a:solidFill>
                  <a:schemeClr val="tx1"/>
                </a:solidFill>
                <a:effectLst/>
                <a:latin typeface="+mn-lt"/>
                <a:ea typeface="+mn-ea"/>
                <a:cs typeface="+mn-cs"/>
              </a:rPr>
              <a:t>B – The pupil has identified the number line is increasing in tens but has not identified that the arrow is not pointing directly to 60.</a:t>
            </a:r>
          </a:p>
          <a:p>
            <a:pPr rtl="0"/>
            <a:r>
              <a:rPr lang="en-GB" sz="1200" b="0" i="0" u="none" strike="noStrike" kern="1200" dirty="0">
                <a:solidFill>
                  <a:schemeClr val="tx1"/>
                </a:solidFill>
                <a:effectLst/>
                <a:latin typeface="+mn-lt"/>
                <a:ea typeface="+mn-ea"/>
                <a:cs typeface="+mn-cs"/>
              </a:rPr>
              <a:t>C – Correct answer</a:t>
            </a:r>
          </a:p>
          <a:p>
            <a:pPr rtl="0"/>
            <a:r>
              <a:rPr lang="en-GB" sz="1200" b="0" i="0" u="none" strike="noStrike" kern="1200" dirty="0">
                <a:solidFill>
                  <a:schemeClr val="tx1"/>
                </a:solidFill>
                <a:effectLst/>
                <a:latin typeface="+mn-lt"/>
                <a:ea typeface="+mn-ea"/>
                <a:cs typeface="+mn-cs"/>
              </a:rPr>
              <a:t>D – The pupil has understood how to read the number line but has not understood that the arrow is not hallway between 60 and 70.</a:t>
            </a:r>
            <a:endParaRPr lang="en-GB" dirty="0"/>
          </a:p>
          <a:p>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4</a:t>
            </a:fld>
            <a:endParaRPr lang="en-GB"/>
          </a:p>
        </p:txBody>
      </p:sp>
    </p:spTree>
    <p:extLst>
      <p:ext uri="{BB962C8B-B14F-4D97-AF65-F5344CB8AC3E}">
        <p14:creationId xmlns:p14="http://schemas.microsoft.com/office/powerpoint/2010/main" val="1551278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1" u="none" strike="noStrike" kern="1200" dirty="0">
                <a:solidFill>
                  <a:schemeClr val="tx1"/>
                </a:solidFill>
                <a:effectLst/>
                <a:latin typeface="+mn-lt"/>
                <a:ea typeface="+mn-ea"/>
                <a:cs typeface="+mn-cs"/>
              </a:rPr>
              <a:t>This starter is designed to encourage discussion around the position of numbers in preparation for estimating their position on a number line. </a:t>
            </a:r>
          </a:p>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Number line</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What is 1 more than 85? What is 1 less than 85? Can you complete the number line? Which multiples of 10 are there? </a:t>
            </a:r>
            <a:endParaRPr lang="en-GB" b="0" dirty="0">
              <a:effectLst/>
            </a:endParaRPr>
          </a:p>
        </p:txBody>
      </p:sp>
      <p:sp>
        <p:nvSpPr>
          <p:cNvPr id="4" name="Slide Number Placeholder 3"/>
          <p:cNvSpPr>
            <a:spLocks noGrp="1"/>
          </p:cNvSpPr>
          <p:nvPr>
            <p:ph type="sldNum" sz="quarter" idx="5"/>
          </p:nvPr>
        </p:nvSpPr>
        <p:spPr/>
        <p:txBody>
          <a:bodyPr/>
          <a:lstStyle/>
          <a:p>
            <a:fld id="{9FB76D0C-E1F7-C24C-9F61-F920AE9184C6}" type="slidenum">
              <a:rPr lang="en-GB" smtClean="0"/>
              <a:t>6</a:t>
            </a:fld>
            <a:endParaRPr lang="en-GB"/>
          </a:p>
        </p:txBody>
      </p:sp>
    </p:spTree>
    <p:extLst>
      <p:ext uri="{BB962C8B-B14F-4D97-AF65-F5344CB8AC3E}">
        <p14:creationId xmlns:p14="http://schemas.microsoft.com/office/powerpoint/2010/main" val="1128734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1" u="none" strike="noStrike" kern="1200" dirty="0">
                <a:solidFill>
                  <a:schemeClr val="tx1"/>
                </a:solidFill>
                <a:effectLst/>
                <a:latin typeface="+mn-lt"/>
                <a:ea typeface="+mn-ea"/>
                <a:cs typeface="+mn-cs"/>
              </a:rPr>
              <a:t>Pupils may not have looked at estimating before, use this slide to discuss what estimating means and how we estimate halfway point (more complicated estimating will be explored in later slides). </a:t>
            </a:r>
          </a:p>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Number line</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What does estimate mean? Why are we making a ‘sensible’ guess? Would it be sensible to put the arrow right next to 80? Why/ why not? Would it be sensible to put the arrow between 70 and 80? </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not understand the concept of estimating.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7</a:t>
            </a:fld>
            <a:endParaRPr lang="en-GB"/>
          </a:p>
        </p:txBody>
      </p:sp>
    </p:spTree>
    <p:extLst>
      <p:ext uri="{BB962C8B-B14F-4D97-AF65-F5344CB8AC3E}">
        <p14:creationId xmlns:p14="http://schemas.microsoft.com/office/powerpoint/2010/main" val="2874080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1" u="none" strike="noStrike" kern="1200" dirty="0">
                <a:solidFill>
                  <a:schemeClr val="tx1"/>
                </a:solidFill>
                <a:effectLst/>
                <a:latin typeface="+mn-lt"/>
                <a:ea typeface="+mn-ea"/>
                <a:cs typeface="+mn-cs"/>
              </a:rPr>
              <a:t>Remind pupils of the benefit of labelling the divisions. </a:t>
            </a:r>
          </a:p>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Number line</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Which multiples of 10 is 25 between? Is it halfway between the multiples? What does ‘halfway’ mean? How do you know it is between these multiples? Which multiples of 10 is 5 between? </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put 5 on the 50 division.</a:t>
            </a:r>
          </a:p>
          <a:p>
            <a:pPr rtl="0"/>
            <a:r>
              <a:rPr lang="en-GB" sz="1200" b="1" i="0" u="none" strike="noStrike" kern="1200" dirty="0">
                <a:solidFill>
                  <a:schemeClr val="tx1"/>
                </a:solidFill>
                <a:effectLst/>
                <a:latin typeface="+mn-lt"/>
                <a:ea typeface="+mn-ea"/>
                <a:cs typeface="+mn-cs"/>
              </a:rPr>
              <a:t>Further Practice </a:t>
            </a:r>
            <a:r>
              <a:rPr lang="en-GB" sz="1200" b="0" i="0" u="none" strike="noStrike" kern="1200" dirty="0">
                <a:solidFill>
                  <a:schemeClr val="tx1"/>
                </a:solidFill>
                <a:effectLst/>
                <a:latin typeface="+mn-lt"/>
                <a:ea typeface="+mn-ea"/>
                <a:cs typeface="+mn-cs"/>
              </a:rPr>
              <a:t>– Mark one of the numbers incorrectly – ask pupils to explain your mistake.</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8</a:t>
            </a:fld>
            <a:endParaRPr lang="en-GB"/>
          </a:p>
        </p:txBody>
      </p:sp>
    </p:spTree>
    <p:extLst>
      <p:ext uri="{BB962C8B-B14F-4D97-AF65-F5344CB8AC3E}">
        <p14:creationId xmlns:p14="http://schemas.microsoft.com/office/powerpoint/2010/main" val="2667413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a:buAutoNum type="alphaLcParenR"/>
            </a:pPr>
            <a:r>
              <a:rPr lang="en-GB" dirty="0"/>
              <a:t>Halfway between 40 and 50</a:t>
            </a:r>
          </a:p>
          <a:p>
            <a:pPr marL="228600" indent="-228600" rtl="0">
              <a:buAutoNum type="alphaLcParenR"/>
            </a:pPr>
            <a:r>
              <a:rPr lang="en-GB" dirty="0"/>
              <a:t>Halfway between 90 and 100</a:t>
            </a:r>
          </a:p>
          <a:p>
            <a:pPr marL="228600" indent="-228600" rtl="0">
              <a:buAutoNum type="alphaLcParenR"/>
            </a:pPr>
            <a:r>
              <a:rPr lang="en-GB" dirty="0"/>
              <a:t>Halfway between 30 and 40</a:t>
            </a:r>
          </a:p>
          <a:p>
            <a:pPr marL="228600" indent="-228600" rtl="0">
              <a:buAutoNum type="alphaLcParenR"/>
            </a:pPr>
            <a:r>
              <a:rPr lang="en-GB" dirty="0"/>
              <a:t>Halfway between 10 and 20</a:t>
            </a:r>
          </a:p>
        </p:txBody>
      </p:sp>
      <p:sp>
        <p:nvSpPr>
          <p:cNvPr id="4" name="Slide Number Placeholder 3"/>
          <p:cNvSpPr>
            <a:spLocks noGrp="1"/>
          </p:cNvSpPr>
          <p:nvPr>
            <p:ph type="sldNum" sz="quarter" idx="5"/>
          </p:nvPr>
        </p:nvSpPr>
        <p:spPr/>
        <p:txBody>
          <a:bodyPr/>
          <a:lstStyle/>
          <a:p>
            <a:fld id="{9FB76D0C-E1F7-C24C-9F61-F920AE9184C6}" type="slidenum">
              <a:rPr lang="en-GB" smtClean="0"/>
              <a:t>9</a:t>
            </a:fld>
            <a:endParaRPr lang="en-GB"/>
          </a:p>
        </p:txBody>
      </p:sp>
    </p:spTree>
    <p:extLst>
      <p:ext uri="{BB962C8B-B14F-4D97-AF65-F5344CB8AC3E}">
        <p14:creationId xmlns:p14="http://schemas.microsoft.com/office/powerpoint/2010/main" val="931528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Number line</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How do you estimate numbers that are not halfway between two multiples of 10? What do you notice about these numbers? Is 42 closer to 40 or 50? Is 79 closer to 70 or 80? How does this help you position the numbers correctly. </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continue to draw an arrow halfway between numbers.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10</a:t>
            </a:fld>
            <a:endParaRPr lang="en-GB"/>
          </a:p>
        </p:txBody>
      </p:sp>
    </p:spTree>
    <p:extLst>
      <p:ext uri="{BB962C8B-B14F-4D97-AF65-F5344CB8AC3E}">
        <p14:creationId xmlns:p14="http://schemas.microsoft.com/office/powerpoint/2010/main" val="1366136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dirty="0"/>
              <a:t>Arrows should be drawn in roughly accurate positions on the number line (e.g. 12 closer to 10 than 20 and closer to 10 than the halfway point between 10 and 20). </a:t>
            </a:r>
          </a:p>
        </p:txBody>
      </p:sp>
      <p:sp>
        <p:nvSpPr>
          <p:cNvPr id="4" name="Slide Number Placeholder 3"/>
          <p:cNvSpPr>
            <a:spLocks noGrp="1"/>
          </p:cNvSpPr>
          <p:nvPr>
            <p:ph type="sldNum" sz="quarter" idx="5"/>
          </p:nvPr>
        </p:nvSpPr>
        <p:spPr/>
        <p:txBody>
          <a:bodyPr/>
          <a:lstStyle/>
          <a:p>
            <a:fld id="{9FB76D0C-E1F7-C24C-9F61-F920AE9184C6}" type="slidenum">
              <a:rPr lang="en-GB" smtClean="0"/>
              <a:t>11</a:t>
            </a:fld>
            <a:endParaRPr lang="en-GB"/>
          </a:p>
        </p:txBody>
      </p:sp>
    </p:spTree>
    <p:extLst>
      <p:ext uri="{BB962C8B-B14F-4D97-AF65-F5344CB8AC3E}">
        <p14:creationId xmlns:p14="http://schemas.microsoft.com/office/powerpoint/2010/main" val="4022518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Number line</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What is different about this number line and the others we’ve been looking at? What would your estimate be for this arrow? Can you explain why? Is the Mathling right that the arrow cannot be pointing to 55? </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find this number line difficult as it does not start with 0. </a:t>
            </a:r>
          </a:p>
          <a:p>
            <a:pPr rtl="0"/>
            <a:r>
              <a:rPr lang="en-GB" sz="1200" b="1" i="0" u="none" strike="noStrike" kern="1200" dirty="0">
                <a:solidFill>
                  <a:schemeClr val="tx1"/>
                </a:solidFill>
                <a:effectLst/>
                <a:latin typeface="+mn-lt"/>
                <a:ea typeface="+mn-ea"/>
                <a:cs typeface="+mn-cs"/>
              </a:rPr>
              <a:t>Further Practice </a:t>
            </a:r>
            <a:r>
              <a:rPr lang="en-GB" sz="1200" b="0" i="0" u="none" strike="noStrike" kern="1200" dirty="0">
                <a:solidFill>
                  <a:schemeClr val="tx1"/>
                </a:solidFill>
                <a:effectLst/>
                <a:latin typeface="+mn-lt"/>
                <a:ea typeface="+mn-ea"/>
                <a:cs typeface="+mn-cs"/>
              </a:rPr>
              <a:t>– Draw another arrow – estimate the number it is pointing to.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12</a:t>
            </a:fld>
            <a:endParaRPr lang="en-GB"/>
          </a:p>
        </p:txBody>
      </p:sp>
    </p:spTree>
    <p:extLst>
      <p:ext uri="{BB962C8B-B14F-4D97-AF65-F5344CB8AC3E}">
        <p14:creationId xmlns:p14="http://schemas.microsoft.com/office/powerpoint/2010/main" val="6714575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p:spTree>
      <p:nvGrpSpPr>
        <p:cNvPr id="1" name=""/>
        <p:cNvGrpSpPr/>
        <p:nvPr/>
      </p:nvGrpSpPr>
      <p:grpSpPr>
        <a:xfrm>
          <a:off x="0" y="0"/>
          <a:ext cx="0" cy="0"/>
          <a:chOff x="0" y="0"/>
          <a:chExt cx="0" cy="0"/>
        </a:xfrm>
      </p:grpSpPr>
      <p:sp>
        <p:nvSpPr>
          <p:cNvPr id="7" name="Content Placeholder 5">
            <a:extLst>
              <a:ext uri="{FF2B5EF4-FFF2-40B4-BE49-F238E27FC236}">
                <a16:creationId xmlns:a16="http://schemas.microsoft.com/office/drawing/2014/main" id="{AF3F217D-1D27-DC40-83E1-AF2038C4ABB7}"/>
              </a:ext>
            </a:extLst>
          </p:cNvPr>
          <p:cNvSpPr>
            <a:spLocks noGrp="1"/>
          </p:cNvSpPr>
          <p:nvPr>
            <p:ph sz="quarter" idx="11" hasCustomPrompt="1"/>
          </p:nvPr>
        </p:nvSpPr>
        <p:spPr>
          <a:xfrm>
            <a:off x="1880393" y="2758682"/>
            <a:ext cx="8431213" cy="713158"/>
          </a:xfrm>
          <a:prstGeom prst="rect">
            <a:avLst/>
          </a:prstGeom>
        </p:spPr>
        <p:txBody>
          <a:bodyPr/>
          <a:lstStyle>
            <a:lvl1pPr marL="0" indent="0" algn="ctr">
              <a:buNone/>
              <a:defRPr sz="3200">
                <a:latin typeface="Century Gothic" panose="020B0502020202020204" pitchFamily="34" charset="0"/>
              </a:defRPr>
            </a:lvl1pPr>
          </a:lstStyle>
          <a:p>
            <a:pPr lvl="0"/>
            <a:r>
              <a:rPr lang="en-GB" dirty="0"/>
              <a:t>Year x</a:t>
            </a:r>
          </a:p>
        </p:txBody>
      </p:sp>
      <p:sp>
        <p:nvSpPr>
          <p:cNvPr id="8" name="Content Placeholder 5">
            <a:extLst>
              <a:ext uri="{FF2B5EF4-FFF2-40B4-BE49-F238E27FC236}">
                <a16:creationId xmlns:a16="http://schemas.microsoft.com/office/drawing/2014/main" id="{E8E5B7E4-5D17-8642-8DBB-FAC30757A6C9}"/>
              </a:ext>
            </a:extLst>
          </p:cNvPr>
          <p:cNvSpPr>
            <a:spLocks noGrp="1"/>
          </p:cNvSpPr>
          <p:nvPr>
            <p:ph sz="quarter" idx="12" hasCustomPrompt="1"/>
          </p:nvPr>
        </p:nvSpPr>
        <p:spPr>
          <a:xfrm>
            <a:off x="1880393" y="3666506"/>
            <a:ext cx="8431213" cy="713158"/>
          </a:xfrm>
          <a:prstGeom prst="rect">
            <a:avLst/>
          </a:prstGeom>
        </p:spPr>
        <p:txBody>
          <a:bodyPr/>
          <a:lstStyle>
            <a:lvl1pPr marL="0" indent="0" algn="ctr">
              <a:buNone/>
              <a:defRPr sz="3200">
                <a:latin typeface="Century Gothic" panose="020B0502020202020204" pitchFamily="34" charset="0"/>
              </a:defRPr>
            </a:lvl1pPr>
          </a:lstStyle>
          <a:p>
            <a:pPr lvl="0"/>
            <a:r>
              <a:rPr lang="en-GB" dirty="0"/>
              <a:t>Block</a:t>
            </a:r>
          </a:p>
        </p:txBody>
      </p:sp>
      <p:sp>
        <p:nvSpPr>
          <p:cNvPr id="9" name="Content Placeholder 5">
            <a:extLst>
              <a:ext uri="{FF2B5EF4-FFF2-40B4-BE49-F238E27FC236}">
                <a16:creationId xmlns:a16="http://schemas.microsoft.com/office/drawing/2014/main" id="{56E54D7B-07D1-7745-81A3-0D026B86A896}"/>
              </a:ext>
            </a:extLst>
          </p:cNvPr>
          <p:cNvSpPr>
            <a:spLocks noGrp="1"/>
          </p:cNvSpPr>
          <p:nvPr>
            <p:ph sz="quarter" idx="13" hasCustomPrompt="1"/>
          </p:nvPr>
        </p:nvSpPr>
        <p:spPr>
          <a:xfrm>
            <a:off x="1880392" y="4574330"/>
            <a:ext cx="8431213" cy="713158"/>
          </a:xfrm>
          <a:prstGeom prst="rect">
            <a:avLst/>
          </a:prstGeom>
        </p:spPr>
        <p:txBody>
          <a:bodyPr/>
          <a:lstStyle>
            <a:lvl1pPr marL="0" indent="0" algn="ctr">
              <a:buNone/>
              <a:defRPr sz="2400">
                <a:latin typeface="Century Gothic" panose="020B0502020202020204" pitchFamily="34" charset="0"/>
              </a:defRPr>
            </a:lvl1pPr>
          </a:lstStyle>
          <a:p>
            <a:pPr lvl="0"/>
            <a:r>
              <a:rPr lang="en-GB" dirty="0"/>
              <a:t>LO</a:t>
            </a:r>
          </a:p>
        </p:txBody>
      </p:sp>
      <p:sp>
        <p:nvSpPr>
          <p:cNvPr id="11" name="TextBox 10">
            <a:extLst>
              <a:ext uri="{FF2B5EF4-FFF2-40B4-BE49-F238E27FC236}">
                <a16:creationId xmlns:a16="http://schemas.microsoft.com/office/drawing/2014/main" id="{35512E4D-3B51-2647-8880-5DA3468DAEAB}"/>
              </a:ext>
            </a:extLst>
          </p:cNvPr>
          <p:cNvSpPr txBox="1"/>
          <p:nvPr userDrawn="1"/>
        </p:nvSpPr>
        <p:spPr>
          <a:xfrm>
            <a:off x="1880392" y="1620279"/>
            <a:ext cx="8431213" cy="707886"/>
          </a:xfrm>
          <a:prstGeom prst="rect">
            <a:avLst/>
          </a:prstGeom>
          <a:noFill/>
        </p:spPr>
        <p:txBody>
          <a:bodyPr wrap="square" rtlCol="0">
            <a:spAutoFit/>
          </a:bodyPr>
          <a:lstStyle/>
          <a:p>
            <a:pPr algn="ctr"/>
            <a:r>
              <a:rPr lang="en-GB" sz="4000" dirty="0">
                <a:latin typeface="Century Gothic" panose="020B0502020202020204" pitchFamily="34" charset="0"/>
              </a:rPr>
              <a:t>Ready-to-go Lesson Slides</a:t>
            </a:r>
          </a:p>
        </p:txBody>
      </p:sp>
      <p:pic>
        <p:nvPicPr>
          <p:cNvPr id="3" name="Picture 2" descr="Logo&#10;&#10;Description automatically generated with medium confidence">
            <a:extLst>
              <a:ext uri="{FF2B5EF4-FFF2-40B4-BE49-F238E27FC236}">
                <a16:creationId xmlns:a16="http://schemas.microsoft.com/office/drawing/2014/main" id="{ECBA34A2-1100-1B4F-8C2A-92DAA50365B9}"/>
              </a:ext>
            </a:extLst>
          </p:cNvPr>
          <p:cNvPicPr>
            <a:picLocks noChangeAspect="1"/>
          </p:cNvPicPr>
          <p:nvPr userDrawn="1"/>
        </p:nvPicPr>
        <p:blipFill>
          <a:blip r:embed="rId2"/>
          <a:stretch>
            <a:fillRect/>
          </a:stretch>
        </p:blipFill>
        <p:spPr>
          <a:xfrm>
            <a:off x="113012" y="6346950"/>
            <a:ext cx="1757220" cy="409450"/>
          </a:xfrm>
          <a:prstGeom prst="rect">
            <a:avLst/>
          </a:prstGeom>
        </p:spPr>
      </p:pic>
    </p:spTree>
    <p:extLst>
      <p:ext uri="{BB962C8B-B14F-4D97-AF65-F5344CB8AC3E}">
        <p14:creationId xmlns:p14="http://schemas.microsoft.com/office/powerpoint/2010/main" val="444776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ppo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18009-7689-104F-89A5-0E06A943A814}"/>
              </a:ext>
            </a:extLst>
          </p:cNvPr>
          <p:cNvSpPr>
            <a:spLocks noGrp="1"/>
          </p:cNvSpPr>
          <p:nvPr>
            <p:ph type="title"/>
          </p:nvPr>
        </p:nvSpPr>
        <p:spPr>
          <a:xfrm>
            <a:off x="838200" y="3429000"/>
            <a:ext cx="10515600" cy="1325563"/>
          </a:xfrm>
          <a:prstGeom prst="rect">
            <a:avLst/>
          </a:prstGeom>
        </p:spPr>
        <p:txBody>
          <a:bodyPr/>
          <a:lstStyle>
            <a:lvl1pPr algn="ctr">
              <a:defRPr sz="3200"/>
            </a:lvl1pPr>
          </a:lstStyle>
          <a:p>
            <a:r>
              <a:rPr lang="en-GB" dirty="0"/>
              <a:t>Click to edit Master title style</a:t>
            </a:r>
          </a:p>
        </p:txBody>
      </p:sp>
      <p:sp>
        <p:nvSpPr>
          <p:cNvPr id="3" name="Title 1">
            <a:extLst>
              <a:ext uri="{FF2B5EF4-FFF2-40B4-BE49-F238E27FC236}">
                <a16:creationId xmlns:a16="http://schemas.microsoft.com/office/drawing/2014/main" id="{D8B969EC-E71D-4B4A-AA62-7CF572FFA260}"/>
              </a:ext>
            </a:extLst>
          </p:cNvPr>
          <p:cNvSpPr txBox="1">
            <a:spLocks/>
          </p:cNvSpPr>
          <p:nvPr userDrawn="1"/>
        </p:nvSpPr>
        <p:spPr>
          <a:xfrm>
            <a:off x="838200" y="1802122"/>
            <a:ext cx="10515600" cy="1325563"/>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0277BD"/>
                </a:solidFill>
              </a:rPr>
              <a:t>Support Slides</a:t>
            </a:r>
          </a:p>
        </p:txBody>
      </p:sp>
    </p:spTree>
    <p:extLst>
      <p:ext uri="{BB962C8B-B14F-4D97-AF65-F5344CB8AC3E}">
        <p14:creationId xmlns:p14="http://schemas.microsoft.com/office/powerpoint/2010/main" val="1587957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bjec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18009-7689-104F-89A5-0E06A943A814}"/>
              </a:ext>
            </a:extLst>
          </p:cNvPr>
          <p:cNvSpPr>
            <a:spLocks noGrp="1"/>
          </p:cNvSpPr>
          <p:nvPr>
            <p:ph type="title"/>
          </p:nvPr>
        </p:nvSpPr>
        <p:spPr>
          <a:xfrm>
            <a:off x="838200" y="2921330"/>
            <a:ext cx="10515600" cy="1833233"/>
          </a:xfrm>
          <a:prstGeom prst="rect">
            <a:avLst/>
          </a:prstGeom>
        </p:spPr>
        <p:txBody>
          <a:bodyPr/>
          <a:lstStyle>
            <a:lvl1pPr algn="ctr">
              <a:lnSpc>
                <a:spcPct val="150000"/>
              </a:lnSpc>
              <a:defRPr sz="2800"/>
            </a:lvl1pPr>
          </a:lstStyle>
          <a:p>
            <a:r>
              <a:rPr lang="en-GB" dirty="0"/>
              <a:t>Click to edit Master title style</a:t>
            </a:r>
          </a:p>
        </p:txBody>
      </p:sp>
      <p:sp>
        <p:nvSpPr>
          <p:cNvPr id="3" name="Title 1">
            <a:extLst>
              <a:ext uri="{FF2B5EF4-FFF2-40B4-BE49-F238E27FC236}">
                <a16:creationId xmlns:a16="http://schemas.microsoft.com/office/drawing/2014/main" id="{D8B969EC-E71D-4B4A-AA62-7CF572FFA260}"/>
              </a:ext>
            </a:extLst>
          </p:cNvPr>
          <p:cNvSpPr txBox="1">
            <a:spLocks/>
          </p:cNvSpPr>
          <p:nvPr userDrawn="1"/>
        </p:nvSpPr>
        <p:spPr>
          <a:xfrm>
            <a:off x="838200" y="1802122"/>
            <a:ext cx="10515600" cy="644195"/>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rgbClr val="0277BD"/>
                </a:solidFill>
              </a:rPr>
              <a:t>Today we are learning</a:t>
            </a:r>
          </a:p>
        </p:txBody>
      </p:sp>
    </p:spTree>
    <p:extLst>
      <p:ext uri="{BB962C8B-B14F-4D97-AF65-F5344CB8AC3E}">
        <p14:creationId xmlns:p14="http://schemas.microsoft.com/office/powerpoint/2010/main" val="2566549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3565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gnostic Questions">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1D731D0-11A9-434D-B4CC-6A57B4E02E80}"/>
              </a:ext>
            </a:extLst>
          </p:cNvPr>
          <p:cNvSpPr>
            <a:spLocks noGrp="1"/>
          </p:cNvSpPr>
          <p:nvPr>
            <p:ph sz="quarter" idx="11"/>
          </p:nvPr>
        </p:nvSpPr>
        <p:spPr>
          <a:xfrm>
            <a:off x="263047" y="1293813"/>
            <a:ext cx="11736887" cy="1722519"/>
          </a:xfrm>
        </p:spPr>
        <p:txBody>
          <a:bodyPr/>
          <a:lstStyle>
            <a:lvl2pPr marL="457200" indent="0">
              <a:buNone/>
              <a:defRPr/>
            </a:lvl2pPr>
          </a:lstStyle>
          <a:p>
            <a:pPr lvl="0"/>
            <a:r>
              <a:rPr lang="en-GB" dirty="0"/>
              <a:t>Click to edit Master text styles</a:t>
            </a:r>
          </a:p>
        </p:txBody>
      </p:sp>
      <p:sp>
        <p:nvSpPr>
          <p:cNvPr id="11" name="Content Placeholder 10">
            <a:extLst>
              <a:ext uri="{FF2B5EF4-FFF2-40B4-BE49-F238E27FC236}">
                <a16:creationId xmlns:a16="http://schemas.microsoft.com/office/drawing/2014/main" id="{85B9F7CE-5C04-F74C-BF15-55B5CF176B09}"/>
              </a:ext>
            </a:extLst>
          </p:cNvPr>
          <p:cNvSpPr>
            <a:spLocks noGrp="1"/>
          </p:cNvSpPr>
          <p:nvPr>
            <p:ph sz="quarter" idx="12"/>
          </p:nvPr>
        </p:nvSpPr>
        <p:spPr>
          <a:xfrm>
            <a:off x="820506" y="3466464"/>
            <a:ext cx="5181036" cy="341701"/>
          </a:xfrm>
        </p:spPr>
        <p:txBody>
          <a:bodyPr/>
          <a:lstStyle>
            <a:lvl1pPr>
              <a:lnSpc>
                <a:spcPct val="100000"/>
              </a:lnSpc>
              <a:defRPr/>
            </a:lvl1pPr>
          </a:lstStyle>
          <a:p>
            <a:pPr lvl="0"/>
            <a:r>
              <a:rPr lang="en-GB" dirty="0"/>
              <a:t>Click to edit Master text styles</a:t>
            </a:r>
          </a:p>
        </p:txBody>
      </p:sp>
      <p:sp>
        <p:nvSpPr>
          <p:cNvPr id="12" name="Content Placeholder 10">
            <a:extLst>
              <a:ext uri="{FF2B5EF4-FFF2-40B4-BE49-F238E27FC236}">
                <a16:creationId xmlns:a16="http://schemas.microsoft.com/office/drawing/2014/main" id="{B0493250-A884-9B42-9EAB-CC3AB545F597}"/>
              </a:ext>
            </a:extLst>
          </p:cNvPr>
          <p:cNvSpPr>
            <a:spLocks noGrp="1"/>
          </p:cNvSpPr>
          <p:nvPr>
            <p:ph sz="quarter" idx="13"/>
          </p:nvPr>
        </p:nvSpPr>
        <p:spPr>
          <a:xfrm>
            <a:off x="820506" y="4794521"/>
            <a:ext cx="5181036" cy="341701"/>
          </a:xfrm>
        </p:spPr>
        <p:txBody>
          <a:bodyPr/>
          <a:lstStyle>
            <a:lvl1pPr>
              <a:lnSpc>
                <a:spcPct val="100000"/>
              </a:lnSpc>
              <a:defRPr/>
            </a:lvl1pPr>
          </a:lstStyle>
          <a:p>
            <a:pPr lvl="0"/>
            <a:r>
              <a:rPr lang="en-GB" dirty="0"/>
              <a:t>Click to edit Master text styles</a:t>
            </a:r>
          </a:p>
        </p:txBody>
      </p:sp>
      <p:sp>
        <p:nvSpPr>
          <p:cNvPr id="13" name="Content Placeholder 10">
            <a:extLst>
              <a:ext uri="{FF2B5EF4-FFF2-40B4-BE49-F238E27FC236}">
                <a16:creationId xmlns:a16="http://schemas.microsoft.com/office/drawing/2014/main" id="{CD05C5B0-AF97-AE4F-94A0-C8AC5F250A8F}"/>
              </a:ext>
            </a:extLst>
          </p:cNvPr>
          <p:cNvSpPr>
            <a:spLocks noGrp="1"/>
          </p:cNvSpPr>
          <p:nvPr>
            <p:ph sz="quarter" idx="14"/>
          </p:nvPr>
        </p:nvSpPr>
        <p:spPr>
          <a:xfrm>
            <a:off x="6688949" y="3466464"/>
            <a:ext cx="5181036" cy="341701"/>
          </a:xfrm>
        </p:spPr>
        <p:txBody>
          <a:bodyPr/>
          <a:lstStyle>
            <a:lvl1pPr>
              <a:lnSpc>
                <a:spcPct val="100000"/>
              </a:lnSpc>
              <a:defRPr/>
            </a:lvl1pPr>
          </a:lstStyle>
          <a:p>
            <a:pPr lvl="0"/>
            <a:r>
              <a:rPr lang="en-GB" dirty="0"/>
              <a:t>Click to edit Master text styles</a:t>
            </a:r>
          </a:p>
        </p:txBody>
      </p:sp>
      <p:sp>
        <p:nvSpPr>
          <p:cNvPr id="14" name="Content Placeholder 10">
            <a:extLst>
              <a:ext uri="{FF2B5EF4-FFF2-40B4-BE49-F238E27FC236}">
                <a16:creationId xmlns:a16="http://schemas.microsoft.com/office/drawing/2014/main" id="{A25663F9-7D26-3A41-B8B5-D301AB5405F8}"/>
              </a:ext>
            </a:extLst>
          </p:cNvPr>
          <p:cNvSpPr>
            <a:spLocks noGrp="1"/>
          </p:cNvSpPr>
          <p:nvPr>
            <p:ph sz="quarter" idx="15"/>
          </p:nvPr>
        </p:nvSpPr>
        <p:spPr>
          <a:xfrm>
            <a:off x="6688947" y="4794521"/>
            <a:ext cx="5181036" cy="341701"/>
          </a:xfrm>
        </p:spPr>
        <p:txBody>
          <a:bodyPr/>
          <a:lstStyle>
            <a:lvl1pPr>
              <a:lnSpc>
                <a:spcPct val="100000"/>
              </a:lnSpc>
              <a:defRPr/>
            </a:lvl1pPr>
          </a:lstStyle>
          <a:p>
            <a:pPr lvl="0"/>
            <a:r>
              <a:rPr lang="en-GB" dirty="0"/>
              <a:t>Click to edit Master text styles</a:t>
            </a:r>
          </a:p>
        </p:txBody>
      </p:sp>
      <p:sp>
        <p:nvSpPr>
          <p:cNvPr id="15" name="TextBox 14">
            <a:extLst>
              <a:ext uri="{FF2B5EF4-FFF2-40B4-BE49-F238E27FC236}">
                <a16:creationId xmlns:a16="http://schemas.microsoft.com/office/drawing/2014/main" id="{5603792C-5A7D-AB49-924C-0C601775E88C}"/>
              </a:ext>
            </a:extLst>
          </p:cNvPr>
          <p:cNvSpPr txBox="1"/>
          <p:nvPr userDrawn="1"/>
        </p:nvSpPr>
        <p:spPr>
          <a:xfrm>
            <a:off x="263047" y="663047"/>
            <a:ext cx="3147977" cy="338554"/>
          </a:xfrm>
          <a:prstGeom prst="rect">
            <a:avLst/>
          </a:prstGeom>
          <a:noFill/>
        </p:spPr>
        <p:txBody>
          <a:bodyPr wrap="square" rtlCol="0">
            <a:spAutoFit/>
          </a:bodyPr>
          <a:lstStyle/>
          <a:p>
            <a:r>
              <a:rPr lang="en-GB" sz="1600" b="0" dirty="0">
                <a:solidFill>
                  <a:srgbClr val="0277BD"/>
                </a:solidFill>
                <a:latin typeface="Century Gothic" panose="020B0502020202020204" pitchFamily="34" charset="0"/>
              </a:rPr>
              <a:t>Diagnostic Question</a:t>
            </a:r>
          </a:p>
        </p:txBody>
      </p:sp>
      <p:pic>
        <p:nvPicPr>
          <p:cNvPr id="21" name="Picture 20" descr="A picture containing text, clipart, vector graphics&#10;&#10;Description automatically generated">
            <a:extLst>
              <a:ext uri="{FF2B5EF4-FFF2-40B4-BE49-F238E27FC236}">
                <a16:creationId xmlns:a16="http://schemas.microsoft.com/office/drawing/2014/main" id="{49073B74-0C69-5046-8E1C-89E38A232C6E}"/>
              </a:ext>
            </a:extLst>
          </p:cNvPr>
          <p:cNvPicPr>
            <a:picLocks noChangeAspect="1"/>
          </p:cNvPicPr>
          <p:nvPr userDrawn="1"/>
        </p:nvPicPr>
        <p:blipFill>
          <a:blip r:embed="rId2"/>
          <a:stretch>
            <a:fillRect/>
          </a:stretch>
        </p:blipFill>
        <p:spPr>
          <a:xfrm>
            <a:off x="269397" y="3400082"/>
            <a:ext cx="469900" cy="482600"/>
          </a:xfrm>
          <a:prstGeom prst="rect">
            <a:avLst/>
          </a:prstGeom>
        </p:spPr>
      </p:pic>
      <p:pic>
        <p:nvPicPr>
          <p:cNvPr id="23" name="Picture 22" descr="Icon&#10;&#10;Description automatically generated">
            <a:extLst>
              <a:ext uri="{FF2B5EF4-FFF2-40B4-BE49-F238E27FC236}">
                <a16:creationId xmlns:a16="http://schemas.microsoft.com/office/drawing/2014/main" id="{0F06AABC-9E9D-A44A-8E5D-A74D27C55363}"/>
              </a:ext>
            </a:extLst>
          </p:cNvPr>
          <p:cNvPicPr>
            <a:picLocks noChangeAspect="1"/>
          </p:cNvPicPr>
          <p:nvPr userDrawn="1"/>
        </p:nvPicPr>
        <p:blipFill>
          <a:blip r:embed="rId3"/>
          <a:stretch>
            <a:fillRect/>
          </a:stretch>
        </p:blipFill>
        <p:spPr>
          <a:xfrm>
            <a:off x="6103945" y="3400082"/>
            <a:ext cx="482600" cy="482600"/>
          </a:xfrm>
          <a:prstGeom prst="rect">
            <a:avLst/>
          </a:prstGeom>
        </p:spPr>
      </p:pic>
      <p:pic>
        <p:nvPicPr>
          <p:cNvPr id="25" name="Picture 24" descr="Icon&#10;&#10;Description automatically generated">
            <a:extLst>
              <a:ext uri="{FF2B5EF4-FFF2-40B4-BE49-F238E27FC236}">
                <a16:creationId xmlns:a16="http://schemas.microsoft.com/office/drawing/2014/main" id="{BCD4EF5E-E8A9-C344-B8D7-1659C5F8ECB0}"/>
              </a:ext>
            </a:extLst>
          </p:cNvPr>
          <p:cNvPicPr>
            <a:picLocks noChangeAspect="1"/>
          </p:cNvPicPr>
          <p:nvPr userDrawn="1"/>
        </p:nvPicPr>
        <p:blipFill>
          <a:blip r:embed="rId4"/>
          <a:stretch>
            <a:fillRect/>
          </a:stretch>
        </p:blipFill>
        <p:spPr>
          <a:xfrm>
            <a:off x="275747" y="4720003"/>
            <a:ext cx="457200" cy="482600"/>
          </a:xfrm>
          <a:prstGeom prst="rect">
            <a:avLst/>
          </a:prstGeom>
        </p:spPr>
      </p:pic>
      <p:pic>
        <p:nvPicPr>
          <p:cNvPr id="27" name="Picture 26" descr="Icon&#10;&#10;Description automatically generated">
            <a:extLst>
              <a:ext uri="{FF2B5EF4-FFF2-40B4-BE49-F238E27FC236}">
                <a16:creationId xmlns:a16="http://schemas.microsoft.com/office/drawing/2014/main" id="{66E5F293-9A1C-174E-A6CB-0144DCCD2B67}"/>
              </a:ext>
            </a:extLst>
          </p:cNvPr>
          <p:cNvPicPr>
            <a:picLocks noChangeAspect="1"/>
          </p:cNvPicPr>
          <p:nvPr userDrawn="1"/>
        </p:nvPicPr>
        <p:blipFill>
          <a:blip r:embed="rId5"/>
          <a:stretch>
            <a:fillRect/>
          </a:stretch>
        </p:blipFill>
        <p:spPr>
          <a:xfrm>
            <a:off x="6103945" y="4720003"/>
            <a:ext cx="482600" cy="482600"/>
          </a:xfrm>
          <a:prstGeom prst="rect">
            <a:avLst/>
          </a:prstGeom>
        </p:spPr>
      </p:pic>
    </p:spTree>
    <p:extLst>
      <p:ext uri="{BB962C8B-B14F-4D97-AF65-F5344CB8AC3E}">
        <p14:creationId xmlns:p14="http://schemas.microsoft.com/office/powerpoint/2010/main" val="2299130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 Layou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625D7C4-04D3-AD40-B73C-A2EFE021BC41}"/>
              </a:ext>
            </a:extLst>
          </p:cNvPr>
          <p:cNvSpPr>
            <a:spLocks noGrp="1"/>
          </p:cNvSpPr>
          <p:nvPr>
            <p:ph sz="quarter" idx="10"/>
          </p:nvPr>
        </p:nvSpPr>
        <p:spPr>
          <a:xfrm>
            <a:off x="263524" y="653143"/>
            <a:ext cx="2717181" cy="424014"/>
          </a:xfrm>
        </p:spPr>
        <p:txBody>
          <a:bodyPr>
            <a:normAutofit/>
          </a:bodyPr>
          <a:lstStyle>
            <a:lvl1pPr>
              <a:lnSpc>
                <a:spcPct val="100000"/>
              </a:lnSpc>
              <a:defRPr sz="1600" b="0">
                <a:solidFill>
                  <a:srgbClr val="0277BD"/>
                </a:solidFill>
              </a:defRPr>
            </a:lvl1pPr>
          </a:lstStyle>
          <a:p>
            <a:pPr lvl="0"/>
            <a:endParaRPr lang="en-GB" dirty="0"/>
          </a:p>
        </p:txBody>
      </p:sp>
      <p:sp>
        <p:nvSpPr>
          <p:cNvPr id="9" name="Content Placeholder 8">
            <a:extLst>
              <a:ext uri="{FF2B5EF4-FFF2-40B4-BE49-F238E27FC236}">
                <a16:creationId xmlns:a16="http://schemas.microsoft.com/office/drawing/2014/main" id="{58660E31-9254-314F-9D21-2BEA7E2533E2}"/>
              </a:ext>
            </a:extLst>
          </p:cNvPr>
          <p:cNvSpPr>
            <a:spLocks noGrp="1"/>
          </p:cNvSpPr>
          <p:nvPr>
            <p:ph sz="quarter" idx="11"/>
          </p:nvPr>
        </p:nvSpPr>
        <p:spPr>
          <a:xfrm>
            <a:off x="263046" y="1176338"/>
            <a:ext cx="11736887" cy="524827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6996247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BFF"/>
        </a:solidFill>
        <a:effectLst/>
      </p:bgPr>
    </p:bg>
    <p:spTree>
      <p:nvGrpSpPr>
        <p:cNvPr id="1" name=""/>
        <p:cNvGrpSpPr/>
        <p:nvPr/>
      </p:nvGrpSpPr>
      <p:grpSpPr>
        <a:xfrm>
          <a:off x="0" y="0"/>
          <a:ext cx="0" cy="0"/>
          <a:chOff x="0" y="0"/>
          <a:chExt cx="0" cy="0"/>
        </a:xfrm>
      </p:grpSpPr>
      <p:pic>
        <p:nvPicPr>
          <p:cNvPr id="3" name="Picture 2" descr="A picture containing text, gauge&#10;&#10;Description automatically generated">
            <a:extLst>
              <a:ext uri="{FF2B5EF4-FFF2-40B4-BE49-F238E27FC236}">
                <a16:creationId xmlns:a16="http://schemas.microsoft.com/office/drawing/2014/main" id="{2B7A83AC-536F-2047-82D4-5BD95B9F4A51}"/>
              </a:ext>
            </a:extLst>
          </p:cNvPr>
          <p:cNvPicPr>
            <a:picLocks noChangeAspect="1"/>
          </p:cNvPicPr>
          <p:nvPr userDrawn="1"/>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4241947658"/>
      </p:ext>
    </p:extLst>
  </p:cSld>
  <p:clrMap bg1="lt1" tx1="dk1" bg2="lt2" tx2="dk2" accent1="accent1" accent2="accent2" accent3="accent3" accent4="accent4" accent5="accent5" accent6="accent6" hlink="hlink" folHlink="folHlink"/>
  <p:sldLayoutIdLst>
    <p:sldLayoutId id="2147483652" r:id="rId1"/>
    <p:sldLayoutId id="2147483658" r:id="rId2"/>
    <p:sldLayoutId id="214748365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CBEBE5-5FBA-B348-89AC-94591443BFEF}"/>
              </a:ext>
            </a:extLst>
          </p:cNvPr>
          <p:cNvPicPr>
            <a:picLocks noChangeAspect="1"/>
          </p:cNvPicPr>
          <p:nvPr userDrawn="1"/>
        </p:nvPicPr>
        <p:blipFill>
          <a:blip r:embed="rId5"/>
          <a:stretch>
            <a:fillRect/>
          </a:stretch>
        </p:blipFill>
        <p:spPr>
          <a:xfrm>
            <a:off x="0" y="0"/>
            <a:ext cx="12192000" cy="406400"/>
          </a:xfrm>
          <a:prstGeom prst="rect">
            <a:avLst/>
          </a:prstGeom>
        </p:spPr>
      </p:pic>
      <p:sp>
        <p:nvSpPr>
          <p:cNvPr id="3" name="Text Placeholder 2">
            <a:extLst>
              <a:ext uri="{FF2B5EF4-FFF2-40B4-BE49-F238E27FC236}">
                <a16:creationId xmlns:a16="http://schemas.microsoft.com/office/drawing/2014/main" id="{D18BFE50-F6DB-F94A-A399-89895AAA64C5}"/>
              </a:ext>
            </a:extLst>
          </p:cNvPr>
          <p:cNvSpPr>
            <a:spLocks noGrp="1"/>
          </p:cNvSpPr>
          <p:nvPr>
            <p:ph type="body" idx="1"/>
          </p:nvPr>
        </p:nvSpPr>
        <p:spPr>
          <a:xfrm>
            <a:off x="263047" y="1077238"/>
            <a:ext cx="11736887" cy="509972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TextBox 15">
            <a:extLst>
              <a:ext uri="{FF2B5EF4-FFF2-40B4-BE49-F238E27FC236}">
                <a16:creationId xmlns:a16="http://schemas.microsoft.com/office/drawing/2014/main" id="{B1FC1E63-4073-3049-BA7F-C5B7B418C1A1}"/>
              </a:ext>
            </a:extLst>
          </p:cNvPr>
          <p:cNvSpPr txBox="1"/>
          <p:nvPr userDrawn="1"/>
        </p:nvSpPr>
        <p:spPr>
          <a:xfrm>
            <a:off x="263046" y="34941"/>
            <a:ext cx="112797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277BD"/>
                </a:solidFill>
                <a:latin typeface="Century Gothic" panose="020B0502020202020204" pitchFamily="34" charset="0"/>
              </a:rPr>
              <a:t>To know how to estimate the position of numbers on a number line</a:t>
            </a:r>
          </a:p>
        </p:txBody>
      </p:sp>
      <p:pic>
        <p:nvPicPr>
          <p:cNvPr id="6" name="Picture 5">
            <a:extLst>
              <a:ext uri="{FF2B5EF4-FFF2-40B4-BE49-F238E27FC236}">
                <a16:creationId xmlns:a16="http://schemas.microsoft.com/office/drawing/2014/main" id="{1D8B7A00-251E-8449-93BD-3A16B09DBB67}"/>
              </a:ext>
            </a:extLst>
          </p:cNvPr>
          <p:cNvPicPr>
            <a:picLocks noChangeAspect="1"/>
          </p:cNvPicPr>
          <p:nvPr userDrawn="1"/>
        </p:nvPicPr>
        <p:blipFill>
          <a:blip r:embed="rId6"/>
          <a:stretch>
            <a:fillRect/>
          </a:stretch>
        </p:blipFill>
        <p:spPr>
          <a:xfrm>
            <a:off x="83127" y="6638306"/>
            <a:ext cx="2137830" cy="180844"/>
          </a:xfrm>
          <a:prstGeom prst="rect">
            <a:avLst/>
          </a:prstGeom>
        </p:spPr>
      </p:pic>
    </p:spTree>
    <p:extLst>
      <p:ext uri="{BB962C8B-B14F-4D97-AF65-F5344CB8AC3E}">
        <p14:creationId xmlns:p14="http://schemas.microsoft.com/office/powerpoint/2010/main" val="1906738739"/>
      </p:ext>
    </p:extLst>
  </p:cSld>
  <p:clrMap bg1="lt1" tx1="dk1" bg2="lt2" tx2="dk2" accent1="accent1" accent2="accent2" accent3="accent3" accent4="accent4" accent5="accent5" accent6="accent6" hlink="hlink" folHlink="folHlink"/>
  <p:sldLayoutIdLst>
    <p:sldLayoutId id="2147483653" r:id="rId1"/>
    <p:sldLayoutId id="2147483657" r:id="rId2"/>
    <p:sldLayoutId id="2147483656" r:id="rId3"/>
  </p:sldLayoutIdLst>
  <p:txStyles>
    <p:titleStyle>
      <a:lvl1pPr algn="l" defTabSz="914400" rtl="0" eaLnBrk="1" latinLnBrk="0" hangingPunct="1">
        <a:lnSpc>
          <a:spcPct val="90000"/>
        </a:lnSpc>
        <a:spcBef>
          <a:spcPct val="0"/>
        </a:spcBef>
        <a:buNone/>
        <a:defRPr sz="1600" kern="1200">
          <a:solidFill>
            <a:srgbClr val="0277BD"/>
          </a:solidFill>
          <a:latin typeface="Century Gothic" panose="020B0502020202020204"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1B3845-CB0E-4842-85A8-E4EFC2A1CD11}"/>
              </a:ext>
            </a:extLst>
          </p:cNvPr>
          <p:cNvSpPr>
            <a:spLocks noGrp="1"/>
          </p:cNvSpPr>
          <p:nvPr>
            <p:ph sz="quarter" idx="11"/>
          </p:nvPr>
        </p:nvSpPr>
        <p:spPr/>
        <p:txBody>
          <a:bodyPr/>
          <a:lstStyle/>
          <a:p>
            <a:r>
              <a:rPr lang="en-GB" dirty="0"/>
              <a:t>Year 2</a:t>
            </a:r>
          </a:p>
        </p:txBody>
      </p:sp>
      <p:sp>
        <p:nvSpPr>
          <p:cNvPr id="4" name="Content Placeholder 3">
            <a:extLst>
              <a:ext uri="{FF2B5EF4-FFF2-40B4-BE49-F238E27FC236}">
                <a16:creationId xmlns:a16="http://schemas.microsoft.com/office/drawing/2014/main" id="{B699592D-F58A-1A4E-B320-C0CB29E035F9}"/>
              </a:ext>
            </a:extLst>
          </p:cNvPr>
          <p:cNvSpPr>
            <a:spLocks noGrp="1"/>
          </p:cNvSpPr>
          <p:nvPr>
            <p:ph sz="quarter" idx="12"/>
          </p:nvPr>
        </p:nvSpPr>
        <p:spPr/>
        <p:txBody>
          <a:bodyPr/>
          <a:lstStyle/>
          <a:p>
            <a:r>
              <a:rPr lang="en-GB" dirty="0"/>
              <a:t>Place Value</a:t>
            </a:r>
          </a:p>
        </p:txBody>
      </p:sp>
      <p:sp>
        <p:nvSpPr>
          <p:cNvPr id="5" name="Content Placeholder 4">
            <a:extLst>
              <a:ext uri="{FF2B5EF4-FFF2-40B4-BE49-F238E27FC236}">
                <a16:creationId xmlns:a16="http://schemas.microsoft.com/office/drawing/2014/main" id="{FD49CD48-E22B-3140-A72A-E06DA016B73A}"/>
              </a:ext>
            </a:extLst>
          </p:cNvPr>
          <p:cNvSpPr>
            <a:spLocks noGrp="1"/>
          </p:cNvSpPr>
          <p:nvPr>
            <p:ph sz="quarter" idx="13"/>
          </p:nvPr>
        </p:nvSpPr>
        <p:spPr>
          <a:xfrm>
            <a:off x="1880393" y="4574330"/>
            <a:ext cx="8431213" cy="587191"/>
          </a:xfrm>
        </p:spPr>
        <p:txBody>
          <a:bodyPr/>
          <a:lstStyle/>
          <a:p>
            <a:pPr algn="ctr">
              <a:lnSpc>
                <a:spcPct val="100000"/>
              </a:lnSpc>
            </a:pPr>
            <a:r>
              <a:rPr lang="en-GB" sz="2400" dirty="0"/>
              <a:t>To know how to estimate the position of numbers on a number line</a:t>
            </a:r>
          </a:p>
        </p:txBody>
      </p:sp>
    </p:spTree>
    <p:extLst>
      <p:ext uri="{BB962C8B-B14F-4D97-AF65-F5344CB8AC3E}">
        <p14:creationId xmlns:p14="http://schemas.microsoft.com/office/powerpoint/2010/main" val="1388747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9"/>
            <a:ext cx="11736887" cy="2276600"/>
          </a:xfrm>
        </p:spPr>
        <p:txBody>
          <a:bodyPr/>
          <a:lstStyle/>
          <a:p>
            <a:r>
              <a:rPr lang="en-GB" dirty="0"/>
              <a:t>The Mathling is estimating the position of 21 on the number line. </a:t>
            </a:r>
          </a:p>
          <a:p>
            <a:r>
              <a:rPr lang="en-GB" dirty="0"/>
              <a:t>It says, “21 is not halfway between 20 and 30. It is closer to 20 than 30 but not on 20.”</a:t>
            </a:r>
          </a:p>
          <a:p>
            <a:r>
              <a:rPr lang="en-GB" dirty="0"/>
              <a:t>The arrow shows the estimated position of 21 on the number line.</a:t>
            </a:r>
          </a:p>
          <a:p>
            <a:r>
              <a:rPr lang="en-GB" b="1" dirty="0"/>
              <a:t>Use this method to estimate the position of these numbers on the number line.</a:t>
            </a:r>
            <a:r>
              <a:rPr lang="en-GB" dirty="0"/>
              <a:t> </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grpSp>
        <p:nvGrpSpPr>
          <p:cNvPr id="7" name="Google Shape;328;p19">
            <a:extLst>
              <a:ext uri="{FF2B5EF4-FFF2-40B4-BE49-F238E27FC236}">
                <a16:creationId xmlns:a16="http://schemas.microsoft.com/office/drawing/2014/main" id="{C859FBCF-6520-CD4B-B16C-4B69FA038CD1}"/>
              </a:ext>
            </a:extLst>
          </p:cNvPr>
          <p:cNvGrpSpPr/>
          <p:nvPr/>
        </p:nvGrpSpPr>
        <p:grpSpPr>
          <a:xfrm>
            <a:off x="1698260" y="5109280"/>
            <a:ext cx="8971446" cy="710761"/>
            <a:chOff x="0" y="2634211"/>
            <a:chExt cx="9290096" cy="840939"/>
          </a:xfrm>
        </p:grpSpPr>
        <p:pic>
          <p:nvPicPr>
            <p:cNvPr id="8" name="Google Shape;329;p19">
              <a:extLst>
                <a:ext uri="{FF2B5EF4-FFF2-40B4-BE49-F238E27FC236}">
                  <a16:creationId xmlns:a16="http://schemas.microsoft.com/office/drawing/2014/main" id="{0ECB0E02-D788-1743-9B0A-1C1E78E2C013}"/>
                </a:ext>
              </a:extLst>
            </p:cNvPr>
            <p:cNvPicPr preferRelativeResize="0"/>
            <p:nvPr/>
          </p:nvPicPr>
          <p:blipFill>
            <a:blip r:embed="rId3">
              <a:alphaModFix/>
            </a:blip>
            <a:stretch>
              <a:fillRect/>
            </a:stretch>
          </p:blipFill>
          <p:spPr>
            <a:xfrm>
              <a:off x="152400" y="2634211"/>
              <a:ext cx="8839200" cy="294640"/>
            </a:xfrm>
            <a:prstGeom prst="rect">
              <a:avLst/>
            </a:prstGeom>
            <a:noFill/>
            <a:ln>
              <a:noFill/>
            </a:ln>
          </p:spPr>
        </p:pic>
        <p:sp>
          <p:nvSpPr>
            <p:cNvPr id="9" name="Google Shape;330;p19">
              <a:extLst>
                <a:ext uri="{FF2B5EF4-FFF2-40B4-BE49-F238E27FC236}">
                  <a16:creationId xmlns:a16="http://schemas.microsoft.com/office/drawing/2014/main" id="{717D51AC-04D3-4046-986C-59AF57686328}"/>
                </a:ext>
              </a:extLst>
            </p:cNvPr>
            <p:cNvSpPr txBox="1"/>
            <p:nvPr/>
          </p:nvSpPr>
          <p:spPr>
            <a:xfrm>
              <a:off x="0" y="2928850"/>
              <a:ext cx="347400"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0</a:t>
              </a:r>
              <a:endParaRPr sz="1800" dirty="0">
                <a:latin typeface="Century Gothic" panose="020B0502020202020204" pitchFamily="34" charset="0"/>
                <a:ea typeface="Nunito Sans"/>
                <a:cs typeface="Nunito Sans"/>
                <a:sym typeface="Nunito Sans"/>
              </a:endParaRPr>
            </a:p>
          </p:txBody>
        </p:sp>
        <p:sp>
          <p:nvSpPr>
            <p:cNvPr id="10" name="Google Shape;340;p19">
              <a:extLst>
                <a:ext uri="{FF2B5EF4-FFF2-40B4-BE49-F238E27FC236}">
                  <a16:creationId xmlns:a16="http://schemas.microsoft.com/office/drawing/2014/main" id="{A5D23A33-662C-554F-9716-7B9E0182D00D}"/>
                </a:ext>
              </a:extLst>
            </p:cNvPr>
            <p:cNvSpPr txBox="1"/>
            <p:nvPr/>
          </p:nvSpPr>
          <p:spPr>
            <a:xfrm>
              <a:off x="8640833" y="2928850"/>
              <a:ext cx="649263" cy="54618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100</a:t>
              </a:r>
              <a:endParaRPr sz="1800" dirty="0">
                <a:latin typeface="Century Gothic" panose="020B0502020202020204" pitchFamily="34" charset="0"/>
                <a:ea typeface="Nunito Sans"/>
                <a:cs typeface="Nunito Sans"/>
                <a:sym typeface="Nunito Sans"/>
              </a:endParaRPr>
            </a:p>
          </p:txBody>
        </p:sp>
      </p:grpSp>
      <p:pic>
        <p:nvPicPr>
          <p:cNvPr id="11" name="Google Shape;571;p36">
            <a:extLst>
              <a:ext uri="{FF2B5EF4-FFF2-40B4-BE49-F238E27FC236}">
                <a16:creationId xmlns:a16="http://schemas.microsoft.com/office/drawing/2014/main" id="{ED28CBCE-155D-044C-9035-2AAF3505DBCC}"/>
              </a:ext>
            </a:extLst>
          </p:cNvPr>
          <p:cNvPicPr preferRelativeResize="0"/>
          <p:nvPr/>
        </p:nvPicPr>
        <p:blipFill>
          <a:blip r:embed="rId4">
            <a:alphaModFix/>
          </a:blip>
          <a:stretch>
            <a:fillRect/>
          </a:stretch>
        </p:blipFill>
        <p:spPr>
          <a:xfrm>
            <a:off x="9958589" y="1846045"/>
            <a:ext cx="1328475" cy="1349322"/>
          </a:xfrm>
          <a:prstGeom prst="rect">
            <a:avLst/>
          </a:prstGeom>
          <a:noFill/>
          <a:ln>
            <a:noFill/>
          </a:ln>
        </p:spPr>
      </p:pic>
      <p:sp>
        <p:nvSpPr>
          <p:cNvPr id="12" name="Right Arrow 11">
            <a:extLst>
              <a:ext uri="{FF2B5EF4-FFF2-40B4-BE49-F238E27FC236}">
                <a16:creationId xmlns:a16="http://schemas.microsoft.com/office/drawing/2014/main" id="{1D06D4A3-C278-EC46-BFF7-6FB05F1D8944}"/>
              </a:ext>
            </a:extLst>
          </p:cNvPr>
          <p:cNvSpPr/>
          <p:nvPr/>
        </p:nvSpPr>
        <p:spPr>
          <a:xfrm rot="5400000">
            <a:off x="3254426" y="4455856"/>
            <a:ext cx="801889" cy="504959"/>
          </a:xfrm>
          <a:prstGeom prst="rightArrow">
            <a:avLst/>
          </a:prstGeom>
          <a:solidFill>
            <a:srgbClr val="CCD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B6781FE8-5DEF-1D48-9B4C-62645D611574}"/>
              </a:ext>
            </a:extLst>
          </p:cNvPr>
          <p:cNvGrpSpPr/>
          <p:nvPr/>
        </p:nvGrpSpPr>
        <p:grpSpPr>
          <a:xfrm>
            <a:off x="2424378" y="5378208"/>
            <a:ext cx="7414222" cy="461732"/>
            <a:chOff x="2297853" y="5698628"/>
            <a:chExt cx="7414222" cy="461732"/>
          </a:xfrm>
        </p:grpSpPr>
        <p:sp>
          <p:nvSpPr>
            <p:cNvPr id="14" name="Google Shape;331;p19">
              <a:extLst>
                <a:ext uri="{FF2B5EF4-FFF2-40B4-BE49-F238E27FC236}">
                  <a16:creationId xmlns:a16="http://schemas.microsoft.com/office/drawing/2014/main" id="{FE156C93-D523-8242-9E38-92D9585129E1}"/>
                </a:ext>
              </a:extLst>
            </p:cNvPr>
            <p:cNvSpPr txBox="1"/>
            <p:nvPr/>
          </p:nvSpPr>
          <p:spPr>
            <a:xfrm>
              <a:off x="2297853" y="5698628"/>
              <a:ext cx="580108"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Century Gothic" panose="020B0502020202020204" pitchFamily="34" charset="0"/>
                  <a:ea typeface="Nunito Sans"/>
                  <a:cs typeface="Nunito Sans"/>
                  <a:sym typeface="Nunito Sans"/>
                </a:rPr>
                <a:t>10</a:t>
              </a:r>
              <a:endParaRPr sz="1800" dirty="0">
                <a:solidFill>
                  <a:srgbClr val="43A047"/>
                </a:solidFill>
                <a:latin typeface="Century Gothic" panose="020B0502020202020204" pitchFamily="34" charset="0"/>
                <a:ea typeface="Nunito Sans"/>
                <a:cs typeface="Nunito Sans"/>
                <a:sym typeface="Nunito Sans"/>
              </a:endParaRPr>
            </a:p>
          </p:txBody>
        </p:sp>
        <p:sp>
          <p:nvSpPr>
            <p:cNvPr id="17" name="Google Shape;334;p19">
              <a:extLst>
                <a:ext uri="{FF2B5EF4-FFF2-40B4-BE49-F238E27FC236}">
                  <a16:creationId xmlns:a16="http://schemas.microsoft.com/office/drawing/2014/main" id="{2A0B4883-899E-EA47-8C06-5DCE8D80472A}"/>
                </a:ext>
              </a:extLst>
            </p:cNvPr>
            <p:cNvSpPr txBox="1"/>
            <p:nvPr/>
          </p:nvSpPr>
          <p:spPr>
            <a:xfrm>
              <a:off x="4845876" y="5698628"/>
              <a:ext cx="580108"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Century Gothic" panose="020B0502020202020204" pitchFamily="34" charset="0"/>
                  <a:ea typeface="Nunito Sans"/>
                  <a:cs typeface="Nunito Sans"/>
                  <a:sym typeface="Nunito Sans"/>
                </a:rPr>
                <a:t>40</a:t>
              </a:r>
              <a:endParaRPr sz="1800" dirty="0">
                <a:solidFill>
                  <a:srgbClr val="43A047"/>
                </a:solidFill>
                <a:latin typeface="Century Gothic" panose="020B0502020202020204" pitchFamily="34" charset="0"/>
                <a:ea typeface="Nunito Sans"/>
                <a:cs typeface="Nunito Sans"/>
                <a:sym typeface="Nunito Sans"/>
              </a:endParaRPr>
            </a:p>
          </p:txBody>
        </p:sp>
        <p:sp>
          <p:nvSpPr>
            <p:cNvPr id="18" name="Google Shape;335;p19">
              <a:extLst>
                <a:ext uri="{FF2B5EF4-FFF2-40B4-BE49-F238E27FC236}">
                  <a16:creationId xmlns:a16="http://schemas.microsoft.com/office/drawing/2014/main" id="{FF2BAF6C-B2EE-504A-A71B-3FA038B4A238}"/>
                </a:ext>
              </a:extLst>
            </p:cNvPr>
            <p:cNvSpPr txBox="1"/>
            <p:nvPr/>
          </p:nvSpPr>
          <p:spPr>
            <a:xfrm>
              <a:off x="5726039" y="5698628"/>
              <a:ext cx="580108"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Century Gothic" panose="020B0502020202020204" pitchFamily="34" charset="0"/>
                  <a:ea typeface="Nunito Sans"/>
                  <a:cs typeface="Nunito Sans"/>
                  <a:sym typeface="Nunito Sans"/>
                </a:rPr>
                <a:t>50</a:t>
              </a:r>
              <a:endParaRPr sz="1800" dirty="0">
                <a:solidFill>
                  <a:srgbClr val="43A047"/>
                </a:solidFill>
                <a:latin typeface="Century Gothic" panose="020B0502020202020204" pitchFamily="34" charset="0"/>
                <a:ea typeface="Nunito Sans"/>
                <a:cs typeface="Nunito Sans"/>
                <a:sym typeface="Nunito Sans"/>
              </a:endParaRPr>
            </a:p>
          </p:txBody>
        </p:sp>
        <p:sp>
          <p:nvSpPr>
            <p:cNvPr id="19" name="Google Shape;336;p19">
              <a:extLst>
                <a:ext uri="{FF2B5EF4-FFF2-40B4-BE49-F238E27FC236}">
                  <a16:creationId xmlns:a16="http://schemas.microsoft.com/office/drawing/2014/main" id="{8DA4B5D3-3EC0-E645-B426-CB04B211CC0C}"/>
                </a:ext>
              </a:extLst>
            </p:cNvPr>
            <p:cNvSpPr txBox="1"/>
            <p:nvPr/>
          </p:nvSpPr>
          <p:spPr>
            <a:xfrm>
              <a:off x="6577521" y="5698628"/>
              <a:ext cx="580108"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Century Gothic" panose="020B0502020202020204" pitchFamily="34" charset="0"/>
                  <a:ea typeface="Nunito Sans"/>
                  <a:cs typeface="Nunito Sans"/>
                  <a:sym typeface="Nunito Sans"/>
                </a:rPr>
                <a:t>60</a:t>
              </a:r>
              <a:endParaRPr sz="1800" dirty="0">
                <a:solidFill>
                  <a:srgbClr val="43A047"/>
                </a:solidFill>
                <a:latin typeface="Century Gothic" panose="020B0502020202020204" pitchFamily="34" charset="0"/>
                <a:ea typeface="Nunito Sans"/>
                <a:cs typeface="Nunito Sans"/>
                <a:sym typeface="Nunito Sans"/>
              </a:endParaRPr>
            </a:p>
          </p:txBody>
        </p:sp>
        <p:sp>
          <p:nvSpPr>
            <p:cNvPr id="20" name="Google Shape;337;p19">
              <a:extLst>
                <a:ext uri="{FF2B5EF4-FFF2-40B4-BE49-F238E27FC236}">
                  <a16:creationId xmlns:a16="http://schemas.microsoft.com/office/drawing/2014/main" id="{BF5030C5-7975-B342-A025-5B1AA28B8DA4}"/>
                </a:ext>
              </a:extLst>
            </p:cNvPr>
            <p:cNvSpPr txBox="1"/>
            <p:nvPr/>
          </p:nvSpPr>
          <p:spPr>
            <a:xfrm>
              <a:off x="7429003" y="5698628"/>
              <a:ext cx="580108"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Century Gothic" panose="020B0502020202020204" pitchFamily="34" charset="0"/>
                  <a:ea typeface="Nunito Sans"/>
                  <a:cs typeface="Nunito Sans"/>
                  <a:sym typeface="Nunito Sans"/>
                </a:rPr>
                <a:t>70</a:t>
              </a:r>
              <a:endParaRPr sz="1800" dirty="0">
                <a:solidFill>
                  <a:srgbClr val="43A047"/>
                </a:solidFill>
                <a:latin typeface="Century Gothic" panose="020B0502020202020204" pitchFamily="34" charset="0"/>
                <a:ea typeface="Nunito Sans"/>
                <a:cs typeface="Nunito Sans"/>
                <a:sym typeface="Nunito Sans"/>
              </a:endParaRPr>
            </a:p>
          </p:txBody>
        </p:sp>
        <p:sp>
          <p:nvSpPr>
            <p:cNvPr id="21" name="Google Shape;338;p19">
              <a:extLst>
                <a:ext uri="{FF2B5EF4-FFF2-40B4-BE49-F238E27FC236}">
                  <a16:creationId xmlns:a16="http://schemas.microsoft.com/office/drawing/2014/main" id="{93FE650B-1CB6-E24D-9CFC-7CFEEB00AD21}"/>
                </a:ext>
              </a:extLst>
            </p:cNvPr>
            <p:cNvSpPr txBox="1"/>
            <p:nvPr/>
          </p:nvSpPr>
          <p:spPr>
            <a:xfrm>
              <a:off x="8280485" y="5698628"/>
              <a:ext cx="580108"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Century Gothic" panose="020B0502020202020204" pitchFamily="34" charset="0"/>
                  <a:ea typeface="Nunito Sans"/>
                  <a:cs typeface="Nunito Sans"/>
                  <a:sym typeface="Nunito Sans"/>
                </a:rPr>
                <a:t>80</a:t>
              </a:r>
              <a:endParaRPr sz="1800" dirty="0">
                <a:solidFill>
                  <a:srgbClr val="43A047"/>
                </a:solidFill>
                <a:latin typeface="Century Gothic" panose="020B0502020202020204" pitchFamily="34" charset="0"/>
                <a:ea typeface="Nunito Sans"/>
                <a:cs typeface="Nunito Sans"/>
                <a:sym typeface="Nunito Sans"/>
              </a:endParaRPr>
            </a:p>
          </p:txBody>
        </p:sp>
        <p:sp>
          <p:nvSpPr>
            <p:cNvPr id="22" name="Google Shape;339;p19">
              <a:extLst>
                <a:ext uri="{FF2B5EF4-FFF2-40B4-BE49-F238E27FC236}">
                  <a16:creationId xmlns:a16="http://schemas.microsoft.com/office/drawing/2014/main" id="{292EF3D8-7C39-794A-92EB-78994D635551}"/>
                </a:ext>
              </a:extLst>
            </p:cNvPr>
            <p:cNvSpPr txBox="1"/>
            <p:nvPr/>
          </p:nvSpPr>
          <p:spPr>
            <a:xfrm>
              <a:off x="9131967" y="5698628"/>
              <a:ext cx="580108"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Century Gothic" panose="020B0502020202020204" pitchFamily="34" charset="0"/>
                  <a:ea typeface="Nunito Sans"/>
                  <a:cs typeface="Nunito Sans"/>
                  <a:sym typeface="Nunito Sans"/>
                </a:rPr>
                <a:t>90</a:t>
              </a:r>
              <a:endParaRPr sz="1800" dirty="0">
                <a:solidFill>
                  <a:srgbClr val="43A047"/>
                </a:solidFill>
                <a:latin typeface="Century Gothic" panose="020B0502020202020204" pitchFamily="34" charset="0"/>
                <a:ea typeface="Nunito Sans"/>
                <a:cs typeface="Nunito Sans"/>
                <a:sym typeface="Nunito Sans"/>
              </a:endParaRPr>
            </a:p>
          </p:txBody>
        </p:sp>
      </p:grpSp>
      <p:sp>
        <p:nvSpPr>
          <p:cNvPr id="23" name="Google Shape;332;p19">
            <a:extLst>
              <a:ext uri="{FF2B5EF4-FFF2-40B4-BE49-F238E27FC236}">
                <a16:creationId xmlns:a16="http://schemas.microsoft.com/office/drawing/2014/main" id="{9D2C3297-DD68-2549-B363-6AF7165664AE}"/>
              </a:ext>
            </a:extLst>
          </p:cNvPr>
          <p:cNvSpPr txBox="1"/>
          <p:nvPr/>
        </p:nvSpPr>
        <p:spPr>
          <a:xfrm>
            <a:off x="3281367" y="5389353"/>
            <a:ext cx="580108"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222222"/>
                </a:solidFill>
                <a:latin typeface="Century Gothic" panose="020B0502020202020204" pitchFamily="34" charset="0"/>
                <a:ea typeface="Nunito Sans"/>
                <a:cs typeface="Nunito Sans"/>
                <a:sym typeface="Nunito Sans"/>
              </a:rPr>
              <a:t>20</a:t>
            </a:r>
            <a:endParaRPr sz="1800" dirty="0">
              <a:solidFill>
                <a:srgbClr val="222222"/>
              </a:solidFill>
              <a:latin typeface="Century Gothic" panose="020B0502020202020204" pitchFamily="34" charset="0"/>
              <a:ea typeface="Nunito Sans"/>
              <a:cs typeface="Nunito Sans"/>
              <a:sym typeface="Nunito Sans"/>
            </a:endParaRPr>
          </a:p>
        </p:txBody>
      </p:sp>
      <p:sp>
        <p:nvSpPr>
          <p:cNvPr id="24" name="Google Shape;333;p19">
            <a:extLst>
              <a:ext uri="{FF2B5EF4-FFF2-40B4-BE49-F238E27FC236}">
                <a16:creationId xmlns:a16="http://schemas.microsoft.com/office/drawing/2014/main" id="{08CBF56E-B508-F84E-88D6-F09A98BF7393}"/>
              </a:ext>
            </a:extLst>
          </p:cNvPr>
          <p:cNvSpPr txBox="1"/>
          <p:nvPr/>
        </p:nvSpPr>
        <p:spPr>
          <a:xfrm>
            <a:off x="4119956" y="5389353"/>
            <a:ext cx="580108"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222222"/>
                </a:solidFill>
                <a:latin typeface="Century Gothic" panose="020B0502020202020204" pitchFamily="34" charset="0"/>
                <a:ea typeface="Nunito Sans"/>
                <a:cs typeface="Nunito Sans"/>
                <a:sym typeface="Nunito Sans"/>
              </a:rPr>
              <a:t>30</a:t>
            </a:r>
            <a:endParaRPr sz="1800" dirty="0">
              <a:solidFill>
                <a:srgbClr val="222222"/>
              </a:solidFill>
              <a:latin typeface="Century Gothic" panose="020B0502020202020204" pitchFamily="34" charset="0"/>
              <a:ea typeface="Nunito Sans"/>
              <a:cs typeface="Nunito Sans"/>
              <a:sym typeface="Nunito Sans"/>
            </a:endParaRPr>
          </a:p>
        </p:txBody>
      </p:sp>
      <p:sp>
        <p:nvSpPr>
          <p:cNvPr id="26" name="Rounded Rectangle 25">
            <a:extLst>
              <a:ext uri="{FF2B5EF4-FFF2-40B4-BE49-F238E27FC236}">
                <a16:creationId xmlns:a16="http://schemas.microsoft.com/office/drawing/2014/main" id="{5B3A1340-348B-CE47-9DD6-7565652391FE}"/>
              </a:ext>
            </a:extLst>
          </p:cNvPr>
          <p:cNvSpPr/>
          <p:nvPr/>
        </p:nvSpPr>
        <p:spPr>
          <a:xfrm>
            <a:off x="4254428" y="3344156"/>
            <a:ext cx="891272" cy="679199"/>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42</a:t>
            </a:r>
          </a:p>
        </p:txBody>
      </p:sp>
      <p:sp>
        <p:nvSpPr>
          <p:cNvPr id="27" name="Rounded Rectangle 26">
            <a:extLst>
              <a:ext uri="{FF2B5EF4-FFF2-40B4-BE49-F238E27FC236}">
                <a16:creationId xmlns:a16="http://schemas.microsoft.com/office/drawing/2014/main" id="{2EB5EE73-9157-924A-93D5-D66F207D38E1}"/>
              </a:ext>
            </a:extLst>
          </p:cNvPr>
          <p:cNvSpPr/>
          <p:nvPr/>
        </p:nvSpPr>
        <p:spPr>
          <a:xfrm>
            <a:off x="7046302" y="3344156"/>
            <a:ext cx="891272" cy="679199"/>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79</a:t>
            </a:r>
          </a:p>
        </p:txBody>
      </p:sp>
      <p:grpSp>
        <p:nvGrpSpPr>
          <p:cNvPr id="28" name="Group 27">
            <a:extLst>
              <a:ext uri="{FF2B5EF4-FFF2-40B4-BE49-F238E27FC236}">
                <a16:creationId xmlns:a16="http://schemas.microsoft.com/office/drawing/2014/main" id="{21EFBC2D-E683-DC45-A429-86E7856EDA63}"/>
              </a:ext>
            </a:extLst>
          </p:cNvPr>
          <p:cNvGrpSpPr/>
          <p:nvPr/>
        </p:nvGrpSpPr>
        <p:grpSpPr>
          <a:xfrm>
            <a:off x="8316969" y="3903186"/>
            <a:ext cx="518814" cy="1196145"/>
            <a:chOff x="3348221" y="2881746"/>
            <a:chExt cx="518814" cy="1196145"/>
          </a:xfrm>
        </p:grpSpPr>
        <p:sp>
          <p:nvSpPr>
            <p:cNvPr id="29" name="Right Arrow 28">
              <a:extLst>
                <a:ext uri="{FF2B5EF4-FFF2-40B4-BE49-F238E27FC236}">
                  <a16:creationId xmlns:a16="http://schemas.microsoft.com/office/drawing/2014/main" id="{47A44C59-64B4-564D-8A15-5C2231C466A9}"/>
                </a:ext>
              </a:extLst>
            </p:cNvPr>
            <p:cNvSpPr/>
            <p:nvPr/>
          </p:nvSpPr>
          <p:spPr>
            <a:xfrm rot="5400000">
              <a:off x="3199756" y="3424467"/>
              <a:ext cx="801889" cy="504959"/>
            </a:xfrm>
            <a:prstGeom prst="rightArrow">
              <a:avLst/>
            </a:prstGeom>
            <a:solidFill>
              <a:srgbClr val="43A0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ounded Rectangle 29">
              <a:extLst>
                <a:ext uri="{FF2B5EF4-FFF2-40B4-BE49-F238E27FC236}">
                  <a16:creationId xmlns:a16="http://schemas.microsoft.com/office/drawing/2014/main" id="{64D00163-75CD-294C-B67B-D95435EEA6D3}"/>
                </a:ext>
              </a:extLst>
            </p:cNvPr>
            <p:cNvSpPr/>
            <p:nvPr/>
          </p:nvSpPr>
          <p:spPr>
            <a:xfrm>
              <a:off x="3362076" y="2881746"/>
              <a:ext cx="504959" cy="460051"/>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43A047"/>
                  </a:solidFill>
                  <a:latin typeface="Century Gothic" panose="020B0502020202020204" pitchFamily="34" charset="0"/>
                </a:rPr>
                <a:t>79</a:t>
              </a:r>
            </a:p>
          </p:txBody>
        </p:sp>
      </p:grpSp>
      <p:grpSp>
        <p:nvGrpSpPr>
          <p:cNvPr id="31" name="Group 30">
            <a:extLst>
              <a:ext uri="{FF2B5EF4-FFF2-40B4-BE49-F238E27FC236}">
                <a16:creationId xmlns:a16="http://schemas.microsoft.com/office/drawing/2014/main" id="{09B9AD68-BA93-2F45-B2F3-597774CECD09}"/>
              </a:ext>
            </a:extLst>
          </p:cNvPr>
          <p:cNvGrpSpPr/>
          <p:nvPr/>
        </p:nvGrpSpPr>
        <p:grpSpPr>
          <a:xfrm>
            <a:off x="5159255" y="3903186"/>
            <a:ext cx="510613" cy="1196145"/>
            <a:chOff x="1630255" y="2881747"/>
            <a:chExt cx="510613" cy="1196145"/>
          </a:xfrm>
        </p:grpSpPr>
        <p:sp>
          <p:nvSpPr>
            <p:cNvPr id="32" name="Right Arrow 31">
              <a:extLst>
                <a:ext uri="{FF2B5EF4-FFF2-40B4-BE49-F238E27FC236}">
                  <a16:creationId xmlns:a16="http://schemas.microsoft.com/office/drawing/2014/main" id="{5E6A5FBB-26B7-9843-A292-4776016F1942}"/>
                </a:ext>
              </a:extLst>
            </p:cNvPr>
            <p:cNvSpPr/>
            <p:nvPr/>
          </p:nvSpPr>
          <p:spPr>
            <a:xfrm rot="5400000">
              <a:off x="1481790" y="3424468"/>
              <a:ext cx="801889" cy="504959"/>
            </a:xfrm>
            <a:prstGeom prst="rightArrow">
              <a:avLst/>
            </a:prstGeom>
            <a:solidFill>
              <a:srgbClr val="43A0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ounded Rectangle 32">
              <a:extLst>
                <a:ext uri="{FF2B5EF4-FFF2-40B4-BE49-F238E27FC236}">
                  <a16:creationId xmlns:a16="http://schemas.microsoft.com/office/drawing/2014/main" id="{0F787A84-4079-9444-A904-999FC21FDE0D}"/>
                </a:ext>
              </a:extLst>
            </p:cNvPr>
            <p:cNvSpPr/>
            <p:nvPr/>
          </p:nvSpPr>
          <p:spPr>
            <a:xfrm>
              <a:off x="1635909" y="2881747"/>
              <a:ext cx="504959" cy="460051"/>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43A047"/>
                  </a:solidFill>
                  <a:latin typeface="Century Gothic" panose="020B0502020202020204" pitchFamily="34" charset="0"/>
                </a:rPr>
                <a:t>42</a:t>
              </a:r>
            </a:p>
          </p:txBody>
        </p:sp>
      </p:grpSp>
    </p:spTree>
    <p:extLst>
      <p:ext uri="{BB962C8B-B14F-4D97-AF65-F5344CB8AC3E}">
        <p14:creationId xmlns:p14="http://schemas.microsoft.com/office/powerpoint/2010/main" val="7467880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9" name="Picture 8" descr="Chart&#10;&#10;Description automatically generated">
            <a:extLst>
              <a:ext uri="{FF2B5EF4-FFF2-40B4-BE49-F238E27FC236}">
                <a16:creationId xmlns:a16="http://schemas.microsoft.com/office/drawing/2014/main" id="{1BA52743-1818-AB4D-9473-B5839374DB1D}"/>
              </a:ext>
            </a:extLst>
          </p:cNvPr>
          <p:cNvPicPr>
            <a:picLocks noChangeAspect="1"/>
          </p:cNvPicPr>
          <p:nvPr/>
        </p:nvPicPr>
        <p:blipFill>
          <a:blip r:embed="rId3"/>
          <a:stretch>
            <a:fillRect/>
          </a:stretch>
        </p:blipFill>
        <p:spPr>
          <a:xfrm>
            <a:off x="263524" y="1077157"/>
            <a:ext cx="7848600" cy="252984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82266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Google Shape;314;p18">
            <a:extLst>
              <a:ext uri="{FF2B5EF4-FFF2-40B4-BE49-F238E27FC236}">
                <a16:creationId xmlns:a16="http://schemas.microsoft.com/office/drawing/2014/main" id="{C8A1053D-D2AE-CC41-8044-8F59AAE8BC26}"/>
              </a:ext>
            </a:extLst>
          </p:cNvPr>
          <p:cNvPicPr preferRelativeResize="0"/>
          <p:nvPr/>
        </p:nvPicPr>
        <p:blipFill>
          <a:blip r:embed="rId3">
            <a:alphaModFix/>
          </a:blip>
          <a:stretch>
            <a:fillRect/>
          </a:stretch>
        </p:blipFill>
        <p:spPr>
          <a:xfrm>
            <a:off x="1845433" y="4084043"/>
            <a:ext cx="8536016" cy="360858"/>
          </a:xfrm>
          <a:prstGeom prst="rect">
            <a:avLst/>
          </a:prstGeom>
          <a:noFill/>
          <a:ln>
            <a:noFill/>
          </a:ln>
        </p:spPr>
      </p:pic>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1760633"/>
          </a:xfrm>
        </p:spPr>
        <p:txBody>
          <a:bodyPr/>
          <a:lstStyle/>
          <a:p>
            <a:r>
              <a:rPr lang="en-GB" dirty="0"/>
              <a:t>The Mathling says, “My arrow could be pointing to 52 or 53 but it can’t be pointing to 55.”</a:t>
            </a:r>
          </a:p>
          <a:p>
            <a:r>
              <a:rPr lang="en-GB" b="1" dirty="0"/>
              <a:t>Do you agree? </a:t>
            </a:r>
          </a:p>
          <a:p>
            <a:r>
              <a:rPr lang="en-GB" dirty="0"/>
              <a:t>Explain your idea. </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6" name="TextBox 5">
            <a:extLst>
              <a:ext uri="{FF2B5EF4-FFF2-40B4-BE49-F238E27FC236}">
                <a16:creationId xmlns:a16="http://schemas.microsoft.com/office/drawing/2014/main" id="{BC14F683-E71C-964E-AD7E-09BEA04EEE63}"/>
              </a:ext>
            </a:extLst>
          </p:cNvPr>
          <p:cNvSpPr txBox="1"/>
          <p:nvPr/>
        </p:nvSpPr>
        <p:spPr>
          <a:xfrm>
            <a:off x="263046" y="5144703"/>
            <a:ext cx="10212697" cy="455125"/>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The Mathling is right. It can’t be pointing to 55 because 55 is halfway between 50 and 60. </a:t>
            </a:r>
          </a:p>
        </p:txBody>
      </p:sp>
      <p:grpSp>
        <p:nvGrpSpPr>
          <p:cNvPr id="7" name="Google Shape;328;p19">
            <a:extLst>
              <a:ext uri="{FF2B5EF4-FFF2-40B4-BE49-F238E27FC236}">
                <a16:creationId xmlns:a16="http://schemas.microsoft.com/office/drawing/2014/main" id="{EC1CFB23-89CE-6E44-8AFB-38D0BC779716}"/>
              </a:ext>
            </a:extLst>
          </p:cNvPr>
          <p:cNvGrpSpPr/>
          <p:nvPr/>
        </p:nvGrpSpPr>
        <p:grpSpPr>
          <a:xfrm>
            <a:off x="1612596" y="4333071"/>
            <a:ext cx="9057110" cy="461635"/>
            <a:chOff x="-88707" y="2928850"/>
            <a:chExt cx="9378803" cy="546185"/>
          </a:xfrm>
        </p:grpSpPr>
        <p:sp>
          <p:nvSpPr>
            <p:cNvPr id="9" name="Google Shape;330;p19">
              <a:extLst>
                <a:ext uri="{FF2B5EF4-FFF2-40B4-BE49-F238E27FC236}">
                  <a16:creationId xmlns:a16="http://schemas.microsoft.com/office/drawing/2014/main" id="{1BBD2F46-A9E3-4648-8E4C-F18AE4E6FC1C}"/>
                </a:ext>
              </a:extLst>
            </p:cNvPr>
            <p:cNvSpPr txBox="1"/>
            <p:nvPr/>
          </p:nvSpPr>
          <p:spPr>
            <a:xfrm>
              <a:off x="-88707" y="2928850"/>
              <a:ext cx="493495" cy="54618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50</a:t>
              </a:r>
              <a:endParaRPr sz="1800" dirty="0">
                <a:latin typeface="Century Gothic" panose="020B0502020202020204" pitchFamily="34" charset="0"/>
                <a:ea typeface="Nunito Sans"/>
                <a:cs typeface="Nunito Sans"/>
                <a:sym typeface="Nunito Sans"/>
              </a:endParaRPr>
            </a:p>
          </p:txBody>
        </p:sp>
        <p:sp>
          <p:nvSpPr>
            <p:cNvPr id="10" name="Google Shape;340;p19">
              <a:extLst>
                <a:ext uri="{FF2B5EF4-FFF2-40B4-BE49-F238E27FC236}">
                  <a16:creationId xmlns:a16="http://schemas.microsoft.com/office/drawing/2014/main" id="{ADA40344-5930-9D4C-A692-760167631369}"/>
                </a:ext>
              </a:extLst>
            </p:cNvPr>
            <p:cNvSpPr txBox="1"/>
            <p:nvPr/>
          </p:nvSpPr>
          <p:spPr>
            <a:xfrm>
              <a:off x="8640833" y="2928850"/>
              <a:ext cx="649263" cy="54618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100</a:t>
              </a:r>
              <a:endParaRPr sz="1800" dirty="0">
                <a:latin typeface="Century Gothic" panose="020B0502020202020204" pitchFamily="34" charset="0"/>
                <a:ea typeface="Nunito Sans"/>
                <a:cs typeface="Nunito Sans"/>
                <a:sym typeface="Nunito Sans"/>
              </a:endParaRPr>
            </a:p>
          </p:txBody>
        </p:sp>
      </p:grpSp>
      <p:grpSp>
        <p:nvGrpSpPr>
          <p:cNvPr id="11" name="Group 10">
            <a:extLst>
              <a:ext uri="{FF2B5EF4-FFF2-40B4-BE49-F238E27FC236}">
                <a16:creationId xmlns:a16="http://schemas.microsoft.com/office/drawing/2014/main" id="{27A7AB3E-37B5-5B48-B0B0-0D586F9A3EB4}"/>
              </a:ext>
            </a:extLst>
          </p:cNvPr>
          <p:cNvGrpSpPr/>
          <p:nvPr/>
        </p:nvGrpSpPr>
        <p:grpSpPr>
          <a:xfrm>
            <a:off x="3281367" y="4360685"/>
            <a:ext cx="5691896" cy="461732"/>
            <a:chOff x="3168697" y="5698628"/>
            <a:chExt cx="5691896" cy="461732"/>
          </a:xfrm>
        </p:grpSpPr>
        <p:sp>
          <p:nvSpPr>
            <p:cNvPr id="13" name="Google Shape;332;p19">
              <a:extLst>
                <a:ext uri="{FF2B5EF4-FFF2-40B4-BE49-F238E27FC236}">
                  <a16:creationId xmlns:a16="http://schemas.microsoft.com/office/drawing/2014/main" id="{A57D8787-711F-E742-81DA-CF56D553E157}"/>
                </a:ext>
              </a:extLst>
            </p:cNvPr>
            <p:cNvSpPr txBox="1"/>
            <p:nvPr/>
          </p:nvSpPr>
          <p:spPr>
            <a:xfrm>
              <a:off x="3168697" y="5698628"/>
              <a:ext cx="580108"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Century Gothic" panose="020B0502020202020204" pitchFamily="34" charset="0"/>
                  <a:ea typeface="Nunito Sans"/>
                  <a:cs typeface="Nunito Sans"/>
                  <a:sym typeface="Nunito Sans"/>
                </a:rPr>
                <a:t>60</a:t>
              </a:r>
              <a:endParaRPr sz="1800" dirty="0">
                <a:solidFill>
                  <a:srgbClr val="43A047"/>
                </a:solidFill>
                <a:latin typeface="Century Gothic" panose="020B0502020202020204" pitchFamily="34" charset="0"/>
                <a:ea typeface="Nunito Sans"/>
                <a:cs typeface="Nunito Sans"/>
                <a:sym typeface="Nunito Sans"/>
              </a:endParaRPr>
            </a:p>
          </p:txBody>
        </p:sp>
        <p:sp>
          <p:nvSpPr>
            <p:cNvPr id="15" name="Google Shape;334;p19">
              <a:extLst>
                <a:ext uri="{FF2B5EF4-FFF2-40B4-BE49-F238E27FC236}">
                  <a16:creationId xmlns:a16="http://schemas.microsoft.com/office/drawing/2014/main" id="{89C9A358-D611-694B-A147-B47BBF6C709B}"/>
                </a:ext>
              </a:extLst>
            </p:cNvPr>
            <p:cNvSpPr txBox="1"/>
            <p:nvPr/>
          </p:nvSpPr>
          <p:spPr>
            <a:xfrm>
              <a:off x="4845876" y="5698628"/>
              <a:ext cx="580108"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Century Gothic" panose="020B0502020202020204" pitchFamily="34" charset="0"/>
                  <a:ea typeface="Nunito Sans"/>
                  <a:cs typeface="Nunito Sans"/>
                  <a:sym typeface="Nunito Sans"/>
                </a:rPr>
                <a:t>70</a:t>
              </a:r>
              <a:endParaRPr sz="1800" dirty="0">
                <a:solidFill>
                  <a:srgbClr val="43A047"/>
                </a:solidFill>
                <a:latin typeface="Century Gothic" panose="020B0502020202020204" pitchFamily="34" charset="0"/>
                <a:ea typeface="Nunito Sans"/>
                <a:cs typeface="Nunito Sans"/>
                <a:sym typeface="Nunito Sans"/>
              </a:endParaRPr>
            </a:p>
          </p:txBody>
        </p:sp>
        <p:sp>
          <p:nvSpPr>
            <p:cNvPr id="17" name="Google Shape;336;p19">
              <a:extLst>
                <a:ext uri="{FF2B5EF4-FFF2-40B4-BE49-F238E27FC236}">
                  <a16:creationId xmlns:a16="http://schemas.microsoft.com/office/drawing/2014/main" id="{F131E71E-E5E5-984E-9C75-F63F64BCC36A}"/>
                </a:ext>
              </a:extLst>
            </p:cNvPr>
            <p:cNvSpPr txBox="1"/>
            <p:nvPr/>
          </p:nvSpPr>
          <p:spPr>
            <a:xfrm>
              <a:off x="6577521" y="5698628"/>
              <a:ext cx="580108"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Century Gothic" panose="020B0502020202020204" pitchFamily="34" charset="0"/>
                  <a:ea typeface="Nunito Sans"/>
                  <a:cs typeface="Nunito Sans"/>
                  <a:sym typeface="Nunito Sans"/>
                </a:rPr>
                <a:t>80</a:t>
              </a:r>
              <a:endParaRPr sz="1800" dirty="0">
                <a:solidFill>
                  <a:srgbClr val="43A047"/>
                </a:solidFill>
                <a:latin typeface="Century Gothic" panose="020B0502020202020204" pitchFamily="34" charset="0"/>
                <a:ea typeface="Nunito Sans"/>
                <a:cs typeface="Nunito Sans"/>
                <a:sym typeface="Nunito Sans"/>
              </a:endParaRPr>
            </a:p>
          </p:txBody>
        </p:sp>
        <p:sp>
          <p:nvSpPr>
            <p:cNvPr id="19" name="Google Shape;338;p19">
              <a:extLst>
                <a:ext uri="{FF2B5EF4-FFF2-40B4-BE49-F238E27FC236}">
                  <a16:creationId xmlns:a16="http://schemas.microsoft.com/office/drawing/2014/main" id="{7C382CFB-27BC-6649-B973-2C7ADC9AD6F4}"/>
                </a:ext>
              </a:extLst>
            </p:cNvPr>
            <p:cNvSpPr txBox="1"/>
            <p:nvPr/>
          </p:nvSpPr>
          <p:spPr>
            <a:xfrm>
              <a:off x="8280485" y="5698628"/>
              <a:ext cx="580108"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Century Gothic" panose="020B0502020202020204" pitchFamily="34" charset="0"/>
                  <a:ea typeface="Nunito Sans"/>
                  <a:cs typeface="Nunito Sans"/>
                  <a:sym typeface="Nunito Sans"/>
                </a:rPr>
                <a:t>90</a:t>
              </a:r>
              <a:endParaRPr sz="1800" dirty="0">
                <a:solidFill>
                  <a:srgbClr val="43A047"/>
                </a:solidFill>
                <a:latin typeface="Century Gothic" panose="020B0502020202020204" pitchFamily="34" charset="0"/>
                <a:ea typeface="Nunito Sans"/>
                <a:cs typeface="Nunito Sans"/>
                <a:sym typeface="Nunito Sans"/>
              </a:endParaRPr>
            </a:p>
          </p:txBody>
        </p:sp>
      </p:grpSp>
      <p:sp>
        <p:nvSpPr>
          <p:cNvPr id="21" name="Right Arrow 20">
            <a:extLst>
              <a:ext uri="{FF2B5EF4-FFF2-40B4-BE49-F238E27FC236}">
                <a16:creationId xmlns:a16="http://schemas.microsoft.com/office/drawing/2014/main" id="{9CBB4655-CECF-B648-B269-F0E39CC046E2}"/>
              </a:ext>
            </a:extLst>
          </p:cNvPr>
          <p:cNvSpPr/>
          <p:nvPr/>
        </p:nvSpPr>
        <p:spPr>
          <a:xfrm rot="5400000">
            <a:off x="1912989" y="3430619"/>
            <a:ext cx="801889" cy="504959"/>
          </a:xfrm>
          <a:prstGeom prst="rightArrow">
            <a:avLst/>
          </a:prstGeom>
          <a:solidFill>
            <a:srgbClr val="CCD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2" name="Google Shape;573;p36">
            <a:extLst>
              <a:ext uri="{FF2B5EF4-FFF2-40B4-BE49-F238E27FC236}">
                <a16:creationId xmlns:a16="http://schemas.microsoft.com/office/drawing/2014/main" id="{61B4F97A-8AC1-1049-AA90-CB9C2A936C0F}"/>
              </a:ext>
            </a:extLst>
          </p:cNvPr>
          <p:cNvPicPr preferRelativeResize="0"/>
          <p:nvPr/>
        </p:nvPicPr>
        <p:blipFill>
          <a:blip r:embed="rId4">
            <a:alphaModFix/>
          </a:blip>
          <a:stretch>
            <a:fillRect/>
          </a:stretch>
        </p:blipFill>
        <p:spPr>
          <a:xfrm>
            <a:off x="10542831" y="2084952"/>
            <a:ext cx="1386123" cy="1344048"/>
          </a:xfrm>
          <a:prstGeom prst="rect">
            <a:avLst/>
          </a:prstGeom>
          <a:noFill/>
          <a:ln>
            <a:noFill/>
          </a:ln>
        </p:spPr>
      </p:pic>
    </p:spTree>
    <p:extLst>
      <p:ext uri="{BB962C8B-B14F-4D97-AF65-F5344CB8AC3E}">
        <p14:creationId xmlns:p14="http://schemas.microsoft.com/office/powerpoint/2010/main" val="536155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4" name="Picture 3" descr="Chart&#10;&#10;Description automatically generated">
            <a:extLst>
              <a:ext uri="{FF2B5EF4-FFF2-40B4-BE49-F238E27FC236}">
                <a16:creationId xmlns:a16="http://schemas.microsoft.com/office/drawing/2014/main" id="{21DCB7C8-63D5-904B-9412-69BF6F451E0F}"/>
              </a:ext>
            </a:extLst>
          </p:cNvPr>
          <p:cNvPicPr>
            <a:picLocks noChangeAspect="1"/>
          </p:cNvPicPr>
          <p:nvPr/>
        </p:nvPicPr>
        <p:blipFill>
          <a:blip r:embed="rId3"/>
          <a:stretch>
            <a:fillRect/>
          </a:stretch>
        </p:blipFill>
        <p:spPr>
          <a:xfrm>
            <a:off x="263524" y="1077157"/>
            <a:ext cx="7848600" cy="260604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54029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Let’s Reflect</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9"/>
            <a:ext cx="11736887" cy="2252662"/>
          </a:xfrm>
        </p:spPr>
        <p:txBody>
          <a:bodyPr/>
          <a:lstStyle/>
          <a:p>
            <a:r>
              <a:rPr lang="en-GB" dirty="0"/>
              <a:t>Draw an arrow on the number line. </a:t>
            </a:r>
          </a:p>
          <a:p>
            <a:r>
              <a:rPr lang="en-GB" b="1" dirty="0"/>
              <a:t>Estimate the number the arrow is pointing to and compare with a partner.</a:t>
            </a:r>
          </a:p>
        </p:txBody>
      </p:sp>
      <p:pic>
        <p:nvPicPr>
          <p:cNvPr id="7" name="Google Shape;314;p18">
            <a:extLst>
              <a:ext uri="{FF2B5EF4-FFF2-40B4-BE49-F238E27FC236}">
                <a16:creationId xmlns:a16="http://schemas.microsoft.com/office/drawing/2014/main" id="{ED6A6ED5-7B81-FD41-A61F-F9C3FAAAADB0}"/>
              </a:ext>
            </a:extLst>
          </p:cNvPr>
          <p:cNvPicPr preferRelativeResize="0"/>
          <p:nvPr/>
        </p:nvPicPr>
        <p:blipFill>
          <a:blip r:embed="rId3">
            <a:alphaModFix/>
          </a:blip>
          <a:stretch>
            <a:fillRect/>
          </a:stretch>
        </p:blipFill>
        <p:spPr>
          <a:xfrm>
            <a:off x="1827992" y="4430405"/>
            <a:ext cx="8536016" cy="360858"/>
          </a:xfrm>
          <a:prstGeom prst="rect">
            <a:avLst/>
          </a:prstGeom>
          <a:noFill/>
          <a:ln>
            <a:noFill/>
          </a:ln>
        </p:spPr>
      </p:pic>
      <p:grpSp>
        <p:nvGrpSpPr>
          <p:cNvPr id="8" name="Google Shape;328;p19">
            <a:extLst>
              <a:ext uri="{FF2B5EF4-FFF2-40B4-BE49-F238E27FC236}">
                <a16:creationId xmlns:a16="http://schemas.microsoft.com/office/drawing/2014/main" id="{1D20E34F-4D87-CB4E-B79E-5FCD7C65B077}"/>
              </a:ext>
            </a:extLst>
          </p:cNvPr>
          <p:cNvGrpSpPr/>
          <p:nvPr/>
        </p:nvGrpSpPr>
        <p:grpSpPr>
          <a:xfrm>
            <a:off x="1637946" y="4791263"/>
            <a:ext cx="9057110" cy="461635"/>
            <a:chOff x="-88707" y="2928850"/>
            <a:chExt cx="9378803" cy="546185"/>
          </a:xfrm>
        </p:grpSpPr>
        <p:sp>
          <p:nvSpPr>
            <p:cNvPr id="9" name="Google Shape;330;p19">
              <a:extLst>
                <a:ext uri="{FF2B5EF4-FFF2-40B4-BE49-F238E27FC236}">
                  <a16:creationId xmlns:a16="http://schemas.microsoft.com/office/drawing/2014/main" id="{972579B7-64D3-0A49-9E97-550C3B589722}"/>
                </a:ext>
              </a:extLst>
            </p:cNvPr>
            <p:cNvSpPr txBox="1"/>
            <p:nvPr/>
          </p:nvSpPr>
          <p:spPr>
            <a:xfrm>
              <a:off x="-88707" y="2928850"/>
              <a:ext cx="493495" cy="54618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50</a:t>
              </a:r>
              <a:endParaRPr sz="1800" dirty="0">
                <a:latin typeface="Century Gothic" panose="020B0502020202020204" pitchFamily="34" charset="0"/>
                <a:ea typeface="Nunito Sans"/>
                <a:cs typeface="Nunito Sans"/>
                <a:sym typeface="Nunito Sans"/>
              </a:endParaRPr>
            </a:p>
          </p:txBody>
        </p:sp>
        <p:sp>
          <p:nvSpPr>
            <p:cNvPr id="10" name="Google Shape;340;p19">
              <a:extLst>
                <a:ext uri="{FF2B5EF4-FFF2-40B4-BE49-F238E27FC236}">
                  <a16:creationId xmlns:a16="http://schemas.microsoft.com/office/drawing/2014/main" id="{B448059E-DF54-3842-AE9D-AF0941DC0232}"/>
                </a:ext>
              </a:extLst>
            </p:cNvPr>
            <p:cNvSpPr txBox="1"/>
            <p:nvPr/>
          </p:nvSpPr>
          <p:spPr>
            <a:xfrm>
              <a:off x="8640833" y="2928850"/>
              <a:ext cx="649263" cy="54618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100</a:t>
              </a:r>
              <a:endParaRPr sz="1800" dirty="0">
                <a:latin typeface="Century Gothic" panose="020B0502020202020204" pitchFamily="34" charset="0"/>
                <a:ea typeface="Nunito Sans"/>
                <a:cs typeface="Nunito Sans"/>
                <a:sym typeface="Nunito Sans"/>
              </a:endParaRPr>
            </a:p>
          </p:txBody>
        </p:sp>
      </p:grpSp>
    </p:spTree>
    <p:extLst>
      <p:ext uri="{BB962C8B-B14F-4D97-AF65-F5344CB8AC3E}">
        <p14:creationId xmlns:p14="http://schemas.microsoft.com/office/powerpoint/2010/main" val="2314658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7EEC1-B085-D449-BE76-00E35C90ABF0}"/>
              </a:ext>
            </a:extLst>
          </p:cNvPr>
          <p:cNvSpPr>
            <a:spLocks noGrp="1"/>
          </p:cNvSpPr>
          <p:nvPr>
            <p:ph type="title"/>
          </p:nvPr>
        </p:nvSpPr>
        <p:spPr/>
        <p:txBody>
          <a:bodyPr/>
          <a:lstStyle/>
          <a:p>
            <a:pPr>
              <a:lnSpc>
                <a:spcPct val="150000"/>
              </a:lnSpc>
            </a:pPr>
            <a:r>
              <a:rPr lang="en-GB" sz="2400" dirty="0">
                <a:latin typeface="Century Gothic" panose="020B0502020202020204" pitchFamily="34" charset="0"/>
              </a:rPr>
              <a:t>The following slides are based on:</a:t>
            </a:r>
            <a:br>
              <a:rPr lang="en-GB" sz="2400" dirty="0">
                <a:latin typeface="Century Gothic" panose="020B0502020202020204" pitchFamily="34" charset="0"/>
              </a:rPr>
            </a:br>
            <a:r>
              <a:rPr lang="en-GB" sz="2400" dirty="0">
                <a:latin typeface="Century Gothic" panose="020B0502020202020204" pitchFamily="34" charset="0"/>
              </a:rPr>
              <a:t>Estimating groups within 20</a:t>
            </a:r>
            <a:endParaRPr lang="en-GB" sz="2400" b="1" dirty="0">
              <a:latin typeface="Century Gothic" panose="020B0502020202020204" pitchFamily="34" charset="0"/>
            </a:endParaRPr>
          </a:p>
        </p:txBody>
      </p:sp>
    </p:spTree>
    <p:extLst>
      <p:ext uri="{BB962C8B-B14F-4D97-AF65-F5344CB8AC3E}">
        <p14:creationId xmlns:p14="http://schemas.microsoft.com/office/powerpoint/2010/main" val="326973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AF755D-9ACF-C143-A323-0FC01C229A6B}"/>
              </a:ext>
            </a:extLst>
          </p:cNvPr>
          <p:cNvSpPr>
            <a:spLocks noGrp="1"/>
          </p:cNvSpPr>
          <p:nvPr>
            <p:ph sz="quarter" idx="11"/>
          </p:nvPr>
        </p:nvSpPr>
        <p:spPr>
          <a:xfrm>
            <a:off x="263046" y="700644"/>
            <a:ext cx="11736887" cy="1807029"/>
          </a:xfrm>
        </p:spPr>
        <p:txBody>
          <a:bodyPr/>
          <a:lstStyle/>
          <a:p>
            <a:r>
              <a:rPr lang="en-GB" dirty="0"/>
              <a:t>Take 20 counters. </a:t>
            </a:r>
          </a:p>
          <a:p>
            <a:r>
              <a:rPr lang="en-GB" dirty="0"/>
              <a:t>Pick up some of the counters, but don’t count them. </a:t>
            </a:r>
          </a:p>
          <a:p>
            <a:r>
              <a:rPr lang="en-GB" b="1" dirty="0"/>
              <a:t>How many counters do you think you have? </a:t>
            </a:r>
          </a:p>
        </p:txBody>
      </p:sp>
      <p:pic>
        <p:nvPicPr>
          <p:cNvPr id="6" name="Picture 5" descr="Shape, circle&#10;&#10;Description automatically generated">
            <a:extLst>
              <a:ext uri="{FF2B5EF4-FFF2-40B4-BE49-F238E27FC236}">
                <a16:creationId xmlns:a16="http://schemas.microsoft.com/office/drawing/2014/main" id="{27BC10AA-8F4D-D04A-B856-89E5BAC40D6E}"/>
              </a:ext>
            </a:extLst>
          </p:cNvPr>
          <p:cNvPicPr>
            <a:picLocks noChangeAspect="1"/>
          </p:cNvPicPr>
          <p:nvPr/>
        </p:nvPicPr>
        <p:blipFill>
          <a:blip r:embed="rId3"/>
          <a:stretch>
            <a:fillRect/>
          </a:stretch>
        </p:blipFill>
        <p:spPr>
          <a:xfrm>
            <a:off x="1178456" y="3125018"/>
            <a:ext cx="567218" cy="567218"/>
          </a:xfrm>
          <a:prstGeom prst="rect">
            <a:avLst/>
          </a:prstGeom>
        </p:spPr>
      </p:pic>
      <p:pic>
        <p:nvPicPr>
          <p:cNvPr id="7" name="Picture 6" descr="Shape, circle&#10;&#10;Description automatically generated">
            <a:extLst>
              <a:ext uri="{FF2B5EF4-FFF2-40B4-BE49-F238E27FC236}">
                <a16:creationId xmlns:a16="http://schemas.microsoft.com/office/drawing/2014/main" id="{0EC8C7E9-BCFC-8B46-809C-D68665E482A9}"/>
              </a:ext>
            </a:extLst>
          </p:cNvPr>
          <p:cNvPicPr>
            <a:picLocks noChangeAspect="1"/>
          </p:cNvPicPr>
          <p:nvPr/>
        </p:nvPicPr>
        <p:blipFill>
          <a:blip r:embed="rId3"/>
          <a:stretch>
            <a:fillRect/>
          </a:stretch>
        </p:blipFill>
        <p:spPr>
          <a:xfrm>
            <a:off x="1968165" y="3360545"/>
            <a:ext cx="567218" cy="567218"/>
          </a:xfrm>
          <a:prstGeom prst="rect">
            <a:avLst/>
          </a:prstGeom>
        </p:spPr>
      </p:pic>
      <p:pic>
        <p:nvPicPr>
          <p:cNvPr id="8" name="Picture 7" descr="Shape, circle&#10;&#10;Description automatically generated">
            <a:extLst>
              <a:ext uri="{FF2B5EF4-FFF2-40B4-BE49-F238E27FC236}">
                <a16:creationId xmlns:a16="http://schemas.microsoft.com/office/drawing/2014/main" id="{AE2388DB-210D-5D4C-A63A-866D90CB5FE9}"/>
              </a:ext>
            </a:extLst>
          </p:cNvPr>
          <p:cNvPicPr>
            <a:picLocks noChangeAspect="1"/>
          </p:cNvPicPr>
          <p:nvPr/>
        </p:nvPicPr>
        <p:blipFill>
          <a:blip r:embed="rId3"/>
          <a:stretch>
            <a:fillRect/>
          </a:stretch>
        </p:blipFill>
        <p:spPr>
          <a:xfrm>
            <a:off x="2633184" y="2820218"/>
            <a:ext cx="567218" cy="567218"/>
          </a:xfrm>
          <a:prstGeom prst="rect">
            <a:avLst/>
          </a:prstGeom>
        </p:spPr>
      </p:pic>
      <p:pic>
        <p:nvPicPr>
          <p:cNvPr id="9" name="Picture 8" descr="Shape, circle&#10;&#10;Description automatically generated">
            <a:extLst>
              <a:ext uri="{FF2B5EF4-FFF2-40B4-BE49-F238E27FC236}">
                <a16:creationId xmlns:a16="http://schemas.microsoft.com/office/drawing/2014/main" id="{8042748B-002D-DB4D-A41A-2CB8E8BBAD5C}"/>
              </a:ext>
            </a:extLst>
          </p:cNvPr>
          <p:cNvPicPr>
            <a:picLocks noChangeAspect="1"/>
          </p:cNvPicPr>
          <p:nvPr/>
        </p:nvPicPr>
        <p:blipFill>
          <a:blip r:embed="rId3"/>
          <a:stretch>
            <a:fillRect/>
          </a:stretch>
        </p:blipFill>
        <p:spPr>
          <a:xfrm>
            <a:off x="3159657" y="3526800"/>
            <a:ext cx="567218" cy="567218"/>
          </a:xfrm>
          <a:prstGeom prst="rect">
            <a:avLst/>
          </a:prstGeom>
        </p:spPr>
      </p:pic>
      <p:pic>
        <p:nvPicPr>
          <p:cNvPr id="10" name="Picture 9" descr="Shape, circle&#10;&#10;Description automatically generated">
            <a:extLst>
              <a:ext uri="{FF2B5EF4-FFF2-40B4-BE49-F238E27FC236}">
                <a16:creationId xmlns:a16="http://schemas.microsoft.com/office/drawing/2014/main" id="{CD771716-DD4B-1543-82D6-6606EC741EA5}"/>
              </a:ext>
            </a:extLst>
          </p:cNvPr>
          <p:cNvPicPr>
            <a:picLocks noChangeAspect="1"/>
          </p:cNvPicPr>
          <p:nvPr/>
        </p:nvPicPr>
        <p:blipFill>
          <a:blip r:embed="rId3"/>
          <a:stretch>
            <a:fillRect/>
          </a:stretch>
        </p:blipFill>
        <p:spPr>
          <a:xfrm>
            <a:off x="1241212" y="4192227"/>
            <a:ext cx="567218" cy="567218"/>
          </a:xfrm>
          <a:prstGeom prst="rect">
            <a:avLst/>
          </a:prstGeom>
        </p:spPr>
      </p:pic>
      <p:pic>
        <p:nvPicPr>
          <p:cNvPr id="11" name="Picture 10" descr="Shape, circle&#10;&#10;Description automatically generated">
            <a:extLst>
              <a:ext uri="{FF2B5EF4-FFF2-40B4-BE49-F238E27FC236}">
                <a16:creationId xmlns:a16="http://schemas.microsoft.com/office/drawing/2014/main" id="{79441ADF-FC66-A144-B0E4-402E097C4A51}"/>
              </a:ext>
            </a:extLst>
          </p:cNvPr>
          <p:cNvPicPr>
            <a:picLocks noChangeAspect="1"/>
          </p:cNvPicPr>
          <p:nvPr/>
        </p:nvPicPr>
        <p:blipFill>
          <a:blip r:embed="rId3"/>
          <a:stretch>
            <a:fillRect/>
          </a:stretch>
        </p:blipFill>
        <p:spPr>
          <a:xfrm>
            <a:off x="2370768" y="4281872"/>
            <a:ext cx="567218" cy="567218"/>
          </a:xfrm>
          <a:prstGeom prst="rect">
            <a:avLst/>
          </a:prstGeom>
        </p:spPr>
      </p:pic>
      <p:pic>
        <p:nvPicPr>
          <p:cNvPr id="12" name="Picture 11" descr="Shape, circle&#10;&#10;Description automatically generated">
            <a:extLst>
              <a:ext uri="{FF2B5EF4-FFF2-40B4-BE49-F238E27FC236}">
                <a16:creationId xmlns:a16="http://schemas.microsoft.com/office/drawing/2014/main" id="{262A1E3A-F5CC-7046-8275-094D238C39F7}"/>
              </a:ext>
            </a:extLst>
          </p:cNvPr>
          <p:cNvPicPr>
            <a:picLocks noChangeAspect="1"/>
          </p:cNvPicPr>
          <p:nvPr/>
        </p:nvPicPr>
        <p:blipFill>
          <a:blip r:embed="rId3"/>
          <a:stretch>
            <a:fillRect/>
          </a:stretch>
        </p:blipFill>
        <p:spPr>
          <a:xfrm>
            <a:off x="4309585" y="2986472"/>
            <a:ext cx="567218" cy="567218"/>
          </a:xfrm>
          <a:prstGeom prst="rect">
            <a:avLst/>
          </a:prstGeom>
        </p:spPr>
      </p:pic>
      <p:pic>
        <p:nvPicPr>
          <p:cNvPr id="13" name="Picture 12" descr="Shape, circle&#10;&#10;Description automatically generated">
            <a:extLst>
              <a:ext uri="{FF2B5EF4-FFF2-40B4-BE49-F238E27FC236}">
                <a16:creationId xmlns:a16="http://schemas.microsoft.com/office/drawing/2014/main" id="{D78FFDAB-CB3A-0047-8BBF-DC5A591337D7}"/>
              </a:ext>
            </a:extLst>
          </p:cNvPr>
          <p:cNvPicPr>
            <a:picLocks noChangeAspect="1"/>
          </p:cNvPicPr>
          <p:nvPr/>
        </p:nvPicPr>
        <p:blipFill>
          <a:blip r:embed="rId3"/>
          <a:stretch>
            <a:fillRect/>
          </a:stretch>
        </p:blipFill>
        <p:spPr>
          <a:xfrm>
            <a:off x="5043876" y="4011709"/>
            <a:ext cx="567218" cy="567218"/>
          </a:xfrm>
          <a:prstGeom prst="rect">
            <a:avLst/>
          </a:prstGeom>
        </p:spPr>
      </p:pic>
      <p:pic>
        <p:nvPicPr>
          <p:cNvPr id="14" name="Picture 13" descr="Shape, circle&#10;&#10;Description automatically generated">
            <a:extLst>
              <a:ext uri="{FF2B5EF4-FFF2-40B4-BE49-F238E27FC236}">
                <a16:creationId xmlns:a16="http://schemas.microsoft.com/office/drawing/2014/main" id="{95AA9BE6-B36B-5B47-AC61-EA1236AF68FE}"/>
              </a:ext>
            </a:extLst>
          </p:cNvPr>
          <p:cNvPicPr>
            <a:picLocks noChangeAspect="1"/>
          </p:cNvPicPr>
          <p:nvPr/>
        </p:nvPicPr>
        <p:blipFill>
          <a:blip r:embed="rId3"/>
          <a:stretch>
            <a:fillRect/>
          </a:stretch>
        </p:blipFill>
        <p:spPr>
          <a:xfrm>
            <a:off x="3990931" y="4233381"/>
            <a:ext cx="567218" cy="567218"/>
          </a:xfrm>
          <a:prstGeom prst="rect">
            <a:avLst/>
          </a:prstGeom>
        </p:spPr>
      </p:pic>
      <p:pic>
        <p:nvPicPr>
          <p:cNvPr id="15" name="Picture 14" descr="Shape, circle&#10;&#10;Description automatically generated">
            <a:extLst>
              <a:ext uri="{FF2B5EF4-FFF2-40B4-BE49-F238E27FC236}">
                <a16:creationId xmlns:a16="http://schemas.microsoft.com/office/drawing/2014/main" id="{BF88304F-44ED-6540-AC89-2CB5458CA655}"/>
              </a:ext>
            </a:extLst>
          </p:cNvPr>
          <p:cNvPicPr>
            <a:picLocks noChangeAspect="1"/>
          </p:cNvPicPr>
          <p:nvPr/>
        </p:nvPicPr>
        <p:blipFill>
          <a:blip r:embed="rId3"/>
          <a:stretch>
            <a:fillRect/>
          </a:stretch>
        </p:blipFill>
        <p:spPr>
          <a:xfrm>
            <a:off x="5459513" y="3028037"/>
            <a:ext cx="567218" cy="567218"/>
          </a:xfrm>
          <a:prstGeom prst="rect">
            <a:avLst/>
          </a:prstGeom>
        </p:spPr>
      </p:pic>
      <p:pic>
        <p:nvPicPr>
          <p:cNvPr id="16" name="Picture 15" descr="Shape, circle&#10;&#10;Description automatically generated">
            <a:extLst>
              <a:ext uri="{FF2B5EF4-FFF2-40B4-BE49-F238E27FC236}">
                <a16:creationId xmlns:a16="http://schemas.microsoft.com/office/drawing/2014/main" id="{2799A089-1A26-DA4B-AE0A-83E0BA4A7B08}"/>
              </a:ext>
            </a:extLst>
          </p:cNvPr>
          <p:cNvPicPr>
            <a:picLocks noChangeAspect="1"/>
          </p:cNvPicPr>
          <p:nvPr/>
        </p:nvPicPr>
        <p:blipFill>
          <a:blip r:embed="rId3"/>
          <a:stretch>
            <a:fillRect/>
          </a:stretch>
        </p:blipFill>
        <p:spPr>
          <a:xfrm>
            <a:off x="6124531" y="3900873"/>
            <a:ext cx="567218" cy="567218"/>
          </a:xfrm>
          <a:prstGeom prst="rect">
            <a:avLst/>
          </a:prstGeom>
        </p:spPr>
      </p:pic>
      <p:pic>
        <p:nvPicPr>
          <p:cNvPr id="17" name="Picture 16" descr="Shape, circle&#10;&#10;Description automatically generated">
            <a:extLst>
              <a:ext uri="{FF2B5EF4-FFF2-40B4-BE49-F238E27FC236}">
                <a16:creationId xmlns:a16="http://schemas.microsoft.com/office/drawing/2014/main" id="{DE5B6B2B-60E5-3547-9B85-D96564AC7686}"/>
              </a:ext>
            </a:extLst>
          </p:cNvPr>
          <p:cNvPicPr>
            <a:picLocks noChangeAspect="1"/>
          </p:cNvPicPr>
          <p:nvPr/>
        </p:nvPicPr>
        <p:blipFill>
          <a:blip r:embed="rId3"/>
          <a:stretch>
            <a:fillRect/>
          </a:stretch>
        </p:blipFill>
        <p:spPr>
          <a:xfrm>
            <a:off x="6124531" y="4849090"/>
            <a:ext cx="567218" cy="567218"/>
          </a:xfrm>
          <a:prstGeom prst="rect">
            <a:avLst/>
          </a:prstGeom>
        </p:spPr>
      </p:pic>
      <p:pic>
        <p:nvPicPr>
          <p:cNvPr id="18" name="Picture 17" descr="Shape, circle&#10;&#10;Description automatically generated">
            <a:extLst>
              <a:ext uri="{FF2B5EF4-FFF2-40B4-BE49-F238E27FC236}">
                <a16:creationId xmlns:a16="http://schemas.microsoft.com/office/drawing/2014/main" id="{18A153A3-2003-5E45-B4C9-86CDC502E00B}"/>
              </a:ext>
            </a:extLst>
          </p:cNvPr>
          <p:cNvPicPr>
            <a:picLocks noChangeAspect="1"/>
          </p:cNvPicPr>
          <p:nvPr/>
        </p:nvPicPr>
        <p:blipFill>
          <a:blip r:embed="rId3"/>
          <a:stretch>
            <a:fillRect/>
          </a:stretch>
        </p:blipFill>
        <p:spPr>
          <a:xfrm>
            <a:off x="6360058" y="2847928"/>
            <a:ext cx="567218" cy="567218"/>
          </a:xfrm>
          <a:prstGeom prst="rect">
            <a:avLst/>
          </a:prstGeom>
        </p:spPr>
      </p:pic>
      <p:pic>
        <p:nvPicPr>
          <p:cNvPr id="19" name="Picture 18" descr="Shape, circle&#10;&#10;Description automatically generated">
            <a:extLst>
              <a:ext uri="{FF2B5EF4-FFF2-40B4-BE49-F238E27FC236}">
                <a16:creationId xmlns:a16="http://schemas.microsoft.com/office/drawing/2014/main" id="{5A4C9EAA-1301-4B43-89C8-3A412D1D1C61}"/>
              </a:ext>
            </a:extLst>
          </p:cNvPr>
          <p:cNvPicPr>
            <a:picLocks noChangeAspect="1"/>
          </p:cNvPicPr>
          <p:nvPr/>
        </p:nvPicPr>
        <p:blipFill>
          <a:blip r:embed="rId3"/>
          <a:stretch>
            <a:fillRect/>
          </a:stretch>
        </p:blipFill>
        <p:spPr>
          <a:xfrm>
            <a:off x="9588167" y="2752582"/>
            <a:ext cx="567218" cy="567218"/>
          </a:xfrm>
          <a:prstGeom prst="rect">
            <a:avLst/>
          </a:prstGeom>
        </p:spPr>
      </p:pic>
      <p:pic>
        <p:nvPicPr>
          <p:cNvPr id="20" name="Picture 19" descr="Shape, circle&#10;&#10;Description automatically generated">
            <a:extLst>
              <a:ext uri="{FF2B5EF4-FFF2-40B4-BE49-F238E27FC236}">
                <a16:creationId xmlns:a16="http://schemas.microsoft.com/office/drawing/2014/main" id="{AC293E9C-7271-0B47-B6E6-0D03059D5539}"/>
              </a:ext>
            </a:extLst>
          </p:cNvPr>
          <p:cNvPicPr>
            <a:picLocks noChangeAspect="1"/>
          </p:cNvPicPr>
          <p:nvPr/>
        </p:nvPicPr>
        <p:blipFill>
          <a:blip r:embed="rId3"/>
          <a:stretch>
            <a:fillRect/>
          </a:stretch>
        </p:blipFill>
        <p:spPr>
          <a:xfrm>
            <a:off x="8175415" y="3188592"/>
            <a:ext cx="567218" cy="567218"/>
          </a:xfrm>
          <a:prstGeom prst="rect">
            <a:avLst/>
          </a:prstGeom>
        </p:spPr>
      </p:pic>
      <p:pic>
        <p:nvPicPr>
          <p:cNvPr id="21" name="Picture 20" descr="Shape, circle&#10;&#10;Description automatically generated">
            <a:extLst>
              <a:ext uri="{FF2B5EF4-FFF2-40B4-BE49-F238E27FC236}">
                <a16:creationId xmlns:a16="http://schemas.microsoft.com/office/drawing/2014/main" id="{253C602C-6D88-B04E-8F28-5A678FE45868}"/>
              </a:ext>
            </a:extLst>
          </p:cNvPr>
          <p:cNvPicPr>
            <a:picLocks noChangeAspect="1"/>
          </p:cNvPicPr>
          <p:nvPr/>
        </p:nvPicPr>
        <p:blipFill>
          <a:blip r:embed="rId3"/>
          <a:stretch>
            <a:fillRect/>
          </a:stretch>
        </p:blipFill>
        <p:spPr>
          <a:xfrm>
            <a:off x="7317251" y="3900873"/>
            <a:ext cx="567218" cy="567218"/>
          </a:xfrm>
          <a:prstGeom prst="rect">
            <a:avLst/>
          </a:prstGeom>
        </p:spPr>
      </p:pic>
      <p:pic>
        <p:nvPicPr>
          <p:cNvPr id="22" name="Picture 21" descr="Shape, circle&#10;&#10;Description automatically generated">
            <a:extLst>
              <a:ext uri="{FF2B5EF4-FFF2-40B4-BE49-F238E27FC236}">
                <a16:creationId xmlns:a16="http://schemas.microsoft.com/office/drawing/2014/main" id="{8BD1BBF1-C87E-9940-98D7-8C88741BA1EB}"/>
              </a:ext>
            </a:extLst>
          </p:cNvPr>
          <p:cNvPicPr>
            <a:picLocks noChangeAspect="1"/>
          </p:cNvPicPr>
          <p:nvPr/>
        </p:nvPicPr>
        <p:blipFill>
          <a:blip r:embed="rId3"/>
          <a:stretch>
            <a:fillRect/>
          </a:stretch>
        </p:blipFill>
        <p:spPr>
          <a:xfrm>
            <a:off x="8363067" y="4448537"/>
            <a:ext cx="567218" cy="567218"/>
          </a:xfrm>
          <a:prstGeom prst="rect">
            <a:avLst/>
          </a:prstGeom>
        </p:spPr>
      </p:pic>
      <p:pic>
        <p:nvPicPr>
          <p:cNvPr id="23" name="Picture 22" descr="Shape, circle&#10;&#10;Description automatically generated">
            <a:extLst>
              <a:ext uri="{FF2B5EF4-FFF2-40B4-BE49-F238E27FC236}">
                <a16:creationId xmlns:a16="http://schemas.microsoft.com/office/drawing/2014/main" id="{CCFF3203-F907-B74A-BDAA-6FFEBCB33913}"/>
              </a:ext>
            </a:extLst>
          </p:cNvPr>
          <p:cNvPicPr>
            <a:picLocks noChangeAspect="1"/>
          </p:cNvPicPr>
          <p:nvPr/>
        </p:nvPicPr>
        <p:blipFill>
          <a:blip r:embed="rId3"/>
          <a:stretch>
            <a:fillRect/>
          </a:stretch>
        </p:blipFill>
        <p:spPr>
          <a:xfrm>
            <a:off x="9976094" y="4732146"/>
            <a:ext cx="567218" cy="567218"/>
          </a:xfrm>
          <a:prstGeom prst="rect">
            <a:avLst/>
          </a:prstGeom>
        </p:spPr>
      </p:pic>
      <p:pic>
        <p:nvPicPr>
          <p:cNvPr id="24" name="Picture 23" descr="Shape, circle&#10;&#10;Description automatically generated">
            <a:extLst>
              <a:ext uri="{FF2B5EF4-FFF2-40B4-BE49-F238E27FC236}">
                <a16:creationId xmlns:a16="http://schemas.microsoft.com/office/drawing/2014/main" id="{EF86DCB8-E66B-294E-B1C8-1E82294342EB}"/>
              </a:ext>
            </a:extLst>
          </p:cNvPr>
          <p:cNvPicPr>
            <a:picLocks noChangeAspect="1"/>
          </p:cNvPicPr>
          <p:nvPr/>
        </p:nvPicPr>
        <p:blipFill>
          <a:blip r:embed="rId3"/>
          <a:stretch>
            <a:fillRect/>
          </a:stretch>
        </p:blipFill>
        <p:spPr>
          <a:xfrm>
            <a:off x="9272178" y="3915545"/>
            <a:ext cx="567218" cy="567218"/>
          </a:xfrm>
          <a:prstGeom prst="rect">
            <a:avLst/>
          </a:prstGeom>
        </p:spPr>
      </p:pic>
      <p:pic>
        <p:nvPicPr>
          <p:cNvPr id="25" name="Picture 24" descr="Shape, circle&#10;&#10;Description automatically generated">
            <a:extLst>
              <a:ext uri="{FF2B5EF4-FFF2-40B4-BE49-F238E27FC236}">
                <a16:creationId xmlns:a16="http://schemas.microsoft.com/office/drawing/2014/main" id="{ABAF775B-1FC5-DA44-A085-23DC10CD4255}"/>
              </a:ext>
            </a:extLst>
          </p:cNvPr>
          <p:cNvPicPr>
            <a:picLocks noChangeAspect="1"/>
          </p:cNvPicPr>
          <p:nvPr/>
        </p:nvPicPr>
        <p:blipFill>
          <a:blip r:embed="rId3"/>
          <a:stretch>
            <a:fillRect/>
          </a:stretch>
        </p:blipFill>
        <p:spPr>
          <a:xfrm>
            <a:off x="10599548" y="3443672"/>
            <a:ext cx="567218" cy="567218"/>
          </a:xfrm>
          <a:prstGeom prst="rect">
            <a:avLst/>
          </a:prstGeom>
        </p:spPr>
      </p:pic>
    </p:spTree>
    <p:extLst>
      <p:ext uri="{BB962C8B-B14F-4D97-AF65-F5344CB8AC3E}">
        <p14:creationId xmlns:p14="http://schemas.microsoft.com/office/powerpoint/2010/main" val="2834551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AF755D-9ACF-C143-A323-0FC01C229A6B}"/>
              </a:ext>
            </a:extLst>
          </p:cNvPr>
          <p:cNvSpPr>
            <a:spLocks noGrp="1"/>
          </p:cNvSpPr>
          <p:nvPr>
            <p:ph sz="quarter" idx="11"/>
          </p:nvPr>
        </p:nvSpPr>
        <p:spPr>
          <a:xfrm>
            <a:off x="263046" y="700645"/>
            <a:ext cx="11736887" cy="2347356"/>
          </a:xfrm>
        </p:spPr>
        <p:txBody>
          <a:bodyPr/>
          <a:lstStyle/>
          <a:p>
            <a:r>
              <a:rPr lang="en-GB" dirty="0"/>
              <a:t>Count out 20 toys. </a:t>
            </a:r>
          </a:p>
          <a:p>
            <a:r>
              <a:rPr lang="en-GB" dirty="0"/>
              <a:t>Close your eyes and pick up some toys. </a:t>
            </a:r>
          </a:p>
          <a:p>
            <a:r>
              <a:rPr lang="en-GB" dirty="0"/>
              <a:t>Open your eyes. </a:t>
            </a:r>
          </a:p>
          <a:p>
            <a:r>
              <a:rPr lang="en-GB" b="1" dirty="0"/>
              <a:t>Without counting, guess how many toys you have picked up. </a:t>
            </a:r>
          </a:p>
        </p:txBody>
      </p:sp>
    </p:spTree>
    <p:extLst>
      <p:ext uri="{BB962C8B-B14F-4D97-AF65-F5344CB8AC3E}">
        <p14:creationId xmlns:p14="http://schemas.microsoft.com/office/powerpoint/2010/main" val="2279173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54699864-96C4-3340-8062-98B92FD5CA76}"/>
              </a:ext>
            </a:extLst>
          </p:cNvPr>
          <p:cNvSpPr txBox="1">
            <a:spLocks/>
          </p:cNvSpPr>
          <p:nvPr/>
        </p:nvSpPr>
        <p:spPr>
          <a:xfrm>
            <a:off x="263525" y="676894"/>
            <a:ext cx="11736388" cy="5759531"/>
          </a:xfrm>
          <a:prstGeom prst="rect">
            <a:avLst/>
          </a:prstGeom>
        </p:spPr>
        <p:txBody>
          <a:bodyPr>
            <a:normAutofit/>
          </a:bodyPr>
          <a:lstStyle>
            <a:lvl1pPr marL="0" indent="0" algn="l" defTabSz="914400" rtl="0" eaLnBrk="1" latinLnBrk="0" hangingPunct="1">
              <a:lnSpc>
                <a:spcPct val="115000"/>
              </a:lnSpc>
              <a:spcBef>
                <a:spcPts val="600"/>
              </a:spcBef>
              <a:spcAft>
                <a:spcPts val="0"/>
              </a:spcAft>
              <a:buClr>
                <a:schemeClr val="dk1"/>
              </a:buClr>
              <a:buSzPts val="1800"/>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6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en-GB" sz="2400" b="1" dirty="0"/>
              <a:t>Summary</a:t>
            </a:r>
          </a:p>
          <a:p>
            <a:pPr>
              <a:lnSpc>
                <a:spcPct val="110000"/>
              </a:lnSpc>
              <a:spcBef>
                <a:spcPts val="0"/>
              </a:spcBef>
            </a:pPr>
            <a:r>
              <a:rPr lang="en-GB" dirty="0"/>
              <a:t>Key Vocabulary  </a:t>
            </a:r>
          </a:p>
          <a:p>
            <a:pPr>
              <a:lnSpc>
                <a:spcPct val="110000"/>
              </a:lnSpc>
            </a:pPr>
            <a:r>
              <a:rPr lang="en-GB" dirty="0"/>
              <a:t>Diagnostic Question</a:t>
            </a:r>
          </a:p>
          <a:p>
            <a:pPr>
              <a:lnSpc>
                <a:spcPct val="110000"/>
              </a:lnSpc>
            </a:pPr>
            <a:r>
              <a:rPr lang="en-GB" dirty="0"/>
              <a:t>Learning Objective</a:t>
            </a:r>
          </a:p>
          <a:p>
            <a:pPr>
              <a:lnSpc>
                <a:spcPct val="110000"/>
              </a:lnSpc>
            </a:pPr>
            <a:r>
              <a:rPr lang="en-GB" dirty="0"/>
              <a:t>Starter – Proximity of numbers</a:t>
            </a:r>
          </a:p>
          <a:p>
            <a:pPr>
              <a:lnSpc>
                <a:spcPct val="110000"/>
              </a:lnSpc>
            </a:pPr>
            <a:r>
              <a:rPr lang="en-GB" dirty="0"/>
              <a:t>Let’s Learn</a:t>
            </a:r>
          </a:p>
          <a:p>
            <a:pPr>
              <a:lnSpc>
                <a:spcPct val="110000"/>
              </a:lnSpc>
            </a:pPr>
            <a:r>
              <a:rPr lang="en-GB" dirty="0"/>
              <a:t>Follow Me – Estimating halfway points</a:t>
            </a:r>
          </a:p>
          <a:p>
            <a:pPr>
              <a:lnSpc>
                <a:spcPct val="110000"/>
              </a:lnSpc>
            </a:pPr>
            <a:r>
              <a:rPr lang="en-GB" dirty="0"/>
              <a:t>Your Turn (1) – Estimating halfway points</a:t>
            </a:r>
          </a:p>
          <a:p>
            <a:pPr>
              <a:lnSpc>
                <a:spcPct val="110000"/>
              </a:lnSpc>
            </a:pPr>
            <a:r>
              <a:rPr lang="en-GB" dirty="0"/>
              <a:t>Follow Me – Estimating any number an arrow is pointing to </a:t>
            </a:r>
          </a:p>
          <a:p>
            <a:pPr>
              <a:lnSpc>
                <a:spcPct val="110000"/>
              </a:lnSpc>
            </a:pPr>
            <a:r>
              <a:rPr lang="en-GB" dirty="0"/>
              <a:t>Your Turn (2) – Estimating any number an arrow is pointing to </a:t>
            </a:r>
          </a:p>
          <a:p>
            <a:pPr>
              <a:lnSpc>
                <a:spcPct val="110000"/>
              </a:lnSpc>
            </a:pPr>
            <a:r>
              <a:rPr lang="en-GB" dirty="0"/>
              <a:t>Follow Me – Is the Mathling right</a:t>
            </a:r>
          </a:p>
          <a:p>
            <a:pPr>
              <a:lnSpc>
                <a:spcPct val="110000"/>
              </a:lnSpc>
            </a:pPr>
            <a:r>
              <a:rPr lang="en-GB" dirty="0"/>
              <a:t>Your Turn (3) – Estimating the number an arrow </a:t>
            </a:r>
            <a:r>
              <a:rPr lang="en-GB"/>
              <a:t>is pointing to.</a:t>
            </a:r>
            <a:endParaRPr lang="en-GB" dirty="0"/>
          </a:p>
          <a:p>
            <a:pPr>
              <a:lnSpc>
                <a:spcPct val="110000"/>
              </a:lnSpc>
            </a:pPr>
            <a:r>
              <a:rPr lang="en-GB" dirty="0"/>
              <a:t>Let’s Reflect </a:t>
            </a:r>
          </a:p>
          <a:p>
            <a:pPr>
              <a:lnSpc>
                <a:spcPct val="110000"/>
              </a:lnSpc>
            </a:pPr>
            <a:r>
              <a:rPr lang="en-GB" dirty="0"/>
              <a:t>Support Slides – Based on estimating groups within 20</a:t>
            </a:r>
          </a:p>
        </p:txBody>
      </p:sp>
    </p:spTree>
    <p:extLst>
      <p:ext uri="{BB962C8B-B14F-4D97-AF65-F5344CB8AC3E}">
        <p14:creationId xmlns:p14="http://schemas.microsoft.com/office/powerpoint/2010/main" val="3858552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290639-1173-8341-A5A1-6DFD4516CD62}"/>
              </a:ext>
            </a:extLst>
          </p:cNvPr>
          <p:cNvSpPr>
            <a:spLocks noGrp="1"/>
          </p:cNvSpPr>
          <p:nvPr>
            <p:ph sz="quarter" idx="10"/>
          </p:nvPr>
        </p:nvSpPr>
        <p:spPr/>
        <p:txBody>
          <a:bodyPr/>
          <a:lstStyle/>
          <a:p>
            <a:r>
              <a:rPr lang="en-GB" dirty="0"/>
              <a:t>Key Vocabulary</a:t>
            </a:r>
          </a:p>
        </p:txBody>
      </p:sp>
      <p:graphicFrame>
        <p:nvGraphicFramePr>
          <p:cNvPr id="14" name="Table 5">
            <a:extLst>
              <a:ext uri="{FF2B5EF4-FFF2-40B4-BE49-F238E27FC236}">
                <a16:creationId xmlns:a16="http://schemas.microsoft.com/office/drawing/2014/main" id="{5AE47A2B-E553-6046-BB5F-FC0E04DBC71F}"/>
              </a:ext>
            </a:extLst>
          </p:cNvPr>
          <p:cNvGraphicFramePr>
            <a:graphicFrameLocks noGrp="1"/>
          </p:cNvGraphicFramePr>
          <p:nvPr>
            <p:ph sz="quarter" idx="11"/>
            <p:extLst>
              <p:ext uri="{D42A27DB-BD31-4B8C-83A1-F6EECF244321}">
                <p14:modId xmlns:p14="http://schemas.microsoft.com/office/powerpoint/2010/main" val="4266328191"/>
              </p:ext>
            </p:extLst>
          </p:nvPr>
        </p:nvGraphicFramePr>
        <p:xfrm>
          <a:off x="263524" y="1155866"/>
          <a:ext cx="11736388" cy="1097280"/>
        </p:xfrm>
        <a:graphic>
          <a:graphicData uri="http://schemas.openxmlformats.org/drawingml/2006/table">
            <a:tbl>
              <a:tblPr firstRow="1" bandRow="1">
                <a:tableStyleId>{5C22544A-7EE6-4342-B048-85BDC9FD1C3A}</a:tableStyleId>
              </a:tblPr>
              <a:tblGrid>
                <a:gridCol w="5868194">
                  <a:extLst>
                    <a:ext uri="{9D8B030D-6E8A-4147-A177-3AD203B41FA5}">
                      <a16:colId xmlns:a16="http://schemas.microsoft.com/office/drawing/2014/main" val="1882064463"/>
                    </a:ext>
                  </a:extLst>
                </a:gridCol>
                <a:gridCol w="5868194">
                  <a:extLst>
                    <a:ext uri="{9D8B030D-6E8A-4147-A177-3AD203B41FA5}">
                      <a16:colId xmlns:a16="http://schemas.microsoft.com/office/drawing/2014/main" val="1322308403"/>
                    </a:ext>
                  </a:extLst>
                </a:gridCol>
              </a:tblGrid>
              <a:tr h="0">
                <a:tc>
                  <a:txBody>
                    <a:bodyPr/>
                    <a:lstStyle/>
                    <a:p>
                      <a:r>
                        <a:rPr lang="en-GB" b="0" dirty="0">
                          <a:solidFill>
                            <a:srgbClr val="222222"/>
                          </a:solidFill>
                          <a:latin typeface="Century Gothic" panose="020B0502020202020204" pitchFamily="34" charset="0"/>
                        </a:rPr>
                        <a:t>number 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a:solidFill>
                            <a:srgbClr val="222222"/>
                          </a:solidFill>
                          <a:latin typeface="Century Gothic" panose="020B0502020202020204" pitchFamily="34" charset="0"/>
                        </a:rPr>
                        <a:t>estimate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3743152"/>
                  </a:ext>
                </a:extLst>
              </a:tr>
              <a:tr h="0">
                <a:tc>
                  <a:txBody>
                    <a:bodyPr/>
                    <a:lstStyle/>
                    <a:p>
                      <a:r>
                        <a:rPr lang="en-GB" b="0" dirty="0">
                          <a:solidFill>
                            <a:srgbClr val="222222"/>
                          </a:solidFill>
                          <a:latin typeface="Century Gothic" panose="020B0502020202020204" pitchFamily="34" charset="0"/>
                        </a:rPr>
                        <a:t>interval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a:solidFill>
                            <a:srgbClr val="222222"/>
                          </a:solidFill>
                          <a:latin typeface="Century Gothic" panose="020B0502020202020204" pitchFamily="34" charset="0"/>
                        </a:rPr>
                        <a:t>division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8120679"/>
                  </a:ext>
                </a:extLst>
              </a:tr>
              <a:tr h="0">
                <a:tc>
                  <a:txBody>
                    <a:bodyPr/>
                    <a:lstStyle/>
                    <a:p>
                      <a:r>
                        <a:rPr lang="en-GB" b="0" dirty="0">
                          <a:solidFill>
                            <a:srgbClr val="222222"/>
                          </a:solidFill>
                          <a:latin typeface="Century Gothic" panose="020B0502020202020204" pitchFamily="34" charset="0"/>
                        </a:rPr>
                        <a:t>halfway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0" dirty="0">
                        <a:solidFill>
                          <a:srgbClr val="222222"/>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7020756"/>
                  </a:ext>
                </a:extLst>
              </a:tr>
            </a:tbl>
          </a:graphicData>
        </a:graphic>
      </p:graphicFrame>
    </p:spTree>
    <p:extLst>
      <p:ext uri="{BB962C8B-B14F-4D97-AF65-F5344CB8AC3E}">
        <p14:creationId xmlns:p14="http://schemas.microsoft.com/office/powerpoint/2010/main" val="26976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03B70-CC75-0944-B456-4C2C1EAD7A9E}"/>
              </a:ext>
            </a:extLst>
          </p:cNvPr>
          <p:cNvSpPr>
            <a:spLocks noGrp="1"/>
          </p:cNvSpPr>
          <p:nvPr>
            <p:ph sz="quarter" idx="11"/>
          </p:nvPr>
        </p:nvSpPr>
        <p:spPr>
          <a:xfrm>
            <a:off x="263047" y="1293813"/>
            <a:ext cx="11736887" cy="576551"/>
          </a:xfrm>
        </p:spPr>
        <p:txBody>
          <a:bodyPr/>
          <a:lstStyle/>
          <a:p>
            <a:r>
              <a:rPr lang="en-GB" b="1" dirty="0"/>
              <a:t>Estimate which number the arrow is pointing to.</a:t>
            </a:r>
          </a:p>
        </p:txBody>
      </p:sp>
      <p:sp>
        <p:nvSpPr>
          <p:cNvPr id="4" name="Content Placeholder 3">
            <a:extLst>
              <a:ext uri="{FF2B5EF4-FFF2-40B4-BE49-F238E27FC236}">
                <a16:creationId xmlns:a16="http://schemas.microsoft.com/office/drawing/2014/main" id="{2CE12647-E6A1-D943-961A-B5276A3E25A9}"/>
              </a:ext>
            </a:extLst>
          </p:cNvPr>
          <p:cNvSpPr>
            <a:spLocks noGrp="1"/>
          </p:cNvSpPr>
          <p:nvPr>
            <p:ph sz="quarter" idx="12"/>
          </p:nvPr>
        </p:nvSpPr>
        <p:spPr/>
        <p:txBody>
          <a:bodyPr>
            <a:normAutofit lnSpcReduction="10000"/>
          </a:bodyPr>
          <a:lstStyle/>
          <a:p>
            <a:r>
              <a:rPr lang="en-GB" dirty="0"/>
              <a:t>6</a:t>
            </a:r>
          </a:p>
        </p:txBody>
      </p:sp>
      <p:sp>
        <p:nvSpPr>
          <p:cNvPr id="5" name="Content Placeholder 4">
            <a:extLst>
              <a:ext uri="{FF2B5EF4-FFF2-40B4-BE49-F238E27FC236}">
                <a16:creationId xmlns:a16="http://schemas.microsoft.com/office/drawing/2014/main" id="{812F4617-8C5F-2741-B7B9-E074AD33A100}"/>
              </a:ext>
            </a:extLst>
          </p:cNvPr>
          <p:cNvSpPr>
            <a:spLocks noGrp="1"/>
          </p:cNvSpPr>
          <p:nvPr>
            <p:ph sz="quarter" idx="13"/>
          </p:nvPr>
        </p:nvSpPr>
        <p:spPr/>
        <p:txBody>
          <a:bodyPr>
            <a:normAutofit lnSpcReduction="10000"/>
          </a:bodyPr>
          <a:lstStyle/>
          <a:p>
            <a:r>
              <a:rPr lang="en-GB" dirty="0"/>
              <a:t>62</a:t>
            </a:r>
          </a:p>
        </p:txBody>
      </p:sp>
      <p:sp>
        <p:nvSpPr>
          <p:cNvPr id="6" name="Content Placeholder 5">
            <a:extLst>
              <a:ext uri="{FF2B5EF4-FFF2-40B4-BE49-F238E27FC236}">
                <a16:creationId xmlns:a16="http://schemas.microsoft.com/office/drawing/2014/main" id="{43CAB18F-3C6C-7341-8583-31D7CE46B53C}"/>
              </a:ext>
            </a:extLst>
          </p:cNvPr>
          <p:cNvSpPr>
            <a:spLocks noGrp="1"/>
          </p:cNvSpPr>
          <p:nvPr>
            <p:ph sz="quarter" idx="14"/>
          </p:nvPr>
        </p:nvSpPr>
        <p:spPr/>
        <p:txBody>
          <a:bodyPr>
            <a:normAutofit lnSpcReduction="10000"/>
          </a:bodyPr>
          <a:lstStyle/>
          <a:p>
            <a:r>
              <a:rPr lang="en-GB" dirty="0"/>
              <a:t>60</a:t>
            </a:r>
          </a:p>
        </p:txBody>
      </p:sp>
      <p:sp>
        <p:nvSpPr>
          <p:cNvPr id="7" name="Content Placeholder 6">
            <a:extLst>
              <a:ext uri="{FF2B5EF4-FFF2-40B4-BE49-F238E27FC236}">
                <a16:creationId xmlns:a16="http://schemas.microsoft.com/office/drawing/2014/main" id="{8CA56D4D-EA3D-3048-80C0-17BA4ADC8E28}"/>
              </a:ext>
            </a:extLst>
          </p:cNvPr>
          <p:cNvSpPr>
            <a:spLocks noGrp="1"/>
          </p:cNvSpPr>
          <p:nvPr>
            <p:ph sz="quarter" idx="15"/>
          </p:nvPr>
        </p:nvSpPr>
        <p:spPr/>
        <p:txBody>
          <a:bodyPr>
            <a:normAutofit lnSpcReduction="10000"/>
          </a:bodyPr>
          <a:lstStyle/>
          <a:p>
            <a:r>
              <a:rPr lang="en-GB" dirty="0"/>
              <a:t>65</a:t>
            </a:r>
          </a:p>
        </p:txBody>
      </p:sp>
      <p:grpSp>
        <p:nvGrpSpPr>
          <p:cNvPr id="8" name="Google Shape;328;p19">
            <a:extLst>
              <a:ext uri="{FF2B5EF4-FFF2-40B4-BE49-F238E27FC236}">
                <a16:creationId xmlns:a16="http://schemas.microsoft.com/office/drawing/2014/main" id="{5F4BF1C5-206A-3749-BB9D-167AFB0A5BCC}"/>
              </a:ext>
            </a:extLst>
          </p:cNvPr>
          <p:cNvGrpSpPr/>
          <p:nvPr/>
        </p:nvGrpSpPr>
        <p:grpSpPr>
          <a:xfrm>
            <a:off x="2030769" y="2383977"/>
            <a:ext cx="8971446" cy="710761"/>
            <a:chOff x="0" y="2634211"/>
            <a:chExt cx="9290096" cy="840939"/>
          </a:xfrm>
        </p:grpSpPr>
        <p:pic>
          <p:nvPicPr>
            <p:cNvPr id="9" name="Google Shape;329;p19">
              <a:extLst>
                <a:ext uri="{FF2B5EF4-FFF2-40B4-BE49-F238E27FC236}">
                  <a16:creationId xmlns:a16="http://schemas.microsoft.com/office/drawing/2014/main" id="{016DD16B-D338-F244-8500-AE59F9F0F16C}"/>
                </a:ext>
              </a:extLst>
            </p:cNvPr>
            <p:cNvPicPr preferRelativeResize="0"/>
            <p:nvPr/>
          </p:nvPicPr>
          <p:blipFill>
            <a:blip r:embed="rId3">
              <a:alphaModFix/>
            </a:blip>
            <a:stretch>
              <a:fillRect/>
            </a:stretch>
          </p:blipFill>
          <p:spPr>
            <a:xfrm>
              <a:off x="152400" y="2634211"/>
              <a:ext cx="8839200" cy="294640"/>
            </a:xfrm>
            <a:prstGeom prst="rect">
              <a:avLst/>
            </a:prstGeom>
            <a:noFill/>
            <a:ln>
              <a:noFill/>
            </a:ln>
          </p:spPr>
        </p:pic>
        <p:sp>
          <p:nvSpPr>
            <p:cNvPr id="10" name="Google Shape;330;p19">
              <a:extLst>
                <a:ext uri="{FF2B5EF4-FFF2-40B4-BE49-F238E27FC236}">
                  <a16:creationId xmlns:a16="http://schemas.microsoft.com/office/drawing/2014/main" id="{E70A1484-5C55-264B-95EA-B6CE58E3D5FC}"/>
                </a:ext>
              </a:extLst>
            </p:cNvPr>
            <p:cNvSpPr txBox="1"/>
            <p:nvPr/>
          </p:nvSpPr>
          <p:spPr>
            <a:xfrm>
              <a:off x="0" y="2928850"/>
              <a:ext cx="347400"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0</a:t>
              </a:r>
              <a:endParaRPr sz="1800" dirty="0">
                <a:latin typeface="Century Gothic" panose="020B0502020202020204" pitchFamily="34" charset="0"/>
                <a:ea typeface="Nunito Sans"/>
                <a:cs typeface="Nunito Sans"/>
                <a:sym typeface="Nunito Sans"/>
              </a:endParaRPr>
            </a:p>
          </p:txBody>
        </p:sp>
        <p:sp>
          <p:nvSpPr>
            <p:cNvPr id="11" name="Google Shape;340;p19">
              <a:extLst>
                <a:ext uri="{FF2B5EF4-FFF2-40B4-BE49-F238E27FC236}">
                  <a16:creationId xmlns:a16="http://schemas.microsoft.com/office/drawing/2014/main" id="{5EB9CF65-5ECD-C94B-B1D0-44386B809B45}"/>
                </a:ext>
              </a:extLst>
            </p:cNvPr>
            <p:cNvSpPr txBox="1"/>
            <p:nvPr/>
          </p:nvSpPr>
          <p:spPr>
            <a:xfrm>
              <a:off x="8640833" y="2928850"/>
              <a:ext cx="649263" cy="54618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100</a:t>
              </a:r>
              <a:endParaRPr sz="1800" dirty="0">
                <a:latin typeface="Century Gothic" panose="020B0502020202020204" pitchFamily="34" charset="0"/>
                <a:ea typeface="Nunito Sans"/>
                <a:cs typeface="Nunito Sans"/>
                <a:sym typeface="Nunito Sans"/>
              </a:endParaRPr>
            </a:p>
          </p:txBody>
        </p:sp>
      </p:grpSp>
      <p:sp>
        <p:nvSpPr>
          <p:cNvPr id="12" name="Right Arrow 11">
            <a:extLst>
              <a:ext uri="{FF2B5EF4-FFF2-40B4-BE49-F238E27FC236}">
                <a16:creationId xmlns:a16="http://schemas.microsoft.com/office/drawing/2014/main" id="{BDA14271-C535-F347-AEED-FFBC1D6F8B26}"/>
              </a:ext>
            </a:extLst>
          </p:cNvPr>
          <p:cNvSpPr/>
          <p:nvPr/>
        </p:nvSpPr>
        <p:spPr>
          <a:xfrm rot="5400000">
            <a:off x="7092135" y="1730553"/>
            <a:ext cx="801889" cy="504959"/>
          </a:xfrm>
          <a:prstGeom prst="rightArrow">
            <a:avLst/>
          </a:prstGeom>
          <a:solidFill>
            <a:srgbClr val="CCD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53051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D95D9-F427-CA44-8BD2-7441CD1C791F}"/>
              </a:ext>
            </a:extLst>
          </p:cNvPr>
          <p:cNvSpPr>
            <a:spLocks noGrp="1"/>
          </p:cNvSpPr>
          <p:nvPr>
            <p:ph type="title"/>
          </p:nvPr>
        </p:nvSpPr>
        <p:spPr/>
        <p:txBody>
          <a:bodyPr/>
          <a:lstStyle/>
          <a:p>
            <a:r>
              <a:rPr lang="en-GB" dirty="0"/>
              <a:t>To estimate the position of numbers on a number line</a:t>
            </a:r>
          </a:p>
        </p:txBody>
      </p:sp>
    </p:spTree>
    <p:extLst>
      <p:ext uri="{BB962C8B-B14F-4D97-AF65-F5344CB8AC3E}">
        <p14:creationId xmlns:p14="http://schemas.microsoft.com/office/powerpoint/2010/main" val="3292392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Starter</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9"/>
            <a:ext cx="11736887" cy="1303626"/>
          </a:xfrm>
        </p:spPr>
        <p:txBody>
          <a:bodyPr/>
          <a:lstStyle/>
          <a:p>
            <a:r>
              <a:rPr lang="en-GB" b="1" dirty="0"/>
              <a:t>Which other numbers are close to 85? </a:t>
            </a:r>
          </a:p>
          <a:p>
            <a:r>
              <a:rPr lang="en-GB" dirty="0"/>
              <a:t>How do you know?</a:t>
            </a:r>
          </a:p>
        </p:txBody>
      </p:sp>
      <p:grpSp>
        <p:nvGrpSpPr>
          <p:cNvPr id="6" name="Google Shape;328;p19">
            <a:extLst>
              <a:ext uri="{FF2B5EF4-FFF2-40B4-BE49-F238E27FC236}">
                <a16:creationId xmlns:a16="http://schemas.microsoft.com/office/drawing/2014/main" id="{733C7981-0E46-7E45-8977-DDA5A835D8F4}"/>
              </a:ext>
            </a:extLst>
          </p:cNvPr>
          <p:cNvGrpSpPr/>
          <p:nvPr/>
        </p:nvGrpSpPr>
        <p:grpSpPr>
          <a:xfrm>
            <a:off x="1769287" y="3765386"/>
            <a:ext cx="8536015" cy="710664"/>
            <a:chOff x="152400" y="2634211"/>
            <a:chExt cx="8839200" cy="840824"/>
          </a:xfrm>
        </p:grpSpPr>
        <p:pic>
          <p:nvPicPr>
            <p:cNvPr id="7" name="Google Shape;329;p19">
              <a:extLst>
                <a:ext uri="{FF2B5EF4-FFF2-40B4-BE49-F238E27FC236}">
                  <a16:creationId xmlns:a16="http://schemas.microsoft.com/office/drawing/2014/main" id="{546DAA34-1CB5-9A44-991D-5EBA881E4017}"/>
                </a:ext>
              </a:extLst>
            </p:cNvPr>
            <p:cNvPicPr preferRelativeResize="0"/>
            <p:nvPr/>
          </p:nvPicPr>
          <p:blipFill>
            <a:blip r:embed="rId3">
              <a:alphaModFix/>
            </a:blip>
            <a:stretch>
              <a:fillRect/>
            </a:stretch>
          </p:blipFill>
          <p:spPr>
            <a:xfrm>
              <a:off x="152400" y="2634211"/>
              <a:ext cx="8839200" cy="294640"/>
            </a:xfrm>
            <a:prstGeom prst="rect">
              <a:avLst/>
            </a:prstGeom>
            <a:noFill/>
            <a:ln>
              <a:noFill/>
            </a:ln>
          </p:spPr>
        </p:pic>
        <p:sp>
          <p:nvSpPr>
            <p:cNvPr id="13" name="Google Shape;335;p19">
              <a:extLst>
                <a:ext uri="{FF2B5EF4-FFF2-40B4-BE49-F238E27FC236}">
                  <a16:creationId xmlns:a16="http://schemas.microsoft.com/office/drawing/2014/main" id="{0815157E-7302-FF41-BF9F-1B580C87EBD2}"/>
                </a:ext>
              </a:extLst>
            </p:cNvPr>
            <p:cNvSpPr txBox="1"/>
            <p:nvPr/>
          </p:nvSpPr>
          <p:spPr>
            <a:xfrm>
              <a:off x="4275421" y="2928852"/>
              <a:ext cx="593157" cy="54618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dirty="0">
                  <a:latin typeface="Century Gothic" panose="020B0502020202020204" pitchFamily="34" charset="0"/>
                  <a:ea typeface="Nunito Sans"/>
                  <a:cs typeface="Nunito Sans"/>
                  <a:sym typeface="Nunito Sans"/>
                </a:rPr>
                <a:t>85</a:t>
              </a:r>
              <a:endParaRPr sz="1800" dirty="0">
                <a:latin typeface="Century Gothic" panose="020B0502020202020204" pitchFamily="34" charset="0"/>
                <a:ea typeface="Nunito Sans"/>
                <a:cs typeface="Nunito Sans"/>
                <a:sym typeface="Nunito Sans"/>
              </a:endParaRPr>
            </a:p>
          </p:txBody>
        </p:sp>
      </p:grpSp>
    </p:spTree>
    <p:extLst>
      <p:ext uri="{BB962C8B-B14F-4D97-AF65-F5344CB8AC3E}">
        <p14:creationId xmlns:p14="http://schemas.microsoft.com/office/powerpoint/2010/main" val="1957542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Let’s Learn</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3437226"/>
          </a:xfrm>
        </p:spPr>
        <p:txBody>
          <a:bodyPr>
            <a:normAutofit/>
          </a:bodyPr>
          <a:lstStyle/>
          <a:p>
            <a:r>
              <a:rPr lang="en-GB" dirty="0"/>
              <a:t>Number lines don’t always have all the numbers we want marked. </a:t>
            </a:r>
          </a:p>
          <a:p>
            <a:r>
              <a:rPr lang="en-GB" dirty="0"/>
              <a:t>When the number we want isn’t marked, we need to </a:t>
            </a:r>
            <a:r>
              <a:rPr lang="en-GB" b="1" dirty="0"/>
              <a:t>estimate</a:t>
            </a:r>
            <a:r>
              <a:rPr lang="en-GB" dirty="0"/>
              <a:t> the position of the number. </a:t>
            </a:r>
          </a:p>
          <a:p>
            <a:r>
              <a:rPr lang="en-GB" dirty="0"/>
              <a:t>This means we make a sensible guess to find the rough position.</a:t>
            </a:r>
          </a:p>
          <a:p>
            <a:r>
              <a:rPr lang="en-GB" dirty="0"/>
              <a:t>85 isn’t marked on the number line.</a:t>
            </a:r>
          </a:p>
          <a:p>
            <a:r>
              <a:rPr lang="en-GB" dirty="0"/>
              <a:t>We know 85 is halfway between 80 and 90, we can use that information to </a:t>
            </a:r>
            <a:r>
              <a:rPr lang="en-GB" b="1" dirty="0"/>
              <a:t>estimate</a:t>
            </a:r>
            <a:r>
              <a:rPr lang="en-GB" dirty="0"/>
              <a:t> the position on the number line.</a:t>
            </a:r>
          </a:p>
        </p:txBody>
      </p:sp>
      <p:grpSp>
        <p:nvGrpSpPr>
          <p:cNvPr id="7" name="Google Shape;328;p19">
            <a:extLst>
              <a:ext uri="{FF2B5EF4-FFF2-40B4-BE49-F238E27FC236}">
                <a16:creationId xmlns:a16="http://schemas.microsoft.com/office/drawing/2014/main" id="{F58B7149-B6FE-9F4C-B5D4-B1896A72A99A}"/>
              </a:ext>
            </a:extLst>
          </p:cNvPr>
          <p:cNvGrpSpPr/>
          <p:nvPr/>
        </p:nvGrpSpPr>
        <p:grpSpPr>
          <a:xfrm>
            <a:off x="1478601" y="5449599"/>
            <a:ext cx="9305776" cy="710761"/>
            <a:chOff x="-129121" y="2634211"/>
            <a:chExt cx="9636301" cy="840939"/>
          </a:xfrm>
        </p:grpSpPr>
        <p:pic>
          <p:nvPicPr>
            <p:cNvPr id="8" name="Google Shape;329;p19">
              <a:extLst>
                <a:ext uri="{FF2B5EF4-FFF2-40B4-BE49-F238E27FC236}">
                  <a16:creationId xmlns:a16="http://schemas.microsoft.com/office/drawing/2014/main" id="{1283F83E-CBDA-E641-A661-C7047C9C5C49}"/>
                </a:ext>
              </a:extLst>
            </p:cNvPr>
            <p:cNvPicPr preferRelativeResize="0"/>
            <p:nvPr/>
          </p:nvPicPr>
          <p:blipFill>
            <a:blip r:embed="rId3">
              <a:alphaModFix/>
            </a:blip>
            <a:stretch>
              <a:fillRect/>
            </a:stretch>
          </p:blipFill>
          <p:spPr>
            <a:xfrm>
              <a:off x="152400" y="2634211"/>
              <a:ext cx="8839200" cy="294640"/>
            </a:xfrm>
            <a:prstGeom prst="rect">
              <a:avLst/>
            </a:prstGeom>
            <a:noFill/>
            <a:ln>
              <a:noFill/>
            </a:ln>
          </p:spPr>
        </p:pic>
        <p:sp>
          <p:nvSpPr>
            <p:cNvPr id="9" name="Google Shape;330;p19">
              <a:extLst>
                <a:ext uri="{FF2B5EF4-FFF2-40B4-BE49-F238E27FC236}">
                  <a16:creationId xmlns:a16="http://schemas.microsoft.com/office/drawing/2014/main" id="{ADE91E61-955A-9D41-9896-68AD6C6E8300}"/>
                </a:ext>
              </a:extLst>
            </p:cNvPr>
            <p:cNvSpPr txBox="1"/>
            <p:nvPr/>
          </p:nvSpPr>
          <p:spPr>
            <a:xfrm>
              <a:off x="-129121" y="2928850"/>
              <a:ext cx="600712"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0</a:t>
              </a:r>
              <a:endParaRPr sz="1800" dirty="0">
                <a:latin typeface="Century Gothic" panose="020B0502020202020204" pitchFamily="34" charset="0"/>
                <a:ea typeface="Nunito Sans"/>
                <a:cs typeface="Nunito Sans"/>
                <a:sym typeface="Nunito Sans"/>
              </a:endParaRPr>
            </a:p>
          </p:txBody>
        </p:sp>
        <p:sp>
          <p:nvSpPr>
            <p:cNvPr id="10" name="Google Shape;331;p19">
              <a:extLst>
                <a:ext uri="{FF2B5EF4-FFF2-40B4-BE49-F238E27FC236}">
                  <a16:creationId xmlns:a16="http://schemas.microsoft.com/office/drawing/2014/main" id="{994C11D3-D1B4-D841-A775-C83392703578}"/>
                </a:ext>
              </a:extLst>
            </p:cNvPr>
            <p:cNvSpPr txBox="1"/>
            <p:nvPr/>
          </p:nvSpPr>
          <p:spPr>
            <a:xfrm>
              <a:off x="719229" y="2928850"/>
              <a:ext cx="600712"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10</a:t>
              </a:r>
              <a:endParaRPr sz="1800" dirty="0">
                <a:latin typeface="Century Gothic" panose="020B0502020202020204" pitchFamily="34" charset="0"/>
                <a:ea typeface="Nunito Sans"/>
                <a:cs typeface="Nunito Sans"/>
                <a:sym typeface="Nunito Sans"/>
              </a:endParaRPr>
            </a:p>
          </p:txBody>
        </p:sp>
        <p:sp>
          <p:nvSpPr>
            <p:cNvPr id="11" name="Google Shape;332;p19">
              <a:extLst>
                <a:ext uri="{FF2B5EF4-FFF2-40B4-BE49-F238E27FC236}">
                  <a16:creationId xmlns:a16="http://schemas.microsoft.com/office/drawing/2014/main" id="{AF9F15FD-CE02-C74D-91BF-3E2987080513}"/>
                </a:ext>
              </a:extLst>
            </p:cNvPr>
            <p:cNvSpPr txBox="1"/>
            <p:nvPr/>
          </p:nvSpPr>
          <p:spPr>
            <a:xfrm>
              <a:off x="1621004" y="2928850"/>
              <a:ext cx="600712"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20</a:t>
              </a:r>
              <a:endParaRPr sz="1800" dirty="0">
                <a:latin typeface="Century Gothic" panose="020B0502020202020204" pitchFamily="34" charset="0"/>
                <a:ea typeface="Nunito Sans"/>
                <a:cs typeface="Nunito Sans"/>
                <a:sym typeface="Nunito Sans"/>
              </a:endParaRPr>
            </a:p>
          </p:txBody>
        </p:sp>
        <p:sp>
          <p:nvSpPr>
            <p:cNvPr id="12" name="Google Shape;333;p19">
              <a:extLst>
                <a:ext uri="{FF2B5EF4-FFF2-40B4-BE49-F238E27FC236}">
                  <a16:creationId xmlns:a16="http://schemas.microsoft.com/office/drawing/2014/main" id="{14DF48D2-7D0F-7446-98A5-6F76FDBBCC0F}"/>
                </a:ext>
              </a:extLst>
            </p:cNvPr>
            <p:cNvSpPr txBox="1"/>
            <p:nvPr/>
          </p:nvSpPr>
          <p:spPr>
            <a:xfrm>
              <a:off x="2489378" y="2928850"/>
              <a:ext cx="600712"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30</a:t>
              </a:r>
              <a:endParaRPr sz="1800" dirty="0">
                <a:latin typeface="Century Gothic" panose="020B0502020202020204" pitchFamily="34" charset="0"/>
                <a:ea typeface="Nunito Sans"/>
                <a:cs typeface="Nunito Sans"/>
                <a:sym typeface="Nunito Sans"/>
              </a:endParaRPr>
            </a:p>
          </p:txBody>
        </p:sp>
        <p:sp>
          <p:nvSpPr>
            <p:cNvPr id="13" name="Google Shape;334;p19">
              <a:extLst>
                <a:ext uri="{FF2B5EF4-FFF2-40B4-BE49-F238E27FC236}">
                  <a16:creationId xmlns:a16="http://schemas.microsoft.com/office/drawing/2014/main" id="{995D49D4-D43C-5643-A9E9-ED84A2C3A7C1}"/>
                </a:ext>
              </a:extLst>
            </p:cNvPr>
            <p:cNvSpPr txBox="1"/>
            <p:nvPr/>
          </p:nvSpPr>
          <p:spPr>
            <a:xfrm>
              <a:off x="3357754" y="2928850"/>
              <a:ext cx="600712"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40</a:t>
              </a:r>
              <a:endParaRPr sz="1800" dirty="0">
                <a:latin typeface="Century Gothic" panose="020B0502020202020204" pitchFamily="34" charset="0"/>
                <a:ea typeface="Nunito Sans"/>
                <a:cs typeface="Nunito Sans"/>
                <a:sym typeface="Nunito Sans"/>
              </a:endParaRPr>
            </a:p>
          </p:txBody>
        </p:sp>
        <p:sp>
          <p:nvSpPr>
            <p:cNvPr id="14" name="Google Shape;335;p19">
              <a:extLst>
                <a:ext uri="{FF2B5EF4-FFF2-40B4-BE49-F238E27FC236}">
                  <a16:creationId xmlns:a16="http://schemas.microsoft.com/office/drawing/2014/main" id="{9AFA0D8D-CBDB-BB49-959F-34E8647F0E36}"/>
                </a:ext>
              </a:extLst>
            </p:cNvPr>
            <p:cNvSpPr txBox="1"/>
            <p:nvPr/>
          </p:nvSpPr>
          <p:spPr>
            <a:xfrm>
              <a:off x="4269179" y="2928850"/>
              <a:ext cx="600712"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50</a:t>
              </a:r>
              <a:endParaRPr sz="1800" dirty="0">
                <a:latin typeface="Century Gothic" panose="020B0502020202020204" pitchFamily="34" charset="0"/>
                <a:ea typeface="Nunito Sans"/>
                <a:cs typeface="Nunito Sans"/>
                <a:sym typeface="Nunito Sans"/>
              </a:endParaRPr>
            </a:p>
          </p:txBody>
        </p:sp>
        <p:sp>
          <p:nvSpPr>
            <p:cNvPr id="15" name="Google Shape;336;p19">
              <a:extLst>
                <a:ext uri="{FF2B5EF4-FFF2-40B4-BE49-F238E27FC236}">
                  <a16:creationId xmlns:a16="http://schemas.microsoft.com/office/drawing/2014/main" id="{C935FE9C-BBB1-B744-8710-9FBC878EDB10}"/>
                </a:ext>
              </a:extLst>
            </p:cNvPr>
            <p:cNvSpPr txBox="1"/>
            <p:nvPr/>
          </p:nvSpPr>
          <p:spPr>
            <a:xfrm>
              <a:off x="5150904" y="2928850"/>
              <a:ext cx="600712"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60</a:t>
              </a:r>
              <a:endParaRPr sz="1800" dirty="0">
                <a:latin typeface="Century Gothic" panose="020B0502020202020204" pitchFamily="34" charset="0"/>
                <a:ea typeface="Nunito Sans"/>
                <a:cs typeface="Nunito Sans"/>
                <a:sym typeface="Nunito Sans"/>
              </a:endParaRPr>
            </a:p>
          </p:txBody>
        </p:sp>
        <p:sp>
          <p:nvSpPr>
            <p:cNvPr id="16" name="Google Shape;337;p19">
              <a:extLst>
                <a:ext uri="{FF2B5EF4-FFF2-40B4-BE49-F238E27FC236}">
                  <a16:creationId xmlns:a16="http://schemas.microsoft.com/office/drawing/2014/main" id="{8585949B-DC11-7F49-93C2-FA2538D37F84}"/>
                </a:ext>
              </a:extLst>
            </p:cNvPr>
            <p:cNvSpPr txBox="1"/>
            <p:nvPr/>
          </p:nvSpPr>
          <p:spPr>
            <a:xfrm>
              <a:off x="6032629" y="2928850"/>
              <a:ext cx="600712"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70</a:t>
              </a:r>
              <a:endParaRPr sz="1800" dirty="0">
                <a:latin typeface="Century Gothic" panose="020B0502020202020204" pitchFamily="34" charset="0"/>
                <a:ea typeface="Nunito Sans"/>
                <a:cs typeface="Nunito Sans"/>
                <a:sym typeface="Nunito Sans"/>
              </a:endParaRPr>
            </a:p>
          </p:txBody>
        </p:sp>
        <p:sp>
          <p:nvSpPr>
            <p:cNvPr id="17" name="Google Shape;338;p19">
              <a:extLst>
                <a:ext uri="{FF2B5EF4-FFF2-40B4-BE49-F238E27FC236}">
                  <a16:creationId xmlns:a16="http://schemas.microsoft.com/office/drawing/2014/main" id="{62C295FA-B769-2D47-9BE7-1F66A6650806}"/>
                </a:ext>
              </a:extLst>
            </p:cNvPr>
            <p:cNvSpPr txBox="1"/>
            <p:nvPr/>
          </p:nvSpPr>
          <p:spPr>
            <a:xfrm>
              <a:off x="6914354" y="2928850"/>
              <a:ext cx="600712"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80</a:t>
              </a:r>
              <a:endParaRPr sz="1800" dirty="0">
                <a:latin typeface="Century Gothic" panose="020B0502020202020204" pitchFamily="34" charset="0"/>
                <a:ea typeface="Nunito Sans"/>
                <a:cs typeface="Nunito Sans"/>
                <a:sym typeface="Nunito Sans"/>
              </a:endParaRPr>
            </a:p>
          </p:txBody>
        </p:sp>
        <p:sp>
          <p:nvSpPr>
            <p:cNvPr id="18" name="Google Shape;339;p19">
              <a:extLst>
                <a:ext uri="{FF2B5EF4-FFF2-40B4-BE49-F238E27FC236}">
                  <a16:creationId xmlns:a16="http://schemas.microsoft.com/office/drawing/2014/main" id="{BBC253E4-EECA-F842-80E6-B4173A84C5E6}"/>
                </a:ext>
              </a:extLst>
            </p:cNvPr>
            <p:cNvSpPr txBox="1"/>
            <p:nvPr/>
          </p:nvSpPr>
          <p:spPr>
            <a:xfrm>
              <a:off x="7796079" y="2928850"/>
              <a:ext cx="600712"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90</a:t>
              </a:r>
              <a:endParaRPr sz="1800" dirty="0">
                <a:latin typeface="Century Gothic" panose="020B0502020202020204" pitchFamily="34" charset="0"/>
                <a:ea typeface="Nunito Sans"/>
                <a:cs typeface="Nunito Sans"/>
                <a:sym typeface="Nunito Sans"/>
              </a:endParaRPr>
            </a:p>
          </p:txBody>
        </p:sp>
        <p:sp>
          <p:nvSpPr>
            <p:cNvPr id="19" name="Google Shape;340;p19">
              <a:extLst>
                <a:ext uri="{FF2B5EF4-FFF2-40B4-BE49-F238E27FC236}">
                  <a16:creationId xmlns:a16="http://schemas.microsoft.com/office/drawing/2014/main" id="{752CAEBD-3725-1E4B-AE9E-AFC89212D8DF}"/>
                </a:ext>
              </a:extLst>
            </p:cNvPr>
            <p:cNvSpPr txBox="1"/>
            <p:nvPr/>
          </p:nvSpPr>
          <p:spPr>
            <a:xfrm>
              <a:off x="8554754" y="2928850"/>
              <a:ext cx="952426"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100</a:t>
              </a:r>
              <a:endParaRPr sz="1800" dirty="0">
                <a:latin typeface="Century Gothic" panose="020B0502020202020204" pitchFamily="34" charset="0"/>
                <a:ea typeface="Nunito Sans"/>
                <a:cs typeface="Nunito Sans"/>
                <a:sym typeface="Nunito Sans"/>
              </a:endParaRPr>
            </a:p>
          </p:txBody>
        </p:sp>
      </p:grpSp>
      <p:sp>
        <p:nvSpPr>
          <p:cNvPr id="20" name="Right Arrow 19">
            <a:extLst>
              <a:ext uri="{FF2B5EF4-FFF2-40B4-BE49-F238E27FC236}">
                <a16:creationId xmlns:a16="http://schemas.microsoft.com/office/drawing/2014/main" id="{21887C2C-31F7-1948-BBB9-9CEBC1D82D3F}"/>
              </a:ext>
            </a:extLst>
          </p:cNvPr>
          <p:cNvSpPr/>
          <p:nvPr/>
        </p:nvSpPr>
        <p:spPr>
          <a:xfrm rot="5400000">
            <a:off x="8616138" y="4779102"/>
            <a:ext cx="801889" cy="504959"/>
          </a:xfrm>
          <a:prstGeom prst="rightArrow">
            <a:avLst/>
          </a:prstGeom>
          <a:solidFill>
            <a:srgbClr val="CCD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065964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9"/>
            <a:ext cx="11736887" cy="707880"/>
          </a:xfrm>
        </p:spPr>
        <p:txBody>
          <a:bodyPr/>
          <a:lstStyle/>
          <a:p>
            <a:r>
              <a:rPr lang="en-GB" b="1" dirty="0"/>
              <a:t>Draw arrows to estimate where these numbers go on the number line.</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grpSp>
        <p:nvGrpSpPr>
          <p:cNvPr id="7" name="Google Shape;328;p19">
            <a:extLst>
              <a:ext uri="{FF2B5EF4-FFF2-40B4-BE49-F238E27FC236}">
                <a16:creationId xmlns:a16="http://schemas.microsoft.com/office/drawing/2014/main" id="{FDE3A099-C8D6-D54D-83B4-EF088CFCDB38}"/>
              </a:ext>
            </a:extLst>
          </p:cNvPr>
          <p:cNvGrpSpPr/>
          <p:nvPr/>
        </p:nvGrpSpPr>
        <p:grpSpPr>
          <a:xfrm>
            <a:off x="1294771" y="4084043"/>
            <a:ext cx="8971446" cy="710761"/>
            <a:chOff x="0" y="2634211"/>
            <a:chExt cx="9290096" cy="840939"/>
          </a:xfrm>
        </p:grpSpPr>
        <p:pic>
          <p:nvPicPr>
            <p:cNvPr id="8" name="Google Shape;329;p19">
              <a:extLst>
                <a:ext uri="{FF2B5EF4-FFF2-40B4-BE49-F238E27FC236}">
                  <a16:creationId xmlns:a16="http://schemas.microsoft.com/office/drawing/2014/main" id="{865E860A-A4A7-AE4F-93BB-510973E5CF09}"/>
                </a:ext>
              </a:extLst>
            </p:cNvPr>
            <p:cNvPicPr preferRelativeResize="0"/>
            <p:nvPr/>
          </p:nvPicPr>
          <p:blipFill>
            <a:blip r:embed="rId3">
              <a:alphaModFix/>
            </a:blip>
            <a:stretch>
              <a:fillRect/>
            </a:stretch>
          </p:blipFill>
          <p:spPr>
            <a:xfrm>
              <a:off x="152400" y="2634211"/>
              <a:ext cx="8839200" cy="294640"/>
            </a:xfrm>
            <a:prstGeom prst="rect">
              <a:avLst/>
            </a:prstGeom>
            <a:noFill/>
            <a:ln>
              <a:noFill/>
            </a:ln>
          </p:spPr>
        </p:pic>
        <p:sp>
          <p:nvSpPr>
            <p:cNvPr id="9" name="Google Shape;330;p19">
              <a:extLst>
                <a:ext uri="{FF2B5EF4-FFF2-40B4-BE49-F238E27FC236}">
                  <a16:creationId xmlns:a16="http://schemas.microsoft.com/office/drawing/2014/main" id="{2DB0E9BB-4887-0A48-9452-2AD72A10C1BD}"/>
                </a:ext>
              </a:extLst>
            </p:cNvPr>
            <p:cNvSpPr txBox="1"/>
            <p:nvPr/>
          </p:nvSpPr>
          <p:spPr>
            <a:xfrm>
              <a:off x="0" y="2928850"/>
              <a:ext cx="347400"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0</a:t>
              </a:r>
              <a:endParaRPr sz="1800" dirty="0">
                <a:latin typeface="Century Gothic" panose="020B0502020202020204" pitchFamily="34" charset="0"/>
                <a:ea typeface="Nunito Sans"/>
                <a:cs typeface="Nunito Sans"/>
                <a:sym typeface="Nunito Sans"/>
              </a:endParaRPr>
            </a:p>
          </p:txBody>
        </p:sp>
        <p:sp>
          <p:nvSpPr>
            <p:cNvPr id="19" name="Google Shape;340;p19">
              <a:extLst>
                <a:ext uri="{FF2B5EF4-FFF2-40B4-BE49-F238E27FC236}">
                  <a16:creationId xmlns:a16="http://schemas.microsoft.com/office/drawing/2014/main" id="{EF230663-6E11-5249-91F0-FC98373763D2}"/>
                </a:ext>
              </a:extLst>
            </p:cNvPr>
            <p:cNvSpPr txBox="1"/>
            <p:nvPr/>
          </p:nvSpPr>
          <p:spPr>
            <a:xfrm>
              <a:off x="8640833" y="2928850"/>
              <a:ext cx="649263" cy="54618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100</a:t>
              </a:r>
              <a:endParaRPr sz="1800" dirty="0">
                <a:latin typeface="Century Gothic" panose="020B0502020202020204" pitchFamily="34" charset="0"/>
                <a:ea typeface="Nunito Sans"/>
                <a:cs typeface="Nunito Sans"/>
                <a:sym typeface="Nunito Sans"/>
              </a:endParaRPr>
            </a:p>
          </p:txBody>
        </p:sp>
      </p:grpSp>
      <p:sp>
        <p:nvSpPr>
          <p:cNvPr id="20" name="Rounded Rectangle 19">
            <a:extLst>
              <a:ext uri="{FF2B5EF4-FFF2-40B4-BE49-F238E27FC236}">
                <a16:creationId xmlns:a16="http://schemas.microsoft.com/office/drawing/2014/main" id="{D0892C8D-9A78-C04B-BF4C-E12BAF838C8B}"/>
              </a:ext>
            </a:extLst>
          </p:cNvPr>
          <p:cNvSpPr/>
          <p:nvPr/>
        </p:nvSpPr>
        <p:spPr>
          <a:xfrm>
            <a:off x="3320511" y="1983401"/>
            <a:ext cx="891272" cy="679199"/>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25</a:t>
            </a:r>
          </a:p>
        </p:txBody>
      </p:sp>
      <p:sp>
        <p:nvSpPr>
          <p:cNvPr id="21" name="Rounded Rectangle 20">
            <a:extLst>
              <a:ext uri="{FF2B5EF4-FFF2-40B4-BE49-F238E27FC236}">
                <a16:creationId xmlns:a16="http://schemas.microsoft.com/office/drawing/2014/main" id="{87CCAE86-F81E-4942-A260-CBA16A7E65BB}"/>
              </a:ext>
            </a:extLst>
          </p:cNvPr>
          <p:cNvSpPr/>
          <p:nvPr/>
        </p:nvSpPr>
        <p:spPr>
          <a:xfrm>
            <a:off x="5650364" y="1983401"/>
            <a:ext cx="891272" cy="679199"/>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65</a:t>
            </a:r>
          </a:p>
        </p:txBody>
      </p:sp>
      <p:sp>
        <p:nvSpPr>
          <p:cNvPr id="22" name="Rounded Rectangle 21">
            <a:extLst>
              <a:ext uri="{FF2B5EF4-FFF2-40B4-BE49-F238E27FC236}">
                <a16:creationId xmlns:a16="http://schemas.microsoft.com/office/drawing/2014/main" id="{0A4C30F0-3B0D-754F-A41B-FEDFD16E0969}"/>
              </a:ext>
            </a:extLst>
          </p:cNvPr>
          <p:cNvSpPr/>
          <p:nvPr/>
        </p:nvSpPr>
        <p:spPr>
          <a:xfrm>
            <a:off x="7980217" y="1983400"/>
            <a:ext cx="891272" cy="679199"/>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5</a:t>
            </a:r>
          </a:p>
        </p:txBody>
      </p:sp>
      <p:grpSp>
        <p:nvGrpSpPr>
          <p:cNvPr id="29" name="Group 28">
            <a:extLst>
              <a:ext uri="{FF2B5EF4-FFF2-40B4-BE49-F238E27FC236}">
                <a16:creationId xmlns:a16="http://schemas.microsoft.com/office/drawing/2014/main" id="{29C6E5EF-EE67-5345-B0A7-35088BEEA49B}"/>
              </a:ext>
            </a:extLst>
          </p:cNvPr>
          <p:cNvGrpSpPr/>
          <p:nvPr/>
        </p:nvGrpSpPr>
        <p:grpSpPr>
          <a:xfrm>
            <a:off x="3348221" y="2881746"/>
            <a:ext cx="518814" cy="1196145"/>
            <a:chOff x="3348221" y="2881746"/>
            <a:chExt cx="518814" cy="1196145"/>
          </a:xfrm>
        </p:grpSpPr>
        <p:sp>
          <p:nvSpPr>
            <p:cNvPr id="24" name="Right Arrow 23">
              <a:extLst>
                <a:ext uri="{FF2B5EF4-FFF2-40B4-BE49-F238E27FC236}">
                  <a16:creationId xmlns:a16="http://schemas.microsoft.com/office/drawing/2014/main" id="{54E72C77-1DE7-0842-883E-BE905E647024}"/>
                </a:ext>
              </a:extLst>
            </p:cNvPr>
            <p:cNvSpPr/>
            <p:nvPr/>
          </p:nvSpPr>
          <p:spPr>
            <a:xfrm rot="5400000">
              <a:off x="3199756" y="3424467"/>
              <a:ext cx="801889" cy="504959"/>
            </a:xfrm>
            <a:prstGeom prst="rightArrow">
              <a:avLst/>
            </a:prstGeom>
            <a:solidFill>
              <a:srgbClr val="43A0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ounded Rectangle 25">
              <a:extLst>
                <a:ext uri="{FF2B5EF4-FFF2-40B4-BE49-F238E27FC236}">
                  <a16:creationId xmlns:a16="http://schemas.microsoft.com/office/drawing/2014/main" id="{5DF79502-41EE-C04D-8A58-0E2CBC75C283}"/>
                </a:ext>
              </a:extLst>
            </p:cNvPr>
            <p:cNvSpPr/>
            <p:nvPr/>
          </p:nvSpPr>
          <p:spPr>
            <a:xfrm>
              <a:off x="3362076" y="2881746"/>
              <a:ext cx="504959" cy="460051"/>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43A047"/>
                  </a:solidFill>
                  <a:latin typeface="Century Gothic" panose="020B0502020202020204" pitchFamily="34" charset="0"/>
                </a:rPr>
                <a:t>25</a:t>
              </a:r>
            </a:p>
          </p:txBody>
        </p:sp>
      </p:grpSp>
      <p:grpSp>
        <p:nvGrpSpPr>
          <p:cNvPr id="4" name="Group 3">
            <a:extLst>
              <a:ext uri="{FF2B5EF4-FFF2-40B4-BE49-F238E27FC236}">
                <a16:creationId xmlns:a16="http://schemas.microsoft.com/office/drawing/2014/main" id="{72FBEEAB-BF65-5043-B3DD-0AB006D59695}"/>
              </a:ext>
            </a:extLst>
          </p:cNvPr>
          <p:cNvGrpSpPr/>
          <p:nvPr/>
        </p:nvGrpSpPr>
        <p:grpSpPr>
          <a:xfrm>
            <a:off x="6714877" y="2881745"/>
            <a:ext cx="505767" cy="1223855"/>
            <a:chOff x="6714877" y="2881745"/>
            <a:chExt cx="505767" cy="1223855"/>
          </a:xfrm>
        </p:grpSpPr>
        <p:sp>
          <p:nvSpPr>
            <p:cNvPr id="25" name="Right Arrow 24">
              <a:extLst>
                <a:ext uri="{FF2B5EF4-FFF2-40B4-BE49-F238E27FC236}">
                  <a16:creationId xmlns:a16="http://schemas.microsoft.com/office/drawing/2014/main" id="{07727CEC-1AA1-834F-B76D-A8B7EECAD43A}"/>
                </a:ext>
              </a:extLst>
            </p:cNvPr>
            <p:cNvSpPr/>
            <p:nvPr/>
          </p:nvSpPr>
          <p:spPr>
            <a:xfrm rot="5400000">
              <a:off x="6566412" y="3452176"/>
              <a:ext cx="801889" cy="504959"/>
            </a:xfrm>
            <a:prstGeom prst="rightArrow">
              <a:avLst/>
            </a:prstGeom>
            <a:solidFill>
              <a:srgbClr val="43A0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ounded Rectangle 26">
              <a:extLst>
                <a:ext uri="{FF2B5EF4-FFF2-40B4-BE49-F238E27FC236}">
                  <a16:creationId xmlns:a16="http://schemas.microsoft.com/office/drawing/2014/main" id="{CD6ABAEA-6888-AA4B-91A1-B24440D4FFAA}"/>
                </a:ext>
              </a:extLst>
            </p:cNvPr>
            <p:cNvSpPr/>
            <p:nvPr/>
          </p:nvSpPr>
          <p:spPr>
            <a:xfrm>
              <a:off x="6715685" y="2881745"/>
              <a:ext cx="504959" cy="460051"/>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43A047"/>
                  </a:solidFill>
                  <a:latin typeface="Century Gothic" panose="020B0502020202020204" pitchFamily="34" charset="0"/>
                </a:rPr>
                <a:t>65</a:t>
              </a:r>
            </a:p>
          </p:txBody>
        </p:sp>
      </p:grpSp>
      <p:grpSp>
        <p:nvGrpSpPr>
          <p:cNvPr id="30" name="Group 29">
            <a:extLst>
              <a:ext uri="{FF2B5EF4-FFF2-40B4-BE49-F238E27FC236}">
                <a16:creationId xmlns:a16="http://schemas.microsoft.com/office/drawing/2014/main" id="{AA2900B8-20C8-1146-B14B-77AB8C75B058}"/>
              </a:ext>
            </a:extLst>
          </p:cNvPr>
          <p:cNvGrpSpPr/>
          <p:nvPr/>
        </p:nvGrpSpPr>
        <p:grpSpPr>
          <a:xfrm>
            <a:off x="1630255" y="2881747"/>
            <a:ext cx="510613" cy="1196145"/>
            <a:chOff x="1630255" y="2881747"/>
            <a:chExt cx="510613" cy="1196145"/>
          </a:xfrm>
        </p:grpSpPr>
        <p:sp>
          <p:nvSpPr>
            <p:cNvPr id="23" name="Right Arrow 22">
              <a:extLst>
                <a:ext uri="{FF2B5EF4-FFF2-40B4-BE49-F238E27FC236}">
                  <a16:creationId xmlns:a16="http://schemas.microsoft.com/office/drawing/2014/main" id="{ABB99748-9A92-E64C-9F6F-2368D0610220}"/>
                </a:ext>
              </a:extLst>
            </p:cNvPr>
            <p:cNvSpPr/>
            <p:nvPr/>
          </p:nvSpPr>
          <p:spPr>
            <a:xfrm rot="5400000">
              <a:off x="1481790" y="3424468"/>
              <a:ext cx="801889" cy="504959"/>
            </a:xfrm>
            <a:prstGeom prst="rightArrow">
              <a:avLst/>
            </a:prstGeom>
            <a:solidFill>
              <a:srgbClr val="43A0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ounded Rectangle 27">
              <a:extLst>
                <a:ext uri="{FF2B5EF4-FFF2-40B4-BE49-F238E27FC236}">
                  <a16:creationId xmlns:a16="http://schemas.microsoft.com/office/drawing/2014/main" id="{C48EB45E-121B-5E4F-83E3-A5851B7EC25A}"/>
                </a:ext>
              </a:extLst>
            </p:cNvPr>
            <p:cNvSpPr/>
            <p:nvPr/>
          </p:nvSpPr>
          <p:spPr>
            <a:xfrm>
              <a:off x="1635909" y="2881747"/>
              <a:ext cx="504959" cy="460051"/>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43A047"/>
                  </a:solidFill>
                  <a:latin typeface="Century Gothic" panose="020B0502020202020204" pitchFamily="34" charset="0"/>
                </a:rPr>
                <a:t>5</a:t>
              </a:r>
            </a:p>
          </p:txBody>
        </p:sp>
      </p:grpSp>
      <p:grpSp>
        <p:nvGrpSpPr>
          <p:cNvPr id="40" name="Group 39">
            <a:extLst>
              <a:ext uri="{FF2B5EF4-FFF2-40B4-BE49-F238E27FC236}">
                <a16:creationId xmlns:a16="http://schemas.microsoft.com/office/drawing/2014/main" id="{F281F864-6AB8-AF4C-994E-6E6CA3B280D3}"/>
              </a:ext>
            </a:extLst>
          </p:cNvPr>
          <p:cNvGrpSpPr/>
          <p:nvPr/>
        </p:nvGrpSpPr>
        <p:grpSpPr>
          <a:xfrm>
            <a:off x="2002841" y="4289414"/>
            <a:ext cx="7414222" cy="461732"/>
            <a:chOff x="2297853" y="5698628"/>
            <a:chExt cx="7414222" cy="461732"/>
          </a:xfrm>
        </p:grpSpPr>
        <p:sp>
          <p:nvSpPr>
            <p:cNvPr id="31" name="Google Shape;331;p19">
              <a:extLst>
                <a:ext uri="{FF2B5EF4-FFF2-40B4-BE49-F238E27FC236}">
                  <a16:creationId xmlns:a16="http://schemas.microsoft.com/office/drawing/2014/main" id="{349E7499-5E0D-2A4E-8CAE-ED1F01B2B2A3}"/>
                </a:ext>
              </a:extLst>
            </p:cNvPr>
            <p:cNvSpPr txBox="1"/>
            <p:nvPr/>
          </p:nvSpPr>
          <p:spPr>
            <a:xfrm>
              <a:off x="2297853" y="5698628"/>
              <a:ext cx="580108"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Century Gothic" panose="020B0502020202020204" pitchFamily="34" charset="0"/>
                  <a:ea typeface="Nunito Sans"/>
                  <a:cs typeface="Nunito Sans"/>
                  <a:sym typeface="Nunito Sans"/>
                </a:rPr>
                <a:t>10</a:t>
              </a:r>
              <a:endParaRPr sz="1800" dirty="0">
                <a:solidFill>
                  <a:srgbClr val="43A047"/>
                </a:solidFill>
                <a:latin typeface="Century Gothic" panose="020B0502020202020204" pitchFamily="34" charset="0"/>
                <a:ea typeface="Nunito Sans"/>
                <a:cs typeface="Nunito Sans"/>
                <a:sym typeface="Nunito Sans"/>
              </a:endParaRPr>
            </a:p>
          </p:txBody>
        </p:sp>
        <p:sp>
          <p:nvSpPr>
            <p:cNvPr id="32" name="Google Shape;332;p19">
              <a:extLst>
                <a:ext uri="{FF2B5EF4-FFF2-40B4-BE49-F238E27FC236}">
                  <a16:creationId xmlns:a16="http://schemas.microsoft.com/office/drawing/2014/main" id="{3B5968D6-F05E-C74E-A0A7-65C0B9B0B1A4}"/>
                </a:ext>
              </a:extLst>
            </p:cNvPr>
            <p:cNvSpPr txBox="1"/>
            <p:nvPr/>
          </p:nvSpPr>
          <p:spPr>
            <a:xfrm>
              <a:off x="3168697" y="5698628"/>
              <a:ext cx="580108"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Century Gothic" panose="020B0502020202020204" pitchFamily="34" charset="0"/>
                  <a:ea typeface="Nunito Sans"/>
                  <a:cs typeface="Nunito Sans"/>
                  <a:sym typeface="Nunito Sans"/>
                </a:rPr>
                <a:t>20</a:t>
              </a:r>
              <a:endParaRPr sz="1800" dirty="0">
                <a:solidFill>
                  <a:srgbClr val="43A047"/>
                </a:solidFill>
                <a:latin typeface="Century Gothic" panose="020B0502020202020204" pitchFamily="34" charset="0"/>
                <a:ea typeface="Nunito Sans"/>
                <a:cs typeface="Nunito Sans"/>
                <a:sym typeface="Nunito Sans"/>
              </a:endParaRPr>
            </a:p>
          </p:txBody>
        </p:sp>
        <p:sp>
          <p:nvSpPr>
            <p:cNvPr id="33" name="Google Shape;333;p19">
              <a:extLst>
                <a:ext uri="{FF2B5EF4-FFF2-40B4-BE49-F238E27FC236}">
                  <a16:creationId xmlns:a16="http://schemas.microsoft.com/office/drawing/2014/main" id="{85F5A3E7-DCFD-3A4B-BF17-BB801414C7D3}"/>
                </a:ext>
              </a:extLst>
            </p:cNvPr>
            <p:cNvSpPr txBox="1"/>
            <p:nvPr/>
          </p:nvSpPr>
          <p:spPr>
            <a:xfrm>
              <a:off x="4007286" y="5698628"/>
              <a:ext cx="580108"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Century Gothic" panose="020B0502020202020204" pitchFamily="34" charset="0"/>
                  <a:ea typeface="Nunito Sans"/>
                  <a:cs typeface="Nunito Sans"/>
                  <a:sym typeface="Nunito Sans"/>
                </a:rPr>
                <a:t>30</a:t>
              </a:r>
              <a:endParaRPr sz="1800" dirty="0">
                <a:solidFill>
                  <a:srgbClr val="43A047"/>
                </a:solidFill>
                <a:latin typeface="Century Gothic" panose="020B0502020202020204" pitchFamily="34" charset="0"/>
                <a:ea typeface="Nunito Sans"/>
                <a:cs typeface="Nunito Sans"/>
                <a:sym typeface="Nunito Sans"/>
              </a:endParaRPr>
            </a:p>
          </p:txBody>
        </p:sp>
        <p:sp>
          <p:nvSpPr>
            <p:cNvPr id="34" name="Google Shape;334;p19">
              <a:extLst>
                <a:ext uri="{FF2B5EF4-FFF2-40B4-BE49-F238E27FC236}">
                  <a16:creationId xmlns:a16="http://schemas.microsoft.com/office/drawing/2014/main" id="{F8929575-70F4-DD48-9E94-F1D440835891}"/>
                </a:ext>
              </a:extLst>
            </p:cNvPr>
            <p:cNvSpPr txBox="1"/>
            <p:nvPr/>
          </p:nvSpPr>
          <p:spPr>
            <a:xfrm>
              <a:off x="4845876" y="5698628"/>
              <a:ext cx="580108"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Century Gothic" panose="020B0502020202020204" pitchFamily="34" charset="0"/>
                  <a:ea typeface="Nunito Sans"/>
                  <a:cs typeface="Nunito Sans"/>
                  <a:sym typeface="Nunito Sans"/>
                </a:rPr>
                <a:t>40</a:t>
              </a:r>
              <a:endParaRPr sz="1800" dirty="0">
                <a:solidFill>
                  <a:srgbClr val="43A047"/>
                </a:solidFill>
                <a:latin typeface="Century Gothic" panose="020B0502020202020204" pitchFamily="34" charset="0"/>
                <a:ea typeface="Nunito Sans"/>
                <a:cs typeface="Nunito Sans"/>
                <a:sym typeface="Nunito Sans"/>
              </a:endParaRPr>
            </a:p>
          </p:txBody>
        </p:sp>
        <p:sp>
          <p:nvSpPr>
            <p:cNvPr id="35" name="Google Shape;335;p19">
              <a:extLst>
                <a:ext uri="{FF2B5EF4-FFF2-40B4-BE49-F238E27FC236}">
                  <a16:creationId xmlns:a16="http://schemas.microsoft.com/office/drawing/2014/main" id="{4BED4279-73B2-B646-8964-6580A2FA185D}"/>
                </a:ext>
              </a:extLst>
            </p:cNvPr>
            <p:cNvSpPr txBox="1"/>
            <p:nvPr/>
          </p:nvSpPr>
          <p:spPr>
            <a:xfrm>
              <a:off x="5726039" y="5698628"/>
              <a:ext cx="580108"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Century Gothic" panose="020B0502020202020204" pitchFamily="34" charset="0"/>
                  <a:ea typeface="Nunito Sans"/>
                  <a:cs typeface="Nunito Sans"/>
                  <a:sym typeface="Nunito Sans"/>
                </a:rPr>
                <a:t>50</a:t>
              </a:r>
              <a:endParaRPr sz="1800" dirty="0">
                <a:solidFill>
                  <a:srgbClr val="43A047"/>
                </a:solidFill>
                <a:latin typeface="Century Gothic" panose="020B0502020202020204" pitchFamily="34" charset="0"/>
                <a:ea typeface="Nunito Sans"/>
                <a:cs typeface="Nunito Sans"/>
                <a:sym typeface="Nunito Sans"/>
              </a:endParaRPr>
            </a:p>
          </p:txBody>
        </p:sp>
        <p:sp>
          <p:nvSpPr>
            <p:cNvPr id="36" name="Google Shape;336;p19">
              <a:extLst>
                <a:ext uri="{FF2B5EF4-FFF2-40B4-BE49-F238E27FC236}">
                  <a16:creationId xmlns:a16="http://schemas.microsoft.com/office/drawing/2014/main" id="{3FD32FEB-C679-7F49-B396-A1F0619743E9}"/>
                </a:ext>
              </a:extLst>
            </p:cNvPr>
            <p:cNvSpPr txBox="1"/>
            <p:nvPr/>
          </p:nvSpPr>
          <p:spPr>
            <a:xfrm>
              <a:off x="6577521" y="5698628"/>
              <a:ext cx="580108"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Century Gothic" panose="020B0502020202020204" pitchFamily="34" charset="0"/>
                  <a:ea typeface="Nunito Sans"/>
                  <a:cs typeface="Nunito Sans"/>
                  <a:sym typeface="Nunito Sans"/>
                </a:rPr>
                <a:t>60</a:t>
              </a:r>
              <a:endParaRPr sz="1800" dirty="0">
                <a:solidFill>
                  <a:srgbClr val="43A047"/>
                </a:solidFill>
                <a:latin typeface="Century Gothic" panose="020B0502020202020204" pitchFamily="34" charset="0"/>
                <a:ea typeface="Nunito Sans"/>
                <a:cs typeface="Nunito Sans"/>
                <a:sym typeface="Nunito Sans"/>
              </a:endParaRPr>
            </a:p>
          </p:txBody>
        </p:sp>
        <p:sp>
          <p:nvSpPr>
            <p:cNvPr id="37" name="Google Shape;337;p19">
              <a:extLst>
                <a:ext uri="{FF2B5EF4-FFF2-40B4-BE49-F238E27FC236}">
                  <a16:creationId xmlns:a16="http://schemas.microsoft.com/office/drawing/2014/main" id="{A23F6E84-5AC2-634C-A5D6-65A015DA8D5A}"/>
                </a:ext>
              </a:extLst>
            </p:cNvPr>
            <p:cNvSpPr txBox="1"/>
            <p:nvPr/>
          </p:nvSpPr>
          <p:spPr>
            <a:xfrm>
              <a:off x="7429003" y="5698628"/>
              <a:ext cx="580108"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Century Gothic" panose="020B0502020202020204" pitchFamily="34" charset="0"/>
                  <a:ea typeface="Nunito Sans"/>
                  <a:cs typeface="Nunito Sans"/>
                  <a:sym typeface="Nunito Sans"/>
                </a:rPr>
                <a:t>70</a:t>
              </a:r>
              <a:endParaRPr sz="1800" dirty="0">
                <a:solidFill>
                  <a:srgbClr val="43A047"/>
                </a:solidFill>
                <a:latin typeface="Century Gothic" panose="020B0502020202020204" pitchFamily="34" charset="0"/>
                <a:ea typeface="Nunito Sans"/>
                <a:cs typeface="Nunito Sans"/>
                <a:sym typeface="Nunito Sans"/>
              </a:endParaRPr>
            </a:p>
          </p:txBody>
        </p:sp>
        <p:sp>
          <p:nvSpPr>
            <p:cNvPr id="38" name="Google Shape;338;p19">
              <a:extLst>
                <a:ext uri="{FF2B5EF4-FFF2-40B4-BE49-F238E27FC236}">
                  <a16:creationId xmlns:a16="http://schemas.microsoft.com/office/drawing/2014/main" id="{740B7A46-25E5-6345-831A-929E00165822}"/>
                </a:ext>
              </a:extLst>
            </p:cNvPr>
            <p:cNvSpPr txBox="1"/>
            <p:nvPr/>
          </p:nvSpPr>
          <p:spPr>
            <a:xfrm>
              <a:off x="8280485" y="5698628"/>
              <a:ext cx="580108"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Century Gothic" panose="020B0502020202020204" pitchFamily="34" charset="0"/>
                  <a:ea typeface="Nunito Sans"/>
                  <a:cs typeface="Nunito Sans"/>
                  <a:sym typeface="Nunito Sans"/>
                </a:rPr>
                <a:t>80</a:t>
              </a:r>
              <a:endParaRPr sz="1800" dirty="0">
                <a:solidFill>
                  <a:srgbClr val="43A047"/>
                </a:solidFill>
                <a:latin typeface="Century Gothic" panose="020B0502020202020204" pitchFamily="34" charset="0"/>
                <a:ea typeface="Nunito Sans"/>
                <a:cs typeface="Nunito Sans"/>
                <a:sym typeface="Nunito Sans"/>
              </a:endParaRPr>
            </a:p>
          </p:txBody>
        </p:sp>
        <p:sp>
          <p:nvSpPr>
            <p:cNvPr id="39" name="Google Shape;339;p19">
              <a:extLst>
                <a:ext uri="{FF2B5EF4-FFF2-40B4-BE49-F238E27FC236}">
                  <a16:creationId xmlns:a16="http://schemas.microsoft.com/office/drawing/2014/main" id="{76314324-E5A8-EB43-BB04-E5053B671313}"/>
                </a:ext>
              </a:extLst>
            </p:cNvPr>
            <p:cNvSpPr txBox="1"/>
            <p:nvPr/>
          </p:nvSpPr>
          <p:spPr>
            <a:xfrm>
              <a:off x="9131967" y="5698628"/>
              <a:ext cx="580108"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Century Gothic" panose="020B0502020202020204" pitchFamily="34" charset="0"/>
                  <a:ea typeface="Nunito Sans"/>
                  <a:cs typeface="Nunito Sans"/>
                  <a:sym typeface="Nunito Sans"/>
                </a:rPr>
                <a:t>90</a:t>
              </a:r>
              <a:endParaRPr sz="1800" dirty="0">
                <a:solidFill>
                  <a:srgbClr val="43A047"/>
                </a:solidFill>
                <a:latin typeface="Century Gothic" panose="020B0502020202020204" pitchFamily="34" charset="0"/>
                <a:ea typeface="Nunito Sans"/>
                <a:cs typeface="Nunito Sans"/>
                <a:sym typeface="Nunito Sans"/>
              </a:endParaRPr>
            </a:p>
          </p:txBody>
        </p:sp>
      </p:grpSp>
    </p:spTree>
    <p:extLst>
      <p:ext uri="{BB962C8B-B14F-4D97-AF65-F5344CB8AC3E}">
        <p14:creationId xmlns:p14="http://schemas.microsoft.com/office/powerpoint/2010/main" val="9709284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9" name="Picture 8" descr="Chart&#10;&#10;Description automatically generated">
            <a:extLst>
              <a:ext uri="{FF2B5EF4-FFF2-40B4-BE49-F238E27FC236}">
                <a16:creationId xmlns:a16="http://schemas.microsoft.com/office/drawing/2014/main" id="{EA29BA15-CBA4-3949-B765-5A1C15AE301F}"/>
              </a:ext>
            </a:extLst>
          </p:cNvPr>
          <p:cNvPicPr>
            <a:picLocks noChangeAspect="1"/>
          </p:cNvPicPr>
          <p:nvPr/>
        </p:nvPicPr>
        <p:blipFill>
          <a:blip r:embed="rId3"/>
          <a:stretch>
            <a:fillRect/>
          </a:stretch>
        </p:blipFill>
        <p:spPr>
          <a:xfrm>
            <a:off x="263524" y="1077157"/>
            <a:ext cx="7848600" cy="252984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45295588"/>
      </p:ext>
    </p:extLst>
  </p:cSld>
  <p:clrMapOvr>
    <a:masterClrMapping/>
  </p:clrMapOvr>
</p:sld>
</file>

<file path=ppt/theme/theme1.xml><?xml version="1.0" encoding="utf-8"?>
<a:theme xmlns:a="http://schemas.openxmlformats.org/drawingml/2006/main" name="Titl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TotalTime>
  <Words>1400</Words>
  <Application>Microsoft Macintosh PowerPoint</Application>
  <PresentationFormat>Widescreen</PresentationFormat>
  <Paragraphs>180</Paragraphs>
  <Slides>17</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Calibri Light</vt:lpstr>
      <vt:lpstr>Century Gothic</vt:lpstr>
      <vt:lpstr>Titles</vt:lpstr>
      <vt:lpstr>Office Theme</vt:lpstr>
      <vt:lpstr>PowerPoint Presentation</vt:lpstr>
      <vt:lpstr>PowerPoint Presentation</vt:lpstr>
      <vt:lpstr>PowerPoint Presentation</vt:lpstr>
      <vt:lpstr>PowerPoint Presentation</vt:lpstr>
      <vt:lpstr>To estimate the position of numbers on a number 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following slides are based on: Estimating groups within 20</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Searle</dc:creator>
  <cp:lastModifiedBy>Hannah Searle</cp:lastModifiedBy>
  <cp:revision>43</cp:revision>
  <dcterms:created xsi:type="dcterms:W3CDTF">2022-06-30T10:03:35Z</dcterms:created>
  <dcterms:modified xsi:type="dcterms:W3CDTF">2022-08-24T12:11:15Z</dcterms:modified>
</cp:coreProperties>
</file>