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Nunito Sa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A/3bCh2Qq+wYllXwyWS57A5MK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3EAAFE-7AAC-4E9B-9C62-26465A84856B}">
  <a:tblStyle styleId="{C83EAAFE-7AAC-4E9B-9C62-26465A8485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463"/>
  </p:normalViewPr>
  <p:slideViewPr>
    <p:cSldViewPr snapToGrid="0" snapToObjects="1">
      <p:cViewPr varScale="1">
        <p:scale>
          <a:sx n="92" d="100"/>
          <a:sy n="92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How is a part-whole model similar to the partition calculations from the previous slide?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Partition other numbers using a part-whole model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–  Draw 3 more part-whole models for this number</a:t>
            </a:r>
            <a:endParaRPr b="1" dirty="0"/>
          </a:p>
        </p:txBody>
      </p:sp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Various answers.</a:t>
            </a:r>
            <a:r>
              <a:rPr lang="en-GB" dirty="0"/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The part-whole models should show accurate partitions of the numbers given.</a:t>
            </a:r>
            <a:endParaRPr dirty="0"/>
          </a:p>
        </p:txBody>
      </p:sp>
      <p:sp>
        <p:nvSpPr>
          <p:cNvPr id="212" name="Google Shape;21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If you have 10 hundreds/thousands/ten-thousands, what can these be exchanged for?  How else can you say “11 tens” or “11 thousands”?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Pupils may be less familiar with non-standard partitioning and need the support of place value counters to see alternatives. Some pupils may wish to apply a formal method of calculation.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Work with a partner. Make a representation and hide part of it. Can your partner work out which counters are hidden?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missing counters must total 13,010. Possible answers include: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One 10,000, three 1,000, and one 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Thirteen 1,000, and one 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Twelve 1,000, ten 100 and one 10</a:t>
            </a:r>
            <a:endParaRPr dirty="0"/>
          </a:p>
        </p:txBody>
      </p:sp>
      <p:sp>
        <p:nvSpPr>
          <p:cNvPr id="244" name="Google Shape;2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How else can you say “54 ten-thousands”? What does the circled number equal? Why is it the odd one out?</a:t>
            </a:r>
            <a:endParaRPr dirty="0"/>
          </a:p>
        </p:txBody>
      </p:sp>
      <p:sp>
        <p:nvSpPr>
          <p:cNvPr id="258" name="Google Shape;25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If pupils struggle to partition numbers with many digits use these slides to secure their understanding by using a place value chart.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What number is being represented? How can place value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counters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used to help partition a number? If you have 10 hundreds/thousands/ what can these be exchanged for? Can you fi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nd another way to partition this number?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make mistakes with the order of the digits when partitionin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numbers with many digits.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 Give pupils another 5-digit number to represent and partition.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Can you find other ways to partition this number? </a:t>
            </a:r>
            <a:endParaRPr dirty="0"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If pupils struggle to partition numbers with many digits use these slides to secure their understanding by using a place value chart.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What number is being represented? How can place value counters be used to help partition a number? If you have 10 hundreds/thousands/ what can these be exchanged for? Can you find another way to partition this number?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Pupils may make mistakes with the order of the digits when partitioning numbers with many digits. Pupils may be less familiar with non-standard partitioning and need support exchanging counters.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 Give pupils another 5-digit number to represent and partition.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/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Can you find 3 other ways to partition this number? </a:t>
            </a:r>
            <a:endParaRPr b="1" dirty="0"/>
          </a:p>
        </p:txBody>
      </p:sp>
      <p:sp>
        <p:nvSpPr>
          <p:cNvPr id="298" name="Google Shape;29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edf54fba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13edf54fba4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3edf54fba4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/>
              <a:t>Assessment point for the lesson – ask the pupil to vote for the answer they think is correct.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dirty="0"/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A – The pupil has missed the hundreds digit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 – Correct answer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 – The pupil has added 10 instead of 100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 – The pupil has added an extra ten thousand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Base 10, place counters, number line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Which numbers are being represented? How do you know? Why are some of them similar? How do you know which one is the odd one out?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Make an ‘odd one out’ challenge for your partner, draw a part-whole model and use the base 10 and place value counters.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– Create another representation showing the same number as the odd one out. </a:t>
            </a:r>
            <a:endParaRPr b="1" dirty="0"/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Which counters are missing? How do you know?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Pupils may make mistakes with the order of the digits when partitioning 6-digit numbers.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If you have 10 hundreds/thousands/ten-thousands, what can these be exchanged for?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Pupils may be less familiar with non-standard partitioning and need the support of place value counters to see alternatives. Some pupils may wish to apply a formal method.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Find 3 more ways to partition this number.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dirty="0"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GB" dirty="0"/>
              <a:t>400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GB" dirty="0"/>
              <a:t>16,000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GB" dirty="0"/>
              <a:t>82,000 + 90 or other combinations with the total of 82,090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GB" dirty="0"/>
              <a:t>300,000 + 100 or other combinations with the total of 300,100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GB" dirty="0"/>
              <a:t>500,000 + 105 or other combinations with the total of 500,105</a:t>
            </a:r>
            <a:endParaRPr dirty="0"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partition numbers up to 1,000,000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5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58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partition numbers up to 1,000,000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60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Complete these part-whole models for 46,900.</a:t>
            </a:r>
            <a:endParaRPr b="1" dirty="0"/>
          </a:p>
        </p:txBody>
      </p:sp>
      <p:sp>
        <p:nvSpPr>
          <p:cNvPr id="190" name="Google Shape;190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grpSp>
        <p:nvGrpSpPr>
          <p:cNvPr id="191" name="Google Shape;191;p10"/>
          <p:cNvGrpSpPr/>
          <p:nvPr/>
        </p:nvGrpSpPr>
        <p:grpSpPr>
          <a:xfrm>
            <a:off x="403831" y="2154350"/>
            <a:ext cx="4420111" cy="2564526"/>
            <a:chOff x="5139300" y="630275"/>
            <a:chExt cx="3638550" cy="2114550"/>
          </a:xfrm>
        </p:grpSpPr>
        <p:pic>
          <p:nvPicPr>
            <p:cNvPr id="192" name="Google Shape;19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39300" y="630275"/>
              <a:ext cx="3638550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0"/>
            <p:cNvSpPr txBox="1"/>
            <p:nvPr/>
          </p:nvSpPr>
          <p:spPr>
            <a:xfrm>
              <a:off x="5339101" y="1771879"/>
              <a:ext cx="10014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2200">
                  <a:latin typeface="Nunito Sans"/>
                  <a:ea typeface="Nunito Sans"/>
                  <a:cs typeface="Nunito Sans"/>
                  <a:sym typeface="Nunito Sans"/>
                </a:rPr>
                <a:t>40,000</a:t>
              </a: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6498758" y="703597"/>
              <a:ext cx="10014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2200">
                  <a:latin typeface="Nunito Sans"/>
                  <a:ea typeface="Nunito Sans"/>
                  <a:cs typeface="Nunito Sans"/>
                  <a:sym typeface="Nunito Sans"/>
                </a:rPr>
                <a:t>46,900</a:t>
              </a: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97" name="Google Shape;197;p10"/>
          <p:cNvGrpSpPr/>
          <p:nvPr/>
        </p:nvGrpSpPr>
        <p:grpSpPr>
          <a:xfrm>
            <a:off x="6407556" y="1077150"/>
            <a:ext cx="4420111" cy="2564526"/>
            <a:chOff x="5139300" y="630275"/>
            <a:chExt cx="3638550" cy="2114550"/>
          </a:xfrm>
        </p:grpSpPr>
        <p:pic>
          <p:nvPicPr>
            <p:cNvPr id="198" name="Google Shape;19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39300" y="630275"/>
              <a:ext cx="3638550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0"/>
            <p:cNvSpPr txBox="1"/>
            <p:nvPr/>
          </p:nvSpPr>
          <p:spPr>
            <a:xfrm>
              <a:off x="5339101" y="1771879"/>
              <a:ext cx="10014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2200">
                  <a:latin typeface="Nunito Sans"/>
                  <a:ea typeface="Nunito Sans"/>
                  <a:cs typeface="Nunito Sans"/>
                  <a:sym typeface="Nunito Sans"/>
                </a:rPr>
                <a:t>41,000</a:t>
              </a: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6498758" y="703597"/>
              <a:ext cx="10014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2200">
                  <a:latin typeface="Nunito Sans"/>
                  <a:ea typeface="Nunito Sans"/>
                  <a:cs typeface="Nunito Sans"/>
                  <a:sym typeface="Nunito Sans"/>
                </a:rPr>
                <a:t>46,900</a:t>
              </a: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02" name="Google Shape;202;p10"/>
          <p:cNvSpPr txBox="1"/>
          <p:nvPr/>
        </p:nvSpPr>
        <p:spPr>
          <a:xfrm>
            <a:off x="9588802" y="2461688"/>
            <a:ext cx="104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900</a:t>
            </a:r>
            <a:endParaRPr sz="2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03" name="Google Shape;203;p10"/>
          <p:cNvGrpSpPr/>
          <p:nvPr/>
        </p:nvGrpSpPr>
        <p:grpSpPr>
          <a:xfrm>
            <a:off x="4434631" y="3754200"/>
            <a:ext cx="4420111" cy="2564526"/>
            <a:chOff x="5139300" y="630275"/>
            <a:chExt cx="3638550" cy="2114550"/>
          </a:xfrm>
        </p:grpSpPr>
        <p:pic>
          <p:nvPicPr>
            <p:cNvPr id="204" name="Google Shape;20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39300" y="630275"/>
              <a:ext cx="3638550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0"/>
            <p:cNvSpPr txBox="1"/>
            <p:nvPr/>
          </p:nvSpPr>
          <p:spPr>
            <a:xfrm>
              <a:off x="5339101" y="1771879"/>
              <a:ext cx="10014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2200">
                  <a:latin typeface="Nunito Sans"/>
                  <a:ea typeface="Nunito Sans"/>
                  <a:cs typeface="Nunito Sans"/>
                  <a:sym typeface="Nunito Sans"/>
                </a:rPr>
                <a:t>45,000</a:t>
              </a: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06" name="Google Shape;206;p10"/>
            <p:cNvSpPr txBox="1"/>
            <p:nvPr/>
          </p:nvSpPr>
          <p:spPr>
            <a:xfrm>
              <a:off x="6498758" y="703597"/>
              <a:ext cx="10014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2200">
                  <a:latin typeface="Nunito Sans"/>
                  <a:ea typeface="Nunito Sans"/>
                  <a:cs typeface="Nunito Sans"/>
                  <a:sym typeface="Nunito Sans"/>
                </a:rPr>
                <a:t>46,900</a:t>
              </a: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08" name="Google Shape;208;p10"/>
          <p:cNvSpPr txBox="1"/>
          <p:nvPr/>
        </p:nvSpPr>
        <p:spPr>
          <a:xfrm>
            <a:off x="7615877" y="5138738"/>
            <a:ext cx="104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222222"/>
                </a:solidFill>
                <a:latin typeface="Nunito Sans"/>
                <a:ea typeface="Nunito Sans"/>
                <a:cs typeface="Nunito Sans"/>
                <a:sym typeface="Nunito Sans"/>
              </a:rPr>
              <a:t>400</a:t>
            </a:r>
            <a:endParaRPr sz="2200" b="0" i="0" u="none" strike="noStrike" cap="none">
              <a:solidFill>
                <a:srgbClr val="22222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" name="Google Shape;201;p10">
            <a:extLst>
              <a:ext uri="{FF2B5EF4-FFF2-40B4-BE49-F238E27FC236}">
                <a16:creationId xmlns:a16="http://schemas.microsoft.com/office/drawing/2014/main" id="{700F4D60-09C6-3047-8FC6-5597F3D50C25}"/>
              </a:ext>
            </a:extLst>
          </p:cNvPr>
          <p:cNvSpPr txBox="1"/>
          <p:nvPr/>
        </p:nvSpPr>
        <p:spPr>
          <a:xfrm>
            <a:off x="8095915" y="2957944"/>
            <a:ext cx="1043392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dirty="0">
                <a:solidFill>
                  <a:srgbClr val="43A047"/>
                </a:solidFill>
                <a:latin typeface="Nunito Sans"/>
                <a:ea typeface="Nunito Sans"/>
                <a:cs typeface="Nunito Sans"/>
                <a:sym typeface="Nunito Sans"/>
              </a:rPr>
              <a:t>5,000</a:t>
            </a:r>
            <a:endParaRPr sz="2200" b="0" i="0" u="none" strike="noStrike" cap="none" dirty="0">
              <a:solidFill>
                <a:srgbClr val="43A047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" name="Google Shape;207;p10">
            <a:extLst>
              <a:ext uri="{FF2B5EF4-FFF2-40B4-BE49-F238E27FC236}">
                <a16:creationId xmlns:a16="http://schemas.microsoft.com/office/drawing/2014/main" id="{A589657F-1C83-F345-B999-5DD8B30E4A19}"/>
              </a:ext>
            </a:extLst>
          </p:cNvPr>
          <p:cNvSpPr txBox="1"/>
          <p:nvPr/>
        </p:nvSpPr>
        <p:spPr>
          <a:xfrm>
            <a:off x="6162193" y="5639799"/>
            <a:ext cx="1043392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dirty="0">
                <a:solidFill>
                  <a:srgbClr val="43A047"/>
                </a:solidFill>
                <a:latin typeface="Nunito Sans"/>
                <a:ea typeface="Nunito Sans"/>
                <a:cs typeface="Nunito Sans"/>
                <a:sym typeface="Nunito Sans"/>
              </a:rPr>
              <a:t>1,500</a:t>
            </a:r>
            <a:endParaRPr sz="2200" b="0" i="0" u="none" strike="noStrike" cap="none" dirty="0">
              <a:solidFill>
                <a:srgbClr val="43A047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" name="Google Shape;196;p10">
            <a:extLst>
              <a:ext uri="{FF2B5EF4-FFF2-40B4-BE49-F238E27FC236}">
                <a16:creationId xmlns:a16="http://schemas.microsoft.com/office/drawing/2014/main" id="{B73809C8-A9F6-AE4C-8B95-B4E0672A7586}"/>
              </a:ext>
            </a:extLst>
          </p:cNvPr>
          <p:cNvSpPr txBox="1"/>
          <p:nvPr/>
        </p:nvSpPr>
        <p:spPr>
          <a:xfrm>
            <a:off x="3585077" y="3538888"/>
            <a:ext cx="104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43A047"/>
                </a:solidFill>
                <a:latin typeface="Nunito Sans"/>
                <a:ea typeface="Nunito Sans"/>
                <a:cs typeface="Nunito Sans"/>
                <a:sym typeface="Nunito Sans"/>
              </a:rPr>
              <a:t>900</a:t>
            </a:r>
            <a:endParaRPr sz="2200" b="0" i="0" u="none" strike="noStrike" cap="none">
              <a:solidFill>
                <a:srgbClr val="43A047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" name="Google Shape;195;p10">
            <a:extLst>
              <a:ext uri="{FF2B5EF4-FFF2-40B4-BE49-F238E27FC236}">
                <a16:creationId xmlns:a16="http://schemas.microsoft.com/office/drawing/2014/main" id="{00937178-C396-7845-9512-309F4D0E2509}"/>
              </a:ext>
            </a:extLst>
          </p:cNvPr>
          <p:cNvSpPr txBox="1"/>
          <p:nvPr/>
        </p:nvSpPr>
        <p:spPr>
          <a:xfrm>
            <a:off x="2133161" y="4062088"/>
            <a:ext cx="1043392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dirty="0">
                <a:solidFill>
                  <a:srgbClr val="43A047"/>
                </a:solidFill>
                <a:latin typeface="Nunito Sans"/>
                <a:ea typeface="Nunito Sans"/>
                <a:cs typeface="Nunito Sans"/>
                <a:sym typeface="Nunito Sans"/>
              </a:rPr>
              <a:t>6,000</a:t>
            </a:r>
            <a:endParaRPr sz="2200" b="0" i="0" u="none" strike="noStrike" cap="none" dirty="0">
              <a:solidFill>
                <a:srgbClr val="43A047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12777E-FF2E-5D48-9668-749597849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1173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2"/>
          </p:nvPr>
        </p:nvSpPr>
        <p:spPr>
          <a:xfrm>
            <a:off x="263523" y="1176338"/>
            <a:ext cx="11665447" cy="152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 Mathling has place value counters with a total value of 353,240.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Which place value counters could be hidden?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Find 3 different solutions. </a:t>
            </a:r>
            <a:endParaRPr b="1" dirty="0"/>
          </a:p>
        </p:txBody>
      </p:sp>
      <p:sp>
        <p:nvSpPr>
          <p:cNvPr id="223" name="Google Shape;223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174682" y="4804200"/>
            <a:ext cx="48834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 may vary but must total 21,100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10,000, one 1000, one 100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10,000, eleven 1000, one 100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10,000, ten 1000, eleven 100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053" y="2504326"/>
            <a:ext cx="3047825" cy="25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162" y="3417913"/>
            <a:ext cx="798613" cy="7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7600" y="2523533"/>
            <a:ext cx="798558" cy="76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6986" y="4331524"/>
            <a:ext cx="798558" cy="7651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2"/>
          <p:cNvGrpSpPr/>
          <p:nvPr/>
        </p:nvGrpSpPr>
        <p:grpSpPr>
          <a:xfrm>
            <a:off x="2980707" y="2726753"/>
            <a:ext cx="798559" cy="1656378"/>
            <a:chOff x="1811832" y="1673821"/>
            <a:chExt cx="471488" cy="958830"/>
          </a:xfrm>
        </p:grpSpPr>
        <p:pic>
          <p:nvPicPr>
            <p:cNvPr id="230" name="Google Shape;230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11832" y="1673821"/>
              <a:ext cx="471488" cy="442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11832" y="2189738"/>
              <a:ext cx="471488" cy="4429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15958" y="3288662"/>
            <a:ext cx="798613" cy="7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8194" y="4183062"/>
            <a:ext cx="798558" cy="76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06187" y="2077916"/>
            <a:ext cx="798558" cy="76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28984" y="3885904"/>
            <a:ext cx="1708235" cy="16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5929" y="2077900"/>
            <a:ext cx="798613" cy="7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5741" y="5397851"/>
            <a:ext cx="798613" cy="7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932" y="2245775"/>
            <a:ext cx="798613" cy="76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8875" y="4777123"/>
            <a:ext cx="814580" cy="7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38075" y="2077910"/>
            <a:ext cx="814580" cy="7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6474558D-C8F2-B144-BE45-930061B7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2545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99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Odd one out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Explain why the circled number is the odd one out.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</p:txBody>
      </p:sp>
      <p:sp>
        <p:nvSpPr>
          <p:cNvPr id="262" name="Google Shape;262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192067" y="5989413"/>
            <a:ext cx="1021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circled answer is 414,000 all other answers are equal to 540,000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1871000" y="2985595"/>
            <a:ext cx="2405100" cy="8868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540 thousands</a:t>
            </a:r>
            <a:endParaRPr sz="2200"/>
          </a:p>
        </p:txBody>
      </p:sp>
      <p:sp>
        <p:nvSpPr>
          <p:cNvPr id="265" name="Google Shape;265;p14"/>
          <p:cNvSpPr/>
          <p:nvPr/>
        </p:nvSpPr>
        <p:spPr>
          <a:xfrm>
            <a:off x="5182563" y="2985595"/>
            <a:ext cx="2405100" cy="8868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hundred- thousands plus 40 thousands</a:t>
            </a:r>
            <a:endParaRPr sz="1800"/>
          </a:p>
        </p:txBody>
      </p:sp>
      <p:sp>
        <p:nvSpPr>
          <p:cNvPr id="266" name="Google Shape;266;p14"/>
          <p:cNvSpPr/>
          <p:nvPr/>
        </p:nvSpPr>
        <p:spPr>
          <a:xfrm>
            <a:off x="3803975" y="4396345"/>
            <a:ext cx="2405100" cy="8868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hundred- thousands plus 140 thousands</a:t>
            </a:r>
            <a:endParaRPr sz="1800"/>
          </a:p>
        </p:txBody>
      </p:sp>
      <p:sp>
        <p:nvSpPr>
          <p:cNvPr id="267" name="Google Shape;267;p14"/>
          <p:cNvSpPr/>
          <p:nvPr/>
        </p:nvSpPr>
        <p:spPr>
          <a:xfrm>
            <a:off x="6928875" y="4396345"/>
            <a:ext cx="2405100" cy="8868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 ten-thousands</a:t>
            </a:r>
            <a:endParaRPr sz="1800"/>
          </a:p>
        </p:txBody>
      </p:sp>
      <p:sp>
        <p:nvSpPr>
          <p:cNvPr id="268" name="Google Shape;268;p14"/>
          <p:cNvSpPr/>
          <p:nvPr/>
        </p:nvSpPr>
        <p:spPr>
          <a:xfrm>
            <a:off x="8494125" y="2985595"/>
            <a:ext cx="2405100" cy="8868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hundred- thousands plus 140 hundreds</a:t>
            </a: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8030780" y="2694611"/>
            <a:ext cx="3331800" cy="1468800"/>
          </a:xfrm>
          <a:prstGeom prst="ellipse">
            <a:avLst/>
          </a:prstGeom>
          <a:noFill/>
          <a:ln w="38100" cap="flat" cmpd="sng">
            <a:solidFill>
              <a:srgbClr val="43A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The following slides are based on: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Partitioning numbers using a place value chart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65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Complete the number sentence: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</p:txBody>
      </p:sp>
      <p:sp>
        <p:nvSpPr>
          <p:cNvPr id="281" name="Google Shape;281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83" name="Google Shape;283;p16" descr="Timelin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847" y="1517753"/>
            <a:ext cx="8216603" cy="2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094" y="23579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6681" y="2342138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7506" y="23421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900" y="23421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3025" y="23421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257" y="23421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094" y="29532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6681" y="2877038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7731" y="2357938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900" y="28755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3025" y="2875538"/>
            <a:ext cx="471488" cy="4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DCC002-DB87-8C49-B416-C0CBABCB1E35}"/>
              </a:ext>
            </a:extLst>
          </p:cNvPr>
          <p:cNvSpPr txBox="1"/>
          <p:nvPr/>
        </p:nvSpPr>
        <p:spPr>
          <a:xfrm>
            <a:off x="263046" y="4627929"/>
            <a:ext cx="6386944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sz="1800" dirty="0">
                <a:latin typeface="Century Gothic" panose="020B0502020202020204" pitchFamily="34" charset="0"/>
              </a:rPr>
              <a:t>14,303 = _____ + _____ + _____ + _____</a:t>
            </a:r>
          </a:p>
        </p:txBody>
      </p:sp>
      <p:sp>
        <p:nvSpPr>
          <p:cNvPr id="19" name="Google Shape;282;p16">
            <a:extLst>
              <a:ext uri="{FF2B5EF4-FFF2-40B4-BE49-F238E27FC236}">
                <a16:creationId xmlns:a16="http://schemas.microsoft.com/office/drawing/2014/main" id="{AE7810C5-6A0C-824D-B2E0-5A89CE785B1A}"/>
              </a:ext>
            </a:extLst>
          </p:cNvPr>
          <p:cNvSpPr txBox="1"/>
          <p:nvPr/>
        </p:nvSpPr>
        <p:spPr>
          <a:xfrm>
            <a:off x="1307129" y="4374033"/>
            <a:ext cx="317164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10,000 + 4,000 + 300 + 3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5BCE257-50E2-B34F-9E99-11F8B8E38563}"/>
              </a:ext>
            </a:extLst>
          </p:cNvPr>
          <p:cNvSpPr txBox="1"/>
          <p:nvPr/>
        </p:nvSpPr>
        <p:spPr>
          <a:xfrm>
            <a:off x="263045" y="4445875"/>
            <a:ext cx="5995939" cy="128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sz="1800" dirty="0">
                <a:latin typeface="Century Gothic" panose="020B0502020202020204" pitchFamily="34" charset="0"/>
              </a:rPr>
              <a:t>12,435 = 10,000 + 2,400 + _____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sz="1800" dirty="0">
                <a:latin typeface="Century Gothic" panose="020B0502020202020204" pitchFamily="34" charset="0"/>
              </a:rPr>
              <a:t>12,345 = 12,000 + _____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sz="1800" dirty="0">
                <a:latin typeface="Century Gothic" panose="020B0502020202020204" pitchFamily="34" charset="0"/>
              </a:rPr>
              <a:t>12,345 = 11,000 + _____ + _____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65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Move the counters to help complete the sentences:</a:t>
            </a:r>
            <a:endParaRPr b="1" dirty="0"/>
          </a:p>
        </p:txBody>
      </p:sp>
      <p:sp>
        <p:nvSpPr>
          <p:cNvPr id="301" name="Google Shape;301;p1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3011294" y="4375212"/>
            <a:ext cx="95945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</a:t>
            </a:r>
            <a:endParaRPr/>
          </a:p>
        </p:txBody>
      </p:sp>
      <p:pic>
        <p:nvPicPr>
          <p:cNvPr id="303" name="Google Shape;303;p17" descr="Timelin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847" y="1517753"/>
            <a:ext cx="8216603" cy="2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094" y="23579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6681" y="2418338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7506" y="23421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900" y="23421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3025" y="23421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257" y="23421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6681" y="2953238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094" y="28913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257" y="287554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0081" y="2397366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0081" y="2932266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3481" y="2398866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4376" y="23579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13976" y="235793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4376" y="2891338"/>
            <a:ext cx="471488" cy="4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2213250" y="4812340"/>
            <a:ext cx="95945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435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3011294" y="5184475"/>
            <a:ext cx="65530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435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2165046" y="5184475"/>
            <a:ext cx="95945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1,000</a:t>
            </a:r>
            <a:endParaRPr dirty="0"/>
          </a:p>
        </p:txBody>
      </p:sp>
      <p:sp>
        <p:nvSpPr>
          <p:cNvPr id="322" name="Google Shape;322;p17"/>
          <p:cNvSpPr txBox="1"/>
          <p:nvPr/>
        </p:nvSpPr>
        <p:spPr>
          <a:xfrm>
            <a:off x="4714520" y="4445875"/>
            <a:ext cx="249730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 may vary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</p:childTnLst>
        </p:cTn>
      </p:par>
    </p:tnLst>
    <p:bldLst>
      <p:bldP spid="302" grpId="0"/>
      <p:bldP spid="319" grpId="0"/>
      <p:bldP spid="320" grpId="0"/>
      <p:bldP spid="321" grpId="0"/>
      <p:bldP spid="3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Odd 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 (4-digit numbers)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Using place value counters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place value counters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Part-whole models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Part-whole models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Missing place value counters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place value counters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</a:t>
            </a:r>
            <a:r>
              <a:rPr lang="en-GB" sz="180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partitioning numbers using a place value chart</a:t>
            </a:r>
            <a:b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edf54fba4_0_22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g13edf54fba4_0_229"/>
          <p:cNvSpPr txBox="1"/>
          <p:nvPr/>
        </p:nvSpPr>
        <p:spPr>
          <a:xfrm>
            <a:off x="263524" y="3216993"/>
            <a:ext cx="271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g13edf54fba4_0_229"/>
          <p:cNvSpPr txBox="1"/>
          <p:nvPr/>
        </p:nvSpPr>
        <p:spPr>
          <a:xfrm>
            <a:off x="263524" y="3641007"/>
            <a:ext cx="117363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ten hundreds in one thousand.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one hundred tens in one thousand.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ten one thousands in ten thousand.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one hundred hundreds in ten thousand.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ten ten thousands in one hundred thousand.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3" name="Google Shape;63;g13edf54fba4_0_229"/>
          <p:cNvGraphicFramePr/>
          <p:nvPr>
            <p:extLst>
              <p:ext uri="{D42A27DB-BD31-4B8C-83A1-F6EECF244321}">
                <p14:modId xmlns:p14="http://schemas.microsoft.com/office/powerpoint/2010/main" val="1011551189"/>
              </p:ext>
            </p:extLst>
          </p:nvPr>
        </p:nvGraphicFramePr>
        <p:xfrm>
          <a:off x="263524" y="1155866"/>
          <a:ext cx="11736400" cy="736620"/>
        </p:xfrm>
        <a:graphic>
          <a:graphicData uri="http://schemas.openxmlformats.org/drawingml/2006/table">
            <a:tbl>
              <a:tblPr firstRow="1" bandRow="1">
                <a:noFill/>
                <a:tableStyleId>{C83EAAFE-7AAC-4E9B-9C62-26465A84856B}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 thousand</a:t>
                      </a:r>
                      <a:endParaRPr sz="1800" b="0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million</a:t>
                      </a:r>
                      <a:endParaRPr sz="1800" b="0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hundred thousand</a:t>
                      </a:r>
                      <a:endParaRPr sz="180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integer</a:t>
                      </a:r>
                      <a:endParaRPr sz="1800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b="1"/>
              <a:t>Which number sentence shows the correct way to partition this number?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</a:pPr>
            <a:r>
              <a:rPr lang="en-GB" sz="2400"/>
              <a:t>56,102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50,000 + 6,000 + 2 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50,000 + 6,000 + 10 + 2 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50,000 + 6,000 + 100 + 2 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56,000 +16,000 + 100 + 2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To partition numbers up to 1,000,000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Which is the odd one out?</a:t>
            </a:r>
            <a:endParaRPr b="1"/>
          </a:p>
        </p:txBody>
      </p:sp>
      <p:sp>
        <p:nvSpPr>
          <p:cNvPr id="86" name="Google Shape;86;p6"/>
          <p:cNvSpPr txBox="1"/>
          <p:nvPr/>
        </p:nvSpPr>
        <p:spPr>
          <a:xfrm>
            <a:off x="8043763" y="4704700"/>
            <a:ext cx="3427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part-whole model is the odd one out, it shows 5,243 not 5,234.</a:t>
            </a:r>
            <a:endParaRPr dirty="0"/>
          </a:p>
        </p:txBody>
      </p:sp>
      <p:sp>
        <p:nvSpPr>
          <p:cNvPr id="87" name="Google Shape;87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045" y="2289690"/>
            <a:ext cx="663369" cy="10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908" y="2356565"/>
            <a:ext cx="129112" cy="13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8659" y="2307967"/>
            <a:ext cx="129112" cy="72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071" y="2234523"/>
            <a:ext cx="1215433" cy="13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1544" y="2234523"/>
            <a:ext cx="1215433" cy="13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9788" y="3315394"/>
            <a:ext cx="1215433" cy="13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9260" y="3315394"/>
            <a:ext cx="1215433" cy="13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5366" y="2289690"/>
            <a:ext cx="1215433" cy="13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5508" y="3149600"/>
            <a:ext cx="663369" cy="10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2210" y="2307967"/>
            <a:ext cx="129112" cy="72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0923" y="2307967"/>
            <a:ext cx="129112" cy="72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909" y="2554511"/>
            <a:ext cx="129112" cy="13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443" y="2481031"/>
            <a:ext cx="129112" cy="13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443" y="2680061"/>
            <a:ext cx="129112" cy="135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6"/>
          <p:cNvGrpSpPr/>
          <p:nvPr/>
        </p:nvGrpSpPr>
        <p:grpSpPr>
          <a:xfrm>
            <a:off x="8398712" y="1199358"/>
            <a:ext cx="2717303" cy="2581646"/>
            <a:chOff x="261058" y="1659869"/>
            <a:chExt cx="2975584" cy="2953828"/>
          </a:xfrm>
        </p:grpSpPr>
        <p:pic>
          <p:nvPicPr>
            <p:cNvPr id="103" name="Google Shape;103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55" y="1664586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52672" y="1659869"/>
              <a:ext cx="683970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31096" y="1664586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1058" y="1664586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1058" y="2419633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1058" y="3174680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1058" y="3929727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155" y="2419633"/>
              <a:ext cx="728097" cy="683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98712" y="3849202"/>
            <a:ext cx="664898" cy="59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41151" y="2545058"/>
            <a:ext cx="664898" cy="59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41151" y="1869469"/>
            <a:ext cx="664898" cy="59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91414" y="3068232"/>
            <a:ext cx="624601" cy="59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91414" y="2435544"/>
            <a:ext cx="624601" cy="59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91414" y="1802855"/>
            <a:ext cx="624601" cy="597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6"/>
          <p:cNvGrpSpPr/>
          <p:nvPr/>
        </p:nvGrpSpPr>
        <p:grpSpPr>
          <a:xfrm>
            <a:off x="4276725" y="4447001"/>
            <a:ext cx="3638550" cy="2114550"/>
            <a:chOff x="5139300" y="630275"/>
            <a:chExt cx="3638550" cy="2114550"/>
          </a:xfrm>
        </p:grpSpPr>
        <p:pic>
          <p:nvPicPr>
            <p:cNvPr id="118" name="Google Shape;118;p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39300" y="630275"/>
              <a:ext cx="3638550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6"/>
            <p:cNvSpPr txBox="1"/>
            <p:nvPr/>
          </p:nvSpPr>
          <p:spPr>
            <a:xfrm>
              <a:off x="5355078" y="1797324"/>
              <a:ext cx="8136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GB" sz="1500">
                  <a:latin typeface="Nunito Sans"/>
                  <a:ea typeface="Nunito Sans"/>
                  <a:cs typeface="Nunito Sans"/>
                  <a:sym typeface="Nunito Sans"/>
                </a:rPr>
                <a:t>5,000</a:t>
              </a:r>
              <a:endParaRPr sz="15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6631263" y="703600"/>
              <a:ext cx="654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121" name="Google Shape;121;p6"/>
          <p:cNvSpPr txBox="1"/>
          <p:nvPr/>
        </p:nvSpPr>
        <p:spPr>
          <a:xfrm>
            <a:off x="5689203" y="6009238"/>
            <a:ext cx="81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500">
                <a:latin typeface="Nunito Sans"/>
                <a:ea typeface="Nunito Sans"/>
                <a:cs typeface="Nunito Sans"/>
                <a:sym typeface="Nunito Sans"/>
              </a:rPr>
              <a:t>200</a:t>
            </a:r>
            <a:endParaRPr sz="15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6911178" y="5593738"/>
            <a:ext cx="81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500">
                <a:latin typeface="Nunito Sans"/>
                <a:ea typeface="Nunito Sans"/>
                <a:cs typeface="Nunito Sans"/>
                <a:sym typeface="Nunito Sans"/>
              </a:rPr>
              <a:t>43</a:t>
            </a:r>
            <a:endParaRPr sz="15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263525" y="1120200"/>
            <a:ext cx="110736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Take the number 432,041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What place value counters are missing?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Complete the number sentence: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entury Gothic"/>
                <a:ea typeface="Century Gothic"/>
                <a:cs typeface="Century Gothic"/>
                <a:sym typeface="Century Gothic"/>
              </a:rPr>
              <a:t>400,000 + _____ + 2,000 + 40 + 1 = 432,041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 dirty="0"/>
              <a:t>Let’s Learn</a:t>
            </a:r>
            <a:endParaRPr dirty="0"/>
          </a:p>
        </p:txBody>
      </p:sp>
      <p:sp>
        <p:nvSpPr>
          <p:cNvPr id="129" name="Google Shape;129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1310556" y="5009027"/>
            <a:ext cx="97526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30,000</a:t>
            </a:r>
            <a:endParaRPr dirty="0"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412" y="2170359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625" y="216598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46038" y="216598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1937" y="2633634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5887" y="2685109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5887" y="2165996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46038" y="269938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7063" y="269938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3238" y="2165988"/>
            <a:ext cx="471488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8006" y="2170359"/>
            <a:ext cx="442913" cy="4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625" y="2699388"/>
            <a:ext cx="471488" cy="4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5853343" y="5799701"/>
            <a:ext cx="4520400" cy="856685"/>
          </a:xfrm>
          <a:prstGeom prst="roundRect">
            <a:avLst>
              <a:gd name="adj" fmla="val 16667"/>
            </a:avLst>
          </a:prstGeom>
          <a:solidFill>
            <a:srgbClr val="CDD4EA"/>
          </a:solidFill>
          <a:ln w="38100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</a:t>
            </a:r>
            <a:r>
              <a:rPr lang="en-GB" sz="1900" dirty="0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partitioning</a:t>
            </a:r>
            <a:r>
              <a:rPr lang="en-GB" sz="19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where we split the number into smaller parts</a:t>
            </a:r>
            <a:endParaRPr sz="1900" dirty="0"/>
          </a:p>
        </p:txBody>
      </p:sp>
      <p:sp>
        <p:nvSpPr>
          <p:cNvPr id="144" name="Google Shape;144;p7"/>
          <p:cNvSpPr txBox="1"/>
          <p:nvPr/>
        </p:nvSpPr>
        <p:spPr>
          <a:xfrm>
            <a:off x="4787625" y="3918525"/>
            <a:ext cx="2893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ten thousand counters missing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30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2"/>
          </p:nvPr>
        </p:nvSpPr>
        <p:spPr>
          <a:xfrm>
            <a:off x="263050" y="1176350"/>
            <a:ext cx="11736900" cy="527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 place value counters show 241,512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Move the place value counters around and make exchanges to complete the partitions.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241,512 = 200,000 + 41,000 + _____ + 10 + 2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241,512 = 200,000 + 30,000 + _____ + _____ 10 + 2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241,512 = 100,000 + _____ + _____ + 10 + _____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Is there more than one answer for any of these?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Find other ways to partition the number.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</p:txBody>
      </p:sp>
      <p:sp>
        <p:nvSpPr>
          <p:cNvPr id="152" name="Google Shape;152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5352582" y="3657882"/>
            <a:ext cx="1027551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D1AC1-3E02-4444-B244-53CED075C612}"/>
              </a:ext>
            </a:extLst>
          </p:cNvPr>
          <p:cNvGrpSpPr/>
          <p:nvPr/>
        </p:nvGrpSpPr>
        <p:grpSpPr>
          <a:xfrm>
            <a:off x="3948366" y="1668385"/>
            <a:ext cx="5187281" cy="1499298"/>
            <a:chOff x="3934511" y="1771709"/>
            <a:chExt cx="5187281" cy="1499298"/>
          </a:xfrm>
        </p:grpSpPr>
        <p:pic>
          <p:nvPicPr>
            <p:cNvPr id="154" name="Google Shape;15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3857" y="1776080"/>
              <a:ext cx="471488" cy="442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36461" y="1771709"/>
              <a:ext cx="471488" cy="4429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958761-13E6-3A45-9219-DB207074449A}"/>
                </a:ext>
              </a:extLst>
            </p:cNvPr>
            <p:cNvGrpSpPr/>
            <p:nvPr/>
          </p:nvGrpSpPr>
          <p:grpSpPr>
            <a:xfrm>
              <a:off x="3934511" y="1771709"/>
              <a:ext cx="471488" cy="923863"/>
              <a:chOff x="3934511" y="1771709"/>
              <a:chExt cx="471488" cy="923863"/>
            </a:xfrm>
          </p:grpSpPr>
          <p:pic>
            <p:nvPicPr>
              <p:cNvPr id="157" name="Google Shape;157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34511" y="177170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34511" y="225265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BACC2C-ACF4-4340-A7DA-C931CADE301A}"/>
                </a:ext>
              </a:extLst>
            </p:cNvPr>
            <p:cNvGrpSpPr/>
            <p:nvPr/>
          </p:nvGrpSpPr>
          <p:grpSpPr>
            <a:xfrm>
              <a:off x="8678879" y="1776080"/>
              <a:ext cx="442913" cy="923863"/>
              <a:chOff x="8678879" y="1776080"/>
              <a:chExt cx="442913" cy="923863"/>
            </a:xfrm>
          </p:grpSpPr>
          <p:pic>
            <p:nvPicPr>
              <p:cNvPr id="160" name="Google Shape;160;p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678879" y="1776080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678879" y="2257030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47AB8D-6E9F-594F-A4FD-A923847896B9}"/>
                </a:ext>
              </a:extLst>
            </p:cNvPr>
            <p:cNvGrpSpPr/>
            <p:nvPr/>
          </p:nvGrpSpPr>
          <p:grpSpPr>
            <a:xfrm>
              <a:off x="4669532" y="1771709"/>
              <a:ext cx="1003396" cy="958830"/>
              <a:chOff x="4700505" y="1771709"/>
              <a:chExt cx="1003396" cy="958830"/>
            </a:xfrm>
          </p:grpSpPr>
          <p:pic>
            <p:nvPicPr>
              <p:cNvPr id="162" name="Google Shape;162;p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700505" y="177170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700505" y="2287626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232413" y="177170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232413" y="2287626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DCB804-232D-D245-8817-53795D8BF7DD}"/>
                </a:ext>
              </a:extLst>
            </p:cNvPr>
            <p:cNvGrpSpPr/>
            <p:nvPr/>
          </p:nvGrpSpPr>
          <p:grpSpPr>
            <a:xfrm>
              <a:off x="6671482" y="1777429"/>
              <a:ext cx="1008842" cy="1493578"/>
              <a:chOff x="6461092" y="1777429"/>
              <a:chExt cx="1008842" cy="1493578"/>
            </a:xfrm>
          </p:grpSpPr>
          <p:pic>
            <p:nvPicPr>
              <p:cNvPr id="167" name="Google Shape;167;p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461092" y="178751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461092" y="2307807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461092" y="2828094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998446" y="177742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998446" y="2297716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3" name="Google Shape;173;p8"/>
          <p:cNvSpPr txBox="1"/>
          <p:nvPr/>
        </p:nvSpPr>
        <p:spPr>
          <a:xfrm>
            <a:off x="6007988" y="4050588"/>
            <a:ext cx="1746299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11,000 + 500</a:t>
            </a:r>
            <a:endParaRPr dirty="0"/>
          </a:p>
        </p:txBody>
      </p:sp>
      <p:sp>
        <p:nvSpPr>
          <p:cNvPr id="174" name="Google Shape;174;p8"/>
          <p:cNvSpPr txBox="1"/>
          <p:nvPr/>
        </p:nvSpPr>
        <p:spPr>
          <a:xfrm>
            <a:off x="5686783" y="4467182"/>
            <a:ext cx="24874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141,000 + 500 + 2</a:t>
            </a:r>
            <a:endParaRPr dirty="0"/>
          </a:p>
        </p:txBody>
      </p:sp>
      <p:sp>
        <p:nvSpPr>
          <p:cNvPr id="175" name="Google Shape;175;p8"/>
          <p:cNvSpPr txBox="1"/>
          <p:nvPr/>
        </p:nvSpPr>
        <p:spPr>
          <a:xfrm>
            <a:off x="5686783" y="5268184"/>
            <a:ext cx="5911347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second and third number sentences have more possible answers. 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E.g. 100,000 + 120,000 + 21,000 + 510 + 2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53" grpId="0"/>
      <p:bldP spid="173" grpId="0"/>
      <p:bldP spid="174" grpId="0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EE0D810-CA63-634B-883D-95ABAE0B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1400</Words>
  <Application>Microsoft Macintosh PowerPoint</Application>
  <PresentationFormat>Widescreen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Century Gothic</vt:lpstr>
      <vt:lpstr>Nunito Sans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partition numbers up to 1,000,000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 Partitioning numbers using a place value chart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4</cp:revision>
  <dcterms:created xsi:type="dcterms:W3CDTF">2022-06-30T10:03:35Z</dcterms:created>
  <dcterms:modified xsi:type="dcterms:W3CDTF">2022-08-25T16:24:30Z</dcterms:modified>
</cp:coreProperties>
</file>