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jfEKMsuQmrFo5UJE4eFS6VIPmyj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2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B06D8E6-3ACA-447C-A869-23825D245E34}">
  <a:tblStyle styleId="{FB06D8E6-3ACA-447C-A869-23825D245E3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24"/>
    <p:restoredTop sz="77687"/>
  </p:normalViewPr>
  <p:slideViewPr>
    <p:cSldViewPr snapToGrid="0" snapToObjects="1">
      <p:cViewPr varScale="1">
        <p:scale>
          <a:sx n="93" d="100"/>
          <a:sy n="93" d="100"/>
        </p:scale>
        <p:origin x="1240"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 name="Google Shape;4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GB" b="1" dirty="0">
                <a:latin typeface="Arial"/>
                <a:ea typeface="Arial"/>
                <a:cs typeface="Arial"/>
                <a:sym typeface="Arial"/>
              </a:rPr>
              <a:t>Concrete resources </a:t>
            </a:r>
            <a:r>
              <a:rPr lang="en-GB" dirty="0">
                <a:latin typeface="Arial"/>
                <a:ea typeface="Arial"/>
                <a:cs typeface="Arial"/>
                <a:sym typeface="Arial"/>
              </a:rPr>
              <a:t>– Gattegno chart</a:t>
            </a:r>
            <a:endParaRPr dirty="0">
              <a:latin typeface="Arial"/>
              <a:ea typeface="Arial"/>
              <a:cs typeface="Arial"/>
              <a:sym typeface="Arial"/>
            </a:endParaRPr>
          </a:p>
          <a:p>
            <a:pPr marL="0" lvl="0" indent="0" algn="l" rtl="0">
              <a:spcBef>
                <a:spcPts val="0"/>
              </a:spcBef>
              <a:spcAft>
                <a:spcPts val="0"/>
              </a:spcAft>
              <a:buClr>
                <a:schemeClr val="dk1"/>
              </a:buClr>
              <a:buFont typeface="Arial"/>
              <a:buNone/>
            </a:pPr>
            <a:r>
              <a:rPr lang="en-GB" b="1" dirty="0">
                <a:latin typeface="Arial"/>
                <a:ea typeface="Arial"/>
                <a:cs typeface="Arial"/>
                <a:sym typeface="Arial"/>
              </a:rPr>
              <a:t>Key Questions </a:t>
            </a:r>
            <a:r>
              <a:rPr lang="en-GB" dirty="0">
                <a:latin typeface="Arial"/>
                <a:ea typeface="Arial"/>
                <a:cs typeface="Arial"/>
                <a:sym typeface="Arial"/>
              </a:rPr>
              <a:t>– </a:t>
            </a:r>
            <a:r>
              <a:rPr lang="en-GB" dirty="0">
                <a:solidFill>
                  <a:srgbClr val="222222"/>
                </a:solidFill>
                <a:latin typeface="Arial"/>
                <a:ea typeface="Arial"/>
                <a:cs typeface="Arial"/>
                <a:sym typeface="Arial"/>
              </a:rPr>
              <a:t>What patterns can you see in the Gattegno chart? </a:t>
            </a:r>
            <a:r>
              <a:rPr lang="en-GB" dirty="0">
                <a:latin typeface="Arial"/>
                <a:ea typeface="Arial"/>
                <a:cs typeface="Arial"/>
                <a:sym typeface="Arial"/>
              </a:rPr>
              <a:t>How does the Gattegno chart help us?</a:t>
            </a:r>
            <a:endParaRPr dirty="0">
              <a:latin typeface="Arial"/>
              <a:ea typeface="Arial"/>
              <a:cs typeface="Arial"/>
              <a:sym typeface="Arial"/>
            </a:endParaRPr>
          </a:p>
          <a:p>
            <a:pPr marL="0" lvl="0" indent="0" algn="l" rtl="0">
              <a:spcBef>
                <a:spcPts val="0"/>
              </a:spcBef>
              <a:spcAft>
                <a:spcPts val="0"/>
              </a:spcAft>
              <a:buNone/>
            </a:pPr>
            <a:r>
              <a:rPr lang="en-GB" b="1" dirty="0">
                <a:latin typeface="Arial"/>
                <a:ea typeface="Arial"/>
                <a:cs typeface="Arial"/>
                <a:sym typeface="Arial"/>
              </a:rPr>
              <a:t>Misconceptions/ Common Errors </a:t>
            </a:r>
            <a:r>
              <a:rPr lang="en-GB" dirty="0">
                <a:latin typeface="Arial"/>
                <a:ea typeface="Arial"/>
                <a:cs typeface="Arial"/>
                <a:sym typeface="Arial"/>
              </a:rPr>
              <a:t>– Pupils may find it confusing that numbers increase by a factor of 10 horizontally on a place value chart but vertically on a Gattegno chart.</a:t>
            </a:r>
            <a:endParaRPr dirty="0">
              <a:latin typeface="Arial"/>
              <a:ea typeface="Arial"/>
              <a:cs typeface="Arial"/>
              <a:sym typeface="Arial"/>
            </a:endParaRPr>
          </a:p>
          <a:p>
            <a:pPr marL="0" lvl="0" indent="0" algn="l" rtl="0">
              <a:spcBef>
                <a:spcPts val="0"/>
              </a:spcBef>
              <a:spcAft>
                <a:spcPts val="0"/>
              </a:spcAft>
              <a:buClr>
                <a:schemeClr val="dk1"/>
              </a:buClr>
              <a:buFont typeface="Arial"/>
              <a:buNone/>
            </a:pPr>
            <a:r>
              <a:rPr lang="en-GB" b="1" dirty="0">
                <a:latin typeface="Arial"/>
                <a:ea typeface="Arial"/>
                <a:cs typeface="Arial"/>
                <a:sym typeface="Arial"/>
              </a:rPr>
              <a:t>Further practice</a:t>
            </a:r>
            <a:r>
              <a:rPr lang="en-GB" dirty="0">
                <a:latin typeface="Arial"/>
                <a:ea typeface="Arial"/>
                <a:cs typeface="Arial"/>
                <a:sym typeface="Arial"/>
              </a:rPr>
              <a:t> – Use different starter numbers.</a:t>
            </a:r>
            <a:endParaRPr dirty="0">
              <a:latin typeface="Arial"/>
              <a:ea typeface="Arial"/>
              <a:cs typeface="Arial"/>
              <a:sym typeface="Arial"/>
            </a:endParaRPr>
          </a:p>
          <a:p>
            <a:pPr marL="0" lvl="0" indent="0" algn="l" rtl="0">
              <a:spcBef>
                <a:spcPts val="0"/>
              </a:spcBef>
              <a:spcAft>
                <a:spcPts val="0"/>
              </a:spcAft>
              <a:buClr>
                <a:schemeClr val="dk1"/>
              </a:buClr>
              <a:buFont typeface="Arial"/>
              <a:buNone/>
            </a:pPr>
            <a:r>
              <a:rPr lang="en-GB" b="1" dirty="0">
                <a:latin typeface="Arial"/>
                <a:ea typeface="Arial"/>
                <a:cs typeface="Arial"/>
                <a:sym typeface="Arial"/>
              </a:rPr>
              <a:t>Extension </a:t>
            </a:r>
            <a:r>
              <a:rPr lang="en-GB" dirty="0">
                <a:latin typeface="Arial"/>
                <a:ea typeface="Arial"/>
                <a:cs typeface="Arial"/>
                <a:sym typeface="Arial"/>
              </a:rPr>
              <a:t>–</a:t>
            </a:r>
            <a:r>
              <a:rPr lang="en-GB" b="1" dirty="0">
                <a:latin typeface="Arial"/>
                <a:ea typeface="Arial"/>
                <a:cs typeface="Arial"/>
                <a:sym typeface="Arial"/>
              </a:rPr>
              <a:t> </a:t>
            </a:r>
            <a:r>
              <a:rPr lang="en-GB" dirty="0">
                <a:latin typeface="Arial"/>
                <a:ea typeface="Arial"/>
                <a:cs typeface="Arial"/>
                <a:sym typeface="Arial"/>
              </a:rPr>
              <a:t>Find numbers 1000 times the size of 2-digit and 3-digit numbers. Explain how to find the number 1000 times the size of 243 using a Gattegno chart.</a:t>
            </a:r>
            <a:endParaRPr b="1" dirty="0"/>
          </a:p>
        </p:txBody>
      </p:sp>
      <p:sp>
        <p:nvSpPr>
          <p:cNvPr id="156" name="Google Shape;15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AutoNum type="alphaLcParenR"/>
            </a:pPr>
            <a:r>
              <a:rPr lang="en-GB" dirty="0"/>
              <a:t>6,280</a:t>
            </a:r>
          </a:p>
          <a:p>
            <a:pPr marL="228600" lvl="0" indent="-228600" algn="l" rtl="0">
              <a:spcBef>
                <a:spcPts val="0"/>
              </a:spcBef>
              <a:spcAft>
                <a:spcPts val="0"/>
              </a:spcAft>
              <a:buAutoNum type="alphaLcParenR"/>
            </a:pPr>
            <a:r>
              <a:rPr lang="en-GB" dirty="0"/>
              <a:t>62,800</a:t>
            </a:r>
          </a:p>
          <a:p>
            <a:pPr marL="228600" lvl="0" indent="-228600" algn="l" rtl="0">
              <a:spcBef>
                <a:spcPts val="0"/>
              </a:spcBef>
              <a:spcAft>
                <a:spcPts val="0"/>
              </a:spcAft>
              <a:buAutoNum type="alphaLcParenR"/>
            </a:pPr>
            <a:r>
              <a:rPr lang="en-GB" dirty="0"/>
              <a:t>628,000</a:t>
            </a:r>
          </a:p>
          <a:p>
            <a:pPr marL="228600" lvl="0" indent="-228600" algn="l" rtl="0">
              <a:spcBef>
                <a:spcPts val="0"/>
              </a:spcBef>
              <a:spcAft>
                <a:spcPts val="0"/>
              </a:spcAft>
              <a:buAutoNum type="alphaLcParenR"/>
            </a:pPr>
            <a:r>
              <a:rPr lang="en-GB" dirty="0"/>
              <a:t>628</a:t>
            </a:r>
            <a:endParaRPr dirty="0"/>
          </a:p>
        </p:txBody>
      </p:sp>
      <p:sp>
        <p:nvSpPr>
          <p:cNvPr id="172" name="Google Shape;17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GB" b="1" dirty="0">
                <a:latin typeface="Arial"/>
                <a:ea typeface="Arial"/>
                <a:cs typeface="Arial"/>
                <a:sym typeface="Arial"/>
              </a:rPr>
              <a:t>Concrete resources </a:t>
            </a:r>
            <a:r>
              <a:rPr lang="en-GB" dirty="0">
                <a:latin typeface="Arial"/>
                <a:ea typeface="Arial"/>
                <a:cs typeface="Arial"/>
                <a:sym typeface="Arial"/>
              </a:rPr>
              <a:t>– Place value chart, Gattegno chart</a:t>
            </a:r>
            <a:endParaRPr dirty="0">
              <a:latin typeface="Arial"/>
              <a:ea typeface="Arial"/>
              <a:cs typeface="Arial"/>
              <a:sym typeface="Arial"/>
            </a:endParaRPr>
          </a:p>
          <a:p>
            <a:pPr marL="0" lvl="0" indent="0" algn="l" rtl="0">
              <a:spcBef>
                <a:spcPts val="0"/>
              </a:spcBef>
              <a:spcAft>
                <a:spcPts val="0"/>
              </a:spcAft>
              <a:buClr>
                <a:schemeClr val="dk1"/>
              </a:buClr>
              <a:buFont typeface="Arial"/>
              <a:buNone/>
            </a:pPr>
            <a:r>
              <a:rPr lang="en-GB" b="1" dirty="0">
                <a:latin typeface="Arial"/>
                <a:ea typeface="Arial"/>
                <a:cs typeface="Arial"/>
                <a:sym typeface="Arial"/>
              </a:rPr>
              <a:t>Key Questions </a:t>
            </a:r>
            <a:r>
              <a:rPr lang="en-GB" dirty="0">
                <a:latin typeface="Arial"/>
                <a:ea typeface="Arial"/>
                <a:cs typeface="Arial"/>
                <a:sym typeface="Arial"/>
              </a:rPr>
              <a:t>– </a:t>
            </a:r>
            <a:r>
              <a:rPr lang="en-GB" dirty="0">
                <a:solidFill>
                  <a:srgbClr val="222222"/>
                </a:solidFill>
                <a:latin typeface="Arial"/>
                <a:ea typeface="Arial"/>
                <a:cs typeface="Arial"/>
                <a:sym typeface="Arial"/>
              </a:rPr>
              <a:t> </a:t>
            </a:r>
            <a:r>
              <a:rPr lang="en-GB" dirty="0">
                <a:latin typeface="Arial"/>
                <a:ea typeface="Arial"/>
                <a:cs typeface="Arial"/>
                <a:sym typeface="Arial"/>
              </a:rPr>
              <a:t>How does the Gattegno chart/ place value chart help us? How can we find the number 1000 times smaller? </a:t>
            </a:r>
            <a:endParaRPr dirty="0">
              <a:latin typeface="Arial"/>
              <a:ea typeface="Arial"/>
              <a:cs typeface="Arial"/>
              <a:sym typeface="Arial"/>
            </a:endParaRPr>
          </a:p>
          <a:p>
            <a:pPr marL="0" lvl="0" indent="0" algn="l" rtl="0">
              <a:spcBef>
                <a:spcPts val="0"/>
              </a:spcBef>
              <a:spcAft>
                <a:spcPts val="0"/>
              </a:spcAft>
              <a:buClr>
                <a:schemeClr val="dk1"/>
              </a:buClr>
              <a:buFont typeface="Arial"/>
              <a:buNone/>
            </a:pPr>
            <a:r>
              <a:rPr lang="en-GB" b="1" dirty="0">
                <a:latin typeface="Arial"/>
                <a:ea typeface="Arial"/>
                <a:cs typeface="Arial"/>
                <a:sym typeface="Arial"/>
              </a:rPr>
              <a:t>Further practice</a:t>
            </a:r>
            <a:r>
              <a:rPr lang="en-GB" dirty="0">
                <a:latin typeface="Arial"/>
                <a:ea typeface="Arial"/>
                <a:cs typeface="Arial"/>
                <a:sym typeface="Arial"/>
              </a:rPr>
              <a:t> – Solve similar problems e.g. How many mm in 89m ?</a:t>
            </a:r>
            <a:endParaRPr dirty="0">
              <a:latin typeface="Arial"/>
              <a:ea typeface="Arial"/>
              <a:cs typeface="Arial"/>
              <a:sym typeface="Arial"/>
            </a:endParaRPr>
          </a:p>
          <a:p>
            <a:pPr marL="0" lvl="0" indent="0" algn="l" rtl="0">
              <a:spcBef>
                <a:spcPts val="0"/>
              </a:spcBef>
              <a:spcAft>
                <a:spcPts val="0"/>
              </a:spcAft>
              <a:buClr>
                <a:schemeClr val="dk1"/>
              </a:buClr>
              <a:buFont typeface="Arial"/>
              <a:buNone/>
            </a:pPr>
            <a:r>
              <a:rPr lang="en-GB" b="1" dirty="0">
                <a:latin typeface="Arial"/>
                <a:ea typeface="Arial"/>
                <a:cs typeface="Arial"/>
                <a:sym typeface="Arial"/>
              </a:rPr>
              <a:t>Extension </a:t>
            </a:r>
            <a:r>
              <a:rPr lang="en-GB" dirty="0">
                <a:latin typeface="Arial"/>
                <a:ea typeface="Arial"/>
                <a:cs typeface="Arial"/>
                <a:sym typeface="Arial"/>
              </a:rPr>
              <a:t>– How many mm in 809m ?</a:t>
            </a:r>
            <a:endParaRPr b="1" dirty="0"/>
          </a:p>
        </p:txBody>
      </p:sp>
      <p:sp>
        <p:nvSpPr>
          <p:cNvPr id="183" name="Google Shape;18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AutoNum type="alphaLcParenR"/>
            </a:pPr>
            <a:r>
              <a:rPr lang="en-GB" dirty="0"/>
              <a:t>344,000 metres</a:t>
            </a:r>
          </a:p>
          <a:p>
            <a:pPr marL="228600" lvl="0" indent="-228600" algn="l" rtl="0">
              <a:spcBef>
                <a:spcPts val="0"/>
              </a:spcBef>
              <a:spcAft>
                <a:spcPts val="0"/>
              </a:spcAft>
              <a:buAutoNum type="alphaLcParenR"/>
            </a:pPr>
            <a:r>
              <a:rPr lang="en-GB" dirty="0"/>
              <a:t>25,000 millilitres</a:t>
            </a:r>
          </a:p>
          <a:p>
            <a:pPr marL="228600" lvl="0" indent="-228600" algn="l" rtl="0">
              <a:spcBef>
                <a:spcPts val="0"/>
              </a:spcBef>
              <a:spcAft>
                <a:spcPts val="0"/>
              </a:spcAft>
              <a:buAutoNum type="alphaLcParenR"/>
            </a:pPr>
            <a:r>
              <a:rPr lang="en-GB" dirty="0"/>
              <a:t>45 metres </a:t>
            </a:r>
            <a:endParaRPr dirty="0"/>
          </a:p>
        </p:txBody>
      </p:sp>
      <p:sp>
        <p:nvSpPr>
          <p:cNvPr id="194" name="Google Shape;19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GB" b="0" i="1" dirty="0">
                <a:latin typeface="Arial"/>
                <a:ea typeface="Arial"/>
                <a:cs typeface="Arial"/>
                <a:sym typeface="Arial"/>
              </a:rPr>
              <a:t>For the first question, answers will vary.</a:t>
            </a:r>
          </a:p>
          <a:p>
            <a:pPr marL="0" lvl="0" indent="0" algn="l" rtl="0">
              <a:spcBef>
                <a:spcPts val="0"/>
              </a:spcBef>
              <a:spcAft>
                <a:spcPts val="0"/>
              </a:spcAft>
              <a:buClr>
                <a:schemeClr val="dk1"/>
              </a:buClr>
              <a:buFont typeface="Arial"/>
              <a:buNone/>
            </a:pPr>
            <a:r>
              <a:rPr lang="en-GB" b="1" dirty="0">
                <a:latin typeface="Arial"/>
                <a:ea typeface="Arial"/>
                <a:cs typeface="Arial"/>
                <a:sym typeface="Arial"/>
              </a:rPr>
              <a:t>Concrete resources </a:t>
            </a:r>
            <a:r>
              <a:rPr lang="en-GB" dirty="0">
                <a:latin typeface="Arial"/>
                <a:ea typeface="Arial"/>
                <a:cs typeface="Arial"/>
                <a:sym typeface="Arial"/>
              </a:rPr>
              <a:t>– Place value chart, Gattegno chart</a:t>
            </a:r>
            <a:endParaRPr dirty="0">
              <a:latin typeface="Arial"/>
              <a:ea typeface="Arial"/>
              <a:cs typeface="Arial"/>
              <a:sym typeface="Arial"/>
            </a:endParaRPr>
          </a:p>
          <a:p>
            <a:pPr marL="0" lvl="0" indent="0" algn="l" rtl="0">
              <a:spcBef>
                <a:spcPts val="0"/>
              </a:spcBef>
              <a:spcAft>
                <a:spcPts val="0"/>
              </a:spcAft>
              <a:buClr>
                <a:schemeClr val="dk1"/>
              </a:buClr>
              <a:buFont typeface="Arial"/>
              <a:buNone/>
            </a:pPr>
            <a:r>
              <a:rPr lang="en-GB" b="1" dirty="0">
                <a:latin typeface="Arial"/>
                <a:ea typeface="Arial"/>
                <a:cs typeface="Arial"/>
                <a:sym typeface="Arial"/>
              </a:rPr>
              <a:t>Key Questions </a:t>
            </a:r>
            <a:r>
              <a:rPr lang="en-GB" dirty="0">
                <a:latin typeface="Arial"/>
                <a:ea typeface="Arial"/>
                <a:cs typeface="Arial"/>
                <a:sym typeface="Arial"/>
              </a:rPr>
              <a:t>– </a:t>
            </a:r>
            <a:r>
              <a:rPr lang="en-GB" dirty="0">
                <a:solidFill>
                  <a:srgbClr val="222222"/>
                </a:solidFill>
                <a:latin typeface="Arial"/>
                <a:ea typeface="Arial"/>
                <a:cs typeface="Arial"/>
                <a:sym typeface="Arial"/>
              </a:rPr>
              <a:t>Which chart would you choose to use? Why?</a:t>
            </a:r>
            <a:endParaRPr dirty="0">
              <a:latin typeface="Arial"/>
              <a:ea typeface="Arial"/>
              <a:cs typeface="Arial"/>
              <a:sym typeface="Arial"/>
            </a:endParaRPr>
          </a:p>
          <a:p>
            <a:pPr marL="0" lvl="0" indent="0" algn="l" rtl="0">
              <a:spcBef>
                <a:spcPts val="0"/>
              </a:spcBef>
              <a:spcAft>
                <a:spcPts val="0"/>
              </a:spcAft>
              <a:buClr>
                <a:schemeClr val="dk1"/>
              </a:buClr>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Pupils may find it confusing that numbers increase by a factor of 10 horizontally on a place value chart but vertically on a Gattegno chart.</a:t>
            </a:r>
            <a:endParaRPr dirty="0">
              <a:latin typeface="Arial"/>
              <a:ea typeface="Arial"/>
              <a:cs typeface="Arial"/>
              <a:sym typeface="Arial"/>
            </a:endParaRPr>
          </a:p>
          <a:p>
            <a:pPr marL="0" lvl="0" indent="0" algn="l" rtl="0">
              <a:spcBef>
                <a:spcPts val="0"/>
              </a:spcBef>
              <a:spcAft>
                <a:spcPts val="0"/>
              </a:spcAft>
              <a:buClr>
                <a:schemeClr val="dk1"/>
              </a:buClr>
              <a:buFont typeface="Arial"/>
              <a:buNone/>
            </a:pPr>
            <a:r>
              <a:rPr lang="en-GB" b="1" dirty="0">
                <a:latin typeface="Arial"/>
                <a:ea typeface="Arial"/>
                <a:cs typeface="Arial"/>
                <a:sym typeface="Arial"/>
              </a:rPr>
              <a:t>Further practice</a:t>
            </a:r>
            <a:r>
              <a:rPr lang="en-GB" dirty="0">
                <a:latin typeface="Arial"/>
                <a:ea typeface="Arial"/>
                <a:cs typeface="Arial"/>
                <a:sym typeface="Arial"/>
              </a:rPr>
              <a:t> – Take the number 16. Choose a chart and make the number 100 times bigger. Explain to your partner how you moved the digits. Can they guess which chart you used? </a:t>
            </a:r>
            <a:endParaRPr dirty="0">
              <a:latin typeface="Arial"/>
              <a:ea typeface="Arial"/>
              <a:cs typeface="Arial"/>
              <a:sym typeface="Arial"/>
            </a:endParaRPr>
          </a:p>
          <a:p>
            <a:pPr marL="0" lvl="0" indent="0" algn="l" rtl="0">
              <a:spcBef>
                <a:spcPts val="0"/>
              </a:spcBef>
              <a:spcAft>
                <a:spcPts val="0"/>
              </a:spcAft>
              <a:buClr>
                <a:schemeClr val="dk1"/>
              </a:buClr>
              <a:buFont typeface="Arial"/>
              <a:buNone/>
            </a:pPr>
            <a:endParaRPr b="1" dirty="0"/>
          </a:p>
        </p:txBody>
      </p:sp>
      <p:sp>
        <p:nvSpPr>
          <p:cNvPr id="201" name="Google Shape;20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i="0" u="none" strike="noStrike" dirty="0">
                <a:solidFill>
                  <a:schemeClr val="dk1"/>
                </a:solidFill>
                <a:latin typeface="Arial"/>
                <a:ea typeface="Arial"/>
                <a:cs typeface="Arial"/>
                <a:sym typeface="Arial"/>
              </a:rPr>
              <a:t>How and when to use these slides </a:t>
            </a:r>
            <a:r>
              <a:rPr lang="en-GB" sz="1200" i="0" u="none" strike="noStrike" dirty="0">
                <a:solidFill>
                  <a:schemeClr val="dk1"/>
                </a:solidFill>
                <a:latin typeface="Arial"/>
                <a:ea typeface="Arial"/>
                <a:cs typeface="Arial"/>
                <a:sym typeface="Arial"/>
              </a:rPr>
              <a:t>– </a:t>
            </a:r>
            <a:r>
              <a:rPr lang="en-GB" dirty="0">
                <a:latin typeface="Arial"/>
                <a:ea typeface="Arial"/>
                <a:cs typeface="Arial"/>
                <a:sym typeface="Arial"/>
              </a:rPr>
              <a:t> This could be used as a pre-teach to the main lesson or to support gap teaching where gaps have been identified.</a:t>
            </a:r>
            <a:endParaRPr dirty="0">
              <a:latin typeface="Arial"/>
              <a:ea typeface="Arial"/>
              <a:cs typeface="Arial"/>
              <a:sym typeface="Arial"/>
            </a:endParaRPr>
          </a:p>
          <a:p>
            <a:pPr marL="0" lvl="0" indent="0" algn="l" rtl="0">
              <a:spcBef>
                <a:spcPts val="0"/>
              </a:spcBef>
              <a:spcAft>
                <a:spcPts val="0"/>
              </a:spcAft>
              <a:buNone/>
            </a:pPr>
            <a:r>
              <a:rPr lang="en-GB" sz="1200" b="1" i="0" u="none" strike="noStrike" dirty="0">
                <a:solidFill>
                  <a:schemeClr val="dk1"/>
                </a:solidFill>
                <a:latin typeface="Arial"/>
                <a:ea typeface="Arial"/>
                <a:cs typeface="Arial"/>
                <a:sym typeface="Arial"/>
              </a:rPr>
              <a:t>Concrete resources </a:t>
            </a:r>
            <a:r>
              <a:rPr lang="en-GB" sz="1200" i="0" u="none" strike="noStrike" dirty="0">
                <a:solidFill>
                  <a:schemeClr val="dk1"/>
                </a:solidFill>
                <a:latin typeface="Arial"/>
                <a:ea typeface="Arial"/>
                <a:cs typeface="Arial"/>
                <a:sym typeface="Arial"/>
              </a:rPr>
              <a:t>– </a:t>
            </a:r>
            <a:r>
              <a:rPr lang="en-GB" dirty="0">
                <a:latin typeface="Arial"/>
                <a:ea typeface="Arial"/>
                <a:cs typeface="Arial"/>
                <a:sym typeface="Arial"/>
              </a:rPr>
              <a:t>Place value counters, base 10</a:t>
            </a:r>
            <a:endParaRPr dirty="0">
              <a:latin typeface="Arial"/>
              <a:ea typeface="Arial"/>
              <a:cs typeface="Arial"/>
              <a:sym typeface="Arial"/>
            </a:endParaRPr>
          </a:p>
          <a:p>
            <a:pPr marL="0" lvl="0" indent="0" algn="l" rtl="0">
              <a:spcBef>
                <a:spcPts val="0"/>
              </a:spcBef>
              <a:spcAft>
                <a:spcPts val="0"/>
              </a:spcAft>
              <a:buNone/>
            </a:pPr>
            <a:r>
              <a:rPr lang="en-GB" sz="1200" b="1" i="0" u="none" strike="noStrike" dirty="0">
                <a:solidFill>
                  <a:schemeClr val="dk1"/>
                </a:solidFill>
                <a:latin typeface="Arial"/>
                <a:ea typeface="Arial"/>
                <a:cs typeface="Arial"/>
                <a:sym typeface="Arial"/>
              </a:rPr>
              <a:t>Key Questions </a:t>
            </a:r>
            <a:r>
              <a:rPr lang="en-GB" sz="1200" i="0" u="none" strike="noStrike" dirty="0">
                <a:solidFill>
                  <a:schemeClr val="dk1"/>
                </a:solidFill>
                <a:latin typeface="Arial"/>
                <a:ea typeface="Arial"/>
                <a:cs typeface="Arial"/>
                <a:sym typeface="Arial"/>
              </a:rPr>
              <a:t>– </a:t>
            </a:r>
            <a:r>
              <a:rPr lang="en-GB" dirty="0">
                <a:latin typeface="Arial"/>
                <a:ea typeface="Arial"/>
                <a:cs typeface="Arial"/>
                <a:sym typeface="Arial"/>
              </a:rPr>
              <a:t>Is the sequence increasing or decrease? What happens to the ones digit? Which digit changes? How many does it change </a:t>
            </a:r>
            <a:r>
              <a:rPr lang="en-GB" dirty="0" err="1">
                <a:latin typeface="Arial"/>
                <a:ea typeface="Arial"/>
                <a:cs typeface="Arial"/>
                <a:sym typeface="Arial"/>
              </a:rPr>
              <a:t>by?</a:t>
            </a:r>
            <a:r>
              <a:rPr lang="en-GB" sz="1200" i="0" u="none" strike="noStrike" dirty="0" err="1">
                <a:solidFill>
                  <a:schemeClr val="dk1"/>
                </a:solidFill>
                <a:latin typeface="Arial"/>
                <a:ea typeface="Arial"/>
                <a:cs typeface="Arial"/>
                <a:sym typeface="Arial"/>
              </a:rPr>
              <a:t>What</a:t>
            </a:r>
            <a:r>
              <a:rPr lang="en-GB" sz="1200" i="0" u="none" strike="noStrike" dirty="0">
                <a:solidFill>
                  <a:schemeClr val="dk1"/>
                </a:solidFill>
                <a:latin typeface="Arial"/>
                <a:ea typeface="Arial"/>
                <a:cs typeface="Arial"/>
                <a:sym typeface="Arial"/>
              </a:rPr>
              <a:t> happens when we add 10 to 390? Why does this happen?</a:t>
            </a:r>
            <a:endParaRPr dirty="0">
              <a:latin typeface="Arial"/>
              <a:ea typeface="Arial"/>
              <a:cs typeface="Arial"/>
              <a:sym typeface="Arial"/>
            </a:endParaRPr>
          </a:p>
          <a:p>
            <a:pPr marL="0" lvl="0" indent="0" algn="l" rtl="0">
              <a:spcBef>
                <a:spcPts val="0"/>
              </a:spcBef>
              <a:spcAft>
                <a:spcPts val="0"/>
              </a:spcAft>
              <a:buNone/>
            </a:pPr>
            <a:r>
              <a:rPr lang="en-GB" sz="1200" b="1" i="0" u="none" strike="noStrike" dirty="0">
                <a:solidFill>
                  <a:schemeClr val="dk1"/>
                </a:solidFill>
                <a:latin typeface="Arial"/>
                <a:ea typeface="Arial"/>
                <a:cs typeface="Arial"/>
                <a:sym typeface="Arial"/>
              </a:rPr>
              <a:t>Misconceptions/ Common Errors </a:t>
            </a:r>
            <a:r>
              <a:rPr lang="en-GB" sz="1200" i="0" u="none" strike="noStrike" dirty="0">
                <a:solidFill>
                  <a:schemeClr val="dk1"/>
                </a:solidFill>
                <a:latin typeface="Arial"/>
                <a:ea typeface="Arial"/>
                <a:cs typeface="Arial"/>
                <a:sym typeface="Arial"/>
              </a:rPr>
              <a:t>– </a:t>
            </a:r>
            <a:r>
              <a:rPr lang="en-GB" dirty="0">
                <a:latin typeface="Arial"/>
                <a:ea typeface="Arial"/>
                <a:cs typeface="Arial"/>
                <a:sym typeface="Arial"/>
              </a:rPr>
              <a:t> Pupils may not confidently cross boundaries. Use equipment to model adding 10 to 90 or 100 to 900. </a:t>
            </a:r>
            <a:endParaRPr dirty="0">
              <a:latin typeface="Arial"/>
              <a:ea typeface="Arial"/>
              <a:cs typeface="Arial"/>
              <a:sym typeface="Arial"/>
            </a:endParaRPr>
          </a:p>
          <a:p>
            <a:pPr marL="0" lvl="0" indent="0" algn="l" rtl="0">
              <a:spcBef>
                <a:spcPts val="0"/>
              </a:spcBef>
              <a:spcAft>
                <a:spcPts val="0"/>
              </a:spcAft>
              <a:buNone/>
            </a:pPr>
            <a:r>
              <a:rPr lang="en-GB" sz="1200" b="1" i="0" u="none" strike="noStrike" dirty="0">
                <a:solidFill>
                  <a:schemeClr val="dk1"/>
                </a:solidFill>
                <a:latin typeface="Arial"/>
                <a:ea typeface="Arial"/>
                <a:cs typeface="Arial"/>
                <a:sym typeface="Arial"/>
              </a:rPr>
              <a:t>Further Practice </a:t>
            </a:r>
            <a:r>
              <a:rPr lang="en-GB" sz="1200" i="0" u="none" strike="noStrike" dirty="0">
                <a:solidFill>
                  <a:schemeClr val="dk1"/>
                </a:solidFill>
                <a:latin typeface="Arial"/>
                <a:ea typeface="Arial"/>
                <a:cs typeface="Arial"/>
                <a:sym typeface="Arial"/>
              </a:rPr>
              <a:t>– Continue more similar sequences.</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219" name="Google Shape;21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b="1" dirty="0">
                <a:latin typeface="Arial"/>
                <a:ea typeface="Arial"/>
                <a:cs typeface="Arial"/>
                <a:sym typeface="Arial"/>
              </a:rPr>
              <a:t>How and when to use these slides </a:t>
            </a:r>
            <a:r>
              <a:rPr lang="en-GB" dirty="0">
                <a:latin typeface="Arial"/>
                <a:ea typeface="Arial"/>
                <a:cs typeface="Arial"/>
                <a:sym typeface="Arial"/>
              </a:rPr>
              <a:t>–  This could be used as a pre-teach to the main lesson or to support gap teaching where gaps have been identified.</a:t>
            </a:r>
            <a:endParaRPr dirty="0">
              <a:latin typeface="Arial"/>
              <a:ea typeface="Arial"/>
              <a:cs typeface="Arial"/>
              <a:sym typeface="Arial"/>
            </a:endParaRPr>
          </a:p>
          <a:p>
            <a:pPr marL="0" lvl="0" indent="0" algn="l" rtl="0">
              <a:spcBef>
                <a:spcPts val="0"/>
              </a:spcBef>
              <a:spcAft>
                <a:spcPts val="0"/>
              </a:spcAft>
              <a:buClr>
                <a:schemeClr val="dk1"/>
              </a:buClr>
              <a:buFont typeface="Arial"/>
              <a:buNone/>
            </a:pPr>
            <a:r>
              <a:rPr lang="en-GB" b="1" dirty="0">
                <a:latin typeface="Arial"/>
                <a:ea typeface="Arial"/>
                <a:cs typeface="Arial"/>
                <a:sym typeface="Arial"/>
              </a:rPr>
              <a:t>Concrete resources </a:t>
            </a:r>
            <a:r>
              <a:rPr lang="en-GB" dirty="0">
                <a:latin typeface="Arial"/>
                <a:ea typeface="Arial"/>
                <a:cs typeface="Arial"/>
                <a:sym typeface="Arial"/>
              </a:rPr>
              <a:t>– Place value counters</a:t>
            </a:r>
            <a:endParaRPr dirty="0">
              <a:latin typeface="Arial"/>
              <a:ea typeface="Arial"/>
              <a:cs typeface="Arial"/>
              <a:sym typeface="Arial"/>
            </a:endParaRPr>
          </a:p>
          <a:p>
            <a:pPr marL="0" lvl="0" indent="0" algn="l" rtl="0">
              <a:spcBef>
                <a:spcPts val="0"/>
              </a:spcBef>
              <a:spcAft>
                <a:spcPts val="0"/>
              </a:spcAft>
              <a:buClr>
                <a:schemeClr val="dk1"/>
              </a:buClr>
              <a:buFont typeface="Arial"/>
              <a:buNone/>
            </a:pPr>
            <a:r>
              <a:rPr lang="en-GB" b="1" dirty="0">
                <a:latin typeface="Arial"/>
                <a:ea typeface="Arial"/>
                <a:cs typeface="Arial"/>
                <a:sym typeface="Arial"/>
              </a:rPr>
              <a:t>Key Questions </a:t>
            </a:r>
            <a:r>
              <a:rPr lang="en-GB" dirty="0">
                <a:latin typeface="Arial"/>
                <a:ea typeface="Arial"/>
                <a:cs typeface="Arial"/>
                <a:sym typeface="Arial"/>
              </a:rPr>
              <a:t>– What is the smallest number? How do you know? How do we read these numbers? How many thousands does it have? Which digits change, which digits don’t change?</a:t>
            </a:r>
            <a:endParaRPr dirty="0">
              <a:latin typeface="Arial"/>
              <a:ea typeface="Arial"/>
              <a:cs typeface="Arial"/>
              <a:sym typeface="Arial"/>
            </a:endParaRPr>
          </a:p>
          <a:p>
            <a:pPr marL="0" lvl="0" indent="0" algn="l" rtl="0">
              <a:spcBef>
                <a:spcPts val="0"/>
              </a:spcBef>
              <a:spcAft>
                <a:spcPts val="0"/>
              </a:spcAft>
              <a:buClr>
                <a:schemeClr val="dk1"/>
              </a:buClr>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Pupils may get confused by 5-digit numbers and not understand that they need to focus on the number of thousands.</a:t>
            </a:r>
            <a:endParaRPr dirty="0">
              <a:latin typeface="Arial"/>
              <a:ea typeface="Arial"/>
              <a:cs typeface="Arial"/>
              <a:sym typeface="Arial"/>
            </a:endParaRPr>
          </a:p>
          <a:p>
            <a:pPr marL="0" lvl="0" indent="0" algn="l" rtl="0">
              <a:spcBef>
                <a:spcPts val="0"/>
              </a:spcBef>
              <a:spcAft>
                <a:spcPts val="0"/>
              </a:spcAft>
              <a:buNone/>
            </a:pPr>
            <a:r>
              <a:rPr lang="en-GB" b="1" dirty="0">
                <a:latin typeface="Arial"/>
                <a:ea typeface="Arial"/>
                <a:cs typeface="Arial"/>
                <a:sym typeface="Arial"/>
              </a:rPr>
              <a:t>Further Practice </a:t>
            </a:r>
            <a:r>
              <a:rPr lang="en-GB" dirty="0">
                <a:latin typeface="Arial"/>
                <a:ea typeface="Arial"/>
                <a:cs typeface="Arial"/>
                <a:sym typeface="Arial"/>
              </a:rPr>
              <a:t>– Write the next 3 numbers in this sequence.</a:t>
            </a:r>
            <a:endParaRPr dirty="0">
              <a:latin typeface="Arial"/>
              <a:ea typeface="Arial"/>
              <a:cs typeface="Arial"/>
              <a:sym typeface="Arial"/>
            </a:endParaRPr>
          </a:p>
          <a:p>
            <a:pPr marL="0" lvl="0" indent="0" algn="l" rtl="0">
              <a:spcBef>
                <a:spcPts val="0"/>
              </a:spcBef>
              <a:spcAft>
                <a:spcPts val="0"/>
              </a:spcAft>
              <a:buClr>
                <a:schemeClr val="dk1"/>
              </a:buClr>
              <a:buFont typeface="Arial"/>
              <a:buNone/>
            </a:pPr>
            <a:r>
              <a:rPr lang="en-GB" b="1" dirty="0">
                <a:latin typeface="Arial"/>
                <a:ea typeface="Arial"/>
                <a:cs typeface="Arial"/>
                <a:sym typeface="Arial"/>
              </a:rPr>
              <a:t>Extension</a:t>
            </a:r>
            <a:r>
              <a:rPr lang="en-GB" dirty="0">
                <a:latin typeface="Arial"/>
                <a:ea typeface="Arial"/>
                <a:cs typeface="Arial"/>
                <a:sym typeface="Arial"/>
              </a:rPr>
              <a:t> - Write the 3 numbers that would come before the sequence. What would be the first number in the sequence, if all numbers are positive numbers?</a:t>
            </a:r>
            <a:endParaRPr dirty="0">
              <a:latin typeface="Arial"/>
              <a:ea typeface="Arial"/>
              <a:cs typeface="Arial"/>
              <a:sym typeface="Arial"/>
            </a:endParaRPr>
          </a:p>
          <a:p>
            <a:pPr marL="0" lvl="0" indent="0" algn="l" rtl="0">
              <a:spcBef>
                <a:spcPts val="0"/>
              </a:spcBef>
              <a:spcAft>
                <a:spcPts val="0"/>
              </a:spcAft>
              <a:buClr>
                <a:schemeClr val="dk1"/>
              </a:buClr>
              <a:buFont typeface="Arial"/>
              <a:buNone/>
            </a:pPr>
            <a:endParaRPr dirty="0">
              <a:latin typeface="Arial"/>
              <a:ea typeface="Arial"/>
              <a:cs typeface="Arial"/>
              <a:sym typeface="Arial"/>
            </a:endParaRPr>
          </a:p>
          <a:p>
            <a:pPr marL="0" lvl="0" indent="0" algn="l" rtl="0">
              <a:spcBef>
                <a:spcPts val="0"/>
              </a:spcBef>
              <a:spcAft>
                <a:spcPts val="0"/>
              </a:spcAft>
              <a:buNone/>
            </a:pPr>
            <a:endParaRPr b="1" dirty="0"/>
          </a:p>
        </p:txBody>
      </p:sp>
      <p:sp>
        <p:nvSpPr>
          <p:cNvPr id="229" name="Google Shape;22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 name="Google Shape;5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i="0" u="none" strike="noStrike" dirty="0">
                <a:solidFill>
                  <a:schemeClr val="dk1"/>
                </a:solidFill>
                <a:latin typeface="Arial"/>
                <a:ea typeface="Arial"/>
                <a:cs typeface="Arial"/>
                <a:sym typeface="Arial"/>
              </a:rPr>
              <a:t>Assessment point for the lesson – ask the pupils to vote for the answer they think is correct. </a:t>
            </a:r>
            <a:endParaRPr dirty="0">
              <a:latin typeface="Arial"/>
              <a:ea typeface="Arial"/>
              <a:cs typeface="Arial"/>
              <a:sym typeface="Arial"/>
            </a:endParaRPr>
          </a:p>
          <a:p>
            <a:pPr marL="0" lvl="0" indent="0" algn="l" rtl="0">
              <a:spcBef>
                <a:spcPts val="0"/>
              </a:spcBef>
              <a:spcAft>
                <a:spcPts val="0"/>
              </a:spcAft>
              <a:buNone/>
            </a:pPr>
            <a:br>
              <a:rPr lang="en-GB" dirty="0">
                <a:latin typeface="Arial"/>
                <a:ea typeface="Arial"/>
                <a:cs typeface="Arial"/>
                <a:sym typeface="Arial"/>
              </a:rPr>
            </a:br>
            <a:r>
              <a:rPr lang="en-GB" sz="1200" i="0" u="none" strike="noStrike" dirty="0">
                <a:solidFill>
                  <a:schemeClr val="dk1"/>
                </a:solidFill>
                <a:latin typeface="Arial"/>
                <a:ea typeface="Arial"/>
                <a:cs typeface="Arial"/>
                <a:sym typeface="Arial"/>
              </a:rPr>
              <a:t>A – The pupil has found the number 10 times the size.</a:t>
            </a:r>
            <a:endParaRPr dirty="0">
              <a:latin typeface="Arial"/>
              <a:ea typeface="Arial"/>
              <a:cs typeface="Arial"/>
              <a:sym typeface="Arial"/>
            </a:endParaRPr>
          </a:p>
          <a:p>
            <a:pPr marL="0" lvl="0" indent="0" algn="l" rtl="0">
              <a:spcBef>
                <a:spcPts val="0"/>
              </a:spcBef>
              <a:spcAft>
                <a:spcPts val="0"/>
              </a:spcAft>
              <a:buNone/>
            </a:pPr>
            <a:r>
              <a:rPr lang="en-GB" sz="1200" i="0" u="none" strike="noStrike" dirty="0">
                <a:solidFill>
                  <a:schemeClr val="dk1"/>
                </a:solidFill>
                <a:latin typeface="Arial"/>
                <a:ea typeface="Arial"/>
                <a:cs typeface="Arial"/>
                <a:sym typeface="Arial"/>
              </a:rPr>
              <a:t>B – Correct answer</a:t>
            </a:r>
            <a:endParaRPr dirty="0">
              <a:latin typeface="Arial"/>
              <a:ea typeface="Arial"/>
              <a:cs typeface="Arial"/>
              <a:sym typeface="Arial"/>
            </a:endParaRPr>
          </a:p>
          <a:p>
            <a:pPr marL="0" lvl="0" indent="0" algn="l" rtl="0">
              <a:spcBef>
                <a:spcPts val="0"/>
              </a:spcBef>
              <a:spcAft>
                <a:spcPts val="0"/>
              </a:spcAft>
              <a:buNone/>
            </a:pPr>
            <a:r>
              <a:rPr lang="en-GB" sz="1200" i="0" u="none" strike="noStrike" dirty="0">
                <a:solidFill>
                  <a:schemeClr val="dk1"/>
                </a:solidFill>
                <a:latin typeface="Arial"/>
                <a:ea typeface="Arial"/>
                <a:cs typeface="Arial"/>
                <a:sym typeface="Arial"/>
              </a:rPr>
              <a:t>C – The pupil has not moved the 5</a:t>
            </a:r>
            <a:r>
              <a:rPr lang="en-GB" dirty="0">
                <a:latin typeface="Arial"/>
                <a:ea typeface="Arial"/>
                <a:cs typeface="Arial"/>
                <a:sym typeface="Arial"/>
              </a:rPr>
              <a:t> digit.</a:t>
            </a:r>
            <a:endParaRPr dirty="0">
              <a:latin typeface="Arial"/>
              <a:ea typeface="Arial"/>
              <a:cs typeface="Arial"/>
              <a:sym typeface="Arial"/>
            </a:endParaRPr>
          </a:p>
          <a:p>
            <a:pPr marL="0" lvl="0" indent="0" algn="l" rtl="0">
              <a:spcBef>
                <a:spcPts val="0"/>
              </a:spcBef>
              <a:spcAft>
                <a:spcPts val="0"/>
              </a:spcAft>
              <a:buNone/>
            </a:pPr>
            <a:r>
              <a:rPr lang="en-GB" sz="1200" i="0" u="none" strike="noStrike" dirty="0">
                <a:solidFill>
                  <a:schemeClr val="dk1"/>
                </a:solidFill>
                <a:latin typeface="Arial"/>
                <a:ea typeface="Arial"/>
                <a:cs typeface="Arial"/>
                <a:sym typeface="Arial"/>
              </a:rPr>
              <a:t>D – The pupil has moved the 5 digit one place to the left, not two.</a:t>
            </a:r>
            <a:endParaRPr dirty="0">
              <a:latin typeface="Arial"/>
              <a:ea typeface="Arial"/>
              <a:cs typeface="Arial"/>
              <a:sym typeface="Arial"/>
            </a:endParaRPr>
          </a:p>
          <a:p>
            <a:pPr marL="0" lvl="0" indent="0" algn="l" rtl="0">
              <a:spcBef>
                <a:spcPts val="0"/>
              </a:spcBef>
              <a:spcAft>
                <a:spcPts val="0"/>
              </a:spcAft>
              <a:buNone/>
            </a:pPr>
            <a:endParaRPr dirty="0"/>
          </a:p>
        </p:txBody>
      </p:sp>
      <p:sp>
        <p:nvSpPr>
          <p:cNvPr id="67" name="Google Shape;6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dirty="0">
                <a:solidFill>
                  <a:schemeClr val="dk1"/>
                </a:solidFill>
                <a:latin typeface="Arial"/>
                <a:ea typeface="Arial"/>
                <a:cs typeface="Arial"/>
                <a:sym typeface="Arial"/>
              </a:rPr>
              <a:t>Concrete resources </a:t>
            </a:r>
            <a:r>
              <a:rPr lang="en-GB" sz="1200" i="0" u="none" strike="noStrike" dirty="0">
                <a:solidFill>
                  <a:schemeClr val="dk1"/>
                </a:solidFill>
                <a:latin typeface="Arial"/>
                <a:ea typeface="Arial"/>
                <a:cs typeface="Arial"/>
                <a:sym typeface="Arial"/>
              </a:rPr>
              <a:t>– </a:t>
            </a:r>
            <a:r>
              <a:rPr lang="en-GB" dirty="0">
                <a:latin typeface="Arial"/>
                <a:ea typeface="Arial"/>
                <a:cs typeface="Arial"/>
                <a:sym typeface="Arial"/>
              </a:rPr>
              <a:t>Base 10 equipment, place value counters, place value chart</a:t>
            </a:r>
            <a:endParaRPr dirty="0">
              <a:latin typeface="Arial"/>
              <a:ea typeface="Arial"/>
              <a:cs typeface="Arial"/>
              <a:sym typeface="Arial"/>
            </a:endParaRPr>
          </a:p>
          <a:p>
            <a:pPr marL="0" lvl="0" indent="0" algn="l" rtl="0">
              <a:spcBef>
                <a:spcPts val="0"/>
              </a:spcBef>
              <a:spcAft>
                <a:spcPts val="0"/>
              </a:spcAft>
              <a:buNone/>
            </a:pPr>
            <a:r>
              <a:rPr lang="en-GB" sz="1200" b="1" i="0" u="none" strike="noStrike" dirty="0">
                <a:solidFill>
                  <a:schemeClr val="dk1"/>
                </a:solidFill>
                <a:latin typeface="Arial"/>
                <a:ea typeface="Arial"/>
                <a:cs typeface="Arial"/>
                <a:sym typeface="Arial"/>
              </a:rPr>
              <a:t>Key Questions </a:t>
            </a:r>
            <a:r>
              <a:rPr lang="en-GB" sz="1200" i="0" u="none" strike="noStrike" dirty="0">
                <a:solidFill>
                  <a:schemeClr val="dk1"/>
                </a:solidFill>
                <a:latin typeface="Arial"/>
                <a:ea typeface="Arial"/>
                <a:cs typeface="Arial"/>
                <a:sym typeface="Arial"/>
              </a:rPr>
              <a:t>– Is this number a multiple of a power of 100? How can you tell?</a:t>
            </a:r>
            <a:endParaRPr dirty="0">
              <a:latin typeface="Arial"/>
              <a:ea typeface="Arial"/>
              <a:cs typeface="Arial"/>
              <a:sym typeface="Arial"/>
            </a:endParaRPr>
          </a:p>
          <a:p>
            <a:pPr marL="0" lvl="0" indent="0" algn="l" rtl="0">
              <a:spcBef>
                <a:spcPts val="0"/>
              </a:spcBef>
              <a:spcAft>
                <a:spcPts val="0"/>
              </a:spcAft>
              <a:buNone/>
            </a:pPr>
            <a:r>
              <a:rPr lang="en-GB" sz="1200" b="1" i="0" u="none" strike="noStrike" dirty="0">
                <a:solidFill>
                  <a:schemeClr val="dk1"/>
                </a:solidFill>
                <a:latin typeface="Arial"/>
                <a:ea typeface="Arial"/>
                <a:cs typeface="Arial"/>
                <a:sym typeface="Arial"/>
              </a:rPr>
              <a:t>Misconceptions/ Common Errors </a:t>
            </a:r>
            <a:r>
              <a:rPr lang="en-GB" sz="1200" i="0" u="none" strike="noStrike" dirty="0">
                <a:solidFill>
                  <a:schemeClr val="dk1"/>
                </a:solidFill>
                <a:latin typeface="Arial"/>
                <a:ea typeface="Arial"/>
                <a:cs typeface="Arial"/>
                <a:sym typeface="Arial"/>
              </a:rPr>
              <a:t>– Multiplication by 10, 100 and 1,000 is covered later in the term. The focus </a:t>
            </a:r>
            <a:r>
              <a:rPr lang="en-GB" dirty="0">
                <a:latin typeface="Arial"/>
                <a:ea typeface="Arial"/>
                <a:cs typeface="Arial"/>
                <a:sym typeface="Arial"/>
              </a:rPr>
              <a:t>for this starter is </a:t>
            </a:r>
            <a:r>
              <a:rPr lang="en-GB" sz="1200" i="0" u="none" strike="noStrike" dirty="0">
                <a:solidFill>
                  <a:schemeClr val="dk1"/>
                </a:solidFill>
                <a:latin typeface="Arial"/>
                <a:ea typeface="Arial"/>
                <a:cs typeface="Arial"/>
                <a:sym typeface="Arial"/>
              </a:rPr>
              <a:t>on the place value of the digits rather than performing calculations.</a:t>
            </a:r>
            <a:endParaRPr dirty="0">
              <a:latin typeface="Arial"/>
              <a:ea typeface="Arial"/>
              <a:cs typeface="Arial"/>
              <a:sym typeface="Arial"/>
            </a:endParaRPr>
          </a:p>
          <a:p>
            <a:pPr marL="0" lvl="0" indent="0" algn="l" rtl="0">
              <a:spcBef>
                <a:spcPts val="0"/>
              </a:spcBef>
              <a:spcAft>
                <a:spcPts val="0"/>
              </a:spcAft>
              <a:buNone/>
            </a:pPr>
            <a:r>
              <a:rPr lang="en-GB" sz="1200" b="1" i="0" u="none" strike="noStrike" dirty="0">
                <a:solidFill>
                  <a:schemeClr val="dk1"/>
                </a:solidFill>
                <a:latin typeface="Arial"/>
                <a:ea typeface="Arial"/>
                <a:cs typeface="Arial"/>
                <a:sym typeface="Arial"/>
              </a:rPr>
              <a:t>Further Practice </a:t>
            </a:r>
            <a:r>
              <a:rPr lang="en-GB" sz="1200" i="0" u="none" strike="noStrike" dirty="0">
                <a:solidFill>
                  <a:schemeClr val="dk1"/>
                </a:solidFill>
                <a:latin typeface="Arial"/>
                <a:ea typeface="Arial"/>
                <a:cs typeface="Arial"/>
                <a:sym typeface="Arial"/>
              </a:rPr>
              <a:t>– Can you write a multiple of 1000?</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82" name="Google Shape;8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Place value chart and counters</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If you move a digit one place to the left in a place value chart, how many times greater is the value of the digit?  If you move a digit two places to the left in a place value chart, how many times greater is the value of the digit?</a:t>
            </a:r>
            <a:endParaRPr dirty="0"/>
          </a:p>
          <a:p>
            <a:pPr marL="0" lvl="0" indent="0" algn="l" rtl="0">
              <a:spcBef>
                <a:spcPts val="0"/>
              </a:spcBef>
              <a:spcAft>
                <a:spcPts val="0"/>
              </a:spcAft>
              <a:buSzPts val="1200"/>
              <a:buNone/>
            </a:pPr>
            <a:r>
              <a:rPr lang="en-GB" b="1" dirty="0">
                <a:latin typeface="Arial"/>
                <a:ea typeface="Arial"/>
                <a:cs typeface="Arial"/>
                <a:sym typeface="Arial"/>
              </a:rPr>
              <a:t>Further Practice </a:t>
            </a:r>
            <a:r>
              <a:rPr lang="en-GB" dirty="0">
                <a:latin typeface="Arial"/>
                <a:ea typeface="Arial"/>
                <a:cs typeface="Arial"/>
                <a:sym typeface="Arial"/>
              </a:rPr>
              <a:t>– Make other given numbers, move the digits on the place value chart to make the numbers 10 times bigger. </a:t>
            </a:r>
            <a:endParaRPr dirty="0"/>
          </a:p>
        </p:txBody>
      </p:sp>
      <p:sp>
        <p:nvSpPr>
          <p:cNvPr id="120" name="Google Shape;12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GB" b="1" dirty="0">
                <a:latin typeface="Arial"/>
                <a:ea typeface="Arial"/>
                <a:cs typeface="Arial"/>
                <a:sym typeface="Arial"/>
              </a:rPr>
              <a:t>Concrete resources </a:t>
            </a:r>
            <a:r>
              <a:rPr lang="en-GB" dirty="0">
                <a:latin typeface="Arial"/>
                <a:ea typeface="Arial"/>
                <a:cs typeface="Arial"/>
                <a:sym typeface="Arial"/>
              </a:rPr>
              <a:t>– Place value counters, place value chart</a:t>
            </a:r>
            <a:endParaRPr dirty="0">
              <a:latin typeface="Arial"/>
              <a:ea typeface="Arial"/>
              <a:cs typeface="Arial"/>
              <a:sym typeface="Arial"/>
            </a:endParaRPr>
          </a:p>
          <a:p>
            <a:pPr marL="0" lvl="0" indent="0" algn="l" rtl="0">
              <a:spcBef>
                <a:spcPts val="0"/>
              </a:spcBef>
              <a:spcAft>
                <a:spcPts val="0"/>
              </a:spcAft>
              <a:buClr>
                <a:schemeClr val="dk1"/>
              </a:buClr>
              <a:buFont typeface="Arial"/>
              <a:buNone/>
            </a:pPr>
            <a:r>
              <a:rPr lang="en-GB" b="1" dirty="0">
                <a:latin typeface="Arial"/>
                <a:ea typeface="Arial"/>
                <a:cs typeface="Arial"/>
                <a:sym typeface="Arial"/>
              </a:rPr>
              <a:t>Key Questions </a:t>
            </a:r>
            <a:r>
              <a:rPr lang="en-GB" dirty="0">
                <a:latin typeface="Arial"/>
                <a:ea typeface="Arial"/>
                <a:cs typeface="Arial"/>
                <a:sym typeface="Arial"/>
              </a:rPr>
              <a:t>– How does the place value chart help us?</a:t>
            </a:r>
            <a:endParaRPr dirty="0">
              <a:latin typeface="Arial"/>
              <a:ea typeface="Arial"/>
              <a:cs typeface="Arial"/>
              <a:sym typeface="Arial"/>
            </a:endParaRPr>
          </a:p>
          <a:p>
            <a:pPr marL="0" lvl="0" indent="0" algn="l" rtl="0">
              <a:spcBef>
                <a:spcPts val="0"/>
              </a:spcBef>
              <a:spcAft>
                <a:spcPts val="0"/>
              </a:spcAft>
              <a:buNone/>
            </a:pPr>
            <a:r>
              <a:rPr lang="en-GB" b="1" dirty="0">
                <a:latin typeface="Arial"/>
                <a:ea typeface="Arial"/>
                <a:cs typeface="Arial"/>
                <a:sym typeface="Arial"/>
              </a:rPr>
              <a:t>Misconceptions/ Common Errors </a:t>
            </a:r>
            <a:r>
              <a:rPr lang="en-GB" dirty="0">
                <a:latin typeface="Arial"/>
                <a:ea typeface="Arial"/>
                <a:cs typeface="Arial"/>
                <a:sym typeface="Arial"/>
              </a:rPr>
              <a:t>– Pupils develop their understanding of place value by exploring the relationship between numbers in different columns, some pupils may find it confusing when columns are further apart e.g. how many tens in 1600.</a:t>
            </a:r>
            <a:endParaRPr dirty="0">
              <a:latin typeface="Arial"/>
              <a:ea typeface="Arial"/>
              <a:cs typeface="Arial"/>
              <a:sym typeface="Arial"/>
            </a:endParaRPr>
          </a:p>
          <a:p>
            <a:pPr marL="0" lvl="0" indent="0" algn="l" rtl="0">
              <a:spcBef>
                <a:spcPts val="0"/>
              </a:spcBef>
              <a:spcAft>
                <a:spcPts val="0"/>
              </a:spcAft>
              <a:buNone/>
            </a:pPr>
            <a:r>
              <a:rPr lang="en-GB" b="1" dirty="0">
                <a:latin typeface="Arial"/>
                <a:ea typeface="Arial"/>
                <a:cs typeface="Arial"/>
                <a:sym typeface="Arial"/>
              </a:rPr>
              <a:t>Extension </a:t>
            </a:r>
            <a:r>
              <a:rPr lang="en-GB" dirty="0">
                <a:latin typeface="Arial"/>
                <a:ea typeface="Arial"/>
                <a:cs typeface="Arial"/>
                <a:sym typeface="Arial"/>
              </a:rPr>
              <a:t>–</a:t>
            </a:r>
            <a:r>
              <a:rPr lang="en-GB" b="1" dirty="0">
                <a:latin typeface="Arial"/>
                <a:ea typeface="Arial"/>
                <a:cs typeface="Arial"/>
                <a:sym typeface="Arial"/>
              </a:rPr>
              <a:t> </a:t>
            </a:r>
            <a:r>
              <a:rPr lang="en-GB" dirty="0">
                <a:latin typeface="Arial"/>
                <a:ea typeface="Arial"/>
                <a:cs typeface="Arial"/>
                <a:sym typeface="Arial"/>
              </a:rPr>
              <a:t>Consider the number of tens in multiples of 1000. Prove that there are 230 tens in 2300.</a:t>
            </a:r>
            <a:endParaRPr dirty="0"/>
          </a:p>
        </p:txBody>
      </p:sp>
      <p:sp>
        <p:nvSpPr>
          <p:cNvPr id="131" name="Google Shape;13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SzPts val="1400"/>
              <a:buFont typeface="+mj-lt"/>
              <a:buAutoNum type="alphaLcParenR"/>
            </a:pPr>
            <a:r>
              <a:rPr lang="en-GB" dirty="0"/>
              <a:t>30</a:t>
            </a:r>
          </a:p>
          <a:p>
            <a:pPr marL="457200" lvl="0" indent="-317500" algn="l" rtl="0">
              <a:spcBef>
                <a:spcPts val="0"/>
              </a:spcBef>
              <a:spcAft>
                <a:spcPts val="0"/>
              </a:spcAft>
              <a:buSzPts val="1400"/>
              <a:buFont typeface="+mj-lt"/>
              <a:buAutoNum type="alphaLcParenR"/>
            </a:pPr>
            <a:r>
              <a:rPr lang="en-GB" dirty="0"/>
              <a:t>76</a:t>
            </a:r>
          </a:p>
          <a:p>
            <a:pPr marL="457200" lvl="0" indent="-317500" algn="l" rtl="0">
              <a:spcBef>
                <a:spcPts val="0"/>
              </a:spcBef>
              <a:spcAft>
                <a:spcPts val="0"/>
              </a:spcAft>
              <a:buSzPts val="1400"/>
              <a:buFont typeface="+mj-lt"/>
              <a:buAutoNum type="alphaLcParenR"/>
            </a:pPr>
            <a:r>
              <a:rPr lang="en-GB" dirty="0"/>
              <a:t>360</a:t>
            </a:r>
          </a:p>
          <a:p>
            <a:pPr marL="457200" lvl="0" indent="-317500" algn="l" rtl="0">
              <a:spcBef>
                <a:spcPts val="0"/>
              </a:spcBef>
              <a:spcAft>
                <a:spcPts val="0"/>
              </a:spcAft>
              <a:buSzPts val="1400"/>
              <a:buFont typeface="+mj-lt"/>
              <a:buAutoNum type="alphaLcParenR"/>
            </a:pPr>
            <a:r>
              <a:rPr lang="en-GB" dirty="0"/>
              <a:t>300</a:t>
            </a:r>
          </a:p>
          <a:p>
            <a:pPr marL="457200" lvl="0" indent="-317500" algn="l" rtl="0">
              <a:spcBef>
                <a:spcPts val="0"/>
              </a:spcBef>
              <a:spcAft>
                <a:spcPts val="0"/>
              </a:spcAft>
              <a:buSzPts val="1400"/>
              <a:buFont typeface="+mj-lt"/>
              <a:buAutoNum type="alphaLcParenR"/>
            </a:pPr>
            <a:r>
              <a:rPr lang="en-GB" dirty="0"/>
              <a:t>23</a:t>
            </a:r>
            <a:endParaRPr dirty="0"/>
          </a:p>
        </p:txBody>
      </p:sp>
      <p:sp>
        <p:nvSpPr>
          <p:cNvPr id="149" name="Google Shape;14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cSld name="Main">
    <p:spTree>
      <p:nvGrpSpPr>
        <p:cNvPr id="1" name="Shape 11"/>
        <p:cNvGrpSpPr/>
        <p:nvPr/>
      </p:nvGrpSpPr>
      <p:grpSpPr>
        <a:xfrm>
          <a:off x="0" y="0"/>
          <a:ext cx="0" cy="0"/>
          <a:chOff x="0" y="0"/>
          <a:chExt cx="0" cy="0"/>
        </a:xfrm>
      </p:grpSpPr>
      <p:sp>
        <p:nvSpPr>
          <p:cNvPr id="12" name="Google Shape;12;p19"/>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body" idx="3"/>
          </p:nvPr>
        </p:nvSpPr>
        <p:spPr>
          <a:xfrm>
            <a:off x="1880392" y="4574330"/>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19"/>
          <p:cNvSpPr txBox="1"/>
          <p:nvPr/>
        </p:nvSpPr>
        <p:spPr>
          <a:xfrm>
            <a:off x="1880392" y="1620279"/>
            <a:ext cx="843121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0" i="0" u="none" strike="noStrike" cap="none">
                <a:solidFill>
                  <a:schemeClr val="dk1"/>
                </a:solidFill>
                <a:latin typeface="Century Gothic"/>
                <a:ea typeface="Century Gothic"/>
                <a:cs typeface="Century Gothic"/>
                <a:sym typeface="Century Gothic"/>
              </a:rPr>
              <a:t>Ready-to-go Lesson Slides</a:t>
            </a:r>
            <a:endParaRPr/>
          </a:p>
        </p:txBody>
      </p:sp>
      <p:pic>
        <p:nvPicPr>
          <p:cNvPr id="16" name="Google Shape;16;p19" descr="Logo&#10;&#10;Description automatically generated with medium confidence"/>
          <p:cNvPicPr preferRelativeResize="0"/>
          <p:nvPr/>
        </p:nvPicPr>
        <p:blipFill rotWithShape="1">
          <a:blip r:embed="rId2">
            <a:alphaModFix/>
          </a:blip>
          <a:srcRect/>
          <a:stretch/>
        </p:blipFill>
        <p:spPr>
          <a:xfrm>
            <a:off x="113012" y="6346950"/>
            <a:ext cx="1757220" cy="4094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earning Objective">
  <p:cSld name="Learning Objective">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lvl1pPr marR="0" lvl="0" algn="ctr" rtl="0">
              <a:lnSpc>
                <a:spcPct val="15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24"/>
          <p:cNvSpPr txBox="1"/>
          <p:nvPr/>
        </p:nvSpPr>
        <p:spPr>
          <a:xfrm>
            <a:off x="838200" y="1802122"/>
            <a:ext cx="10515600" cy="64419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3200"/>
              <a:buFont typeface="Calibri"/>
              <a:buNone/>
            </a:pPr>
            <a:r>
              <a:rPr lang="en-GB" sz="3200">
                <a:solidFill>
                  <a:srgbClr val="0277BD"/>
                </a:solidFill>
                <a:latin typeface="Calibri"/>
                <a:ea typeface="Calibri"/>
                <a:cs typeface="Calibri"/>
                <a:sym typeface="Calibri"/>
              </a:rPr>
              <a:t>Today we are learning</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pport Slide">
  <p:cSld name="Support Slide">
    <p:spTree>
      <p:nvGrpSpPr>
        <p:cNvPr id="1" name="Shape 20"/>
        <p:cNvGrpSpPr/>
        <p:nvPr/>
      </p:nvGrpSpPr>
      <p:grpSpPr>
        <a:xfrm>
          <a:off x="0" y="0"/>
          <a:ext cx="0" cy="0"/>
          <a:chOff x="0" y="0"/>
          <a:chExt cx="0" cy="0"/>
        </a:xfrm>
      </p:grpSpPr>
      <p:sp>
        <p:nvSpPr>
          <p:cNvPr id="21" name="Google Shape;21;p2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25"/>
          <p:cNvSpPr txBox="1"/>
          <p:nvPr/>
        </p:nvSpPr>
        <p:spPr>
          <a:xfrm>
            <a:off x="838200" y="1802122"/>
            <a:ext cx="10515600" cy="132556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4400"/>
              <a:buFont typeface="Calibri"/>
              <a:buNone/>
            </a:pPr>
            <a:r>
              <a:rPr lang="en-GB" sz="4400">
                <a:solidFill>
                  <a:srgbClr val="0277BD"/>
                </a:solidFill>
                <a:latin typeface="Calibri"/>
                <a:ea typeface="Calibri"/>
                <a:cs typeface="Calibri"/>
                <a:sym typeface="Calibri"/>
              </a:rPr>
              <a:t>Support Slides</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mmary">
  <p:cSld name="Summary">
    <p:spTree>
      <p:nvGrpSpPr>
        <p:cNvPr id="1" name="Shape 2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General Layout">
  <p:cSld name="General Layout">
    <p:spTree>
      <p:nvGrpSpPr>
        <p:cNvPr id="1" name="Shape 29"/>
        <p:cNvGrpSpPr/>
        <p:nvPr/>
      </p:nvGrpSpPr>
      <p:grpSpPr>
        <a:xfrm>
          <a:off x="0" y="0"/>
          <a:ext cx="0" cy="0"/>
          <a:chOff x="0" y="0"/>
          <a:chExt cx="0" cy="0"/>
        </a:xfrm>
      </p:grpSpPr>
      <p:sp>
        <p:nvSpPr>
          <p:cNvPr id="30" name="Google Shape;30;p22"/>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0277BD"/>
              </a:buClr>
              <a:buSzPts val="1600"/>
              <a:buNone/>
              <a:defRPr sz="1600" b="0">
                <a:solidFill>
                  <a:srgbClr val="0277BD"/>
                </a:solidFill>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2"/>
          <p:cNvSpPr txBox="1">
            <a:spLocks noGrp="1"/>
          </p:cNvSpPr>
          <p:nvPr>
            <p:ph type="body" idx="2"/>
          </p:nvPr>
        </p:nvSpPr>
        <p:spPr>
          <a:xfrm>
            <a:off x="263046" y="1176338"/>
            <a:ext cx="11736887" cy="5248275"/>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gnostic Questions">
  <p:cSld name="Diagnostic Questions">
    <p:spTree>
      <p:nvGrpSpPr>
        <p:cNvPr id="1" name="Shape 32"/>
        <p:cNvGrpSpPr/>
        <p:nvPr/>
      </p:nvGrpSpPr>
      <p:grpSpPr>
        <a:xfrm>
          <a:off x="0" y="0"/>
          <a:ext cx="0" cy="0"/>
          <a:chOff x="0" y="0"/>
          <a:chExt cx="0" cy="0"/>
        </a:xfrm>
      </p:grpSpPr>
      <p:sp>
        <p:nvSpPr>
          <p:cNvPr id="33" name="Google Shape;33;p23"/>
          <p:cNvSpPr txBox="1">
            <a:spLocks noGrp="1"/>
          </p:cNvSpPr>
          <p:nvPr>
            <p:ph type="body" idx="1"/>
          </p:nvPr>
        </p:nvSpPr>
        <p:spPr>
          <a:xfrm>
            <a:off x="263047" y="1293813"/>
            <a:ext cx="11736887" cy="1722519"/>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228600" algn="l">
              <a:lnSpc>
                <a:spcPct val="150000"/>
              </a:lnSpc>
              <a:spcBef>
                <a:spcPts val="500"/>
              </a:spcBef>
              <a:spcAft>
                <a:spcPts val="0"/>
              </a:spcAft>
              <a:buClr>
                <a:srgbClr val="222222"/>
              </a:buClr>
              <a:buSzPts val="1600"/>
              <a:buNone/>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3"/>
          <p:cNvSpPr txBox="1">
            <a:spLocks noGrp="1"/>
          </p:cNvSpPr>
          <p:nvPr>
            <p:ph type="body" idx="2"/>
          </p:nvPr>
        </p:nvSpPr>
        <p:spPr>
          <a:xfrm>
            <a:off x="820506" y="3466464"/>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3"/>
          <p:cNvSpPr txBox="1">
            <a:spLocks noGrp="1"/>
          </p:cNvSpPr>
          <p:nvPr>
            <p:ph type="body" idx="3"/>
          </p:nvPr>
        </p:nvSpPr>
        <p:spPr>
          <a:xfrm>
            <a:off x="820506" y="4794521"/>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3"/>
          <p:cNvSpPr txBox="1">
            <a:spLocks noGrp="1"/>
          </p:cNvSpPr>
          <p:nvPr>
            <p:ph type="body" idx="4"/>
          </p:nvPr>
        </p:nvSpPr>
        <p:spPr>
          <a:xfrm>
            <a:off x="6688949" y="3466464"/>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body" idx="5"/>
          </p:nvPr>
        </p:nvSpPr>
        <p:spPr>
          <a:xfrm>
            <a:off x="6688947" y="4794521"/>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3"/>
          <p:cNvSpPr txBox="1"/>
          <p:nvPr/>
        </p:nvSpPr>
        <p:spPr>
          <a:xfrm>
            <a:off x="263047" y="663047"/>
            <a:ext cx="314797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0" i="0" u="none" strike="noStrike" cap="none">
                <a:solidFill>
                  <a:srgbClr val="0277BD"/>
                </a:solidFill>
                <a:latin typeface="Century Gothic"/>
                <a:ea typeface="Century Gothic"/>
                <a:cs typeface="Century Gothic"/>
                <a:sym typeface="Century Gothic"/>
              </a:rPr>
              <a:t>Diagnostic Question</a:t>
            </a:r>
            <a:endParaRPr/>
          </a:p>
        </p:txBody>
      </p:sp>
      <p:pic>
        <p:nvPicPr>
          <p:cNvPr id="39" name="Google Shape;39;p23" descr="A picture containing text, clipart, vector graphics&#10;&#10;Description automatically generated"/>
          <p:cNvPicPr preferRelativeResize="0"/>
          <p:nvPr/>
        </p:nvPicPr>
        <p:blipFill rotWithShape="1">
          <a:blip r:embed="rId2">
            <a:alphaModFix/>
          </a:blip>
          <a:srcRect/>
          <a:stretch/>
        </p:blipFill>
        <p:spPr>
          <a:xfrm>
            <a:off x="269397" y="3400082"/>
            <a:ext cx="469900" cy="482600"/>
          </a:xfrm>
          <a:prstGeom prst="rect">
            <a:avLst/>
          </a:prstGeom>
          <a:noFill/>
          <a:ln>
            <a:noFill/>
          </a:ln>
        </p:spPr>
      </p:pic>
      <p:pic>
        <p:nvPicPr>
          <p:cNvPr id="40" name="Google Shape;40;p23" descr="Icon&#10;&#10;Description automatically generated"/>
          <p:cNvPicPr preferRelativeResize="0"/>
          <p:nvPr/>
        </p:nvPicPr>
        <p:blipFill rotWithShape="1">
          <a:blip r:embed="rId3">
            <a:alphaModFix/>
          </a:blip>
          <a:srcRect/>
          <a:stretch/>
        </p:blipFill>
        <p:spPr>
          <a:xfrm>
            <a:off x="6103945" y="3400082"/>
            <a:ext cx="482600" cy="482600"/>
          </a:xfrm>
          <a:prstGeom prst="rect">
            <a:avLst/>
          </a:prstGeom>
          <a:noFill/>
          <a:ln>
            <a:noFill/>
          </a:ln>
        </p:spPr>
      </p:pic>
      <p:pic>
        <p:nvPicPr>
          <p:cNvPr id="41" name="Google Shape;41;p23" descr="Icon&#10;&#10;Description automatically generated"/>
          <p:cNvPicPr preferRelativeResize="0"/>
          <p:nvPr/>
        </p:nvPicPr>
        <p:blipFill rotWithShape="1">
          <a:blip r:embed="rId4">
            <a:alphaModFix/>
          </a:blip>
          <a:srcRect/>
          <a:stretch/>
        </p:blipFill>
        <p:spPr>
          <a:xfrm>
            <a:off x="275747" y="4720003"/>
            <a:ext cx="457200" cy="482600"/>
          </a:xfrm>
          <a:prstGeom prst="rect">
            <a:avLst/>
          </a:prstGeom>
          <a:noFill/>
          <a:ln>
            <a:noFill/>
          </a:ln>
        </p:spPr>
      </p:pic>
      <p:pic>
        <p:nvPicPr>
          <p:cNvPr id="42" name="Google Shape;42;p23" descr="Icon&#10;&#10;Description automatically generated"/>
          <p:cNvPicPr preferRelativeResize="0"/>
          <p:nvPr/>
        </p:nvPicPr>
        <p:blipFill rotWithShape="1">
          <a:blip r:embed="rId5">
            <a:alphaModFix/>
          </a:blip>
          <a:srcRect/>
          <a:stretch/>
        </p:blipFill>
        <p:spPr>
          <a:xfrm>
            <a:off x="6103945" y="4720003"/>
            <a:ext cx="482600" cy="4826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9"/>
        <p:cNvGrpSpPr/>
        <p:nvPr/>
      </p:nvGrpSpPr>
      <p:grpSpPr>
        <a:xfrm>
          <a:off x="0" y="0"/>
          <a:ext cx="0" cy="0"/>
          <a:chOff x="0" y="0"/>
          <a:chExt cx="0" cy="0"/>
        </a:xfrm>
      </p:grpSpPr>
      <p:pic>
        <p:nvPicPr>
          <p:cNvPr id="10" name="Google Shape;10;p18" descr="A picture containing text, gauge&#10;&#10;Description automatically generated"/>
          <p:cNvPicPr preferRelativeResize="0"/>
          <p:nvPr/>
        </p:nvPicPr>
        <p:blipFill rotWithShape="1">
          <a:blip r:embed="rId5">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23"/>
        <p:cNvGrpSpPr/>
        <p:nvPr/>
      </p:nvGrpSpPr>
      <p:grpSpPr>
        <a:xfrm>
          <a:off x="0" y="0"/>
          <a:ext cx="0" cy="0"/>
          <a:chOff x="0" y="0"/>
          <a:chExt cx="0" cy="0"/>
        </a:xfrm>
      </p:grpSpPr>
      <p:pic>
        <p:nvPicPr>
          <p:cNvPr id="24" name="Google Shape;24;p20"/>
          <p:cNvPicPr preferRelativeResize="0"/>
          <p:nvPr/>
        </p:nvPicPr>
        <p:blipFill rotWithShape="1">
          <a:blip r:embed="rId5">
            <a:alphaModFix/>
          </a:blip>
          <a:srcRect/>
          <a:stretch/>
        </p:blipFill>
        <p:spPr>
          <a:xfrm>
            <a:off x="0" y="0"/>
            <a:ext cx="12192000" cy="406400"/>
          </a:xfrm>
          <a:prstGeom prst="rect">
            <a:avLst/>
          </a:prstGeom>
          <a:noFill/>
          <a:ln>
            <a:noFill/>
          </a:ln>
        </p:spPr>
      </p:pic>
      <p:sp>
        <p:nvSpPr>
          <p:cNvPr id="25" name="Google Shape;25;p20"/>
          <p:cNvSpPr txBox="1">
            <a:spLocks noGrp="1"/>
          </p:cNvSpPr>
          <p:nvPr>
            <p:ph type="body" idx="1"/>
          </p:nvPr>
        </p:nvSpPr>
        <p:spPr>
          <a:xfrm>
            <a:off x="263047" y="1077238"/>
            <a:ext cx="11736887" cy="509972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1000"/>
              </a:spcBef>
              <a:spcAft>
                <a:spcPts val="0"/>
              </a:spcAft>
              <a:buClr>
                <a:srgbClr val="222222"/>
              </a:buClr>
              <a:buSzPts val="1800"/>
              <a:buFont typeface="Arial"/>
              <a:buNone/>
              <a:defRPr sz="1800" b="0" i="0" u="none" strike="noStrike" cap="none">
                <a:solidFill>
                  <a:srgbClr val="222222"/>
                </a:solidFill>
                <a:latin typeface="Century Gothic"/>
                <a:ea typeface="Century Gothic"/>
                <a:cs typeface="Century Gothic"/>
                <a:sym typeface="Century Gothic"/>
              </a:defRPr>
            </a:lvl1pPr>
            <a:lvl2pPr marL="914400" marR="0" lvl="1" indent="-330200" algn="l" rtl="0">
              <a:lnSpc>
                <a:spcPct val="150000"/>
              </a:lnSpc>
              <a:spcBef>
                <a:spcPts val="500"/>
              </a:spcBef>
              <a:spcAft>
                <a:spcPts val="0"/>
              </a:spcAft>
              <a:buClr>
                <a:srgbClr val="222222"/>
              </a:buClr>
              <a:buSzPts val="1600"/>
              <a:buFont typeface="Arial"/>
              <a:buChar char="•"/>
              <a:defRPr sz="1600" b="0" i="0" u="none" strike="noStrike" cap="none">
                <a:solidFill>
                  <a:srgbClr val="222222"/>
                </a:solidFill>
                <a:latin typeface="Century Gothic"/>
                <a:ea typeface="Century Gothic"/>
                <a:cs typeface="Century Gothic"/>
                <a:sym typeface="Century Gothic"/>
              </a:defRPr>
            </a:lvl2pPr>
            <a:lvl3pPr marL="1371600" marR="0" lvl="2" indent="-317500" algn="l" rtl="0">
              <a:lnSpc>
                <a:spcPct val="150000"/>
              </a:lnSpc>
              <a:spcBef>
                <a:spcPts val="500"/>
              </a:spcBef>
              <a:spcAft>
                <a:spcPts val="0"/>
              </a:spcAft>
              <a:buClr>
                <a:srgbClr val="222222"/>
              </a:buClr>
              <a:buSzPts val="1400"/>
              <a:buFont typeface="Arial"/>
              <a:buChar char="•"/>
              <a:defRPr sz="1400" b="0" i="0" u="none" strike="noStrike" cap="none">
                <a:solidFill>
                  <a:srgbClr val="222222"/>
                </a:solidFill>
                <a:latin typeface="Century Gothic"/>
                <a:ea typeface="Century Gothic"/>
                <a:cs typeface="Century Gothic"/>
                <a:sym typeface="Century Gothic"/>
              </a:defRPr>
            </a:lvl3pPr>
            <a:lvl4pPr marL="1828800" marR="0" lvl="3"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4pPr>
            <a:lvl5pPr marL="2286000" marR="0" lvl="4"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p:nvPr/>
        </p:nvSpPr>
        <p:spPr>
          <a:xfrm>
            <a:off x="263046" y="34941"/>
            <a:ext cx="1127977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277BD"/>
              </a:buClr>
              <a:buSzPts val="2000"/>
              <a:buFont typeface="Century Gothic"/>
              <a:buNone/>
            </a:pPr>
            <a:r>
              <a:rPr lang="en-GB" sz="2000" b="0" i="0" u="none" strike="noStrike" cap="none">
                <a:solidFill>
                  <a:srgbClr val="0277BD"/>
                </a:solidFill>
                <a:latin typeface="Century Gothic"/>
                <a:ea typeface="Century Gothic"/>
                <a:cs typeface="Century Gothic"/>
                <a:sym typeface="Century Gothic"/>
              </a:rPr>
              <a:t>To understand the relationship between numbers in different columns</a:t>
            </a:r>
            <a:endParaRPr/>
          </a:p>
        </p:txBody>
      </p:sp>
      <p:pic>
        <p:nvPicPr>
          <p:cNvPr id="27" name="Google Shape;27;p20"/>
          <p:cNvPicPr preferRelativeResize="0"/>
          <p:nvPr/>
        </p:nvPicPr>
        <p:blipFill rotWithShape="1">
          <a:blip r:embed="rId6">
            <a:alphaModFix/>
          </a:blip>
          <a:srcRect/>
          <a:stretch/>
        </p:blipFill>
        <p:spPr>
          <a:xfrm>
            <a:off x="83127" y="6638306"/>
            <a:ext cx="2137830" cy="18084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Year 5</a:t>
            </a:r>
            <a:endParaRPr/>
          </a:p>
        </p:txBody>
      </p:sp>
      <p:sp>
        <p:nvSpPr>
          <p:cNvPr id="48" name="Google Shape;48;p1"/>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Place Value</a:t>
            </a:r>
            <a:endParaRPr/>
          </a:p>
        </p:txBody>
      </p:sp>
      <p:sp>
        <p:nvSpPr>
          <p:cNvPr id="49" name="Google Shape;49;p1"/>
          <p:cNvSpPr txBox="1">
            <a:spLocks noGrp="1"/>
          </p:cNvSpPr>
          <p:nvPr>
            <p:ph type="body" idx="3"/>
          </p:nvPr>
        </p:nvSpPr>
        <p:spPr>
          <a:xfrm>
            <a:off x="1880393" y="4574330"/>
            <a:ext cx="8431213" cy="587191"/>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400"/>
              <a:buNone/>
            </a:pPr>
            <a:r>
              <a:rPr lang="en-GB" sz="2400" dirty="0"/>
              <a:t>To understand the relationship between numbers in different columns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0"/>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159" name="Google Shape;159;p10"/>
          <p:cNvSpPr txBox="1">
            <a:spLocks noGrp="1"/>
          </p:cNvSpPr>
          <p:nvPr>
            <p:ph type="body" idx="2"/>
          </p:nvPr>
        </p:nvSpPr>
        <p:spPr>
          <a:xfrm>
            <a:off x="263046" y="1176338"/>
            <a:ext cx="11736887" cy="1145393"/>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dirty="0"/>
              <a:t>What patterns can you see in the Gattegno chart?</a:t>
            </a:r>
            <a:endParaRPr b="1" dirty="0"/>
          </a:p>
          <a:p>
            <a:pPr marL="0" lvl="0" indent="0" algn="l" rtl="0">
              <a:lnSpc>
                <a:spcPct val="150000"/>
              </a:lnSpc>
              <a:spcBef>
                <a:spcPts val="0"/>
              </a:spcBef>
              <a:spcAft>
                <a:spcPts val="0"/>
              </a:spcAft>
              <a:buClr>
                <a:srgbClr val="222222"/>
              </a:buClr>
              <a:buSzPts val="1800"/>
              <a:buNone/>
            </a:pPr>
            <a:r>
              <a:rPr lang="en-GB" b="1" dirty="0"/>
              <a:t>What number is shown on the Gattegno chart?</a:t>
            </a:r>
            <a:endParaRPr b="1" dirty="0"/>
          </a:p>
        </p:txBody>
      </p:sp>
      <p:sp>
        <p:nvSpPr>
          <p:cNvPr id="160" name="Google Shape;160;p10"/>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161" name="Google Shape;161;p10"/>
          <p:cNvSpPr txBox="1"/>
          <p:nvPr/>
        </p:nvSpPr>
        <p:spPr>
          <a:xfrm>
            <a:off x="5474300" y="1563440"/>
            <a:ext cx="2875500" cy="50779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5,360</a:t>
            </a:r>
            <a:endParaRPr dirty="0"/>
          </a:p>
        </p:txBody>
      </p:sp>
      <p:grpSp>
        <p:nvGrpSpPr>
          <p:cNvPr id="3" name="Group 2">
            <a:extLst>
              <a:ext uri="{FF2B5EF4-FFF2-40B4-BE49-F238E27FC236}">
                <a16:creationId xmlns:a16="http://schemas.microsoft.com/office/drawing/2014/main" id="{2661DE75-4C0A-5243-88CC-DAC0C1C07E6F}"/>
              </a:ext>
            </a:extLst>
          </p:cNvPr>
          <p:cNvGrpSpPr/>
          <p:nvPr/>
        </p:nvGrpSpPr>
        <p:grpSpPr>
          <a:xfrm>
            <a:off x="1546003" y="2140157"/>
            <a:ext cx="9804866" cy="2991046"/>
            <a:chOff x="1140225" y="1952438"/>
            <a:chExt cx="10563955" cy="3222612"/>
          </a:xfrm>
        </p:grpSpPr>
        <p:pic>
          <p:nvPicPr>
            <p:cNvPr id="162" name="Google Shape;162;p10" descr="A picture containing text, scoreboard&#10;&#10;Description automatically generated"/>
            <p:cNvPicPr preferRelativeResize="0"/>
            <p:nvPr/>
          </p:nvPicPr>
          <p:blipFill rotWithShape="1">
            <a:blip r:embed="rId3">
              <a:alphaModFix/>
            </a:blip>
            <a:srcRect/>
            <a:stretch/>
          </p:blipFill>
          <p:spPr>
            <a:xfrm>
              <a:off x="1140225" y="1952438"/>
              <a:ext cx="10563955" cy="3222612"/>
            </a:xfrm>
            <a:prstGeom prst="rect">
              <a:avLst/>
            </a:prstGeom>
            <a:noFill/>
            <a:ln>
              <a:noFill/>
            </a:ln>
          </p:spPr>
        </p:pic>
        <p:pic>
          <p:nvPicPr>
            <p:cNvPr id="163" name="Google Shape;163;p10"/>
            <p:cNvPicPr preferRelativeResize="0"/>
            <p:nvPr/>
          </p:nvPicPr>
          <p:blipFill rotWithShape="1">
            <a:blip r:embed="rId4">
              <a:alphaModFix/>
            </a:blip>
            <a:srcRect/>
            <a:stretch/>
          </p:blipFill>
          <p:spPr>
            <a:xfrm>
              <a:off x="6225700" y="3093516"/>
              <a:ext cx="825337" cy="420509"/>
            </a:xfrm>
            <a:prstGeom prst="rect">
              <a:avLst/>
            </a:prstGeom>
            <a:noFill/>
            <a:ln>
              <a:noFill/>
            </a:ln>
          </p:spPr>
        </p:pic>
        <p:pic>
          <p:nvPicPr>
            <p:cNvPr id="164" name="Google Shape;164;p10"/>
            <p:cNvPicPr preferRelativeResize="0"/>
            <p:nvPr/>
          </p:nvPicPr>
          <p:blipFill rotWithShape="1">
            <a:blip r:embed="rId5">
              <a:alphaModFix/>
            </a:blip>
            <a:srcRect/>
            <a:stretch/>
          </p:blipFill>
          <p:spPr>
            <a:xfrm>
              <a:off x="3890073" y="3590225"/>
              <a:ext cx="879636" cy="420536"/>
            </a:xfrm>
            <a:prstGeom prst="rect">
              <a:avLst/>
            </a:prstGeom>
            <a:noFill/>
            <a:ln>
              <a:noFill/>
            </a:ln>
          </p:spPr>
        </p:pic>
        <p:pic>
          <p:nvPicPr>
            <p:cNvPr id="165" name="Google Shape;165;p10"/>
            <p:cNvPicPr preferRelativeResize="0"/>
            <p:nvPr/>
          </p:nvPicPr>
          <p:blipFill rotWithShape="1">
            <a:blip r:embed="rId6">
              <a:alphaModFix/>
            </a:blip>
            <a:srcRect/>
            <a:stretch/>
          </p:blipFill>
          <p:spPr>
            <a:xfrm>
              <a:off x="7470164" y="4175853"/>
              <a:ext cx="879636" cy="420508"/>
            </a:xfrm>
            <a:prstGeom prst="rect">
              <a:avLst/>
            </a:prstGeom>
            <a:noFill/>
            <a:ln>
              <a:noFill/>
            </a:ln>
          </p:spPr>
        </p:pic>
      </p:grpSp>
      <p:sp>
        <p:nvSpPr>
          <p:cNvPr id="166" name="Google Shape;166;p10"/>
          <p:cNvSpPr txBox="1"/>
          <p:nvPr/>
        </p:nvSpPr>
        <p:spPr>
          <a:xfrm>
            <a:off x="8349800" y="5312362"/>
            <a:ext cx="2875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536,000</a:t>
            </a:r>
            <a:endParaRPr/>
          </a:p>
        </p:txBody>
      </p:sp>
      <p:sp>
        <p:nvSpPr>
          <p:cNvPr id="167" name="Google Shape;167;p10"/>
          <p:cNvSpPr txBox="1"/>
          <p:nvPr/>
        </p:nvSpPr>
        <p:spPr>
          <a:xfrm>
            <a:off x="8614823" y="5724775"/>
            <a:ext cx="2875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536</a:t>
            </a:r>
            <a:endParaRPr/>
          </a:p>
        </p:txBody>
      </p:sp>
      <p:sp>
        <p:nvSpPr>
          <p:cNvPr id="168" name="Google Shape;168;p10"/>
          <p:cNvSpPr txBox="1"/>
          <p:nvPr/>
        </p:nvSpPr>
        <p:spPr>
          <a:xfrm>
            <a:off x="6030069" y="1132990"/>
            <a:ext cx="5320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Numbers increase by a factor of 10 vertically.</a:t>
            </a:r>
            <a:endParaRPr dirty="0"/>
          </a:p>
        </p:txBody>
      </p:sp>
      <p:sp>
        <p:nvSpPr>
          <p:cNvPr id="14" name="TextBox 13">
            <a:extLst>
              <a:ext uri="{FF2B5EF4-FFF2-40B4-BE49-F238E27FC236}">
                <a16:creationId xmlns:a16="http://schemas.microsoft.com/office/drawing/2014/main" id="{7831D6D2-16BA-AC4C-A4B7-6A1F8AB12287}"/>
              </a:ext>
            </a:extLst>
          </p:cNvPr>
          <p:cNvSpPr txBox="1"/>
          <p:nvPr/>
        </p:nvSpPr>
        <p:spPr>
          <a:xfrm>
            <a:off x="263046" y="5292570"/>
            <a:ext cx="8428531" cy="870431"/>
          </a:xfrm>
          <a:prstGeom prst="rect">
            <a:avLst/>
          </a:prstGeom>
          <a:noFill/>
        </p:spPr>
        <p:txBody>
          <a:bodyPr wrap="square">
            <a:spAutoFit/>
          </a:bodyPr>
          <a:lstStyle/>
          <a:p>
            <a:pPr marL="0" lvl="0" indent="0" algn="l" rtl="0">
              <a:lnSpc>
                <a:spcPct val="150000"/>
              </a:lnSpc>
              <a:spcBef>
                <a:spcPts val="0"/>
              </a:spcBef>
              <a:spcAft>
                <a:spcPts val="0"/>
              </a:spcAft>
              <a:buClr>
                <a:srgbClr val="222222"/>
              </a:buClr>
              <a:buSzPts val="1800"/>
              <a:buNone/>
            </a:pPr>
            <a:r>
              <a:rPr lang="en-GB" sz="1800" dirty="0">
                <a:latin typeface="Century Gothic" panose="020B0502020202020204" pitchFamily="34" charset="0"/>
              </a:rPr>
              <a:t>Using the chart, find the number 100 times the size of the number shown.</a:t>
            </a:r>
          </a:p>
          <a:p>
            <a:pPr marL="0" lvl="0" indent="0" algn="l" rtl="0">
              <a:lnSpc>
                <a:spcPct val="150000"/>
              </a:lnSpc>
              <a:spcBef>
                <a:spcPts val="0"/>
              </a:spcBef>
              <a:spcAft>
                <a:spcPts val="0"/>
              </a:spcAft>
              <a:buClr>
                <a:srgbClr val="222222"/>
              </a:buClr>
              <a:buSzPts val="1800"/>
              <a:buNone/>
            </a:pPr>
            <a:r>
              <a:rPr lang="en-GB" sz="1800" dirty="0">
                <a:latin typeface="Century Gothic" panose="020B0502020202020204" pitchFamily="34" charset="0"/>
              </a:rPr>
              <a:t>Can you find the number which is one-tenth the size of the number shown</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500"/>
                                        <p:tgtEl>
                                          <p:spTgt spid="16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1"/>
                                        </p:tgtEl>
                                        <p:attrNameLst>
                                          <p:attrName>style.visibility</p:attrName>
                                        </p:attrNameLst>
                                      </p:cBhvr>
                                      <p:to>
                                        <p:strVal val="visible"/>
                                      </p:to>
                                    </p:set>
                                    <p:animEffect transition="in" filter="fade">
                                      <p:cBhvr>
                                        <p:cTn id="10" dur="500"/>
                                        <p:tgtEl>
                                          <p:spTgt spid="16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6"/>
                                        </p:tgtEl>
                                        <p:attrNameLst>
                                          <p:attrName>style.visibility</p:attrName>
                                        </p:attrNameLst>
                                      </p:cBhvr>
                                      <p:to>
                                        <p:strVal val="visible"/>
                                      </p:to>
                                    </p:set>
                                    <p:animEffect transition="in" filter="fade">
                                      <p:cBhvr>
                                        <p:cTn id="13" dur="500"/>
                                        <p:tgtEl>
                                          <p:spTgt spid="16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7"/>
                                        </p:tgtEl>
                                        <p:attrNameLst>
                                          <p:attrName>style.visibility</p:attrName>
                                        </p:attrNameLst>
                                      </p:cBhvr>
                                      <p:to>
                                        <p:strVal val="visible"/>
                                      </p:to>
                                    </p:set>
                                    <p:animEffect transition="in" filter="fade">
                                      <p:cBhvr>
                                        <p:cTn id="16" dur="500"/>
                                        <p:tgtEl>
                                          <p:spTgt spid="167"/>
                                        </p:tgtEl>
                                      </p:cBhvr>
                                    </p:animEffect>
                                  </p:childTnLst>
                                </p:cTn>
                              </p:par>
                            </p:childTnLst>
                          </p:cTn>
                        </p:par>
                      </p:childTnLst>
                    </p:cTn>
                  </p:par>
                </p:childTnLst>
              </p:cTn>
              <p:nextCondLst>
                <p:cond evt="onClick" delay="0">
                  <p:tgtEl>
                    <p:spTgt spid="160"/>
                  </p:tgtEl>
                </p:cond>
              </p:nextCondLst>
            </p:seq>
          </p:childTnLst>
        </p:cTn>
      </p:par>
    </p:tnLst>
    <p:bldLst>
      <p:bldP spid="161" grpId="0"/>
      <p:bldP spid="166" grpId="0"/>
      <p:bldP spid="167" grpId="0"/>
      <p:bldP spid="16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1"/>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5" name="Picture 4" descr="Table&#10;&#10;Description automatically generated">
            <a:extLst>
              <a:ext uri="{FF2B5EF4-FFF2-40B4-BE49-F238E27FC236}">
                <a16:creationId xmlns:a16="http://schemas.microsoft.com/office/drawing/2014/main" id="{686D2FD5-BF38-ED46-948F-92381F2531E0}"/>
              </a:ext>
            </a:extLst>
          </p:cNvPr>
          <p:cNvPicPr>
            <a:picLocks noChangeAspect="1"/>
          </p:cNvPicPr>
          <p:nvPr/>
        </p:nvPicPr>
        <p:blipFill>
          <a:blip r:embed="rId3"/>
          <a:stretch>
            <a:fillRect/>
          </a:stretch>
        </p:blipFill>
        <p:spPr>
          <a:xfrm>
            <a:off x="263524" y="1077157"/>
            <a:ext cx="7848600" cy="409956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2"/>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186" name="Google Shape;186;p12"/>
          <p:cNvSpPr txBox="1">
            <a:spLocks noGrp="1"/>
          </p:cNvSpPr>
          <p:nvPr>
            <p:ph type="body" idx="2"/>
          </p:nvPr>
        </p:nvSpPr>
        <p:spPr>
          <a:xfrm>
            <a:off x="263046" y="1176338"/>
            <a:ext cx="11736887" cy="5248275"/>
          </a:xfrm>
          <a:prstGeom prst="rect">
            <a:avLst/>
          </a:prstGeom>
          <a:noFill/>
          <a:ln>
            <a:noFill/>
          </a:ln>
        </p:spPr>
        <p:txBody>
          <a:bodyPr spcFirstLastPara="1" wrap="square" lIns="91425" tIns="45700" rIns="91425" bIns="45700" anchor="t" anchorCtr="0">
            <a:normAutofit/>
          </a:bodyPr>
          <a:lstStyle/>
          <a:p>
            <a:pPr marL="0" lvl="0" indent="0" algn="ctr" rtl="0">
              <a:lnSpc>
                <a:spcPct val="150000"/>
              </a:lnSpc>
              <a:spcBef>
                <a:spcPts val="0"/>
              </a:spcBef>
              <a:spcAft>
                <a:spcPts val="0"/>
              </a:spcAft>
              <a:buClr>
                <a:srgbClr val="222222"/>
              </a:buClr>
              <a:buSzPts val="1800"/>
              <a:buNone/>
            </a:pPr>
            <a:r>
              <a:rPr lang="en-GB" sz="2400" dirty="0"/>
              <a:t>There are 1,000 metres in a kilometre. </a:t>
            </a:r>
            <a:endParaRPr sz="2400" dirty="0"/>
          </a:p>
          <a:p>
            <a:pPr marL="0" lvl="0" indent="0" algn="ctr" rtl="0">
              <a:spcBef>
                <a:spcPts val="0"/>
              </a:spcBef>
              <a:spcAft>
                <a:spcPts val="0"/>
              </a:spcAft>
              <a:buClr>
                <a:srgbClr val="222222"/>
              </a:buClr>
              <a:buSzPts val="1800"/>
              <a:buNone/>
            </a:pPr>
            <a:r>
              <a:rPr lang="en-GB" sz="2400" dirty="0"/>
              <a:t>There are 1,000 millimetres in a metre.</a:t>
            </a:r>
            <a:endParaRPr sz="2400" dirty="0"/>
          </a:p>
          <a:p>
            <a:pPr marL="0" lvl="0" indent="0" algn="ctr" rtl="0">
              <a:spcBef>
                <a:spcPts val="0"/>
              </a:spcBef>
              <a:spcAft>
                <a:spcPts val="0"/>
              </a:spcAft>
              <a:buClr>
                <a:srgbClr val="222222"/>
              </a:buClr>
              <a:buSzPts val="1800"/>
              <a:buNone/>
            </a:pPr>
            <a:r>
              <a:rPr lang="en-GB" sz="2400" dirty="0"/>
              <a:t>There are 1,000 millilitres in a litre.</a:t>
            </a:r>
            <a:endParaRPr sz="2400" dirty="0"/>
          </a:p>
          <a:p>
            <a:pPr marL="0" lvl="0" indent="0" algn="l" rtl="0">
              <a:lnSpc>
                <a:spcPct val="150000"/>
              </a:lnSpc>
              <a:spcBef>
                <a:spcPts val="0"/>
              </a:spcBef>
              <a:spcAft>
                <a:spcPts val="0"/>
              </a:spcAft>
              <a:buClr>
                <a:srgbClr val="222222"/>
              </a:buClr>
              <a:buSzPts val="1800"/>
              <a:buNone/>
            </a:pPr>
            <a:endParaRPr sz="2400" dirty="0"/>
          </a:p>
          <a:p>
            <a:pPr marL="0" lvl="0" indent="0" algn="l" rtl="0">
              <a:lnSpc>
                <a:spcPct val="150000"/>
              </a:lnSpc>
              <a:spcBef>
                <a:spcPts val="0"/>
              </a:spcBef>
              <a:spcAft>
                <a:spcPts val="0"/>
              </a:spcAft>
              <a:buClr>
                <a:srgbClr val="222222"/>
              </a:buClr>
              <a:buSzPts val="1800"/>
              <a:buNone/>
            </a:pPr>
            <a:r>
              <a:rPr lang="en-GB" b="1" dirty="0"/>
              <a:t>Help the Mathling complete the sentences:</a:t>
            </a:r>
            <a:endParaRPr b="1" dirty="0"/>
          </a:p>
          <a:p>
            <a:pPr marL="0" lvl="0" indent="0" algn="l" rtl="0">
              <a:lnSpc>
                <a:spcPct val="150000"/>
              </a:lnSpc>
              <a:spcBef>
                <a:spcPts val="0"/>
              </a:spcBef>
              <a:spcAft>
                <a:spcPts val="0"/>
              </a:spcAft>
              <a:buClr>
                <a:srgbClr val="222222"/>
              </a:buClr>
              <a:buSzPts val="1800"/>
              <a:buNone/>
            </a:pPr>
            <a:endParaRPr dirty="0"/>
          </a:p>
          <a:p>
            <a:pPr marL="0" lvl="0" indent="0" algn="l" rtl="0">
              <a:lnSpc>
                <a:spcPct val="150000"/>
              </a:lnSpc>
              <a:spcBef>
                <a:spcPts val="0"/>
              </a:spcBef>
              <a:spcAft>
                <a:spcPts val="0"/>
              </a:spcAft>
              <a:buClr>
                <a:srgbClr val="222222"/>
              </a:buClr>
              <a:buSzPts val="1800"/>
              <a:buNone/>
            </a:pPr>
            <a:r>
              <a:rPr lang="en-GB" dirty="0"/>
              <a:t>_____ km is the same distance as 42,000m.</a:t>
            </a:r>
            <a:endParaRPr dirty="0"/>
          </a:p>
          <a:p>
            <a:pPr marL="0" lvl="0" indent="0" algn="l" rtl="0">
              <a:lnSpc>
                <a:spcPct val="150000"/>
              </a:lnSpc>
              <a:spcBef>
                <a:spcPts val="0"/>
              </a:spcBef>
              <a:spcAft>
                <a:spcPts val="0"/>
              </a:spcAft>
              <a:buClr>
                <a:srgbClr val="222222"/>
              </a:buClr>
              <a:buSzPts val="1800"/>
              <a:buNone/>
            </a:pPr>
            <a:r>
              <a:rPr lang="en-GB" dirty="0"/>
              <a:t>_____ mm is the same length as 11m.</a:t>
            </a:r>
            <a:endParaRPr dirty="0"/>
          </a:p>
          <a:p>
            <a:pPr marL="0" lvl="0" indent="0" algn="l" rtl="0">
              <a:lnSpc>
                <a:spcPct val="150000"/>
              </a:lnSpc>
              <a:spcBef>
                <a:spcPts val="0"/>
              </a:spcBef>
              <a:spcAft>
                <a:spcPts val="0"/>
              </a:spcAft>
              <a:buClr>
                <a:srgbClr val="222222"/>
              </a:buClr>
              <a:buSzPts val="1800"/>
              <a:buNone/>
            </a:pPr>
            <a:r>
              <a:rPr lang="en-GB" dirty="0"/>
              <a:t>_____ l is the same as 67,000ml.</a:t>
            </a:r>
            <a:endParaRPr dirty="0"/>
          </a:p>
          <a:p>
            <a:pPr marL="0" lvl="0" indent="0" algn="l" rtl="0">
              <a:lnSpc>
                <a:spcPct val="150000"/>
              </a:lnSpc>
              <a:spcBef>
                <a:spcPts val="0"/>
              </a:spcBef>
              <a:spcAft>
                <a:spcPts val="0"/>
              </a:spcAft>
              <a:buClr>
                <a:srgbClr val="222222"/>
              </a:buClr>
              <a:buSzPts val="1800"/>
              <a:buNone/>
            </a:pPr>
            <a:endParaRPr dirty="0"/>
          </a:p>
        </p:txBody>
      </p:sp>
      <p:sp>
        <p:nvSpPr>
          <p:cNvPr id="187" name="Google Shape;187;p12"/>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188" name="Google Shape;188;p12"/>
          <p:cNvSpPr txBox="1"/>
          <p:nvPr/>
        </p:nvSpPr>
        <p:spPr>
          <a:xfrm>
            <a:off x="263043" y="4194575"/>
            <a:ext cx="937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42</a:t>
            </a:r>
            <a:endParaRPr/>
          </a:p>
        </p:txBody>
      </p:sp>
      <p:sp>
        <p:nvSpPr>
          <p:cNvPr id="189" name="Google Shape;189;p12"/>
          <p:cNvSpPr txBox="1"/>
          <p:nvPr/>
        </p:nvSpPr>
        <p:spPr>
          <a:xfrm>
            <a:off x="192064" y="4563875"/>
            <a:ext cx="937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11,000</a:t>
            </a:r>
            <a:endParaRPr dirty="0"/>
          </a:p>
        </p:txBody>
      </p:sp>
      <p:sp>
        <p:nvSpPr>
          <p:cNvPr id="190" name="Google Shape;190;p12"/>
          <p:cNvSpPr txBox="1"/>
          <p:nvPr/>
        </p:nvSpPr>
        <p:spPr>
          <a:xfrm>
            <a:off x="263043" y="4933175"/>
            <a:ext cx="937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67</a:t>
            </a:r>
            <a:endParaRPr/>
          </a:p>
        </p:txBody>
      </p:sp>
      <p:pic>
        <p:nvPicPr>
          <p:cNvPr id="8" name="Google Shape;580;p36">
            <a:extLst>
              <a:ext uri="{FF2B5EF4-FFF2-40B4-BE49-F238E27FC236}">
                <a16:creationId xmlns:a16="http://schemas.microsoft.com/office/drawing/2014/main" id="{828C4864-D11C-804E-8479-8914ECB1E3AD}"/>
              </a:ext>
            </a:extLst>
          </p:cNvPr>
          <p:cNvPicPr preferRelativeResize="0"/>
          <p:nvPr/>
        </p:nvPicPr>
        <p:blipFill>
          <a:blip r:embed="rId3">
            <a:alphaModFix/>
          </a:blip>
          <a:stretch>
            <a:fillRect/>
          </a:stretch>
        </p:blipFill>
        <p:spPr>
          <a:xfrm flipH="1">
            <a:off x="9377715" y="3595539"/>
            <a:ext cx="1567376" cy="1567371"/>
          </a:xfrm>
          <a:prstGeom prst="rect">
            <a:avLst/>
          </a:prstGeom>
          <a:noFill/>
          <a:ln>
            <a:noFill/>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fade">
                                      <p:cBhvr>
                                        <p:cTn id="7" dur="500"/>
                                        <p:tgtEl>
                                          <p:spTgt spid="18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8"/>
                                        </p:tgtEl>
                                        <p:attrNameLst>
                                          <p:attrName>style.visibility</p:attrName>
                                        </p:attrNameLst>
                                      </p:cBhvr>
                                      <p:to>
                                        <p:strVal val="visible"/>
                                      </p:to>
                                    </p:set>
                                    <p:animEffect transition="in" filter="fade">
                                      <p:cBhvr>
                                        <p:cTn id="10" dur="500"/>
                                        <p:tgtEl>
                                          <p:spTgt spid="18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0"/>
                                        </p:tgtEl>
                                        <p:attrNameLst>
                                          <p:attrName>style.visibility</p:attrName>
                                        </p:attrNameLst>
                                      </p:cBhvr>
                                      <p:to>
                                        <p:strVal val="visible"/>
                                      </p:to>
                                    </p:set>
                                    <p:animEffect transition="in" filter="fade">
                                      <p:cBhvr>
                                        <p:cTn id="13" dur="500"/>
                                        <p:tgtEl>
                                          <p:spTgt spid="190"/>
                                        </p:tgtEl>
                                      </p:cBhvr>
                                    </p:animEffect>
                                  </p:childTnLst>
                                </p:cTn>
                              </p:par>
                            </p:childTnLst>
                          </p:cTn>
                        </p:par>
                      </p:childTnLst>
                    </p:cTn>
                  </p:par>
                </p:childTnLst>
              </p:cTn>
              <p:nextCondLst>
                <p:cond evt="onClick" delay="0">
                  <p:tgtEl>
                    <p:spTgt spid="187"/>
                  </p:tgtEl>
                </p:cond>
              </p:nextCondLst>
            </p:seq>
          </p:childTnLst>
        </p:cTn>
      </p:par>
    </p:tnLst>
    <p:bldLst>
      <p:bldP spid="188" grpId="0"/>
      <p:bldP spid="189" grpId="0"/>
      <p:bldP spid="19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5" name="Picture 4" descr="Text&#10;&#10;Description automatically generated">
            <a:extLst>
              <a:ext uri="{FF2B5EF4-FFF2-40B4-BE49-F238E27FC236}">
                <a16:creationId xmlns:a16="http://schemas.microsoft.com/office/drawing/2014/main" id="{4D0C94D3-A249-B541-A02B-13210FA06C1F}"/>
              </a:ext>
            </a:extLst>
          </p:cNvPr>
          <p:cNvPicPr>
            <a:picLocks noChangeAspect="1"/>
          </p:cNvPicPr>
          <p:nvPr/>
        </p:nvPicPr>
        <p:blipFill>
          <a:blip r:embed="rId3"/>
          <a:stretch>
            <a:fillRect/>
          </a:stretch>
        </p:blipFill>
        <p:spPr>
          <a:xfrm>
            <a:off x="263524" y="1077157"/>
            <a:ext cx="7848600" cy="182880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4"/>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Reflect</a:t>
            </a:r>
            <a:endParaRPr/>
          </a:p>
        </p:txBody>
      </p:sp>
      <p:sp>
        <p:nvSpPr>
          <p:cNvPr id="204" name="Google Shape;204;p14"/>
          <p:cNvSpPr txBox="1">
            <a:spLocks noGrp="1"/>
          </p:cNvSpPr>
          <p:nvPr>
            <p:ph type="body" idx="2"/>
          </p:nvPr>
        </p:nvSpPr>
        <p:spPr>
          <a:xfrm>
            <a:off x="263046" y="1176339"/>
            <a:ext cx="11736887" cy="441733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dirty="0"/>
              <a:t>Find the number that is 100 times greater than 53.</a:t>
            </a:r>
            <a:endParaRPr b="1" dirty="0"/>
          </a:p>
          <a:p>
            <a:pPr marL="0" lvl="0" indent="0" algn="l" rtl="0">
              <a:lnSpc>
                <a:spcPct val="150000"/>
              </a:lnSpc>
              <a:spcBef>
                <a:spcPts val="0"/>
              </a:spcBef>
              <a:spcAft>
                <a:spcPts val="0"/>
              </a:spcAft>
              <a:buClr>
                <a:srgbClr val="222222"/>
              </a:buClr>
              <a:buSzPts val="1800"/>
              <a:buNone/>
            </a:pPr>
            <a:r>
              <a:rPr lang="en-GB" b="1" dirty="0"/>
              <a:t>Which chart will you use? </a:t>
            </a:r>
          </a:p>
          <a:p>
            <a:pPr marL="0" lvl="0" indent="0" algn="l" rtl="0">
              <a:lnSpc>
                <a:spcPct val="150000"/>
              </a:lnSpc>
              <a:spcBef>
                <a:spcPts val="0"/>
              </a:spcBef>
              <a:spcAft>
                <a:spcPts val="0"/>
              </a:spcAft>
              <a:buClr>
                <a:srgbClr val="222222"/>
              </a:buClr>
              <a:buSzPts val="1800"/>
              <a:buNone/>
            </a:pPr>
            <a:r>
              <a:rPr lang="en-GB" dirty="0"/>
              <a:t>Explain why you would choose this chart.</a:t>
            </a:r>
            <a:endParaRPr dirty="0"/>
          </a:p>
          <a:p>
            <a:pPr marL="0" lvl="0" indent="0" algn="l" rtl="0">
              <a:lnSpc>
                <a:spcPct val="150000"/>
              </a:lnSpc>
              <a:spcBef>
                <a:spcPts val="0"/>
              </a:spcBef>
              <a:spcAft>
                <a:spcPts val="0"/>
              </a:spcAft>
              <a:buClr>
                <a:srgbClr val="222222"/>
              </a:buClr>
              <a:buSzPts val="1800"/>
              <a:buNone/>
            </a:pPr>
            <a:endParaRPr b="1" dirty="0"/>
          </a:p>
          <a:p>
            <a:pPr marL="0" lvl="0" indent="0" algn="l" rtl="0">
              <a:lnSpc>
                <a:spcPct val="150000"/>
              </a:lnSpc>
              <a:spcBef>
                <a:spcPts val="0"/>
              </a:spcBef>
              <a:spcAft>
                <a:spcPts val="0"/>
              </a:spcAft>
              <a:buClr>
                <a:srgbClr val="222222"/>
              </a:buClr>
              <a:buSzPts val="1800"/>
              <a:buNone/>
            </a:pPr>
            <a:endParaRPr b="1" dirty="0"/>
          </a:p>
          <a:p>
            <a:pPr marL="0" lvl="0" indent="0" algn="l" rtl="0">
              <a:lnSpc>
                <a:spcPct val="150000"/>
              </a:lnSpc>
              <a:spcBef>
                <a:spcPts val="0"/>
              </a:spcBef>
              <a:spcAft>
                <a:spcPts val="0"/>
              </a:spcAft>
              <a:buClr>
                <a:srgbClr val="222222"/>
              </a:buClr>
              <a:buSzPts val="1800"/>
              <a:buNone/>
            </a:pPr>
            <a:r>
              <a:rPr lang="en-GB" b="1" dirty="0"/>
              <a:t>On which chart do you move the digits </a:t>
            </a:r>
            <a:endParaRPr b="1" dirty="0"/>
          </a:p>
          <a:p>
            <a:pPr marL="0" lvl="0" indent="0" algn="l" rtl="0">
              <a:lnSpc>
                <a:spcPct val="150000"/>
              </a:lnSpc>
              <a:spcBef>
                <a:spcPts val="0"/>
              </a:spcBef>
              <a:spcAft>
                <a:spcPts val="0"/>
              </a:spcAft>
              <a:buClr>
                <a:srgbClr val="222222"/>
              </a:buClr>
              <a:buSzPts val="1800"/>
              <a:buNone/>
            </a:pPr>
            <a:r>
              <a:rPr lang="en-GB" b="1" dirty="0"/>
              <a:t>horizontally?</a:t>
            </a:r>
            <a:endParaRPr b="1" dirty="0"/>
          </a:p>
          <a:p>
            <a:pPr marL="0" lvl="0" indent="0" algn="l" rtl="0">
              <a:lnSpc>
                <a:spcPct val="150000"/>
              </a:lnSpc>
              <a:spcBef>
                <a:spcPts val="0"/>
              </a:spcBef>
              <a:spcAft>
                <a:spcPts val="0"/>
              </a:spcAft>
              <a:buClr>
                <a:srgbClr val="222222"/>
              </a:buClr>
              <a:buSzPts val="1800"/>
              <a:buNone/>
            </a:pPr>
            <a:endParaRPr b="1" dirty="0"/>
          </a:p>
          <a:p>
            <a:pPr marL="0" lvl="0" indent="0" algn="l" rtl="0">
              <a:spcBef>
                <a:spcPts val="0"/>
              </a:spcBef>
              <a:spcAft>
                <a:spcPts val="0"/>
              </a:spcAft>
              <a:buClr>
                <a:srgbClr val="222222"/>
              </a:buClr>
              <a:buSzPts val="1800"/>
              <a:buNone/>
            </a:pPr>
            <a:r>
              <a:rPr lang="en-GB" b="1" dirty="0"/>
              <a:t>On which chart do you move the digits </a:t>
            </a:r>
            <a:endParaRPr b="1" dirty="0"/>
          </a:p>
          <a:p>
            <a:pPr marL="0" lvl="0" indent="0" algn="l" rtl="0">
              <a:spcBef>
                <a:spcPts val="0"/>
              </a:spcBef>
              <a:spcAft>
                <a:spcPts val="0"/>
              </a:spcAft>
              <a:buClr>
                <a:srgbClr val="222222"/>
              </a:buClr>
              <a:buSzPts val="1800"/>
              <a:buNone/>
            </a:pPr>
            <a:r>
              <a:rPr lang="en-GB" b="1" dirty="0"/>
              <a:t>vertically?</a:t>
            </a:r>
            <a:endParaRPr b="1" dirty="0"/>
          </a:p>
          <a:p>
            <a:pPr marL="0" lvl="0" indent="0" algn="l" rtl="0">
              <a:lnSpc>
                <a:spcPct val="150000"/>
              </a:lnSpc>
              <a:spcBef>
                <a:spcPts val="0"/>
              </a:spcBef>
              <a:spcAft>
                <a:spcPts val="0"/>
              </a:spcAft>
              <a:buClr>
                <a:srgbClr val="222222"/>
              </a:buClr>
              <a:buSzPts val="1800"/>
              <a:buNone/>
            </a:pPr>
            <a:endParaRPr b="1" dirty="0"/>
          </a:p>
        </p:txBody>
      </p:sp>
      <p:sp>
        <p:nvSpPr>
          <p:cNvPr id="205" name="Google Shape;205;p14"/>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206" name="Google Shape;206;p14"/>
          <p:cNvSpPr txBox="1"/>
          <p:nvPr/>
        </p:nvSpPr>
        <p:spPr>
          <a:xfrm>
            <a:off x="1858312" y="3679249"/>
            <a:ext cx="2782961" cy="50779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Place value chart</a:t>
            </a:r>
            <a:endParaRPr/>
          </a:p>
        </p:txBody>
      </p:sp>
      <p:pic>
        <p:nvPicPr>
          <p:cNvPr id="207" name="Google Shape;207;p14" descr="A picture containing text, scoreboard&#10;&#10;Description automatically generated"/>
          <p:cNvPicPr preferRelativeResize="0"/>
          <p:nvPr/>
        </p:nvPicPr>
        <p:blipFill rotWithShape="1">
          <a:blip r:embed="rId3">
            <a:alphaModFix/>
          </a:blip>
          <a:srcRect/>
          <a:stretch/>
        </p:blipFill>
        <p:spPr>
          <a:xfrm>
            <a:off x="4989527" y="3690325"/>
            <a:ext cx="6239325" cy="1903351"/>
          </a:xfrm>
          <a:prstGeom prst="rect">
            <a:avLst/>
          </a:prstGeom>
          <a:noFill/>
          <a:ln>
            <a:noFill/>
          </a:ln>
        </p:spPr>
      </p:pic>
      <p:pic>
        <p:nvPicPr>
          <p:cNvPr id="208" name="Google Shape;208;p14" descr="A picture containing treemap chart&#10;&#10;Description automatically generated"/>
          <p:cNvPicPr preferRelativeResize="0"/>
          <p:nvPr/>
        </p:nvPicPr>
        <p:blipFill rotWithShape="1">
          <a:blip r:embed="rId4">
            <a:alphaModFix/>
          </a:blip>
          <a:srcRect/>
          <a:stretch/>
        </p:blipFill>
        <p:spPr>
          <a:xfrm>
            <a:off x="7193074" y="1176351"/>
            <a:ext cx="4035776" cy="2118224"/>
          </a:xfrm>
          <a:prstGeom prst="rect">
            <a:avLst/>
          </a:prstGeom>
          <a:noFill/>
          <a:ln>
            <a:noFill/>
          </a:ln>
        </p:spPr>
      </p:pic>
      <p:sp>
        <p:nvSpPr>
          <p:cNvPr id="209" name="Google Shape;209;p14"/>
          <p:cNvSpPr txBox="1"/>
          <p:nvPr/>
        </p:nvSpPr>
        <p:spPr>
          <a:xfrm>
            <a:off x="1555191" y="4956941"/>
            <a:ext cx="1769900" cy="50779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Gattegno</a:t>
            </a:r>
            <a:endParaRPr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500"/>
                                        <p:tgtEl>
                                          <p:spTgt spid="20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6"/>
                                        </p:tgtEl>
                                        <p:attrNameLst>
                                          <p:attrName>style.visibility</p:attrName>
                                        </p:attrNameLst>
                                      </p:cBhvr>
                                      <p:to>
                                        <p:strVal val="visible"/>
                                      </p:to>
                                    </p:set>
                                    <p:animEffect transition="in" filter="fade">
                                      <p:cBhvr>
                                        <p:cTn id="10" dur="500"/>
                                        <p:tgtEl>
                                          <p:spTgt spid="206"/>
                                        </p:tgtEl>
                                      </p:cBhvr>
                                    </p:animEffect>
                                  </p:childTnLst>
                                </p:cTn>
                              </p:par>
                            </p:childTnLst>
                          </p:cTn>
                        </p:par>
                      </p:childTnLst>
                    </p:cTn>
                  </p:par>
                </p:childTnLst>
              </p:cTn>
              <p:nextCondLst>
                <p:cond evt="onClick" delay="0">
                  <p:tgtEl>
                    <p:spTgt spid="205"/>
                  </p:tgtEl>
                </p:cond>
              </p:nextCondLst>
            </p:seq>
          </p:childTnLst>
        </p:cTn>
      </p:par>
    </p:tnLst>
    <p:bldLst>
      <p:bldP spid="206" grpId="0"/>
      <p:bldP spid="20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2400"/>
              <a:buFont typeface="Century Gothic"/>
              <a:buNone/>
            </a:pPr>
            <a:r>
              <a:rPr lang="en-GB" sz="2400">
                <a:latin typeface="Century Gothic"/>
                <a:ea typeface="Century Gothic"/>
                <a:cs typeface="Century Gothic"/>
                <a:sym typeface="Century Gothic"/>
              </a:rPr>
              <a:t>The following slides are based on:</a:t>
            </a:r>
            <a:br>
              <a:rPr lang="en-GB" sz="2400">
                <a:latin typeface="Century Gothic"/>
                <a:ea typeface="Century Gothic"/>
                <a:cs typeface="Century Gothic"/>
                <a:sym typeface="Century Gothic"/>
              </a:rPr>
            </a:br>
            <a:r>
              <a:rPr lang="en-GB" sz="2400">
                <a:latin typeface="Century Gothic"/>
                <a:ea typeface="Century Gothic"/>
                <a:cs typeface="Century Gothic"/>
                <a:sym typeface="Century Gothic"/>
              </a:rPr>
              <a:t> Counting in powers of 10</a:t>
            </a:r>
            <a:endParaRPr sz="2400" b="1">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6"/>
          <p:cNvSpPr txBox="1">
            <a:spLocks noGrp="1"/>
          </p:cNvSpPr>
          <p:nvPr>
            <p:ph type="body" idx="2"/>
          </p:nvPr>
        </p:nvSpPr>
        <p:spPr>
          <a:xfrm>
            <a:off x="263046" y="700645"/>
            <a:ext cx="11736887" cy="4023756"/>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dirty="0"/>
              <a:t>Complete the sequences:</a:t>
            </a:r>
            <a:endParaRPr b="1" dirty="0"/>
          </a:p>
          <a:p>
            <a:pPr marL="0" lvl="0" indent="0" algn="l" rtl="0">
              <a:lnSpc>
                <a:spcPct val="150000"/>
              </a:lnSpc>
              <a:spcBef>
                <a:spcPts val="0"/>
              </a:spcBef>
              <a:spcAft>
                <a:spcPts val="0"/>
              </a:spcAft>
              <a:buClr>
                <a:srgbClr val="222222"/>
              </a:buClr>
              <a:buSzPts val="1800"/>
              <a:buNone/>
            </a:pPr>
            <a:endParaRPr dirty="0"/>
          </a:p>
          <a:p>
            <a:pPr marL="0" lvl="0" indent="0" algn="l" rtl="0">
              <a:lnSpc>
                <a:spcPct val="150000"/>
              </a:lnSpc>
              <a:spcBef>
                <a:spcPts val="0"/>
              </a:spcBef>
              <a:spcAft>
                <a:spcPts val="0"/>
              </a:spcAft>
              <a:buClr>
                <a:srgbClr val="222222"/>
              </a:buClr>
              <a:buSzPts val="1800"/>
              <a:buNone/>
            </a:pPr>
            <a:r>
              <a:rPr lang="en-GB" sz="2400" dirty="0"/>
              <a:t>+10        	     		  360, 370, _____, _____, _____, _____</a:t>
            </a:r>
            <a:endParaRPr sz="2400" dirty="0"/>
          </a:p>
          <a:p>
            <a:pPr marL="0" lvl="0" indent="0" algn="l" rtl="0">
              <a:lnSpc>
                <a:spcPct val="150000"/>
              </a:lnSpc>
              <a:spcBef>
                <a:spcPts val="0"/>
              </a:spcBef>
              <a:spcAft>
                <a:spcPts val="0"/>
              </a:spcAft>
              <a:buClr>
                <a:srgbClr val="222222"/>
              </a:buClr>
              <a:buSzPts val="1800"/>
              <a:buNone/>
            </a:pPr>
            <a:endParaRPr sz="2400" dirty="0"/>
          </a:p>
          <a:p>
            <a:pPr marL="0" lvl="0" indent="0" algn="l" rtl="0">
              <a:lnSpc>
                <a:spcPct val="150000"/>
              </a:lnSpc>
              <a:spcBef>
                <a:spcPts val="0"/>
              </a:spcBef>
              <a:spcAft>
                <a:spcPts val="0"/>
              </a:spcAft>
              <a:buClr>
                <a:srgbClr val="222222"/>
              </a:buClr>
              <a:buSzPts val="1800"/>
              <a:buNone/>
            </a:pPr>
            <a:r>
              <a:rPr lang="en-GB" sz="2400" dirty="0"/>
              <a:t>+100        		       740, 840,  _____, _____, _____, _____</a:t>
            </a:r>
            <a:endParaRPr sz="2400" dirty="0"/>
          </a:p>
          <a:p>
            <a:pPr marL="0" lvl="0" indent="0" algn="l" rtl="0">
              <a:lnSpc>
                <a:spcPct val="150000"/>
              </a:lnSpc>
              <a:spcBef>
                <a:spcPts val="0"/>
              </a:spcBef>
              <a:spcAft>
                <a:spcPts val="0"/>
              </a:spcAft>
              <a:buClr>
                <a:srgbClr val="222222"/>
              </a:buClr>
              <a:buSzPts val="1800"/>
              <a:buNone/>
            </a:pPr>
            <a:endParaRPr sz="2400" dirty="0"/>
          </a:p>
          <a:p>
            <a:pPr marL="0" lvl="0" indent="0" algn="l" rtl="0">
              <a:lnSpc>
                <a:spcPct val="150000"/>
              </a:lnSpc>
              <a:spcBef>
                <a:spcPts val="0"/>
              </a:spcBef>
              <a:spcAft>
                <a:spcPts val="0"/>
              </a:spcAft>
              <a:buClr>
                <a:srgbClr val="222222"/>
              </a:buClr>
              <a:buSzPts val="1800"/>
              <a:buNone/>
            </a:pPr>
            <a:r>
              <a:rPr lang="en-GB" sz="2400" dirty="0"/>
              <a:t>+1000          		6700, 7700,  _____, _____, _____, _____</a:t>
            </a:r>
            <a:endParaRPr sz="2400" dirty="0"/>
          </a:p>
        </p:txBody>
      </p:sp>
      <p:sp>
        <p:nvSpPr>
          <p:cNvPr id="222" name="Google Shape;222;p16"/>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223" name="Google Shape;223;p16"/>
          <p:cNvSpPr txBox="1"/>
          <p:nvPr/>
        </p:nvSpPr>
        <p:spPr>
          <a:xfrm>
            <a:off x="5666508" y="1489151"/>
            <a:ext cx="3713019" cy="57704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2100" dirty="0">
                <a:solidFill>
                  <a:srgbClr val="43A047"/>
                </a:solidFill>
                <a:latin typeface="Century Gothic"/>
                <a:ea typeface="Century Gothic"/>
                <a:cs typeface="Century Gothic"/>
                <a:sym typeface="Century Gothic"/>
              </a:rPr>
              <a:t>380      390      400      410</a:t>
            </a:r>
            <a:endParaRPr sz="1700" dirty="0"/>
          </a:p>
        </p:txBody>
      </p:sp>
      <p:sp>
        <p:nvSpPr>
          <p:cNvPr id="224" name="Google Shape;224;p16"/>
          <p:cNvSpPr txBox="1"/>
          <p:nvPr/>
        </p:nvSpPr>
        <p:spPr>
          <a:xfrm>
            <a:off x="5118763" y="2553758"/>
            <a:ext cx="4808508" cy="57704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2100" dirty="0">
                <a:solidFill>
                  <a:srgbClr val="43A047"/>
                </a:solidFill>
                <a:latin typeface="Century Gothic"/>
                <a:ea typeface="Century Gothic"/>
                <a:cs typeface="Century Gothic"/>
                <a:sym typeface="Century Gothic"/>
              </a:rPr>
              <a:t>940     1,040     1,140     1,240</a:t>
            </a:r>
            <a:endParaRPr sz="1700" dirty="0"/>
          </a:p>
        </p:txBody>
      </p:sp>
      <p:sp>
        <p:nvSpPr>
          <p:cNvPr id="225" name="Google Shape;225;p16"/>
          <p:cNvSpPr txBox="1"/>
          <p:nvPr/>
        </p:nvSpPr>
        <p:spPr>
          <a:xfrm>
            <a:off x="4784614" y="3727202"/>
            <a:ext cx="4808509" cy="57704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2100" dirty="0">
                <a:solidFill>
                  <a:srgbClr val="43A047"/>
                </a:solidFill>
                <a:latin typeface="Century Gothic"/>
                <a:ea typeface="Century Gothic"/>
                <a:cs typeface="Century Gothic"/>
                <a:sym typeface="Century Gothic"/>
              </a:rPr>
              <a:t>8,700    9,700  10,700  11,700</a:t>
            </a:r>
            <a:endParaRPr sz="17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fade">
                                      <p:cBhvr>
                                        <p:cTn id="7" dur="500"/>
                                        <p:tgtEl>
                                          <p:spTgt spid="2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4"/>
                                        </p:tgtEl>
                                        <p:attrNameLst>
                                          <p:attrName>style.visibility</p:attrName>
                                        </p:attrNameLst>
                                      </p:cBhvr>
                                      <p:to>
                                        <p:strVal val="visible"/>
                                      </p:to>
                                    </p:set>
                                    <p:animEffect transition="in" filter="fade">
                                      <p:cBhvr>
                                        <p:cTn id="10" dur="500"/>
                                        <p:tgtEl>
                                          <p:spTgt spid="2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5"/>
                                        </p:tgtEl>
                                        <p:attrNameLst>
                                          <p:attrName>style.visibility</p:attrName>
                                        </p:attrNameLst>
                                      </p:cBhvr>
                                      <p:to>
                                        <p:strVal val="visible"/>
                                      </p:to>
                                    </p:set>
                                    <p:animEffect transition="in" filter="fade">
                                      <p:cBhvr>
                                        <p:cTn id="13" dur="500"/>
                                        <p:tgtEl>
                                          <p:spTgt spid="225"/>
                                        </p:tgtEl>
                                      </p:cBhvr>
                                    </p:animEffect>
                                  </p:childTnLst>
                                </p:cTn>
                              </p:par>
                            </p:childTnLst>
                          </p:cTn>
                        </p:par>
                      </p:childTnLst>
                    </p:cTn>
                  </p:par>
                </p:childTnLst>
              </p:cTn>
              <p:nextCondLst>
                <p:cond evt="onClick" delay="0">
                  <p:tgtEl>
                    <p:spTgt spid="222"/>
                  </p:tgtEl>
                </p:cond>
              </p:nextCondLst>
            </p:seq>
          </p:childTnLst>
        </p:cTn>
      </p:par>
    </p:tnLst>
    <p:bldLst>
      <p:bldP spid="223" grpId="0"/>
      <p:bldP spid="224" grpId="0"/>
      <p:bldP spid="2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7"/>
          <p:cNvSpPr txBox="1">
            <a:spLocks noGrp="1"/>
          </p:cNvSpPr>
          <p:nvPr>
            <p:ph type="body" idx="2"/>
          </p:nvPr>
        </p:nvSpPr>
        <p:spPr>
          <a:xfrm>
            <a:off x="263046" y="700644"/>
            <a:ext cx="11736887" cy="684811"/>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dirty="0"/>
              <a:t>Arrange these numbers to make a sequence that increases by 1,000.</a:t>
            </a:r>
            <a:endParaRPr b="1" dirty="0"/>
          </a:p>
        </p:txBody>
      </p:sp>
      <p:sp>
        <p:nvSpPr>
          <p:cNvPr id="232" name="Google Shape;232;p17"/>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233" name="Google Shape;233;p17"/>
          <p:cNvSpPr/>
          <p:nvPr/>
        </p:nvSpPr>
        <p:spPr>
          <a:xfrm>
            <a:off x="950450" y="1826825"/>
            <a:ext cx="1797000" cy="886800"/>
          </a:xfrm>
          <a:prstGeom prst="roundRect">
            <a:avLst>
              <a:gd name="adj" fmla="val 16667"/>
            </a:avLst>
          </a:prstGeom>
          <a:solidFill>
            <a:srgbClr val="CCD4F4"/>
          </a:solid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400" dirty="0">
                <a:solidFill>
                  <a:srgbClr val="222222"/>
                </a:solidFill>
                <a:latin typeface="Century Gothic"/>
                <a:ea typeface="Century Gothic"/>
                <a:cs typeface="Century Gothic"/>
                <a:sym typeface="Century Gothic"/>
              </a:rPr>
              <a:t>19,909</a:t>
            </a:r>
            <a:endParaRPr sz="2400" dirty="0">
              <a:solidFill>
                <a:srgbClr val="222222"/>
              </a:solidFill>
            </a:endParaRPr>
          </a:p>
        </p:txBody>
      </p:sp>
      <p:sp>
        <p:nvSpPr>
          <p:cNvPr id="234" name="Google Shape;234;p17"/>
          <p:cNvSpPr/>
          <p:nvPr/>
        </p:nvSpPr>
        <p:spPr>
          <a:xfrm>
            <a:off x="2969400" y="1826825"/>
            <a:ext cx="1797000" cy="886800"/>
          </a:xfrm>
          <a:prstGeom prst="roundRect">
            <a:avLst>
              <a:gd name="adj" fmla="val 16667"/>
            </a:avLst>
          </a:prstGeom>
          <a:solidFill>
            <a:srgbClr val="CCD4F4"/>
          </a:solid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400" dirty="0">
                <a:solidFill>
                  <a:srgbClr val="222222"/>
                </a:solidFill>
                <a:latin typeface="Century Gothic"/>
                <a:ea typeface="Century Gothic"/>
                <a:cs typeface="Century Gothic"/>
                <a:sym typeface="Century Gothic"/>
              </a:rPr>
              <a:t>21,909</a:t>
            </a:r>
            <a:endParaRPr sz="2400" dirty="0"/>
          </a:p>
        </p:txBody>
      </p:sp>
      <p:sp>
        <p:nvSpPr>
          <p:cNvPr id="235" name="Google Shape;235;p17"/>
          <p:cNvSpPr/>
          <p:nvPr/>
        </p:nvSpPr>
        <p:spPr>
          <a:xfrm>
            <a:off x="4988350" y="1826825"/>
            <a:ext cx="1797000" cy="886800"/>
          </a:xfrm>
          <a:prstGeom prst="roundRect">
            <a:avLst>
              <a:gd name="adj" fmla="val 16667"/>
            </a:avLst>
          </a:prstGeom>
          <a:solidFill>
            <a:srgbClr val="CCD4F4"/>
          </a:solid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400" dirty="0">
                <a:solidFill>
                  <a:srgbClr val="222222"/>
                </a:solidFill>
                <a:latin typeface="Century Gothic"/>
                <a:ea typeface="Century Gothic"/>
                <a:cs typeface="Century Gothic"/>
                <a:sym typeface="Century Gothic"/>
              </a:rPr>
              <a:t>18,909</a:t>
            </a:r>
            <a:endParaRPr sz="2400" dirty="0"/>
          </a:p>
        </p:txBody>
      </p:sp>
      <p:sp>
        <p:nvSpPr>
          <p:cNvPr id="236" name="Google Shape;236;p17"/>
          <p:cNvSpPr/>
          <p:nvPr/>
        </p:nvSpPr>
        <p:spPr>
          <a:xfrm>
            <a:off x="7007300" y="1826825"/>
            <a:ext cx="1797000" cy="886800"/>
          </a:xfrm>
          <a:prstGeom prst="roundRect">
            <a:avLst>
              <a:gd name="adj" fmla="val 16667"/>
            </a:avLst>
          </a:prstGeom>
          <a:solidFill>
            <a:srgbClr val="CCD4F4"/>
          </a:solid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400" dirty="0">
                <a:solidFill>
                  <a:srgbClr val="222222"/>
                </a:solidFill>
                <a:latin typeface="Century Gothic"/>
                <a:ea typeface="Century Gothic"/>
                <a:cs typeface="Century Gothic"/>
                <a:sym typeface="Century Gothic"/>
              </a:rPr>
              <a:t>22,909</a:t>
            </a:r>
            <a:endParaRPr sz="2400" dirty="0"/>
          </a:p>
        </p:txBody>
      </p:sp>
      <p:sp>
        <p:nvSpPr>
          <p:cNvPr id="237" name="Google Shape;237;p17"/>
          <p:cNvSpPr/>
          <p:nvPr/>
        </p:nvSpPr>
        <p:spPr>
          <a:xfrm>
            <a:off x="9026250" y="1826825"/>
            <a:ext cx="1797000" cy="886800"/>
          </a:xfrm>
          <a:prstGeom prst="roundRect">
            <a:avLst>
              <a:gd name="adj" fmla="val 16667"/>
            </a:avLst>
          </a:prstGeom>
          <a:solidFill>
            <a:srgbClr val="CCD4F4"/>
          </a:solid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400" dirty="0">
                <a:solidFill>
                  <a:srgbClr val="222222"/>
                </a:solidFill>
                <a:latin typeface="Century Gothic"/>
                <a:ea typeface="Century Gothic"/>
                <a:cs typeface="Century Gothic"/>
                <a:sym typeface="Century Gothic"/>
              </a:rPr>
              <a:t>20,909</a:t>
            </a:r>
            <a:endParaRPr sz="2400" dirty="0"/>
          </a:p>
        </p:txBody>
      </p:sp>
      <p:sp>
        <p:nvSpPr>
          <p:cNvPr id="238" name="Google Shape;238;p17"/>
          <p:cNvSpPr/>
          <p:nvPr/>
        </p:nvSpPr>
        <p:spPr>
          <a:xfrm>
            <a:off x="950450" y="3274625"/>
            <a:ext cx="1797000" cy="886800"/>
          </a:xfrm>
          <a:prstGeom prst="roundRect">
            <a:avLst>
              <a:gd name="adj" fmla="val 16667"/>
            </a:avLst>
          </a:prstGeom>
          <a:solidFill>
            <a:srgbClr val="D9EAD3"/>
          </a:solidFill>
          <a:ln w="38100" cap="flat" cmpd="sng">
            <a:solidFill>
              <a:srgbClr val="43A04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400">
                <a:solidFill>
                  <a:srgbClr val="222222"/>
                </a:solidFill>
                <a:latin typeface="Century Gothic"/>
                <a:ea typeface="Century Gothic"/>
                <a:cs typeface="Century Gothic"/>
                <a:sym typeface="Century Gothic"/>
              </a:rPr>
              <a:t>18,909</a:t>
            </a:r>
            <a:endParaRPr sz="2400" dirty="0">
              <a:solidFill>
                <a:srgbClr val="222222"/>
              </a:solidFill>
            </a:endParaRPr>
          </a:p>
        </p:txBody>
      </p:sp>
      <p:sp>
        <p:nvSpPr>
          <p:cNvPr id="239" name="Google Shape;239;p17"/>
          <p:cNvSpPr/>
          <p:nvPr/>
        </p:nvSpPr>
        <p:spPr>
          <a:xfrm>
            <a:off x="2969400" y="3274625"/>
            <a:ext cx="1797000" cy="886800"/>
          </a:xfrm>
          <a:prstGeom prst="roundRect">
            <a:avLst>
              <a:gd name="adj" fmla="val 16667"/>
            </a:avLst>
          </a:prstGeom>
          <a:solidFill>
            <a:srgbClr val="D9EAD3"/>
          </a:solidFill>
          <a:ln w="38100" cap="flat" cmpd="sng">
            <a:solidFill>
              <a:srgbClr val="43A047"/>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GB" sz="2400" dirty="0">
                <a:solidFill>
                  <a:srgbClr val="222222"/>
                </a:solidFill>
                <a:latin typeface="Century Gothic"/>
                <a:ea typeface="Century Gothic"/>
                <a:cs typeface="Century Gothic"/>
                <a:sym typeface="Century Gothic"/>
              </a:rPr>
              <a:t>19,909</a:t>
            </a:r>
            <a:endParaRPr sz="2400" dirty="0">
              <a:solidFill>
                <a:srgbClr val="222222"/>
              </a:solidFill>
            </a:endParaRPr>
          </a:p>
        </p:txBody>
      </p:sp>
      <p:sp>
        <p:nvSpPr>
          <p:cNvPr id="240" name="Google Shape;240;p17"/>
          <p:cNvSpPr/>
          <p:nvPr/>
        </p:nvSpPr>
        <p:spPr>
          <a:xfrm>
            <a:off x="4988350" y="3274625"/>
            <a:ext cx="1797000" cy="886800"/>
          </a:xfrm>
          <a:prstGeom prst="roundRect">
            <a:avLst>
              <a:gd name="adj" fmla="val 16667"/>
            </a:avLst>
          </a:prstGeom>
          <a:solidFill>
            <a:srgbClr val="D9EAD3"/>
          </a:solidFill>
          <a:ln w="38100" cap="flat" cmpd="sng">
            <a:solidFill>
              <a:srgbClr val="43A047"/>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GB" sz="2400" dirty="0">
                <a:solidFill>
                  <a:srgbClr val="222222"/>
                </a:solidFill>
                <a:latin typeface="Century Gothic"/>
                <a:ea typeface="Century Gothic"/>
                <a:cs typeface="Century Gothic"/>
                <a:sym typeface="Century Gothic"/>
              </a:rPr>
              <a:t>20,909</a:t>
            </a:r>
            <a:endParaRPr sz="2400" dirty="0">
              <a:solidFill>
                <a:srgbClr val="222222"/>
              </a:solidFill>
            </a:endParaRPr>
          </a:p>
        </p:txBody>
      </p:sp>
      <p:sp>
        <p:nvSpPr>
          <p:cNvPr id="241" name="Google Shape;241;p17"/>
          <p:cNvSpPr/>
          <p:nvPr/>
        </p:nvSpPr>
        <p:spPr>
          <a:xfrm>
            <a:off x="7007300" y="3274625"/>
            <a:ext cx="1797000" cy="886800"/>
          </a:xfrm>
          <a:prstGeom prst="roundRect">
            <a:avLst>
              <a:gd name="adj" fmla="val 16667"/>
            </a:avLst>
          </a:prstGeom>
          <a:solidFill>
            <a:srgbClr val="D9EAD3"/>
          </a:solidFill>
          <a:ln w="38100" cap="flat" cmpd="sng">
            <a:solidFill>
              <a:srgbClr val="43A047"/>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GB" sz="2400" dirty="0">
                <a:solidFill>
                  <a:srgbClr val="222222"/>
                </a:solidFill>
                <a:latin typeface="Century Gothic"/>
                <a:ea typeface="Century Gothic"/>
                <a:cs typeface="Century Gothic"/>
                <a:sym typeface="Century Gothic"/>
              </a:rPr>
              <a:t>21,909</a:t>
            </a:r>
            <a:endParaRPr sz="2400" dirty="0">
              <a:solidFill>
                <a:srgbClr val="222222"/>
              </a:solidFill>
            </a:endParaRPr>
          </a:p>
        </p:txBody>
      </p:sp>
      <p:sp>
        <p:nvSpPr>
          <p:cNvPr id="242" name="Google Shape;242;p17"/>
          <p:cNvSpPr/>
          <p:nvPr/>
        </p:nvSpPr>
        <p:spPr>
          <a:xfrm>
            <a:off x="9026250" y="3274625"/>
            <a:ext cx="1797000" cy="886800"/>
          </a:xfrm>
          <a:prstGeom prst="roundRect">
            <a:avLst>
              <a:gd name="adj" fmla="val 16667"/>
            </a:avLst>
          </a:prstGeom>
          <a:solidFill>
            <a:srgbClr val="D9EAD3"/>
          </a:solidFill>
          <a:ln w="38100" cap="flat" cmpd="sng">
            <a:solidFill>
              <a:srgbClr val="43A047"/>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GB" sz="2400" dirty="0">
                <a:solidFill>
                  <a:srgbClr val="222222"/>
                </a:solidFill>
                <a:latin typeface="Century Gothic"/>
                <a:ea typeface="Century Gothic"/>
                <a:cs typeface="Century Gothic"/>
                <a:sym typeface="Century Gothic"/>
              </a:rPr>
              <a:t>22,909</a:t>
            </a:r>
            <a:endParaRPr sz="2400" dirty="0">
              <a:solidFill>
                <a:srgbClr val="222222"/>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fade">
                                      <p:cBhvr>
                                        <p:cTn id="7" dur="500"/>
                                        <p:tgtEl>
                                          <p:spTgt spid="2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9"/>
                                        </p:tgtEl>
                                        <p:attrNameLst>
                                          <p:attrName>style.visibility</p:attrName>
                                        </p:attrNameLst>
                                      </p:cBhvr>
                                      <p:to>
                                        <p:strVal val="visible"/>
                                      </p:to>
                                    </p:set>
                                    <p:animEffect transition="in" filter="fade">
                                      <p:cBhvr>
                                        <p:cTn id="10" dur="500"/>
                                        <p:tgtEl>
                                          <p:spTgt spid="2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0"/>
                                        </p:tgtEl>
                                        <p:attrNameLst>
                                          <p:attrName>style.visibility</p:attrName>
                                        </p:attrNameLst>
                                      </p:cBhvr>
                                      <p:to>
                                        <p:strVal val="visible"/>
                                      </p:to>
                                    </p:set>
                                    <p:animEffect transition="in" filter="fade">
                                      <p:cBhvr>
                                        <p:cTn id="13" dur="500"/>
                                        <p:tgtEl>
                                          <p:spTgt spid="2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1"/>
                                        </p:tgtEl>
                                        <p:attrNameLst>
                                          <p:attrName>style.visibility</p:attrName>
                                        </p:attrNameLst>
                                      </p:cBhvr>
                                      <p:to>
                                        <p:strVal val="visible"/>
                                      </p:to>
                                    </p:set>
                                    <p:animEffect transition="in" filter="fade">
                                      <p:cBhvr>
                                        <p:cTn id="16" dur="500"/>
                                        <p:tgtEl>
                                          <p:spTgt spid="24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2"/>
                                        </p:tgtEl>
                                        <p:attrNameLst>
                                          <p:attrName>style.visibility</p:attrName>
                                        </p:attrNameLst>
                                      </p:cBhvr>
                                      <p:to>
                                        <p:strVal val="visible"/>
                                      </p:to>
                                    </p:set>
                                    <p:animEffect transition="in" filter="fade">
                                      <p:cBhvr>
                                        <p:cTn id="19" dur="500"/>
                                        <p:tgtEl>
                                          <p:spTgt spid="242"/>
                                        </p:tgtEl>
                                      </p:cBhvr>
                                    </p:animEffect>
                                  </p:childTnLst>
                                </p:cTn>
                              </p:par>
                            </p:childTnLst>
                          </p:cTn>
                        </p:par>
                      </p:childTnLst>
                    </p:cTn>
                  </p:par>
                </p:childTnLst>
              </p:cTn>
              <p:nextCondLst>
                <p:cond evt="onClick" delay="0">
                  <p:tgtEl>
                    <p:spTgt spid="232"/>
                  </p:tgtEl>
                </p:cond>
              </p:nextCondLst>
            </p:seq>
          </p:childTnLst>
        </p:cTn>
      </p:par>
    </p:tnLst>
    <p:bldLst>
      <p:bldP spid="238" grpId="0" animBg="1"/>
      <p:bldP spid="239" grpId="0" animBg="1"/>
      <p:bldP spid="240" grpId="0" animBg="1"/>
      <p:bldP spid="241" grpId="0" animBg="1"/>
      <p:bldP spid="2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263525" y="676894"/>
            <a:ext cx="11736388" cy="5759531"/>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chemeClr val="dk1"/>
              </a:buClr>
              <a:buSzPts val="1800"/>
              <a:buFont typeface="Arial"/>
              <a:buNone/>
            </a:pPr>
            <a:r>
              <a:rPr lang="en-GB" sz="2400" b="1" i="0" u="none" strike="noStrike" cap="none">
                <a:solidFill>
                  <a:srgbClr val="222222"/>
                </a:solidFill>
                <a:latin typeface="Century Gothic"/>
                <a:ea typeface="Century Gothic"/>
                <a:cs typeface="Century Gothic"/>
                <a:sym typeface="Century Gothic"/>
              </a:rPr>
              <a:t>Summary</a:t>
            </a:r>
            <a:endParaRPr/>
          </a:p>
          <a:p>
            <a:pPr marL="0" marR="0" lvl="0" indent="0" algn="l" rtl="0">
              <a:lnSpc>
                <a:spcPct val="110000"/>
              </a:lnSpc>
              <a:spcBef>
                <a:spcPts val="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Key Vocabulary and Sentence Stems </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Diagnostic Question</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Learning Objective</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Starter – Multiples of 100</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Let’s Learn</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Follow Me – How many tens?</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Your Turn (1) – </a:t>
            </a:r>
            <a:r>
              <a:rPr lang="en-GB" sz="1800">
                <a:solidFill>
                  <a:srgbClr val="222222"/>
                </a:solidFill>
                <a:latin typeface="Century Gothic"/>
                <a:ea typeface="Century Gothic"/>
                <a:cs typeface="Century Gothic"/>
                <a:sym typeface="Century Gothic"/>
              </a:rPr>
              <a:t>How many tens?</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Follow Me – Gattegno chart</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Your Turn (2) – </a:t>
            </a:r>
            <a:r>
              <a:rPr lang="en-GB" sz="1800">
                <a:solidFill>
                  <a:srgbClr val="222222"/>
                </a:solidFill>
                <a:latin typeface="Century Gothic"/>
                <a:ea typeface="Century Gothic"/>
                <a:cs typeface="Century Gothic"/>
                <a:sym typeface="Century Gothic"/>
              </a:rPr>
              <a:t>Gattegno chart</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Follow Me – Measure problems</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Your Turn (3) – </a:t>
            </a:r>
            <a:r>
              <a:rPr lang="en-GB" sz="1800">
                <a:solidFill>
                  <a:srgbClr val="222222"/>
                </a:solidFill>
                <a:latin typeface="Century Gothic"/>
                <a:ea typeface="Century Gothic"/>
                <a:cs typeface="Century Gothic"/>
                <a:sym typeface="Century Gothic"/>
              </a:rPr>
              <a:t>Measure problems</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Let’s Reflect </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Support Slides – Based on counting in powers of 10</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Key Vocabulary</a:t>
            </a:r>
            <a:endParaRPr/>
          </a:p>
        </p:txBody>
      </p:sp>
      <p:sp>
        <p:nvSpPr>
          <p:cNvPr id="61" name="Google Shape;61;p3"/>
          <p:cNvSpPr txBox="1"/>
          <p:nvPr/>
        </p:nvSpPr>
        <p:spPr>
          <a:xfrm>
            <a:off x="263524" y="3216993"/>
            <a:ext cx="2717181" cy="424014"/>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277BD"/>
              </a:buClr>
              <a:buSzPts val="1600"/>
              <a:buFont typeface="Arial"/>
              <a:buNone/>
            </a:pPr>
            <a:r>
              <a:rPr lang="en-GB" sz="1600" b="1" i="0" u="none" strike="noStrike" cap="none">
                <a:solidFill>
                  <a:srgbClr val="0277BD"/>
                </a:solidFill>
                <a:latin typeface="Century Gothic"/>
                <a:ea typeface="Century Gothic"/>
                <a:cs typeface="Century Gothic"/>
                <a:sym typeface="Century Gothic"/>
              </a:rPr>
              <a:t>Sentence Stems</a:t>
            </a:r>
            <a:endParaRPr/>
          </a:p>
        </p:txBody>
      </p:sp>
      <p:sp>
        <p:nvSpPr>
          <p:cNvPr id="62" name="Google Shape;62;p3"/>
          <p:cNvSpPr txBox="1"/>
          <p:nvPr/>
        </p:nvSpPr>
        <p:spPr>
          <a:xfrm>
            <a:off x="263524" y="3641007"/>
            <a:ext cx="11736300" cy="24474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dk1"/>
              </a:buClr>
              <a:buSzPts val="1100"/>
              <a:buFont typeface="Arial"/>
              <a:buNone/>
            </a:pPr>
            <a:r>
              <a:rPr lang="en-GB" sz="1800">
                <a:solidFill>
                  <a:srgbClr val="222222"/>
                </a:solidFill>
                <a:latin typeface="Century Gothic"/>
                <a:ea typeface="Century Gothic"/>
                <a:cs typeface="Century Gothic"/>
                <a:sym typeface="Century Gothic"/>
              </a:rPr>
              <a:t>There are ten hundreds in one thousand.</a:t>
            </a:r>
            <a:endParaRPr sz="1800">
              <a:solidFill>
                <a:srgbClr val="222222"/>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chemeClr val="dk1"/>
              </a:buClr>
              <a:buSzPts val="1100"/>
              <a:buFont typeface="Arial"/>
              <a:buNone/>
            </a:pPr>
            <a:r>
              <a:rPr lang="en-GB" sz="1800">
                <a:solidFill>
                  <a:srgbClr val="222222"/>
                </a:solidFill>
                <a:latin typeface="Century Gothic"/>
                <a:ea typeface="Century Gothic"/>
                <a:cs typeface="Century Gothic"/>
                <a:sym typeface="Century Gothic"/>
              </a:rPr>
              <a:t>There are one hundred tens in one thousand.</a:t>
            </a:r>
            <a:endParaRPr sz="1800">
              <a:solidFill>
                <a:srgbClr val="222222"/>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chemeClr val="dk1"/>
              </a:buClr>
              <a:buSzPts val="1100"/>
              <a:buFont typeface="Arial"/>
              <a:buNone/>
            </a:pPr>
            <a:r>
              <a:rPr lang="en-GB" sz="1800">
                <a:solidFill>
                  <a:srgbClr val="222222"/>
                </a:solidFill>
                <a:latin typeface="Century Gothic"/>
                <a:ea typeface="Century Gothic"/>
                <a:cs typeface="Century Gothic"/>
                <a:sym typeface="Century Gothic"/>
              </a:rPr>
              <a:t>There are ten one thousands in ten thousand.</a:t>
            </a:r>
            <a:endParaRPr sz="1800">
              <a:solidFill>
                <a:srgbClr val="222222"/>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chemeClr val="dk1"/>
              </a:buClr>
              <a:buSzPts val="1100"/>
              <a:buFont typeface="Arial"/>
              <a:buNone/>
            </a:pPr>
            <a:r>
              <a:rPr lang="en-GB" sz="1800">
                <a:solidFill>
                  <a:srgbClr val="222222"/>
                </a:solidFill>
                <a:latin typeface="Century Gothic"/>
                <a:ea typeface="Century Gothic"/>
                <a:cs typeface="Century Gothic"/>
                <a:sym typeface="Century Gothic"/>
              </a:rPr>
              <a:t>There are one hundred hundreds in ten thousand.</a:t>
            </a:r>
            <a:endParaRPr sz="1800">
              <a:solidFill>
                <a:srgbClr val="222222"/>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chemeClr val="dk1"/>
              </a:buClr>
              <a:buSzPts val="1100"/>
              <a:buFont typeface="Arial"/>
              <a:buNone/>
            </a:pPr>
            <a:r>
              <a:rPr lang="en-GB" sz="1800">
                <a:solidFill>
                  <a:srgbClr val="222222"/>
                </a:solidFill>
                <a:latin typeface="Century Gothic"/>
                <a:ea typeface="Century Gothic"/>
                <a:cs typeface="Century Gothic"/>
                <a:sym typeface="Century Gothic"/>
              </a:rPr>
              <a:t>There are ten ten thousands in one hundred thousand.</a:t>
            </a:r>
            <a:endParaRPr sz="1800">
              <a:solidFill>
                <a:srgbClr val="222222"/>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endParaRPr sz="1800">
              <a:solidFill>
                <a:srgbClr val="222222"/>
              </a:solidFill>
              <a:latin typeface="Century Gothic"/>
              <a:ea typeface="Century Gothic"/>
              <a:cs typeface="Century Gothic"/>
              <a:sym typeface="Century Gothic"/>
            </a:endParaRPr>
          </a:p>
        </p:txBody>
      </p:sp>
      <p:graphicFrame>
        <p:nvGraphicFramePr>
          <p:cNvPr id="63" name="Google Shape;63;p3"/>
          <p:cNvGraphicFramePr/>
          <p:nvPr>
            <p:extLst>
              <p:ext uri="{D42A27DB-BD31-4B8C-83A1-F6EECF244321}">
                <p14:modId xmlns:p14="http://schemas.microsoft.com/office/powerpoint/2010/main" val="1196868833"/>
              </p:ext>
            </p:extLst>
          </p:nvPr>
        </p:nvGraphicFramePr>
        <p:xfrm>
          <a:off x="263524" y="1155866"/>
          <a:ext cx="11736400" cy="736620"/>
        </p:xfrm>
        <a:graphic>
          <a:graphicData uri="http://schemas.openxmlformats.org/drawingml/2006/table">
            <a:tbl>
              <a:tblPr firstRow="1" bandRow="1">
                <a:noFill/>
                <a:tableStyleId>{FB06D8E6-3ACA-447C-A869-23825D245E34}</a:tableStyleId>
              </a:tblPr>
              <a:tblGrid>
                <a:gridCol w="5868200">
                  <a:extLst>
                    <a:ext uri="{9D8B030D-6E8A-4147-A177-3AD203B41FA5}">
                      <a16:colId xmlns:a16="http://schemas.microsoft.com/office/drawing/2014/main" val="20000"/>
                    </a:ext>
                  </a:extLst>
                </a:gridCol>
                <a:gridCol w="5868200">
                  <a:extLst>
                    <a:ext uri="{9D8B030D-6E8A-4147-A177-3AD203B41FA5}">
                      <a16:colId xmlns:a16="http://schemas.microsoft.com/office/drawing/2014/main" val="20001"/>
                    </a:ext>
                  </a:extLst>
                </a:gridCol>
              </a:tblGrid>
              <a:tr h="0">
                <a:tc>
                  <a:txBody>
                    <a:bodyPr/>
                    <a:lstStyle/>
                    <a:p>
                      <a:pPr marL="0" marR="0" lvl="0" indent="0" algn="l" rtl="0">
                        <a:spcBef>
                          <a:spcPts val="0"/>
                        </a:spcBef>
                        <a:spcAft>
                          <a:spcPts val="0"/>
                        </a:spcAft>
                        <a:buNone/>
                      </a:pPr>
                      <a:r>
                        <a:rPr lang="en-GB" sz="1800" b="0" u="none" strike="noStrike" cap="none" dirty="0">
                          <a:solidFill>
                            <a:srgbClr val="222222"/>
                          </a:solidFill>
                          <a:latin typeface="Century Gothic"/>
                          <a:ea typeface="Century Gothic"/>
                          <a:cs typeface="Century Gothic"/>
                          <a:sym typeface="Century Gothic"/>
                        </a:rPr>
                        <a:t>ten thousand</a:t>
                      </a:r>
                      <a:endParaRPr sz="1800" b="0" dirty="0">
                        <a:solidFill>
                          <a:srgbClr val="222222"/>
                        </a:solidFill>
                        <a:latin typeface="Century Gothic"/>
                        <a:ea typeface="Century Gothic"/>
                        <a:cs typeface="Century Gothic"/>
                        <a:sym typeface="Century Gothic"/>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spcBef>
                          <a:spcPts val="0"/>
                        </a:spcBef>
                        <a:spcAft>
                          <a:spcPts val="0"/>
                        </a:spcAft>
                        <a:buNone/>
                      </a:pPr>
                      <a:r>
                        <a:rPr lang="en-GB" sz="1800" b="0" dirty="0">
                          <a:solidFill>
                            <a:srgbClr val="222222"/>
                          </a:solidFill>
                          <a:latin typeface="Century Gothic"/>
                          <a:ea typeface="Century Gothic"/>
                          <a:cs typeface="Century Gothic"/>
                          <a:sym typeface="Century Gothic"/>
                        </a:rPr>
                        <a:t>million</a:t>
                      </a:r>
                      <a:endParaRPr sz="1800" b="0" dirty="0">
                        <a:solidFill>
                          <a:srgbClr val="222222"/>
                        </a:solidFill>
                        <a:latin typeface="Century Gothic"/>
                        <a:ea typeface="Century Gothic"/>
                        <a:cs typeface="Century Gothic"/>
                        <a:sym typeface="Century Gothic"/>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GB" sz="1800">
                          <a:solidFill>
                            <a:srgbClr val="222222"/>
                          </a:solidFill>
                          <a:latin typeface="Century Gothic"/>
                          <a:ea typeface="Century Gothic"/>
                          <a:cs typeface="Century Gothic"/>
                          <a:sym typeface="Century Gothic"/>
                        </a:rPr>
                        <a:t>hundred thousand</a:t>
                      </a:r>
                      <a:endParaRPr sz="1800">
                        <a:solidFill>
                          <a:srgbClr val="222222"/>
                        </a:solidFill>
                        <a:latin typeface="Century Gothic"/>
                        <a:ea typeface="Century Gothic"/>
                        <a:cs typeface="Century Gothic"/>
                        <a:sym typeface="Century Gothic"/>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spcBef>
                          <a:spcPts val="0"/>
                        </a:spcBef>
                        <a:spcAft>
                          <a:spcPts val="0"/>
                        </a:spcAft>
                        <a:buNone/>
                      </a:pPr>
                      <a:r>
                        <a:rPr lang="en-GB" sz="1800" dirty="0">
                          <a:solidFill>
                            <a:srgbClr val="222222"/>
                          </a:solidFill>
                          <a:latin typeface="Century Gothic"/>
                          <a:ea typeface="Century Gothic"/>
                          <a:cs typeface="Century Gothic"/>
                          <a:sym typeface="Century Gothic"/>
                        </a:rPr>
                        <a:t>integer</a:t>
                      </a:r>
                      <a:endParaRPr sz="1800" dirty="0">
                        <a:solidFill>
                          <a:srgbClr val="222222"/>
                        </a:solidFill>
                        <a:latin typeface="Century Gothic"/>
                        <a:ea typeface="Century Gothic"/>
                        <a:cs typeface="Century Gothic"/>
                        <a:sym typeface="Century Gothic"/>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4"/>
          <p:cNvSpPr txBox="1">
            <a:spLocks noGrp="1"/>
          </p:cNvSpPr>
          <p:nvPr>
            <p:ph type="body" idx="1"/>
          </p:nvPr>
        </p:nvSpPr>
        <p:spPr>
          <a:xfrm>
            <a:off x="263047" y="1293813"/>
            <a:ext cx="11736887" cy="1722519"/>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What number is 100 times the size of 350?</a:t>
            </a:r>
            <a:endParaRPr b="1"/>
          </a:p>
        </p:txBody>
      </p:sp>
      <p:sp>
        <p:nvSpPr>
          <p:cNvPr id="70" name="Google Shape;70;p4"/>
          <p:cNvSpPr txBox="1">
            <a:spLocks noGrp="1"/>
          </p:cNvSpPr>
          <p:nvPr>
            <p:ph type="body" idx="2"/>
          </p:nvPr>
        </p:nvSpPr>
        <p:spPr>
          <a:xfrm>
            <a:off x="820506" y="3466464"/>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3,500</a:t>
            </a:r>
            <a:endParaRPr/>
          </a:p>
        </p:txBody>
      </p:sp>
      <p:sp>
        <p:nvSpPr>
          <p:cNvPr id="71" name="Google Shape;71;p4"/>
          <p:cNvSpPr txBox="1">
            <a:spLocks noGrp="1"/>
          </p:cNvSpPr>
          <p:nvPr>
            <p:ph type="body" idx="3"/>
          </p:nvPr>
        </p:nvSpPr>
        <p:spPr>
          <a:xfrm>
            <a:off x="820506" y="4794521"/>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30,050</a:t>
            </a:r>
            <a:endParaRPr/>
          </a:p>
        </p:txBody>
      </p:sp>
      <p:sp>
        <p:nvSpPr>
          <p:cNvPr id="72" name="Google Shape;72;p4"/>
          <p:cNvSpPr txBox="1">
            <a:spLocks noGrp="1"/>
          </p:cNvSpPr>
          <p:nvPr>
            <p:ph type="body" idx="4"/>
          </p:nvPr>
        </p:nvSpPr>
        <p:spPr>
          <a:xfrm>
            <a:off x="6688949" y="3466464"/>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35,000</a:t>
            </a:r>
            <a:endParaRPr/>
          </a:p>
        </p:txBody>
      </p:sp>
      <p:sp>
        <p:nvSpPr>
          <p:cNvPr id="73" name="Google Shape;73;p4"/>
          <p:cNvSpPr txBox="1">
            <a:spLocks noGrp="1"/>
          </p:cNvSpPr>
          <p:nvPr>
            <p:ph type="body" idx="5"/>
          </p:nvPr>
        </p:nvSpPr>
        <p:spPr>
          <a:xfrm>
            <a:off x="6688947" y="4794521"/>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30,500</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5"/>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800"/>
              <a:buFont typeface="Calibri"/>
              <a:buNone/>
            </a:pPr>
            <a:r>
              <a:rPr lang="en-GB"/>
              <a:t>To understand the relationship between numbers in different columns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6"/>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Starter</a:t>
            </a:r>
            <a:endParaRPr/>
          </a:p>
        </p:txBody>
      </p:sp>
      <p:sp>
        <p:nvSpPr>
          <p:cNvPr id="85" name="Google Shape;85;p6"/>
          <p:cNvSpPr txBox="1">
            <a:spLocks noGrp="1"/>
          </p:cNvSpPr>
          <p:nvPr>
            <p:ph type="body" idx="2"/>
          </p:nvPr>
        </p:nvSpPr>
        <p:spPr>
          <a:xfrm>
            <a:off x="263046" y="1176339"/>
            <a:ext cx="11736887" cy="567482"/>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dirty="0"/>
              <a:t>How many multiples of 100 can you find?</a:t>
            </a:r>
            <a:endParaRPr b="1" dirty="0"/>
          </a:p>
          <a:p>
            <a:pPr marL="0" lvl="0" indent="0" algn="l" rtl="0">
              <a:lnSpc>
                <a:spcPct val="150000"/>
              </a:lnSpc>
              <a:spcBef>
                <a:spcPts val="0"/>
              </a:spcBef>
              <a:spcAft>
                <a:spcPts val="0"/>
              </a:spcAft>
              <a:buClr>
                <a:srgbClr val="222222"/>
              </a:buClr>
              <a:buSzPts val="1800"/>
              <a:buNone/>
            </a:pPr>
            <a:endParaRPr dirty="0"/>
          </a:p>
          <a:p>
            <a:pPr marL="0" lvl="0" indent="0" algn="l" rtl="0">
              <a:lnSpc>
                <a:spcPct val="150000"/>
              </a:lnSpc>
              <a:spcBef>
                <a:spcPts val="0"/>
              </a:spcBef>
              <a:spcAft>
                <a:spcPts val="0"/>
              </a:spcAft>
              <a:buClr>
                <a:srgbClr val="222222"/>
              </a:buClr>
              <a:buSzPts val="1800"/>
              <a:buNone/>
            </a:pPr>
            <a:endParaRPr dirty="0"/>
          </a:p>
        </p:txBody>
      </p:sp>
      <p:sp>
        <p:nvSpPr>
          <p:cNvPr id="86" name="Google Shape;86;p6"/>
          <p:cNvSpPr txBox="1"/>
          <p:nvPr/>
        </p:nvSpPr>
        <p:spPr>
          <a:xfrm>
            <a:off x="192067" y="5989413"/>
            <a:ext cx="10212600" cy="50779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There are 4: 6,000; 1,100;  3,100;  1,200</a:t>
            </a:r>
            <a:endParaRPr dirty="0"/>
          </a:p>
        </p:txBody>
      </p:sp>
      <p:sp>
        <p:nvSpPr>
          <p:cNvPr id="87" name="Google Shape;87;p6"/>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92" name="Google Shape;92;p6"/>
          <p:cNvGrpSpPr/>
          <p:nvPr/>
        </p:nvGrpSpPr>
        <p:grpSpPr>
          <a:xfrm>
            <a:off x="8091609" y="3272034"/>
            <a:ext cx="955573" cy="944782"/>
            <a:chOff x="1491775" y="2567206"/>
            <a:chExt cx="955573" cy="944782"/>
          </a:xfrm>
        </p:grpSpPr>
        <p:pic>
          <p:nvPicPr>
            <p:cNvPr id="93" name="Google Shape;93;p6"/>
            <p:cNvPicPr preferRelativeResize="0"/>
            <p:nvPr/>
          </p:nvPicPr>
          <p:blipFill rotWithShape="1">
            <a:blip r:embed="rId3">
              <a:alphaModFix/>
            </a:blip>
            <a:srcRect/>
            <a:stretch/>
          </p:blipFill>
          <p:spPr>
            <a:xfrm>
              <a:off x="1491848" y="2567206"/>
              <a:ext cx="955500" cy="944782"/>
            </a:xfrm>
            <a:prstGeom prst="rect">
              <a:avLst/>
            </a:prstGeom>
            <a:noFill/>
            <a:ln>
              <a:noFill/>
            </a:ln>
          </p:spPr>
        </p:pic>
        <p:sp>
          <p:nvSpPr>
            <p:cNvPr id="94" name="Google Shape;94;p6"/>
            <p:cNvSpPr txBox="1"/>
            <p:nvPr/>
          </p:nvSpPr>
          <p:spPr>
            <a:xfrm>
              <a:off x="1491775" y="2750838"/>
              <a:ext cx="9555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400" dirty="0">
                  <a:latin typeface="Century Gothic"/>
                  <a:ea typeface="Century Gothic"/>
                  <a:cs typeface="Century Gothic"/>
                  <a:sym typeface="Century Gothic"/>
                </a:rPr>
                <a:t>901</a:t>
              </a:r>
              <a:endParaRPr sz="2400" dirty="0">
                <a:latin typeface="Century Gothic"/>
                <a:ea typeface="Century Gothic"/>
                <a:cs typeface="Century Gothic"/>
                <a:sym typeface="Century Gothic"/>
              </a:endParaRPr>
            </a:p>
          </p:txBody>
        </p:sp>
      </p:grpSp>
      <p:grpSp>
        <p:nvGrpSpPr>
          <p:cNvPr id="95" name="Google Shape;95;p6"/>
          <p:cNvGrpSpPr/>
          <p:nvPr/>
        </p:nvGrpSpPr>
        <p:grpSpPr>
          <a:xfrm>
            <a:off x="7828037" y="1297637"/>
            <a:ext cx="1018361" cy="951122"/>
            <a:chOff x="5876164" y="2558649"/>
            <a:chExt cx="1018361" cy="951122"/>
          </a:xfrm>
        </p:grpSpPr>
        <p:pic>
          <p:nvPicPr>
            <p:cNvPr id="96" name="Google Shape;96;p6"/>
            <p:cNvPicPr preferRelativeResize="0"/>
            <p:nvPr/>
          </p:nvPicPr>
          <p:blipFill rotWithShape="1">
            <a:blip r:embed="rId4">
              <a:alphaModFix/>
            </a:blip>
            <a:srcRect/>
            <a:stretch/>
          </p:blipFill>
          <p:spPr>
            <a:xfrm>
              <a:off x="5876164" y="2558649"/>
              <a:ext cx="1018361" cy="951122"/>
            </a:xfrm>
            <a:prstGeom prst="rect">
              <a:avLst/>
            </a:prstGeom>
            <a:noFill/>
            <a:ln>
              <a:noFill/>
            </a:ln>
          </p:spPr>
        </p:pic>
        <p:sp>
          <p:nvSpPr>
            <p:cNvPr id="97" name="Google Shape;97;p6"/>
            <p:cNvSpPr txBox="1"/>
            <p:nvPr/>
          </p:nvSpPr>
          <p:spPr>
            <a:xfrm>
              <a:off x="5954100" y="2750825"/>
              <a:ext cx="8625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400" dirty="0">
                  <a:latin typeface="Century Gothic"/>
                  <a:ea typeface="Century Gothic"/>
                  <a:cs typeface="Century Gothic"/>
                  <a:sym typeface="Century Gothic"/>
                </a:rPr>
                <a:t>305</a:t>
              </a:r>
              <a:endParaRPr sz="2400" dirty="0">
                <a:latin typeface="Century Gothic"/>
                <a:ea typeface="Century Gothic"/>
                <a:cs typeface="Century Gothic"/>
                <a:sym typeface="Century Gothic"/>
              </a:endParaRPr>
            </a:p>
          </p:txBody>
        </p:sp>
      </p:grpSp>
      <p:grpSp>
        <p:nvGrpSpPr>
          <p:cNvPr id="5" name="Group 4">
            <a:extLst>
              <a:ext uri="{FF2B5EF4-FFF2-40B4-BE49-F238E27FC236}">
                <a16:creationId xmlns:a16="http://schemas.microsoft.com/office/drawing/2014/main" id="{0210D7FC-B56D-E54C-8A35-AE49DDA66ADF}"/>
              </a:ext>
            </a:extLst>
          </p:cNvPr>
          <p:cNvGrpSpPr/>
          <p:nvPr/>
        </p:nvGrpSpPr>
        <p:grpSpPr>
          <a:xfrm>
            <a:off x="5206248" y="4250058"/>
            <a:ext cx="1018361" cy="944781"/>
            <a:chOff x="4848848" y="3748430"/>
            <a:chExt cx="1018361" cy="944781"/>
          </a:xfrm>
        </p:grpSpPr>
        <p:pic>
          <p:nvPicPr>
            <p:cNvPr id="88" name="Google Shape;88;p6"/>
            <p:cNvPicPr preferRelativeResize="0"/>
            <p:nvPr/>
          </p:nvPicPr>
          <p:blipFill rotWithShape="1">
            <a:blip r:embed="rId5">
              <a:alphaModFix/>
            </a:blip>
            <a:srcRect/>
            <a:stretch/>
          </p:blipFill>
          <p:spPr>
            <a:xfrm>
              <a:off x="4848848" y="3748430"/>
              <a:ext cx="1018361" cy="944781"/>
            </a:xfrm>
            <a:prstGeom prst="rect">
              <a:avLst/>
            </a:prstGeom>
            <a:noFill/>
            <a:ln>
              <a:noFill/>
            </a:ln>
          </p:spPr>
        </p:pic>
        <p:sp>
          <p:nvSpPr>
            <p:cNvPr id="98" name="Google Shape;98;p6"/>
            <p:cNvSpPr txBox="1"/>
            <p:nvPr/>
          </p:nvSpPr>
          <p:spPr>
            <a:xfrm>
              <a:off x="4884861" y="3938989"/>
              <a:ext cx="946334"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400" dirty="0">
                  <a:latin typeface="Century Gothic"/>
                  <a:ea typeface="Century Gothic"/>
                  <a:cs typeface="Century Gothic"/>
                  <a:sym typeface="Century Gothic"/>
                </a:rPr>
                <a:t>350</a:t>
              </a:r>
              <a:endParaRPr sz="2400" dirty="0">
                <a:latin typeface="Century Gothic"/>
                <a:ea typeface="Century Gothic"/>
                <a:cs typeface="Century Gothic"/>
                <a:sym typeface="Century Gothic"/>
              </a:endParaRPr>
            </a:p>
          </p:txBody>
        </p:sp>
      </p:grpSp>
      <p:grpSp>
        <p:nvGrpSpPr>
          <p:cNvPr id="99" name="Google Shape;99;p6"/>
          <p:cNvGrpSpPr/>
          <p:nvPr/>
        </p:nvGrpSpPr>
        <p:grpSpPr>
          <a:xfrm>
            <a:off x="4363964" y="1916361"/>
            <a:ext cx="1018361" cy="951122"/>
            <a:chOff x="3696498" y="2181188"/>
            <a:chExt cx="1018361" cy="951122"/>
          </a:xfrm>
        </p:grpSpPr>
        <p:pic>
          <p:nvPicPr>
            <p:cNvPr id="100" name="Google Shape;100;p6"/>
            <p:cNvPicPr preferRelativeResize="0"/>
            <p:nvPr/>
          </p:nvPicPr>
          <p:blipFill rotWithShape="1">
            <a:blip r:embed="rId6">
              <a:alphaModFix/>
            </a:blip>
            <a:srcRect/>
            <a:stretch/>
          </p:blipFill>
          <p:spPr>
            <a:xfrm>
              <a:off x="3696498" y="2181188"/>
              <a:ext cx="1018361" cy="951122"/>
            </a:xfrm>
            <a:prstGeom prst="rect">
              <a:avLst/>
            </a:prstGeom>
            <a:noFill/>
            <a:ln>
              <a:noFill/>
            </a:ln>
          </p:spPr>
        </p:pic>
        <p:sp>
          <p:nvSpPr>
            <p:cNvPr id="101" name="Google Shape;101;p6"/>
            <p:cNvSpPr txBox="1"/>
            <p:nvPr/>
          </p:nvSpPr>
          <p:spPr>
            <a:xfrm>
              <a:off x="3738404" y="2372965"/>
              <a:ext cx="955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dirty="0">
                  <a:latin typeface="Century Gothic"/>
                  <a:ea typeface="Century Gothic"/>
                  <a:cs typeface="Century Gothic"/>
                  <a:sym typeface="Century Gothic"/>
                </a:rPr>
                <a:t>5,010</a:t>
              </a:r>
              <a:endParaRPr sz="3000" dirty="0">
                <a:latin typeface="Century Gothic"/>
                <a:ea typeface="Century Gothic"/>
                <a:cs typeface="Century Gothic"/>
                <a:sym typeface="Century Gothic"/>
              </a:endParaRPr>
            </a:p>
          </p:txBody>
        </p:sp>
      </p:grpSp>
      <p:grpSp>
        <p:nvGrpSpPr>
          <p:cNvPr id="8" name="Group 7">
            <a:extLst>
              <a:ext uri="{FF2B5EF4-FFF2-40B4-BE49-F238E27FC236}">
                <a16:creationId xmlns:a16="http://schemas.microsoft.com/office/drawing/2014/main" id="{1FAA1560-3D7E-1D43-AEFF-3F892855AEDE}"/>
              </a:ext>
            </a:extLst>
          </p:cNvPr>
          <p:cNvGrpSpPr/>
          <p:nvPr/>
        </p:nvGrpSpPr>
        <p:grpSpPr>
          <a:xfrm>
            <a:off x="10154643" y="3483538"/>
            <a:ext cx="1030125" cy="944781"/>
            <a:chOff x="9463041" y="3397320"/>
            <a:chExt cx="1030125" cy="944781"/>
          </a:xfrm>
        </p:grpSpPr>
        <p:pic>
          <p:nvPicPr>
            <p:cNvPr id="91" name="Google Shape;91;p6"/>
            <p:cNvPicPr preferRelativeResize="0"/>
            <p:nvPr/>
          </p:nvPicPr>
          <p:blipFill rotWithShape="1">
            <a:blip r:embed="rId7">
              <a:alphaModFix/>
            </a:blip>
            <a:srcRect/>
            <a:stretch/>
          </p:blipFill>
          <p:spPr>
            <a:xfrm>
              <a:off x="9474805" y="3397320"/>
              <a:ext cx="1018361" cy="944781"/>
            </a:xfrm>
            <a:prstGeom prst="rect">
              <a:avLst/>
            </a:prstGeom>
            <a:noFill/>
            <a:ln>
              <a:noFill/>
            </a:ln>
          </p:spPr>
        </p:pic>
        <p:sp>
          <p:nvSpPr>
            <p:cNvPr id="102" name="Google Shape;102;p6"/>
            <p:cNvSpPr txBox="1"/>
            <p:nvPr/>
          </p:nvSpPr>
          <p:spPr>
            <a:xfrm>
              <a:off x="9463041" y="3589475"/>
              <a:ext cx="1030125"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dirty="0">
                  <a:latin typeface="Century Gothic"/>
                  <a:ea typeface="Century Gothic"/>
                  <a:cs typeface="Century Gothic"/>
                  <a:sym typeface="Century Gothic"/>
                </a:rPr>
                <a:t>1,200</a:t>
              </a:r>
              <a:endParaRPr sz="2400" dirty="0">
                <a:latin typeface="Century Gothic"/>
                <a:ea typeface="Century Gothic"/>
                <a:cs typeface="Century Gothic"/>
                <a:sym typeface="Century Gothic"/>
              </a:endParaRPr>
            </a:p>
          </p:txBody>
        </p:sp>
      </p:grpSp>
      <p:grpSp>
        <p:nvGrpSpPr>
          <p:cNvPr id="3" name="Group 2">
            <a:extLst>
              <a:ext uri="{FF2B5EF4-FFF2-40B4-BE49-F238E27FC236}">
                <a16:creationId xmlns:a16="http://schemas.microsoft.com/office/drawing/2014/main" id="{D2CBE033-658D-8349-8726-0935C5DB0F63}"/>
              </a:ext>
            </a:extLst>
          </p:cNvPr>
          <p:cNvGrpSpPr/>
          <p:nvPr/>
        </p:nvGrpSpPr>
        <p:grpSpPr>
          <a:xfrm>
            <a:off x="6437799" y="2796473"/>
            <a:ext cx="1069170" cy="951122"/>
            <a:chOff x="7932228" y="2558717"/>
            <a:chExt cx="1069170" cy="951122"/>
          </a:xfrm>
        </p:grpSpPr>
        <p:pic>
          <p:nvPicPr>
            <p:cNvPr id="90" name="Google Shape;90;p6"/>
            <p:cNvPicPr preferRelativeResize="0"/>
            <p:nvPr/>
          </p:nvPicPr>
          <p:blipFill rotWithShape="1">
            <a:blip r:embed="rId8">
              <a:alphaModFix/>
            </a:blip>
            <a:srcRect/>
            <a:stretch/>
          </p:blipFill>
          <p:spPr>
            <a:xfrm>
              <a:off x="7983037" y="2558717"/>
              <a:ext cx="1018361" cy="951122"/>
            </a:xfrm>
            <a:prstGeom prst="rect">
              <a:avLst/>
            </a:prstGeom>
            <a:noFill/>
            <a:ln>
              <a:noFill/>
            </a:ln>
          </p:spPr>
        </p:pic>
        <p:sp>
          <p:nvSpPr>
            <p:cNvPr id="103" name="Google Shape;103;p6"/>
            <p:cNvSpPr txBox="1"/>
            <p:nvPr/>
          </p:nvSpPr>
          <p:spPr>
            <a:xfrm>
              <a:off x="7932228" y="2690537"/>
              <a:ext cx="106917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dirty="0">
                  <a:latin typeface="Century Gothic"/>
                  <a:ea typeface="Century Gothic"/>
                  <a:cs typeface="Century Gothic"/>
                  <a:sym typeface="Century Gothic"/>
                </a:rPr>
                <a:t> </a:t>
              </a:r>
              <a:r>
                <a:rPr lang="en-GB" sz="2400" dirty="0">
                  <a:latin typeface="Century Gothic"/>
                  <a:ea typeface="Century Gothic"/>
                  <a:cs typeface="Century Gothic"/>
                  <a:sym typeface="Century Gothic"/>
                </a:rPr>
                <a:t>7,001</a:t>
              </a:r>
              <a:endParaRPr sz="2400" dirty="0">
                <a:latin typeface="Century Gothic"/>
                <a:ea typeface="Century Gothic"/>
                <a:cs typeface="Century Gothic"/>
                <a:sym typeface="Century Gothic"/>
              </a:endParaRPr>
            </a:p>
          </p:txBody>
        </p:sp>
      </p:grpSp>
      <p:grpSp>
        <p:nvGrpSpPr>
          <p:cNvPr id="4" name="Group 3">
            <a:extLst>
              <a:ext uri="{FF2B5EF4-FFF2-40B4-BE49-F238E27FC236}">
                <a16:creationId xmlns:a16="http://schemas.microsoft.com/office/drawing/2014/main" id="{D5E652F3-5468-8F4E-A0C2-19659E1EF712}"/>
              </a:ext>
            </a:extLst>
          </p:cNvPr>
          <p:cNvGrpSpPr/>
          <p:nvPr/>
        </p:nvGrpSpPr>
        <p:grpSpPr>
          <a:xfrm>
            <a:off x="2797809" y="2526726"/>
            <a:ext cx="1030135" cy="951123"/>
            <a:chOff x="2658166" y="3922407"/>
            <a:chExt cx="1030135" cy="951123"/>
          </a:xfrm>
        </p:grpSpPr>
        <p:pic>
          <p:nvPicPr>
            <p:cNvPr id="89" name="Google Shape;89;p6"/>
            <p:cNvPicPr preferRelativeResize="0"/>
            <p:nvPr/>
          </p:nvPicPr>
          <p:blipFill rotWithShape="1">
            <a:blip r:embed="rId9">
              <a:alphaModFix/>
            </a:blip>
            <a:srcRect/>
            <a:stretch/>
          </p:blipFill>
          <p:spPr>
            <a:xfrm>
              <a:off x="2669940" y="3922407"/>
              <a:ext cx="1018361" cy="951123"/>
            </a:xfrm>
            <a:prstGeom prst="rect">
              <a:avLst/>
            </a:prstGeom>
            <a:noFill/>
            <a:ln>
              <a:noFill/>
            </a:ln>
          </p:spPr>
        </p:pic>
        <p:sp>
          <p:nvSpPr>
            <p:cNvPr id="104" name="Google Shape;104;p6"/>
            <p:cNvSpPr txBox="1"/>
            <p:nvPr/>
          </p:nvSpPr>
          <p:spPr>
            <a:xfrm>
              <a:off x="2658166" y="4114575"/>
              <a:ext cx="1018361"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400" dirty="0">
                  <a:latin typeface="Century Gothic"/>
                  <a:ea typeface="Century Gothic"/>
                  <a:cs typeface="Century Gothic"/>
                  <a:sym typeface="Century Gothic"/>
                </a:rPr>
                <a:t>1,100</a:t>
              </a:r>
              <a:endParaRPr sz="2400" dirty="0">
                <a:latin typeface="Century Gothic"/>
                <a:ea typeface="Century Gothic"/>
                <a:cs typeface="Century Gothic"/>
                <a:sym typeface="Century Gothic"/>
              </a:endParaRPr>
            </a:p>
          </p:txBody>
        </p:sp>
      </p:grpSp>
      <p:grpSp>
        <p:nvGrpSpPr>
          <p:cNvPr id="105" name="Google Shape;105;p6"/>
          <p:cNvGrpSpPr/>
          <p:nvPr/>
        </p:nvGrpSpPr>
        <p:grpSpPr>
          <a:xfrm>
            <a:off x="811519" y="3742089"/>
            <a:ext cx="1018361" cy="951122"/>
            <a:chOff x="5876164" y="2558649"/>
            <a:chExt cx="1018361" cy="951122"/>
          </a:xfrm>
        </p:grpSpPr>
        <p:pic>
          <p:nvPicPr>
            <p:cNvPr id="106" name="Google Shape;106;p6"/>
            <p:cNvPicPr preferRelativeResize="0"/>
            <p:nvPr/>
          </p:nvPicPr>
          <p:blipFill rotWithShape="1">
            <a:blip r:embed="rId4">
              <a:alphaModFix/>
            </a:blip>
            <a:srcRect/>
            <a:stretch/>
          </p:blipFill>
          <p:spPr>
            <a:xfrm>
              <a:off x="5876164" y="2558649"/>
              <a:ext cx="1018361" cy="951122"/>
            </a:xfrm>
            <a:prstGeom prst="rect">
              <a:avLst/>
            </a:prstGeom>
            <a:noFill/>
            <a:ln>
              <a:noFill/>
            </a:ln>
          </p:spPr>
        </p:pic>
        <p:sp>
          <p:nvSpPr>
            <p:cNvPr id="107" name="Google Shape;107;p6"/>
            <p:cNvSpPr txBox="1"/>
            <p:nvPr/>
          </p:nvSpPr>
          <p:spPr>
            <a:xfrm>
              <a:off x="5954100" y="2750825"/>
              <a:ext cx="8625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400" dirty="0">
                  <a:latin typeface="Century Gothic"/>
                  <a:ea typeface="Century Gothic"/>
                  <a:cs typeface="Century Gothic"/>
                  <a:sym typeface="Century Gothic"/>
                </a:rPr>
                <a:t>830</a:t>
              </a:r>
              <a:endParaRPr sz="2400" dirty="0">
                <a:latin typeface="Century Gothic"/>
                <a:ea typeface="Century Gothic"/>
                <a:cs typeface="Century Gothic"/>
                <a:sym typeface="Century Gothic"/>
              </a:endParaRPr>
            </a:p>
          </p:txBody>
        </p:sp>
      </p:grpSp>
      <p:grpSp>
        <p:nvGrpSpPr>
          <p:cNvPr id="108" name="Google Shape;108;p6"/>
          <p:cNvGrpSpPr/>
          <p:nvPr/>
        </p:nvGrpSpPr>
        <p:grpSpPr>
          <a:xfrm>
            <a:off x="811519" y="1922334"/>
            <a:ext cx="955500" cy="951122"/>
            <a:chOff x="1491848" y="2567206"/>
            <a:chExt cx="955500" cy="951122"/>
          </a:xfrm>
        </p:grpSpPr>
        <p:pic>
          <p:nvPicPr>
            <p:cNvPr id="109" name="Google Shape;109;p6"/>
            <p:cNvPicPr preferRelativeResize="0"/>
            <p:nvPr/>
          </p:nvPicPr>
          <p:blipFill rotWithShape="1">
            <a:blip r:embed="rId3">
              <a:alphaModFix/>
            </a:blip>
            <a:srcRect/>
            <a:stretch/>
          </p:blipFill>
          <p:spPr>
            <a:xfrm>
              <a:off x="1491848" y="2567206"/>
              <a:ext cx="955500" cy="951122"/>
            </a:xfrm>
            <a:prstGeom prst="rect">
              <a:avLst/>
            </a:prstGeom>
            <a:noFill/>
            <a:ln>
              <a:noFill/>
            </a:ln>
          </p:spPr>
        </p:pic>
        <p:sp>
          <p:nvSpPr>
            <p:cNvPr id="110" name="Google Shape;110;p6"/>
            <p:cNvSpPr txBox="1"/>
            <p:nvPr/>
          </p:nvSpPr>
          <p:spPr>
            <a:xfrm>
              <a:off x="1491850" y="2797063"/>
              <a:ext cx="955498"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dirty="0">
                  <a:latin typeface="Century Gothic"/>
                  <a:ea typeface="Century Gothic"/>
                  <a:cs typeface="Century Gothic"/>
                  <a:sym typeface="Century Gothic"/>
                </a:rPr>
                <a:t>6,000</a:t>
              </a:r>
              <a:endParaRPr sz="2400" dirty="0">
                <a:latin typeface="Century Gothic"/>
                <a:ea typeface="Century Gothic"/>
                <a:cs typeface="Century Gothic"/>
                <a:sym typeface="Century Gothic"/>
              </a:endParaRPr>
            </a:p>
          </p:txBody>
        </p:sp>
      </p:grpSp>
      <p:grpSp>
        <p:nvGrpSpPr>
          <p:cNvPr id="6" name="Group 5">
            <a:extLst>
              <a:ext uri="{FF2B5EF4-FFF2-40B4-BE49-F238E27FC236}">
                <a16:creationId xmlns:a16="http://schemas.microsoft.com/office/drawing/2014/main" id="{A9378447-BA4D-AD40-B32D-DA2A0CB6F395}"/>
              </a:ext>
            </a:extLst>
          </p:cNvPr>
          <p:cNvGrpSpPr/>
          <p:nvPr/>
        </p:nvGrpSpPr>
        <p:grpSpPr>
          <a:xfrm>
            <a:off x="2564797" y="4507692"/>
            <a:ext cx="1018361" cy="944781"/>
            <a:chOff x="3928675" y="4953230"/>
            <a:chExt cx="1018361" cy="944781"/>
          </a:xfrm>
        </p:grpSpPr>
        <p:pic>
          <p:nvPicPr>
            <p:cNvPr id="111" name="Google Shape;111;p6"/>
            <p:cNvPicPr preferRelativeResize="0"/>
            <p:nvPr/>
          </p:nvPicPr>
          <p:blipFill rotWithShape="1">
            <a:blip r:embed="rId3">
              <a:alphaModFix/>
            </a:blip>
            <a:srcRect/>
            <a:stretch/>
          </p:blipFill>
          <p:spPr>
            <a:xfrm>
              <a:off x="3971873" y="4953230"/>
              <a:ext cx="955500" cy="944781"/>
            </a:xfrm>
            <a:prstGeom prst="rect">
              <a:avLst/>
            </a:prstGeom>
            <a:noFill/>
            <a:ln>
              <a:noFill/>
            </a:ln>
          </p:spPr>
        </p:pic>
        <p:sp>
          <p:nvSpPr>
            <p:cNvPr id="112" name="Google Shape;112;p6"/>
            <p:cNvSpPr txBox="1"/>
            <p:nvPr/>
          </p:nvSpPr>
          <p:spPr>
            <a:xfrm>
              <a:off x="3928675" y="5145375"/>
              <a:ext cx="1018361"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400" dirty="0">
                  <a:latin typeface="Century Gothic"/>
                  <a:ea typeface="Century Gothic"/>
                  <a:cs typeface="Century Gothic"/>
                  <a:sym typeface="Century Gothic"/>
                </a:rPr>
                <a:t>3,100</a:t>
              </a:r>
              <a:endParaRPr sz="2400" dirty="0">
                <a:latin typeface="Century Gothic"/>
                <a:ea typeface="Century Gothic"/>
                <a:cs typeface="Century Gothic"/>
                <a:sym typeface="Century Gothic"/>
              </a:endParaRPr>
            </a:p>
          </p:txBody>
        </p:sp>
      </p:grpSp>
      <p:grpSp>
        <p:nvGrpSpPr>
          <p:cNvPr id="7" name="Group 6">
            <a:extLst>
              <a:ext uri="{FF2B5EF4-FFF2-40B4-BE49-F238E27FC236}">
                <a16:creationId xmlns:a16="http://schemas.microsoft.com/office/drawing/2014/main" id="{63DE57A5-C8F0-DE48-8DAC-82B6738B2707}"/>
              </a:ext>
            </a:extLst>
          </p:cNvPr>
          <p:cNvGrpSpPr/>
          <p:nvPr/>
        </p:nvGrpSpPr>
        <p:grpSpPr>
          <a:xfrm>
            <a:off x="7828037" y="4990104"/>
            <a:ext cx="1106331" cy="944782"/>
            <a:chOff x="8403992" y="4693380"/>
            <a:chExt cx="1106331" cy="944782"/>
          </a:xfrm>
        </p:grpSpPr>
        <p:pic>
          <p:nvPicPr>
            <p:cNvPr id="113" name="Google Shape;113;p6"/>
            <p:cNvPicPr preferRelativeResize="0"/>
            <p:nvPr/>
          </p:nvPicPr>
          <p:blipFill rotWithShape="1">
            <a:blip r:embed="rId8">
              <a:alphaModFix/>
            </a:blip>
            <a:srcRect/>
            <a:stretch/>
          </p:blipFill>
          <p:spPr>
            <a:xfrm>
              <a:off x="8491962" y="4693380"/>
              <a:ext cx="1018361" cy="944782"/>
            </a:xfrm>
            <a:prstGeom prst="rect">
              <a:avLst/>
            </a:prstGeom>
            <a:noFill/>
            <a:ln>
              <a:noFill/>
            </a:ln>
          </p:spPr>
        </p:pic>
        <p:sp>
          <p:nvSpPr>
            <p:cNvPr id="114" name="Google Shape;114;p6"/>
            <p:cNvSpPr txBox="1"/>
            <p:nvPr/>
          </p:nvSpPr>
          <p:spPr>
            <a:xfrm>
              <a:off x="8403992" y="4808224"/>
              <a:ext cx="1106331"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dirty="0">
                  <a:latin typeface="Century Gothic"/>
                  <a:ea typeface="Century Gothic"/>
                  <a:cs typeface="Century Gothic"/>
                  <a:sym typeface="Century Gothic"/>
                </a:rPr>
                <a:t> </a:t>
              </a:r>
              <a:r>
                <a:rPr lang="en-GB" sz="2400" dirty="0">
                  <a:latin typeface="Century Gothic"/>
                  <a:ea typeface="Century Gothic"/>
                  <a:cs typeface="Century Gothic"/>
                  <a:sym typeface="Century Gothic"/>
                </a:rPr>
                <a:t>1,050</a:t>
              </a:r>
              <a:endParaRPr sz="2400" dirty="0">
                <a:latin typeface="Century Gothic"/>
                <a:ea typeface="Century Gothic"/>
                <a:cs typeface="Century Gothic"/>
                <a:sym typeface="Century Gothic"/>
              </a:endParaRPr>
            </a:p>
          </p:txBody>
        </p:sp>
      </p:grpSp>
      <p:grpSp>
        <p:nvGrpSpPr>
          <p:cNvPr id="2" name="Group 1">
            <a:extLst>
              <a:ext uri="{FF2B5EF4-FFF2-40B4-BE49-F238E27FC236}">
                <a16:creationId xmlns:a16="http://schemas.microsoft.com/office/drawing/2014/main" id="{F3691A3D-5091-C046-982E-4363B76A63B7}"/>
              </a:ext>
            </a:extLst>
          </p:cNvPr>
          <p:cNvGrpSpPr/>
          <p:nvPr/>
        </p:nvGrpSpPr>
        <p:grpSpPr>
          <a:xfrm>
            <a:off x="10326711" y="1675708"/>
            <a:ext cx="1018361" cy="951123"/>
            <a:chOff x="9533840" y="1728532"/>
            <a:chExt cx="1018361" cy="951123"/>
          </a:xfrm>
        </p:grpSpPr>
        <p:pic>
          <p:nvPicPr>
            <p:cNvPr id="115" name="Google Shape;115;p6"/>
            <p:cNvPicPr preferRelativeResize="0"/>
            <p:nvPr/>
          </p:nvPicPr>
          <p:blipFill rotWithShape="1">
            <a:blip r:embed="rId9">
              <a:alphaModFix/>
            </a:blip>
            <a:srcRect/>
            <a:stretch/>
          </p:blipFill>
          <p:spPr>
            <a:xfrm>
              <a:off x="9533840" y="1728532"/>
              <a:ext cx="1018361" cy="951123"/>
            </a:xfrm>
            <a:prstGeom prst="rect">
              <a:avLst/>
            </a:prstGeom>
            <a:noFill/>
            <a:ln>
              <a:noFill/>
            </a:ln>
          </p:spPr>
        </p:pic>
        <p:sp>
          <p:nvSpPr>
            <p:cNvPr id="116" name="Google Shape;116;p6"/>
            <p:cNvSpPr txBox="1"/>
            <p:nvPr/>
          </p:nvSpPr>
          <p:spPr>
            <a:xfrm>
              <a:off x="9627203" y="1920700"/>
              <a:ext cx="865963"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dirty="0">
                  <a:latin typeface="Century Gothic"/>
                  <a:ea typeface="Century Gothic"/>
                  <a:cs typeface="Century Gothic"/>
                  <a:sym typeface="Century Gothic"/>
                </a:rPr>
                <a:t> 901</a:t>
              </a:r>
              <a:endParaRPr sz="2400" dirty="0">
                <a:latin typeface="Century Gothic"/>
                <a:ea typeface="Century Gothic"/>
                <a:cs typeface="Century Gothic"/>
                <a:sym typeface="Century Gothic"/>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childTnLst>
                          </p:cTn>
                        </p:par>
                      </p:childTnLst>
                    </p:cTn>
                  </p:par>
                </p:childTnLst>
              </p:cTn>
              <p:nextCondLst>
                <p:cond evt="onClick" delay="0">
                  <p:tgtEl>
                    <p:spTgt spid="87"/>
                  </p:tgtEl>
                </p:cond>
              </p:nextCondLst>
            </p:seq>
          </p:childTnLst>
        </p:cTn>
      </p:par>
    </p:tnLst>
    <p:bldLst>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7"/>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Learn</a:t>
            </a:r>
            <a:endParaRPr/>
          </a:p>
        </p:txBody>
      </p:sp>
      <p:sp>
        <p:nvSpPr>
          <p:cNvPr id="123" name="Google Shape;123;p7"/>
          <p:cNvSpPr txBox="1">
            <a:spLocks noGrp="1"/>
          </p:cNvSpPr>
          <p:nvPr>
            <p:ph type="body" idx="2"/>
          </p:nvPr>
        </p:nvSpPr>
        <p:spPr>
          <a:xfrm>
            <a:off x="263046" y="1176339"/>
            <a:ext cx="11736887" cy="236130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dirty="0"/>
              <a:t>   </a:t>
            </a:r>
            <a:endParaRPr dirty="0"/>
          </a:p>
        </p:txBody>
      </p:sp>
      <p:sp>
        <p:nvSpPr>
          <p:cNvPr id="124" name="Google Shape;124;p7"/>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125" name="Google Shape;125;p7"/>
          <p:cNvSpPr txBox="1"/>
          <p:nvPr/>
        </p:nvSpPr>
        <p:spPr>
          <a:xfrm>
            <a:off x="263045" y="5225438"/>
            <a:ext cx="10410947" cy="92328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The digits have moved one place to the left and we use a place holder.</a:t>
            </a:r>
            <a:endParaRPr sz="1800" dirty="0">
              <a:solidFill>
                <a:srgbClr val="43A047"/>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 2,560 is 10 times the size of 256.</a:t>
            </a:r>
            <a:endParaRPr dirty="0"/>
          </a:p>
        </p:txBody>
      </p:sp>
      <p:pic>
        <p:nvPicPr>
          <p:cNvPr id="126" name="Google Shape;126;p7" descr="A picture containing treemap chart&#10;&#10;Description automatically generated"/>
          <p:cNvPicPr preferRelativeResize="0"/>
          <p:nvPr/>
        </p:nvPicPr>
        <p:blipFill rotWithShape="1">
          <a:blip r:embed="rId3">
            <a:alphaModFix/>
          </a:blip>
          <a:srcRect/>
          <a:stretch/>
        </p:blipFill>
        <p:spPr>
          <a:xfrm>
            <a:off x="5641095" y="1874852"/>
            <a:ext cx="5298625" cy="2781052"/>
          </a:xfrm>
          <a:prstGeom prst="rect">
            <a:avLst/>
          </a:prstGeom>
          <a:noFill/>
          <a:ln>
            <a:noFill/>
          </a:ln>
        </p:spPr>
      </p:pic>
      <p:sp>
        <p:nvSpPr>
          <p:cNvPr id="127" name="Google Shape;127;p7"/>
          <p:cNvSpPr txBox="1"/>
          <p:nvPr/>
        </p:nvSpPr>
        <p:spPr>
          <a:xfrm>
            <a:off x="263045" y="1176338"/>
            <a:ext cx="5597427" cy="2262127"/>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GB" sz="1800" b="1" dirty="0">
                <a:solidFill>
                  <a:srgbClr val="222222"/>
                </a:solidFill>
                <a:latin typeface="Century Gothic"/>
                <a:ea typeface="Century Gothic"/>
                <a:cs typeface="Century Gothic"/>
                <a:sym typeface="Century Gothic"/>
              </a:rPr>
              <a:t>Make the number 256 on the place value chart.</a:t>
            </a:r>
            <a:endParaRPr sz="1800" b="1" dirty="0">
              <a:solidFill>
                <a:srgbClr val="222222"/>
              </a:solidFill>
              <a:latin typeface="Century Gothic"/>
              <a:ea typeface="Century Gothic"/>
              <a:cs typeface="Century Gothic"/>
              <a:sym typeface="Century Gothic"/>
            </a:endParaRPr>
          </a:p>
          <a:p>
            <a:pPr marL="0" lvl="0" indent="0" algn="l" rtl="0">
              <a:lnSpc>
                <a:spcPct val="150000"/>
              </a:lnSpc>
              <a:spcBef>
                <a:spcPts val="0"/>
              </a:spcBef>
              <a:spcAft>
                <a:spcPts val="0"/>
              </a:spcAft>
              <a:buNone/>
            </a:pPr>
            <a:endParaRPr sz="1800" b="1" dirty="0">
              <a:solidFill>
                <a:srgbClr val="222222"/>
              </a:solidFill>
              <a:latin typeface="Century Gothic"/>
              <a:ea typeface="Century Gothic"/>
              <a:cs typeface="Century Gothic"/>
              <a:sym typeface="Century Gothic"/>
            </a:endParaRPr>
          </a:p>
          <a:p>
            <a:pPr marL="0" lvl="0" indent="0" algn="l" rtl="0">
              <a:lnSpc>
                <a:spcPct val="150000"/>
              </a:lnSpc>
              <a:spcBef>
                <a:spcPts val="0"/>
              </a:spcBef>
              <a:spcAft>
                <a:spcPts val="0"/>
              </a:spcAft>
              <a:buNone/>
            </a:pPr>
            <a:r>
              <a:rPr lang="en-GB" sz="1800" b="1" dirty="0">
                <a:solidFill>
                  <a:srgbClr val="222222"/>
                </a:solidFill>
                <a:latin typeface="Century Gothic"/>
                <a:ea typeface="Century Gothic"/>
                <a:cs typeface="Century Gothic"/>
                <a:sym typeface="Century Gothic"/>
              </a:rPr>
              <a:t>Now make the number 2,560.</a:t>
            </a:r>
            <a:endParaRPr sz="1800" b="1" dirty="0">
              <a:solidFill>
                <a:srgbClr val="222222"/>
              </a:solidFill>
              <a:latin typeface="Century Gothic"/>
              <a:ea typeface="Century Gothic"/>
              <a:cs typeface="Century Gothic"/>
              <a:sym typeface="Century Gothic"/>
            </a:endParaRPr>
          </a:p>
          <a:p>
            <a:pPr marL="0" lvl="0" indent="0" algn="l" rtl="0">
              <a:lnSpc>
                <a:spcPct val="150000"/>
              </a:lnSpc>
              <a:spcBef>
                <a:spcPts val="0"/>
              </a:spcBef>
              <a:spcAft>
                <a:spcPts val="0"/>
              </a:spcAft>
              <a:buNone/>
            </a:pPr>
            <a:endParaRPr sz="1800" b="1" dirty="0">
              <a:solidFill>
                <a:srgbClr val="222222"/>
              </a:solidFill>
              <a:latin typeface="Century Gothic"/>
              <a:ea typeface="Century Gothic"/>
              <a:cs typeface="Century Gothic"/>
              <a:sym typeface="Century Gothic"/>
            </a:endParaRPr>
          </a:p>
          <a:p>
            <a:pPr marL="0" lvl="0" indent="0" algn="l" rtl="0">
              <a:lnSpc>
                <a:spcPct val="150000"/>
              </a:lnSpc>
              <a:spcBef>
                <a:spcPts val="0"/>
              </a:spcBef>
              <a:spcAft>
                <a:spcPts val="0"/>
              </a:spcAft>
              <a:buClr>
                <a:srgbClr val="222222"/>
              </a:buClr>
              <a:buSzPts val="1800"/>
              <a:buFont typeface="Arial"/>
              <a:buNone/>
            </a:pPr>
            <a:r>
              <a:rPr lang="en-GB" sz="1800" b="1" dirty="0">
                <a:solidFill>
                  <a:srgbClr val="222222"/>
                </a:solidFill>
                <a:latin typeface="Century Gothic"/>
                <a:ea typeface="Century Gothic"/>
                <a:cs typeface="Century Gothic"/>
                <a:sym typeface="Century Gothic"/>
              </a:rPr>
              <a:t>What is the same and what is different?</a:t>
            </a:r>
            <a:endParaRPr sz="1800" b="1" dirty="0">
              <a:solidFill>
                <a:srgbClr val="222222"/>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500"/>
                                        <p:tgtEl>
                                          <p:spTgt spid="125"/>
                                        </p:tgtEl>
                                      </p:cBhvr>
                                    </p:animEffect>
                                  </p:childTnLst>
                                </p:cTn>
                              </p:par>
                            </p:childTnLst>
                          </p:cTn>
                        </p:par>
                      </p:childTnLst>
                    </p:cTn>
                  </p:par>
                </p:childTnLst>
              </p:cTn>
              <p:nextCondLst>
                <p:cond evt="onClick" delay="0">
                  <p:tgtEl>
                    <p:spTgt spid="124"/>
                  </p:tgtEl>
                </p:cond>
              </p:nextCondLst>
            </p:seq>
          </p:childTnLst>
        </p:cTn>
      </p:par>
    </p:tnLst>
    <p:bldLst>
      <p:bldP spid="1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8"/>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134" name="Google Shape;134;p8"/>
          <p:cNvSpPr txBox="1">
            <a:spLocks noGrp="1"/>
          </p:cNvSpPr>
          <p:nvPr>
            <p:ph type="body" idx="2"/>
          </p:nvPr>
        </p:nvSpPr>
        <p:spPr>
          <a:xfrm>
            <a:off x="263046" y="3283527"/>
            <a:ext cx="11736887" cy="3141086"/>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dirty="0"/>
              <a:t>How many tens are there in 100?</a:t>
            </a:r>
            <a:endParaRPr b="1" dirty="0"/>
          </a:p>
          <a:p>
            <a:pPr marL="0" lvl="0" indent="0" algn="l" rtl="0">
              <a:lnSpc>
                <a:spcPct val="150000"/>
              </a:lnSpc>
              <a:spcBef>
                <a:spcPts val="0"/>
              </a:spcBef>
              <a:spcAft>
                <a:spcPts val="0"/>
              </a:spcAft>
              <a:buClr>
                <a:srgbClr val="222222"/>
              </a:buClr>
              <a:buSzPts val="1800"/>
              <a:buNone/>
            </a:pPr>
            <a:endParaRPr b="1" dirty="0"/>
          </a:p>
          <a:p>
            <a:pPr marL="0" lvl="0" indent="0" algn="l" rtl="0">
              <a:spcBef>
                <a:spcPts val="0"/>
              </a:spcBef>
              <a:spcAft>
                <a:spcPts val="0"/>
              </a:spcAft>
              <a:buClr>
                <a:srgbClr val="222222"/>
              </a:buClr>
              <a:buSzPts val="1800"/>
              <a:buNone/>
            </a:pPr>
            <a:r>
              <a:rPr lang="en-GB" b="1" dirty="0"/>
              <a:t>How many tens are there in 160?</a:t>
            </a:r>
            <a:endParaRPr b="1" dirty="0"/>
          </a:p>
          <a:p>
            <a:pPr marL="0" lvl="0" indent="0" algn="l" rtl="0">
              <a:spcBef>
                <a:spcPts val="0"/>
              </a:spcBef>
              <a:spcAft>
                <a:spcPts val="0"/>
              </a:spcAft>
              <a:buClr>
                <a:srgbClr val="222222"/>
              </a:buClr>
              <a:buSzPts val="1800"/>
              <a:buNone/>
            </a:pPr>
            <a:endParaRPr b="1" dirty="0"/>
          </a:p>
          <a:p>
            <a:pPr marL="0" lvl="0" indent="0" algn="l" rtl="0">
              <a:spcBef>
                <a:spcPts val="0"/>
              </a:spcBef>
              <a:spcAft>
                <a:spcPts val="0"/>
              </a:spcAft>
              <a:buClr>
                <a:srgbClr val="222222"/>
              </a:buClr>
              <a:buSzPts val="1800"/>
              <a:buNone/>
            </a:pPr>
            <a:r>
              <a:rPr lang="en-GB" b="1" dirty="0"/>
              <a:t>How many tens are there in 1,600?</a:t>
            </a:r>
            <a:endParaRPr b="1" dirty="0"/>
          </a:p>
          <a:p>
            <a:pPr marL="0" lvl="0" indent="0" algn="l" rtl="0">
              <a:spcBef>
                <a:spcPts val="0"/>
              </a:spcBef>
              <a:spcAft>
                <a:spcPts val="0"/>
              </a:spcAft>
              <a:buClr>
                <a:srgbClr val="222222"/>
              </a:buClr>
              <a:buSzPts val="1800"/>
              <a:buNone/>
            </a:pPr>
            <a:endParaRPr b="1" dirty="0"/>
          </a:p>
          <a:p>
            <a:pPr marL="0" lvl="0" indent="0" algn="l" rtl="0">
              <a:spcBef>
                <a:spcPts val="0"/>
              </a:spcBef>
              <a:spcAft>
                <a:spcPts val="0"/>
              </a:spcAft>
              <a:buClr>
                <a:srgbClr val="222222"/>
              </a:buClr>
              <a:buSzPts val="1800"/>
              <a:buNone/>
            </a:pPr>
            <a:r>
              <a:rPr lang="en-GB" b="1" dirty="0"/>
              <a:t>How many hundreds are there in 1,000?</a:t>
            </a:r>
            <a:endParaRPr b="1" dirty="0"/>
          </a:p>
          <a:p>
            <a:pPr marL="0" lvl="0" indent="0" algn="l" rtl="0">
              <a:lnSpc>
                <a:spcPct val="150000"/>
              </a:lnSpc>
              <a:spcBef>
                <a:spcPts val="0"/>
              </a:spcBef>
              <a:spcAft>
                <a:spcPts val="0"/>
              </a:spcAft>
              <a:buClr>
                <a:srgbClr val="222222"/>
              </a:buClr>
              <a:buSzPts val="1800"/>
              <a:buNone/>
            </a:pPr>
            <a:endParaRPr dirty="0"/>
          </a:p>
        </p:txBody>
      </p:sp>
      <p:sp>
        <p:nvSpPr>
          <p:cNvPr id="135" name="Google Shape;135;p8"/>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136" name="Google Shape;136;p8"/>
          <p:cNvSpPr txBox="1"/>
          <p:nvPr/>
        </p:nvSpPr>
        <p:spPr>
          <a:xfrm>
            <a:off x="4099889" y="3283527"/>
            <a:ext cx="1153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10</a:t>
            </a:r>
            <a:endParaRPr dirty="0"/>
          </a:p>
        </p:txBody>
      </p:sp>
      <p:grpSp>
        <p:nvGrpSpPr>
          <p:cNvPr id="137" name="Google Shape;137;p8"/>
          <p:cNvGrpSpPr/>
          <p:nvPr/>
        </p:nvGrpSpPr>
        <p:grpSpPr>
          <a:xfrm>
            <a:off x="4180865" y="1124214"/>
            <a:ext cx="3901247" cy="1927598"/>
            <a:chOff x="6424575" y="3629956"/>
            <a:chExt cx="3901247" cy="1927598"/>
          </a:xfrm>
        </p:grpSpPr>
        <p:sp>
          <p:nvSpPr>
            <p:cNvPr id="138" name="Google Shape;138;p8"/>
            <p:cNvSpPr txBox="1"/>
            <p:nvPr/>
          </p:nvSpPr>
          <p:spPr>
            <a:xfrm>
              <a:off x="7608179" y="3947183"/>
              <a:ext cx="734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600" dirty="0">
                  <a:latin typeface="Century Gothic"/>
                  <a:ea typeface="Century Gothic"/>
                  <a:cs typeface="Century Gothic"/>
                  <a:sym typeface="Century Gothic"/>
                </a:rPr>
                <a:t>1</a:t>
              </a:r>
              <a:endParaRPr sz="3600" dirty="0">
                <a:latin typeface="Century Gothic"/>
                <a:ea typeface="Century Gothic"/>
                <a:cs typeface="Century Gothic"/>
                <a:sym typeface="Century Gothic"/>
              </a:endParaRPr>
            </a:p>
          </p:txBody>
        </p:sp>
        <p:grpSp>
          <p:nvGrpSpPr>
            <p:cNvPr id="139" name="Google Shape;139;p8"/>
            <p:cNvGrpSpPr/>
            <p:nvPr/>
          </p:nvGrpSpPr>
          <p:grpSpPr>
            <a:xfrm>
              <a:off x="6424575" y="3629956"/>
              <a:ext cx="3901247" cy="1927598"/>
              <a:chOff x="6536996" y="4137126"/>
              <a:chExt cx="4431724" cy="2326050"/>
            </a:xfrm>
          </p:grpSpPr>
          <p:pic>
            <p:nvPicPr>
              <p:cNvPr id="140" name="Google Shape;140;p8" descr="A picture containing treemap chart&#10;&#10;Description automatically generated"/>
              <p:cNvPicPr preferRelativeResize="0"/>
              <p:nvPr/>
            </p:nvPicPr>
            <p:blipFill rotWithShape="1">
              <a:blip r:embed="rId3">
                <a:alphaModFix/>
              </a:blip>
              <a:srcRect/>
              <a:stretch/>
            </p:blipFill>
            <p:spPr>
              <a:xfrm>
                <a:off x="6536996" y="4137126"/>
                <a:ext cx="4431724" cy="2326050"/>
              </a:xfrm>
              <a:prstGeom prst="rect">
                <a:avLst/>
              </a:prstGeom>
              <a:noFill/>
              <a:ln>
                <a:noFill/>
              </a:ln>
            </p:spPr>
          </p:pic>
          <p:sp>
            <p:nvSpPr>
              <p:cNvPr id="141" name="Google Shape;141;p8"/>
              <p:cNvSpPr txBox="1"/>
              <p:nvPr/>
            </p:nvSpPr>
            <p:spPr>
              <a:xfrm>
                <a:off x="9835475" y="4519964"/>
                <a:ext cx="734100" cy="89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600" dirty="0">
                    <a:latin typeface="Century Gothic"/>
                    <a:ea typeface="Century Gothic"/>
                    <a:cs typeface="Century Gothic"/>
                    <a:sym typeface="Century Gothic"/>
                  </a:rPr>
                  <a:t> 0</a:t>
                </a:r>
                <a:endParaRPr sz="3600" dirty="0">
                  <a:latin typeface="Century Gothic"/>
                  <a:ea typeface="Century Gothic"/>
                  <a:cs typeface="Century Gothic"/>
                  <a:sym typeface="Century Gothic"/>
                </a:endParaRPr>
              </a:p>
            </p:txBody>
          </p:sp>
          <p:sp>
            <p:nvSpPr>
              <p:cNvPr id="142" name="Google Shape;142;p8"/>
              <p:cNvSpPr txBox="1"/>
              <p:nvPr/>
            </p:nvSpPr>
            <p:spPr>
              <a:xfrm>
                <a:off x="8752859" y="4519965"/>
                <a:ext cx="734100" cy="89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600">
                    <a:latin typeface="Century Gothic"/>
                    <a:ea typeface="Century Gothic"/>
                    <a:cs typeface="Century Gothic"/>
                    <a:sym typeface="Century Gothic"/>
                  </a:rPr>
                  <a:t> 0</a:t>
                </a:r>
                <a:endParaRPr sz="3600">
                  <a:latin typeface="Century Gothic"/>
                  <a:ea typeface="Century Gothic"/>
                  <a:cs typeface="Century Gothic"/>
                  <a:sym typeface="Century Gothic"/>
                </a:endParaRPr>
              </a:p>
            </p:txBody>
          </p:sp>
        </p:grpSp>
      </p:grpSp>
      <p:sp>
        <p:nvSpPr>
          <p:cNvPr id="143" name="Google Shape;143;p8"/>
          <p:cNvSpPr txBox="1"/>
          <p:nvPr/>
        </p:nvSpPr>
        <p:spPr>
          <a:xfrm>
            <a:off x="4099889" y="4093200"/>
            <a:ext cx="1153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16</a:t>
            </a:r>
            <a:endParaRPr/>
          </a:p>
        </p:txBody>
      </p:sp>
      <p:sp>
        <p:nvSpPr>
          <p:cNvPr id="144" name="Google Shape;144;p8"/>
          <p:cNvSpPr txBox="1"/>
          <p:nvPr/>
        </p:nvSpPr>
        <p:spPr>
          <a:xfrm>
            <a:off x="4172723" y="4917605"/>
            <a:ext cx="1153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160</a:t>
            </a:r>
            <a:endParaRPr/>
          </a:p>
        </p:txBody>
      </p:sp>
      <p:sp>
        <p:nvSpPr>
          <p:cNvPr id="145" name="Google Shape;145;p8"/>
          <p:cNvSpPr txBox="1"/>
          <p:nvPr/>
        </p:nvSpPr>
        <p:spPr>
          <a:xfrm>
            <a:off x="4823502" y="5750335"/>
            <a:ext cx="1153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10</a:t>
            </a:r>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500"/>
                                        <p:tgtEl>
                                          <p:spTgt spid="1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3"/>
                                        </p:tgtEl>
                                        <p:attrNameLst>
                                          <p:attrName>style.visibility</p:attrName>
                                        </p:attrNameLst>
                                      </p:cBhvr>
                                      <p:to>
                                        <p:strVal val="visible"/>
                                      </p:to>
                                    </p:set>
                                    <p:animEffect transition="in" filter="fade">
                                      <p:cBhvr>
                                        <p:cTn id="10" dur="500"/>
                                        <p:tgtEl>
                                          <p:spTgt spid="1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4"/>
                                        </p:tgtEl>
                                        <p:attrNameLst>
                                          <p:attrName>style.visibility</p:attrName>
                                        </p:attrNameLst>
                                      </p:cBhvr>
                                      <p:to>
                                        <p:strVal val="visible"/>
                                      </p:to>
                                    </p:set>
                                    <p:animEffect transition="in" filter="fade">
                                      <p:cBhvr>
                                        <p:cTn id="13" dur="500"/>
                                        <p:tgtEl>
                                          <p:spTgt spid="1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5"/>
                                        </p:tgtEl>
                                        <p:attrNameLst>
                                          <p:attrName>style.visibility</p:attrName>
                                        </p:attrNameLst>
                                      </p:cBhvr>
                                      <p:to>
                                        <p:strVal val="visible"/>
                                      </p:to>
                                    </p:set>
                                    <p:animEffect transition="in" filter="fade">
                                      <p:cBhvr>
                                        <p:cTn id="16" dur="500"/>
                                        <p:tgtEl>
                                          <p:spTgt spid="145"/>
                                        </p:tgtEl>
                                      </p:cBhvr>
                                    </p:animEffect>
                                  </p:childTnLst>
                                </p:cTn>
                              </p:par>
                            </p:childTnLst>
                          </p:cTn>
                        </p:par>
                      </p:childTnLst>
                    </p:cTn>
                  </p:par>
                </p:childTnLst>
              </p:cTn>
              <p:nextCondLst>
                <p:cond evt="onClick" delay="0">
                  <p:tgtEl>
                    <p:spTgt spid="135"/>
                  </p:tgtEl>
                </p:cond>
              </p:nextCondLst>
            </p:seq>
          </p:childTnLst>
        </p:cTn>
      </p:par>
    </p:tnLst>
    <p:bldLst>
      <p:bldP spid="136" grpId="0"/>
      <p:bldP spid="143" grpId="0"/>
      <p:bldP spid="144" grpId="0"/>
      <p:bldP spid="14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9"/>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3" name="Picture 2" descr="Text&#10;&#10;Description automatically generated with low confidence">
            <a:extLst>
              <a:ext uri="{FF2B5EF4-FFF2-40B4-BE49-F238E27FC236}">
                <a16:creationId xmlns:a16="http://schemas.microsoft.com/office/drawing/2014/main" id="{C84DC447-2B83-084F-86B1-89D980420A61}"/>
              </a:ext>
            </a:extLst>
          </p:cNvPr>
          <p:cNvPicPr>
            <a:picLocks noChangeAspect="1"/>
          </p:cNvPicPr>
          <p:nvPr/>
        </p:nvPicPr>
        <p:blipFill>
          <a:blip r:embed="rId3"/>
          <a:stretch>
            <a:fillRect/>
          </a:stretch>
        </p:blipFill>
        <p:spPr>
          <a:xfrm>
            <a:off x="263524" y="1077157"/>
            <a:ext cx="7848600" cy="2727960"/>
          </a:xfrm>
          <a:prstGeom prst="rect">
            <a:avLst/>
          </a:prstGeom>
          <a:effectLst>
            <a:outerShdw blurRad="50800" dist="38100" dir="2700000" algn="tl" rotWithShape="0">
              <a:prstClr val="black">
                <a:alpha val="40000"/>
              </a:prstClr>
            </a:outerShdw>
          </a:effectLst>
        </p:spPr>
      </p:pic>
    </p:spTree>
  </p:cSld>
  <p:clrMapOvr>
    <a:masterClrMapping/>
  </p:clrMapOvr>
</p:sld>
</file>

<file path=ppt/theme/theme1.xml><?xml version="1.0" encoding="utf-8"?>
<a:theme xmlns:a="http://schemas.openxmlformats.org/drawingml/2006/main" name="Titl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1436</Words>
  <Application>Microsoft Macintosh PowerPoint</Application>
  <PresentationFormat>Widescreen</PresentationFormat>
  <Paragraphs>207</Paragraphs>
  <Slides>17</Slides>
  <Notes>17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Calibri</vt:lpstr>
      <vt:lpstr>Arial</vt:lpstr>
      <vt:lpstr>Century Gothic</vt:lpstr>
      <vt:lpstr>Titles</vt:lpstr>
      <vt:lpstr>Office Theme</vt:lpstr>
      <vt:lpstr>PowerPoint Presentation</vt:lpstr>
      <vt:lpstr>PowerPoint Presentation</vt:lpstr>
      <vt:lpstr>PowerPoint Presentation</vt:lpstr>
      <vt:lpstr>PowerPoint Presentation</vt:lpstr>
      <vt:lpstr>To understand the relationship between numbers in different columns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slides are based on:  Counting in powers of 10</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Searle</dc:creator>
  <cp:lastModifiedBy>Hannah Searle</cp:lastModifiedBy>
  <cp:revision>5</cp:revision>
  <dcterms:created xsi:type="dcterms:W3CDTF">2022-06-30T10:03:35Z</dcterms:created>
  <dcterms:modified xsi:type="dcterms:W3CDTF">2022-08-25T16:13:39Z</dcterms:modified>
</cp:coreProperties>
</file>