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CCD4F4"/>
    <a:srgbClr val="43A047"/>
    <a:srgbClr val="2196F3"/>
    <a:srgbClr val="0277BD"/>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77279"/>
  </p:normalViewPr>
  <p:slideViewPr>
    <p:cSldViewPr snapToGrid="0" snapToObjects="1">
      <p:cViewPr varScale="1">
        <p:scale>
          <a:sx n="93" d="100"/>
          <a:sy n="93" d="100"/>
        </p:scale>
        <p:origin x="1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Answers will vary depending on the numbers selected. </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Answers will vary depending on the mistake made.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could the number be? Why is your answer wrong?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Pupils should be familiar with number lines in Year 6 but may still find the language used (division, interval) confusing. Use these slides to recap the language using smaller numbers.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a division? What is an interval? What is the difference between a division and an interval? How do we find the value of an interval? (end number ÷ number of intervals = interval) What do you notice about the number line? Do number lines always go from smallest to largest (left to right)?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know the specific language used.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same/ different about the number lines? How do you calculate the intervals? How does this help when labelling the divisions?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label both the number lines with the same numbers as they haven’t identified the second number line starts with 500.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put the digit 5 in the incorrect position. </a:t>
            </a:r>
            <a:endParaRPr lang="en-GB" b="0" dirty="0">
              <a:effectLst/>
            </a:endParaRPr>
          </a:p>
          <a:p>
            <a:pPr rtl="0"/>
            <a:r>
              <a:rPr lang="en-GB" sz="1200" b="0" i="0" u="none" strike="noStrike" kern="1200" dirty="0">
                <a:solidFill>
                  <a:schemeClr val="tx1"/>
                </a:solidFill>
                <a:effectLst/>
                <a:latin typeface="+mn-lt"/>
                <a:ea typeface="+mn-ea"/>
                <a:cs typeface="+mn-cs"/>
              </a:rPr>
              <a:t>B – Correct answer</a:t>
            </a:r>
          </a:p>
          <a:p>
            <a:pPr rtl="0"/>
            <a:r>
              <a:rPr lang="en-GB" sz="1200" b="0" i="0" u="none" strike="noStrike" kern="1200" dirty="0">
                <a:solidFill>
                  <a:schemeClr val="tx1"/>
                </a:solidFill>
                <a:effectLst/>
                <a:latin typeface="+mn-lt"/>
                <a:ea typeface="+mn-ea"/>
                <a:cs typeface="+mn-cs"/>
              </a:rPr>
              <a:t>C – The pupil has put the digit 5 in the incorrect position. </a:t>
            </a:r>
          </a:p>
          <a:p>
            <a:pPr rtl="0"/>
            <a:r>
              <a:rPr lang="en-GB" sz="1200" b="0" i="0" u="none" strike="noStrike" kern="1200" dirty="0">
                <a:solidFill>
                  <a:schemeClr val="tx1"/>
                </a:solidFill>
                <a:effectLst/>
                <a:latin typeface="+mn-lt"/>
                <a:ea typeface="+mn-ea"/>
                <a:cs typeface="+mn-cs"/>
              </a:rPr>
              <a:t>D – The pupil has identified the number that would be on the division before the arrow rather than the number the arrow is pointing to.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Gattegno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could the question be? Could you use place value facts (e.g. what is 7,803,000 in words)? Could you use addition/ subtraction? What is the number a multiple of? How do you know?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Note that the answers are not as important as discussing the number line/ how to find the numbers.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would you find the missing numbers? What is the value of each interval? What do you notice?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Why is it helpful to label the number line before completing it? Where do you position the numbers that are not labelled? What do you notice about these numbers (they are midpoints between divisions)?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identify 4,500,000 and 7,500,000 are midpoints.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The number line should be labelled correctly.</a:t>
            </a:r>
          </a:p>
          <a:p>
            <a:pPr marL="228600" indent="-228600" rtl="0">
              <a:buAutoNum type="alphaLcParenR"/>
            </a:pPr>
            <a:r>
              <a:rPr lang="en-GB" dirty="0"/>
              <a:t>First unmarked division</a:t>
            </a:r>
          </a:p>
          <a:p>
            <a:pPr marL="228600" indent="-228600" rtl="0">
              <a:buAutoNum type="alphaLcParenR"/>
            </a:pPr>
            <a:r>
              <a:rPr lang="en-GB" dirty="0"/>
              <a:t>Between the 9</a:t>
            </a:r>
            <a:r>
              <a:rPr lang="en-GB" baseline="30000" dirty="0"/>
              <a:t>th</a:t>
            </a:r>
            <a:r>
              <a:rPr lang="en-GB" dirty="0"/>
              <a:t> unmarked division and 10 million</a:t>
            </a:r>
          </a:p>
          <a:p>
            <a:pPr marL="228600" indent="-228600" rtl="0">
              <a:buAutoNum type="alphaLcParenR"/>
            </a:pPr>
            <a:r>
              <a:rPr lang="en-GB" dirty="0"/>
              <a:t>Between the 3</a:t>
            </a:r>
            <a:r>
              <a:rPr lang="en-GB" baseline="30000" dirty="0"/>
              <a:t>rd</a:t>
            </a:r>
            <a:r>
              <a:rPr lang="en-GB" dirty="0"/>
              <a:t> and 4</a:t>
            </a:r>
            <a:r>
              <a:rPr lang="en-GB" baseline="30000" dirty="0"/>
              <a:t>th</a:t>
            </a:r>
            <a:r>
              <a:rPr lang="en-GB" dirty="0"/>
              <a:t> unmarked divisions</a:t>
            </a:r>
          </a:p>
          <a:p>
            <a:pPr marL="228600" indent="-228600" rtl="0">
              <a:buAutoNum type="alphaLcParenR"/>
            </a:pPr>
            <a:r>
              <a:rPr lang="en-GB" dirty="0"/>
              <a:t>Between the 6</a:t>
            </a:r>
            <a:r>
              <a:rPr lang="en-GB" baseline="30000" dirty="0"/>
              <a:t>th</a:t>
            </a:r>
            <a:r>
              <a:rPr lang="en-GB" dirty="0"/>
              <a:t> and 7</a:t>
            </a:r>
            <a:r>
              <a:rPr lang="en-GB" baseline="30000" dirty="0"/>
              <a:t>th</a:t>
            </a:r>
            <a:r>
              <a:rPr lang="en-GB" dirty="0"/>
              <a:t> unmarked divisions</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can labelling the number line help? Where would you place the arrow? Do you agree with the Mathling? Can you explain why the Mathling is right/ wrong? Why can we only estimate the position?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argue that the arrow could move nanometres to make it more accurate but remind them that this is an estimated position.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Number should be approximately placed on the number line. </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first arrow pointing to? What is the second arrow pointing to? What is the difference between these two arrows? Does it matter that they are on different number lines with different divisions?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find it difficult to understand the different number lines.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read and use number lines to 10,000,000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understand how to read and use number lines to 10,000,000</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682976"/>
          </a:xfrm>
        </p:spPr>
        <p:txBody>
          <a:bodyPr/>
          <a:lstStyle/>
          <a:p>
            <a:r>
              <a:rPr lang="en-GB" dirty="0"/>
              <a:t>The Mathling has estimated the position of 5,800,000 on the number line. </a:t>
            </a:r>
          </a:p>
          <a:p>
            <a:r>
              <a:rPr lang="en-GB" b="1" dirty="0"/>
              <a:t>Do you agree with the estimated position? </a:t>
            </a:r>
          </a:p>
          <a:p>
            <a:r>
              <a:rPr lang="en-GB" dirty="0"/>
              <a:t>Explain your answer.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4859044"/>
            <a:ext cx="10212697"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is approximately correct. </a:t>
            </a:r>
          </a:p>
          <a:p>
            <a:pPr>
              <a:lnSpc>
                <a:spcPct val="150000"/>
              </a:lnSpc>
            </a:pPr>
            <a:r>
              <a:rPr lang="en-GB" dirty="0">
                <a:solidFill>
                  <a:srgbClr val="43A047"/>
                </a:solidFill>
                <a:latin typeface="Century Gothic" panose="020B0502020202020204" pitchFamily="34" charset="0"/>
              </a:rPr>
              <a:t>The arrow is between the midpoint between 5 million and 6 million, which is approximately 5,750,000 – 5,800,000. </a:t>
            </a:r>
          </a:p>
        </p:txBody>
      </p:sp>
      <p:grpSp>
        <p:nvGrpSpPr>
          <p:cNvPr id="7" name="Google Shape;328;p19">
            <a:extLst>
              <a:ext uri="{FF2B5EF4-FFF2-40B4-BE49-F238E27FC236}">
                <a16:creationId xmlns:a16="http://schemas.microsoft.com/office/drawing/2014/main" id="{1352CB50-3085-674A-9816-7F9D354DFA03}"/>
              </a:ext>
            </a:extLst>
          </p:cNvPr>
          <p:cNvGrpSpPr/>
          <p:nvPr/>
        </p:nvGrpSpPr>
        <p:grpSpPr>
          <a:xfrm>
            <a:off x="1453657" y="3828690"/>
            <a:ext cx="9284685" cy="926106"/>
            <a:chOff x="-191682" y="2634211"/>
            <a:chExt cx="9614461" cy="1095725"/>
          </a:xfrm>
        </p:grpSpPr>
        <p:pic>
          <p:nvPicPr>
            <p:cNvPr id="8" name="Google Shape;329;p19">
              <a:extLst>
                <a:ext uri="{FF2B5EF4-FFF2-40B4-BE49-F238E27FC236}">
                  <a16:creationId xmlns:a16="http://schemas.microsoft.com/office/drawing/2014/main" id="{0004D8F0-9A8B-3B4E-984E-F7474C3DE3F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8CDA3B0D-7422-1145-BCEF-FB4B3E502D70}"/>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0" name="Google Shape;340;p19">
              <a:extLst>
                <a:ext uri="{FF2B5EF4-FFF2-40B4-BE49-F238E27FC236}">
                  <a16:creationId xmlns:a16="http://schemas.microsoft.com/office/drawing/2014/main" id="{62D6A3C9-067B-F748-A525-9804AEFC396B}"/>
                </a:ext>
              </a:extLst>
            </p:cNvPr>
            <p:cNvSpPr txBox="1"/>
            <p:nvPr/>
          </p:nvSpPr>
          <p:spPr>
            <a:xfrm>
              <a:off x="8490788" y="2928849"/>
              <a:ext cx="931991"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grpSp>
        <p:nvGrpSpPr>
          <p:cNvPr id="11" name="Group 10">
            <a:extLst>
              <a:ext uri="{FF2B5EF4-FFF2-40B4-BE49-F238E27FC236}">
                <a16:creationId xmlns:a16="http://schemas.microsoft.com/office/drawing/2014/main" id="{7AD61D31-065B-6649-838A-4BC9FEEBCE01}"/>
              </a:ext>
            </a:extLst>
          </p:cNvPr>
          <p:cNvGrpSpPr/>
          <p:nvPr/>
        </p:nvGrpSpPr>
        <p:grpSpPr>
          <a:xfrm>
            <a:off x="2262234" y="4077718"/>
            <a:ext cx="7628525" cy="677079"/>
            <a:chOff x="2262234" y="3320849"/>
            <a:chExt cx="7628525" cy="677079"/>
          </a:xfrm>
        </p:grpSpPr>
        <p:sp>
          <p:nvSpPr>
            <p:cNvPr id="12" name="Google Shape;331;p19">
              <a:extLst>
                <a:ext uri="{FF2B5EF4-FFF2-40B4-BE49-F238E27FC236}">
                  <a16:creationId xmlns:a16="http://schemas.microsoft.com/office/drawing/2014/main" id="{D257884A-AB01-BB47-95D7-FC44E675659F}"/>
                </a:ext>
              </a:extLst>
            </p:cNvPr>
            <p:cNvSpPr txBox="1"/>
            <p:nvPr/>
          </p:nvSpPr>
          <p:spPr>
            <a:xfrm>
              <a:off x="2262234" y="3320849"/>
              <a:ext cx="74760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1</a:t>
              </a:r>
            </a:p>
            <a:p>
              <a:pPr marL="0" lvl="0" indent="0" algn="ctr" rtl="0">
                <a:spcBef>
                  <a:spcPts val="0"/>
                </a:spcBef>
                <a:spcAft>
                  <a:spcPts val="0"/>
                </a:spcAft>
                <a:buNone/>
              </a:pPr>
              <a:r>
                <a:rPr lang="en-GB" sz="1400" dirty="0">
                  <a:solidFill>
                    <a:srgbClr val="43A047"/>
                  </a:solidFill>
                  <a:latin typeface="Century Gothic" panose="020B0502020202020204" pitchFamily="34" charset="0"/>
                  <a:ea typeface="Nunito Sans"/>
                  <a:cs typeface="Nunito Sans"/>
                  <a:sym typeface="Nunito Sans"/>
                </a:rPr>
                <a:t>million</a:t>
              </a:r>
              <a:endParaRPr sz="1400" dirty="0">
                <a:solidFill>
                  <a:srgbClr val="43A047"/>
                </a:solidFill>
                <a:latin typeface="Century Gothic" panose="020B0502020202020204" pitchFamily="34" charset="0"/>
                <a:ea typeface="Nunito Sans"/>
                <a:cs typeface="Nunito Sans"/>
                <a:sym typeface="Nunito Sans"/>
              </a:endParaRPr>
            </a:p>
          </p:txBody>
        </p:sp>
        <p:sp>
          <p:nvSpPr>
            <p:cNvPr id="13" name="Google Shape;332;p19">
              <a:extLst>
                <a:ext uri="{FF2B5EF4-FFF2-40B4-BE49-F238E27FC236}">
                  <a16:creationId xmlns:a16="http://schemas.microsoft.com/office/drawing/2014/main" id="{5462190A-5D65-3746-A5FA-105B58EA00FC}"/>
                </a:ext>
              </a:extLst>
            </p:cNvPr>
            <p:cNvSpPr txBox="1"/>
            <p:nvPr/>
          </p:nvSpPr>
          <p:spPr>
            <a:xfrm>
              <a:off x="3089555"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2</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14" name="Google Shape;334;p19">
              <a:extLst>
                <a:ext uri="{FF2B5EF4-FFF2-40B4-BE49-F238E27FC236}">
                  <a16:creationId xmlns:a16="http://schemas.microsoft.com/office/drawing/2014/main" id="{54EC0C98-A7E3-AC41-90A6-D239DD3AB4E5}"/>
                </a:ext>
              </a:extLst>
            </p:cNvPr>
            <p:cNvSpPr txBox="1"/>
            <p:nvPr/>
          </p:nvSpPr>
          <p:spPr>
            <a:xfrm>
              <a:off x="4766078"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4</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15" name="Google Shape;335;p19">
              <a:extLst>
                <a:ext uri="{FF2B5EF4-FFF2-40B4-BE49-F238E27FC236}">
                  <a16:creationId xmlns:a16="http://schemas.microsoft.com/office/drawing/2014/main" id="{09F3C34C-A872-EE41-9798-ED5C3A67D24B}"/>
                </a:ext>
              </a:extLst>
            </p:cNvPr>
            <p:cNvSpPr txBox="1"/>
            <p:nvPr/>
          </p:nvSpPr>
          <p:spPr>
            <a:xfrm>
              <a:off x="5646242"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5</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16" name="Google Shape;336;p19">
              <a:extLst>
                <a:ext uri="{FF2B5EF4-FFF2-40B4-BE49-F238E27FC236}">
                  <a16:creationId xmlns:a16="http://schemas.microsoft.com/office/drawing/2014/main" id="{638AF99E-7469-C149-9813-5BF13A680B37}"/>
                </a:ext>
              </a:extLst>
            </p:cNvPr>
            <p:cNvSpPr txBox="1"/>
            <p:nvPr/>
          </p:nvSpPr>
          <p:spPr>
            <a:xfrm>
              <a:off x="6497723"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6</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17" name="Google Shape;339;p19">
              <a:extLst>
                <a:ext uri="{FF2B5EF4-FFF2-40B4-BE49-F238E27FC236}">
                  <a16:creationId xmlns:a16="http://schemas.microsoft.com/office/drawing/2014/main" id="{A3AADAA7-BB95-A148-8007-9EA4BD9C97F8}"/>
                </a:ext>
              </a:extLst>
            </p:cNvPr>
            <p:cNvSpPr txBox="1"/>
            <p:nvPr/>
          </p:nvSpPr>
          <p:spPr>
            <a:xfrm>
              <a:off x="9052169"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9</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18" name="Google Shape;332;p19">
              <a:extLst>
                <a:ext uri="{FF2B5EF4-FFF2-40B4-BE49-F238E27FC236}">
                  <a16:creationId xmlns:a16="http://schemas.microsoft.com/office/drawing/2014/main" id="{BE240D85-DEE0-5D4F-927B-FD58494736ED}"/>
                </a:ext>
              </a:extLst>
            </p:cNvPr>
            <p:cNvSpPr txBox="1"/>
            <p:nvPr/>
          </p:nvSpPr>
          <p:spPr>
            <a:xfrm>
              <a:off x="3947483"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3</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19" name="Google Shape;332;p19">
              <a:extLst>
                <a:ext uri="{FF2B5EF4-FFF2-40B4-BE49-F238E27FC236}">
                  <a16:creationId xmlns:a16="http://schemas.microsoft.com/office/drawing/2014/main" id="{A8981861-94F0-704C-8E4A-6D6AAF8B8E25}"/>
                </a:ext>
              </a:extLst>
            </p:cNvPr>
            <p:cNvSpPr txBox="1"/>
            <p:nvPr/>
          </p:nvSpPr>
          <p:spPr>
            <a:xfrm>
              <a:off x="7344493"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7</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0" name="Google Shape;332;p19">
              <a:extLst>
                <a:ext uri="{FF2B5EF4-FFF2-40B4-BE49-F238E27FC236}">
                  <a16:creationId xmlns:a16="http://schemas.microsoft.com/office/drawing/2014/main" id="{993884F8-E3AC-7A4C-B9CF-AD5B75EA1EA9}"/>
                </a:ext>
              </a:extLst>
            </p:cNvPr>
            <p:cNvSpPr txBox="1"/>
            <p:nvPr/>
          </p:nvSpPr>
          <p:spPr>
            <a:xfrm>
              <a:off x="8195629"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8</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grpSp>
      <p:sp>
        <p:nvSpPr>
          <p:cNvPr id="21" name="Right Arrow 20">
            <a:extLst>
              <a:ext uri="{FF2B5EF4-FFF2-40B4-BE49-F238E27FC236}">
                <a16:creationId xmlns:a16="http://schemas.microsoft.com/office/drawing/2014/main" id="{8AB63FFE-CA7E-774C-8797-540B1524CD34}"/>
              </a:ext>
            </a:extLst>
          </p:cNvPr>
          <p:cNvSpPr/>
          <p:nvPr/>
        </p:nvSpPr>
        <p:spPr>
          <a:xfrm rot="5400000">
            <a:off x="6329007" y="3284902"/>
            <a:ext cx="801889" cy="313444"/>
          </a:xfrm>
          <a:prstGeom prst="rightArrow">
            <a:avLst/>
          </a:prstGeom>
          <a:solidFill>
            <a:srgbClr val="CCD4F4"/>
          </a:solidFill>
          <a:ln>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Google Shape;574;p36">
            <a:extLst>
              <a:ext uri="{FF2B5EF4-FFF2-40B4-BE49-F238E27FC236}">
                <a16:creationId xmlns:a16="http://schemas.microsoft.com/office/drawing/2014/main" id="{C69C01B8-50E3-B94B-B3FB-F2B27A0A1959}"/>
              </a:ext>
            </a:extLst>
          </p:cNvPr>
          <p:cNvPicPr preferRelativeResize="0"/>
          <p:nvPr/>
        </p:nvPicPr>
        <p:blipFill>
          <a:blip r:embed="rId4">
            <a:alphaModFix/>
          </a:blip>
          <a:stretch>
            <a:fillRect/>
          </a:stretch>
        </p:blipFill>
        <p:spPr>
          <a:xfrm>
            <a:off x="10747296" y="4839591"/>
            <a:ext cx="1246025" cy="1228249"/>
          </a:xfrm>
          <a:prstGeom prst="rect">
            <a:avLst/>
          </a:prstGeom>
          <a:noFill/>
          <a:ln>
            <a:noFill/>
          </a:ln>
        </p:spPr>
      </p:pic>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9" name="Picture 8" descr="Chart&#10;&#10;Description automatically generated">
            <a:extLst>
              <a:ext uri="{FF2B5EF4-FFF2-40B4-BE49-F238E27FC236}">
                <a16:creationId xmlns:a16="http://schemas.microsoft.com/office/drawing/2014/main" id="{CB8B9A78-5528-F24E-A785-EEB7C0267A53}"/>
              </a:ext>
            </a:extLst>
          </p:cNvPr>
          <p:cNvPicPr>
            <a:picLocks noChangeAspect="1"/>
          </p:cNvPicPr>
          <p:nvPr/>
        </p:nvPicPr>
        <p:blipFill>
          <a:blip r:embed="rId3"/>
          <a:stretch>
            <a:fillRect/>
          </a:stretch>
        </p:blipFill>
        <p:spPr>
          <a:xfrm>
            <a:off x="263524" y="1077157"/>
            <a:ext cx="7848600" cy="3093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45948"/>
          </a:xfrm>
        </p:spPr>
        <p:txBody>
          <a:bodyPr/>
          <a:lstStyle/>
          <a:p>
            <a:r>
              <a:rPr lang="en-GB" dirty="0"/>
              <a:t>We can use number lines to find the difference between two values. </a:t>
            </a:r>
          </a:p>
          <a:p>
            <a:r>
              <a:rPr lang="en-GB" b="1" dirty="0"/>
              <a:t>What is the difference between the two numbers labelled on the number lines?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5992951" y="2393804"/>
            <a:ext cx="1282870" cy="46173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5,000,000</a:t>
            </a:r>
          </a:p>
        </p:txBody>
      </p:sp>
      <p:grpSp>
        <p:nvGrpSpPr>
          <p:cNvPr id="8" name="Google Shape;328;p19">
            <a:extLst>
              <a:ext uri="{FF2B5EF4-FFF2-40B4-BE49-F238E27FC236}">
                <a16:creationId xmlns:a16="http://schemas.microsoft.com/office/drawing/2014/main" id="{AFE57C2D-4378-9645-BA6B-D90816D1C617}"/>
              </a:ext>
            </a:extLst>
          </p:cNvPr>
          <p:cNvGrpSpPr/>
          <p:nvPr/>
        </p:nvGrpSpPr>
        <p:grpSpPr>
          <a:xfrm>
            <a:off x="1235942" y="4836751"/>
            <a:ext cx="9284685" cy="926106"/>
            <a:chOff x="-191682" y="2634211"/>
            <a:chExt cx="9614461" cy="1095725"/>
          </a:xfrm>
        </p:grpSpPr>
        <p:pic>
          <p:nvPicPr>
            <p:cNvPr id="9" name="Google Shape;329;p19">
              <a:extLst>
                <a:ext uri="{FF2B5EF4-FFF2-40B4-BE49-F238E27FC236}">
                  <a16:creationId xmlns:a16="http://schemas.microsoft.com/office/drawing/2014/main" id="{82FBBD76-5437-A644-B3C1-8E9F053E4C90}"/>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0" name="Google Shape;330;p19">
              <a:extLst>
                <a:ext uri="{FF2B5EF4-FFF2-40B4-BE49-F238E27FC236}">
                  <a16:creationId xmlns:a16="http://schemas.microsoft.com/office/drawing/2014/main" id="{41CE7BA7-722B-2349-A8AC-4F4FB1A05CBC}"/>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1" name="Google Shape;340;p19">
              <a:extLst>
                <a:ext uri="{FF2B5EF4-FFF2-40B4-BE49-F238E27FC236}">
                  <a16:creationId xmlns:a16="http://schemas.microsoft.com/office/drawing/2014/main" id="{73F9A7A7-7F56-F54B-8F20-45EFC774C78A}"/>
                </a:ext>
              </a:extLst>
            </p:cNvPr>
            <p:cNvSpPr txBox="1"/>
            <p:nvPr/>
          </p:nvSpPr>
          <p:spPr>
            <a:xfrm>
              <a:off x="8490788" y="2928849"/>
              <a:ext cx="931991"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grpSp>
        <p:nvGrpSpPr>
          <p:cNvPr id="4" name="Group 3">
            <a:extLst>
              <a:ext uri="{FF2B5EF4-FFF2-40B4-BE49-F238E27FC236}">
                <a16:creationId xmlns:a16="http://schemas.microsoft.com/office/drawing/2014/main" id="{4AB472CD-0D25-BD4D-8620-629ABFE5379B}"/>
              </a:ext>
            </a:extLst>
          </p:cNvPr>
          <p:cNvGrpSpPr/>
          <p:nvPr/>
        </p:nvGrpSpPr>
        <p:grpSpPr>
          <a:xfrm>
            <a:off x="1235942" y="3168591"/>
            <a:ext cx="9284685" cy="927221"/>
            <a:chOff x="1003714" y="3425557"/>
            <a:chExt cx="9284685" cy="927221"/>
          </a:xfrm>
        </p:grpSpPr>
        <p:pic>
          <p:nvPicPr>
            <p:cNvPr id="7" name="Google Shape;311;p18">
              <a:extLst>
                <a:ext uri="{FF2B5EF4-FFF2-40B4-BE49-F238E27FC236}">
                  <a16:creationId xmlns:a16="http://schemas.microsoft.com/office/drawing/2014/main" id="{74151F75-5AF6-ED43-B806-45AD337E31C3}"/>
                </a:ext>
              </a:extLst>
            </p:cNvPr>
            <p:cNvPicPr preferRelativeResize="0"/>
            <p:nvPr/>
          </p:nvPicPr>
          <p:blipFill>
            <a:blip r:embed="rId4">
              <a:alphaModFix/>
            </a:blip>
            <a:stretch>
              <a:fillRect/>
            </a:stretch>
          </p:blipFill>
          <p:spPr>
            <a:xfrm>
              <a:off x="1353246" y="3425557"/>
              <a:ext cx="8536015" cy="333895"/>
            </a:xfrm>
            <a:prstGeom prst="rect">
              <a:avLst/>
            </a:prstGeom>
            <a:noFill/>
            <a:ln>
              <a:noFill/>
            </a:ln>
          </p:spPr>
        </p:pic>
        <p:sp>
          <p:nvSpPr>
            <p:cNvPr id="12" name="Google Shape;330;p19">
              <a:extLst>
                <a:ext uri="{FF2B5EF4-FFF2-40B4-BE49-F238E27FC236}">
                  <a16:creationId xmlns:a16="http://schemas.microsoft.com/office/drawing/2014/main" id="{ACA0CEB5-E637-744F-B5B1-4F7E19FADE00}"/>
                </a:ext>
              </a:extLst>
            </p:cNvPr>
            <p:cNvSpPr txBox="1"/>
            <p:nvPr/>
          </p:nvSpPr>
          <p:spPr>
            <a:xfrm>
              <a:off x="1003714" y="3679299"/>
              <a:ext cx="699065" cy="4617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3" name="Google Shape;340;p19">
              <a:extLst>
                <a:ext uri="{FF2B5EF4-FFF2-40B4-BE49-F238E27FC236}">
                  <a16:creationId xmlns:a16="http://schemas.microsoft.com/office/drawing/2014/main" id="{36B40987-A3AA-A843-A418-F16B1027DE1C}"/>
                </a:ext>
              </a:extLst>
            </p:cNvPr>
            <p:cNvSpPr txBox="1"/>
            <p:nvPr/>
          </p:nvSpPr>
          <p:spPr>
            <a:xfrm>
              <a:off x="9388375" y="3675700"/>
              <a:ext cx="900024" cy="677078"/>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sp>
        <p:nvSpPr>
          <p:cNvPr id="14" name="Right Arrow 13">
            <a:extLst>
              <a:ext uri="{FF2B5EF4-FFF2-40B4-BE49-F238E27FC236}">
                <a16:creationId xmlns:a16="http://schemas.microsoft.com/office/drawing/2014/main" id="{633859C7-BD54-2145-8D52-45001D7EC67A}"/>
              </a:ext>
            </a:extLst>
          </p:cNvPr>
          <p:cNvSpPr/>
          <p:nvPr/>
        </p:nvSpPr>
        <p:spPr>
          <a:xfrm rot="5400000">
            <a:off x="5435284" y="2606607"/>
            <a:ext cx="801889" cy="313444"/>
          </a:xfrm>
          <a:prstGeom prst="rightArrow">
            <a:avLst/>
          </a:prstGeom>
          <a:solidFill>
            <a:srgbClr val="CCD4F4"/>
          </a:solidFill>
          <a:ln>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ight Arrow 14">
            <a:extLst>
              <a:ext uri="{FF2B5EF4-FFF2-40B4-BE49-F238E27FC236}">
                <a16:creationId xmlns:a16="http://schemas.microsoft.com/office/drawing/2014/main" id="{659DAB77-659E-5747-B78E-83825C059F10}"/>
              </a:ext>
            </a:extLst>
          </p:cNvPr>
          <p:cNvSpPr/>
          <p:nvPr/>
        </p:nvSpPr>
        <p:spPr>
          <a:xfrm rot="5400000">
            <a:off x="8817114" y="4275751"/>
            <a:ext cx="801889" cy="313444"/>
          </a:xfrm>
          <a:prstGeom prst="rightArrow">
            <a:avLst/>
          </a:prstGeom>
          <a:solidFill>
            <a:srgbClr val="CCD4F4"/>
          </a:solidFill>
          <a:ln>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B4A5AFD4-DFFD-1346-850B-C2177A0ABF76}"/>
              </a:ext>
            </a:extLst>
          </p:cNvPr>
          <p:cNvSpPr txBox="1"/>
          <p:nvPr/>
        </p:nvSpPr>
        <p:spPr>
          <a:xfrm>
            <a:off x="9505408" y="4091975"/>
            <a:ext cx="1282870" cy="46173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9,000,000</a:t>
            </a:r>
          </a:p>
        </p:txBody>
      </p:sp>
      <p:sp>
        <p:nvSpPr>
          <p:cNvPr id="17" name="TextBox 16">
            <a:extLst>
              <a:ext uri="{FF2B5EF4-FFF2-40B4-BE49-F238E27FC236}">
                <a16:creationId xmlns:a16="http://schemas.microsoft.com/office/drawing/2014/main" id="{7D8FBE66-D5D4-9442-BA0D-6060DC470890}"/>
              </a:ext>
            </a:extLst>
          </p:cNvPr>
          <p:cNvSpPr txBox="1"/>
          <p:nvPr/>
        </p:nvSpPr>
        <p:spPr>
          <a:xfrm>
            <a:off x="1383821" y="5657300"/>
            <a:ext cx="421059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9,000,000 – 5,000,000 = 4,000,000</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5"/>
                  </p:tgtEl>
                </p:cond>
              </p:nextCondLst>
            </p:seq>
          </p:childTnLst>
        </p:cTn>
      </p:par>
    </p:tnLst>
    <p:bldLst>
      <p:bldP spid="6"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4" name="Picture 13" descr="Chart&#10;&#10;Description automatically generated">
            <a:extLst>
              <a:ext uri="{FF2B5EF4-FFF2-40B4-BE49-F238E27FC236}">
                <a16:creationId xmlns:a16="http://schemas.microsoft.com/office/drawing/2014/main" id="{F8A09A41-5BC7-AC40-BC82-5557543B6BF6}"/>
              </a:ext>
            </a:extLst>
          </p:cNvPr>
          <p:cNvPicPr>
            <a:picLocks noChangeAspect="1"/>
          </p:cNvPicPr>
          <p:nvPr/>
        </p:nvPicPr>
        <p:blipFill>
          <a:blip r:embed="rId3"/>
          <a:stretch>
            <a:fillRect/>
          </a:stretch>
        </p:blipFill>
        <p:spPr>
          <a:xfrm>
            <a:off x="263524" y="1077157"/>
            <a:ext cx="7833360" cy="27736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29878"/>
          </a:xfrm>
        </p:spPr>
        <p:txBody>
          <a:bodyPr/>
          <a:lstStyle/>
          <a:p>
            <a:r>
              <a:rPr lang="en-GB" dirty="0"/>
              <a:t>Say the value of the arrow but make a mistake. </a:t>
            </a:r>
          </a:p>
          <a:p>
            <a:r>
              <a:rPr lang="en-GB" b="1" dirty="0"/>
              <a:t>Explain the mistake you have made. </a:t>
            </a:r>
          </a:p>
        </p:txBody>
      </p:sp>
      <p:grpSp>
        <p:nvGrpSpPr>
          <p:cNvPr id="7" name="Google Shape;328;p19">
            <a:extLst>
              <a:ext uri="{FF2B5EF4-FFF2-40B4-BE49-F238E27FC236}">
                <a16:creationId xmlns:a16="http://schemas.microsoft.com/office/drawing/2014/main" id="{7A706349-5A56-F94A-9787-7364E4868036}"/>
              </a:ext>
            </a:extLst>
          </p:cNvPr>
          <p:cNvGrpSpPr/>
          <p:nvPr/>
        </p:nvGrpSpPr>
        <p:grpSpPr>
          <a:xfrm>
            <a:off x="1453658" y="3907836"/>
            <a:ext cx="9284685" cy="926106"/>
            <a:chOff x="-191682" y="2634211"/>
            <a:chExt cx="9614461" cy="1095725"/>
          </a:xfrm>
        </p:grpSpPr>
        <p:pic>
          <p:nvPicPr>
            <p:cNvPr id="8" name="Google Shape;329;p19">
              <a:extLst>
                <a:ext uri="{FF2B5EF4-FFF2-40B4-BE49-F238E27FC236}">
                  <a16:creationId xmlns:a16="http://schemas.microsoft.com/office/drawing/2014/main" id="{625E6DEE-E803-2A4E-AF65-0D3F7BB8BE63}"/>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72C08548-8518-5448-B17D-C63B67C8B99A}"/>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0" name="Google Shape;340;p19">
              <a:extLst>
                <a:ext uri="{FF2B5EF4-FFF2-40B4-BE49-F238E27FC236}">
                  <a16:creationId xmlns:a16="http://schemas.microsoft.com/office/drawing/2014/main" id="{C845B2A3-732D-1343-A05D-665BF5A355D0}"/>
                </a:ext>
              </a:extLst>
            </p:cNvPr>
            <p:cNvSpPr txBox="1"/>
            <p:nvPr/>
          </p:nvSpPr>
          <p:spPr>
            <a:xfrm>
              <a:off x="8490788" y="2928849"/>
              <a:ext cx="931991"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sp>
        <p:nvSpPr>
          <p:cNvPr id="11" name="Right Arrow 10">
            <a:extLst>
              <a:ext uri="{FF2B5EF4-FFF2-40B4-BE49-F238E27FC236}">
                <a16:creationId xmlns:a16="http://schemas.microsoft.com/office/drawing/2014/main" id="{CC87CB8B-402F-A24B-A1AD-F31801A74AE1}"/>
              </a:ext>
            </a:extLst>
          </p:cNvPr>
          <p:cNvSpPr/>
          <p:nvPr/>
        </p:nvSpPr>
        <p:spPr>
          <a:xfrm rot="5400000">
            <a:off x="3359741" y="3335823"/>
            <a:ext cx="801889" cy="313444"/>
          </a:xfrm>
          <a:prstGeom prst="rightArrow">
            <a:avLst/>
          </a:prstGeom>
          <a:solidFill>
            <a:srgbClr val="CCD4F4"/>
          </a:solidFill>
          <a:ln>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Numbers line to 1,000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391392"/>
          </a:xfrm>
        </p:spPr>
        <p:txBody>
          <a:bodyPr/>
          <a:lstStyle/>
          <a:p>
            <a:r>
              <a:rPr lang="en-GB" dirty="0"/>
              <a:t>Circle the </a:t>
            </a:r>
            <a:r>
              <a:rPr lang="en-GB" b="1" dirty="0"/>
              <a:t>divisions </a:t>
            </a:r>
            <a:r>
              <a:rPr lang="en-GB" dirty="0"/>
              <a:t>on the number line. </a:t>
            </a:r>
          </a:p>
          <a:p>
            <a:r>
              <a:rPr lang="en-GB" dirty="0"/>
              <a:t>Draw a bar showing the </a:t>
            </a:r>
            <a:r>
              <a:rPr lang="en-GB" b="1" dirty="0"/>
              <a:t>intervals</a:t>
            </a:r>
            <a:r>
              <a:rPr lang="en-GB" dirty="0"/>
              <a:t> on the number line.</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 name="Google Shape;328;p19">
            <a:extLst>
              <a:ext uri="{FF2B5EF4-FFF2-40B4-BE49-F238E27FC236}">
                <a16:creationId xmlns:a16="http://schemas.microsoft.com/office/drawing/2014/main" id="{7CEA924E-F4DD-294F-B274-880242FBF263}"/>
              </a:ext>
            </a:extLst>
          </p:cNvPr>
          <p:cNvGrpSpPr/>
          <p:nvPr/>
        </p:nvGrpSpPr>
        <p:grpSpPr>
          <a:xfrm>
            <a:off x="1453657" y="3429000"/>
            <a:ext cx="9284685" cy="714360"/>
            <a:chOff x="-191682" y="2634211"/>
            <a:chExt cx="9614461" cy="845197"/>
          </a:xfrm>
        </p:grpSpPr>
        <p:pic>
          <p:nvPicPr>
            <p:cNvPr id="7" name="Google Shape;329;p19">
              <a:extLst>
                <a:ext uri="{FF2B5EF4-FFF2-40B4-BE49-F238E27FC236}">
                  <a16:creationId xmlns:a16="http://schemas.microsoft.com/office/drawing/2014/main" id="{AD40412D-1ABB-0D47-AA25-01F7C9F474AC}"/>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8" name="Google Shape;330;p19">
              <a:extLst>
                <a:ext uri="{FF2B5EF4-FFF2-40B4-BE49-F238E27FC236}">
                  <a16:creationId xmlns:a16="http://schemas.microsoft.com/office/drawing/2014/main" id="{1B2ADBC0-B11B-A440-8587-7D739E309975}"/>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9" name="Google Shape;331;p19">
              <a:extLst>
                <a:ext uri="{FF2B5EF4-FFF2-40B4-BE49-F238E27FC236}">
                  <a16:creationId xmlns:a16="http://schemas.microsoft.com/office/drawing/2014/main" id="{33DA1F62-5E9D-5D40-9475-AEEA718BD7CB}"/>
                </a:ext>
              </a:extLst>
            </p:cNvPr>
            <p:cNvSpPr txBox="1"/>
            <p:nvPr/>
          </p:nvSpPr>
          <p:spPr>
            <a:xfrm>
              <a:off x="690043"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sp>
          <p:nvSpPr>
            <p:cNvPr id="10" name="Google Shape;332;p19">
              <a:extLst>
                <a:ext uri="{FF2B5EF4-FFF2-40B4-BE49-F238E27FC236}">
                  <a16:creationId xmlns:a16="http://schemas.microsoft.com/office/drawing/2014/main" id="{9DB341DF-A742-A248-B22B-0297FC3A9E34}"/>
                </a:ext>
              </a:extLst>
            </p:cNvPr>
            <p:cNvSpPr txBox="1"/>
            <p:nvPr/>
          </p:nvSpPr>
          <p:spPr>
            <a:xfrm>
              <a:off x="1591818"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200</a:t>
              </a:r>
              <a:endParaRPr sz="1800" dirty="0">
                <a:latin typeface="Century Gothic" panose="020B0502020202020204" pitchFamily="34" charset="0"/>
                <a:ea typeface="Nunito Sans"/>
                <a:cs typeface="Nunito Sans"/>
                <a:sym typeface="Nunito Sans"/>
              </a:endParaRPr>
            </a:p>
          </p:txBody>
        </p:sp>
        <p:sp>
          <p:nvSpPr>
            <p:cNvPr id="11" name="Google Shape;333;p19">
              <a:extLst>
                <a:ext uri="{FF2B5EF4-FFF2-40B4-BE49-F238E27FC236}">
                  <a16:creationId xmlns:a16="http://schemas.microsoft.com/office/drawing/2014/main" id="{0E934604-59C2-1443-9242-9E56A283E04D}"/>
                </a:ext>
              </a:extLst>
            </p:cNvPr>
            <p:cNvSpPr txBox="1"/>
            <p:nvPr/>
          </p:nvSpPr>
          <p:spPr>
            <a:xfrm>
              <a:off x="2460193"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300</a:t>
              </a:r>
              <a:endParaRPr sz="1800" dirty="0">
                <a:latin typeface="Century Gothic" panose="020B0502020202020204" pitchFamily="34" charset="0"/>
                <a:ea typeface="Nunito Sans"/>
                <a:cs typeface="Nunito Sans"/>
                <a:sym typeface="Nunito Sans"/>
              </a:endParaRPr>
            </a:p>
          </p:txBody>
        </p:sp>
        <p:sp>
          <p:nvSpPr>
            <p:cNvPr id="12" name="Google Shape;334;p19">
              <a:extLst>
                <a:ext uri="{FF2B5EF4-FFF2-40B4-BE49-F238E27FC236}">
                  <a16:creationId xmlns:a16="http://schemas.microsoft.com/office/drawing/2014/main" id="{08C4A747-1C83-EE45-919C-544C8447125F}"/>
                </a:ext>
              </a:extLst>
            </p:cNvPr>
            <p:cNvSpPr txBox="1"/>
            <p:nvPr/>
          </p:nvSpPr>
          <p:spPr>
            <a:xfrm>
              <a:off x="3328568"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400</a:t>
              </a:r>
              <a:endParaRPr sz="1800" dirty="0">
                <a:latin typeface="Century Gothic" panose="020B0502020202020204" pitchFamily="34" charset="0"/>
                <a:ea typeface="Nunito Sans"/>
                <a:cs typeface="Nunito Sans"/>
                <a:sym typeface="Nunito Sans"/>
              </a:endParaRPr>
            </a:p>
          </p:txBody>
        </p:sp>
        <p:sp>
          <p:nvSpPr>
            <p:cNvPr id="13" name="Google Shape;335;p19">
              <a:extLst>
                <a:ext uri="{FF2B5EF4-FFF2-40B4-BE49-F238E27FC236}">
                  <a16:creationId xmlns:a16="http://schemas.microsoft.com/office/drawing/2014/main" id="{31BD2832-E334-3940-975B-ADD3C10451FF}"/>
                </a:ext>
              </a:extLst>
            </p:cNvPr>
            <p:cNvSpPr txBox="1"/>
            <p:nvPr/>
          </p:nvSpPr>
          <p:spPr>
            <a:xfrm>
              <a:off x="4239993"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500</a:t>
              </a:r>
              <a:endParaRPr sz="1800" dirty="0">
                <a:latin typeface="Century Gothic" panose="020B0502020202020204" pitchFamily="34" charset="0"/>
                <a:ea typeface="Nunito Sans"/>
                <a:cs typeface="Nunito Sans"/>
                <a:sym typeface="Nunito Sans"/>
              </a:endParaRPr>
            </a:p>
          </p:txBody>
        </p:sp>
        <p:sp>
          <p:nvSpPr>
            <p:cNvPr id="14" name="Google Shape;336;p19">
              <a:extLst>
                <a:ext uri="{FF2B5EF4-FFF2-40B4-BE49-F238E27FC236}">
                  <a16:creationId xmlns:a16="http://schemas.microsoft.com/office/drawing/2014/main" id="{FE94DFFA-DC65-E046-A343-183F63E373D2}"/>
                </a:ext>
              </a:extLst>
            </p:cNvPr>
            <p:cNvSpPr txBox="1"/>
            <p:nvPr/>
          </p:nvSpPr>
          <p:spPr>
            <a:xfrm>
              <a:off x="5121718"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600</a:t>
              </a:r>
              <a:endParaRPr sz="1800" dirty="0">
                <a:latin typeface="Century Gothic" panose="020B0502020202020204" pitchFamily="34" charset="0"/>
                <a:ea typeface="Nunito Sans"/>
                <a:cs typeface="Nunito Sans"/>
                <a:sym typeface="Nunito Sans"/>
              </a:endParaRPr>
            </a:p>
          </p:txBody>
        </p:sp>
        <p:sp>
          <p:nvSpPr>
            <p:cNvPr id="15" name="Google Shape;337;p19">
              <a:extLst>
                <a:ext uri="{FF2B5EF4-FFF2-40B4-BE49-F238E27FC236}">
                  <a16:creationId xmlns:a16="http://schemas.microsoft.com/office/drawing/2014/main" id="{EAA2C080-1462-AA45-ACD4-324C6B0F46EB}"/>
                </a:ext>
              </a:extLst>
            </p:cNvPr>
            <p:cNvSpPr txBox="1"/>
            <p:nvPr/>
          </p:nvSpPr>
          <p:spPr>
            <a:xfrm>
              <a:off x="6003443"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700</a:t>
              </a:r>
              <a:endParaRPr sz="1800" dirty="0">
                <a:latin typeface="Century Gothic" panose="020B0502020202020204" pitchFamily="34" charset="0"/>
                <a:ea typeface="Nunito Sans"/>
                <a:cs typeface="Nunito Sans"/>
                <a:sym typeface="Nunito Sans"/>
              </a:endParaRPr>
            </a:p>
          </p:txBody>
        </p:sp>
        <p:sp>
          <p:nvSpPr>
            <p:cNvPr id="16" name="Google Shape;338;p19">
              <a:extLst>
                <a:ext uri="{FF2B5EF4-FFF2-40B4-BE49-F238E27FC236}">
                  <a16:creationId xmlns:a16="http://schemas.microsoft.com/office/drawing/2014/main" id="{CE080751-7344-BC49-B48F-558AD82640CA}"/>
                </a:ext>
              </a:extLst>
            </p:cNvPr>
            <p:cNvSpPr txBox="1"/>
            <p:nvPr/>
          </p:nvSpPr>
          <p:spPr>
            <a:xfrm>
              <a:off x="6885168"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800</a:t>
              </a:r>
              <a:endParaRPr sz="1800" dirty="0">
                <a:latin typeface="Century Gothic" panose="020B0502020202020204" pitchFamily="34" charset="0"/>
                <a:ea typeface="Nunito Sans"/>
                <a:cs typeface="Nunito Sans"/>
                <a:sym typeface="Nunito Sans"/>
              </a:endParaRPr>
            </a:p>
          </p:txBody>
        </p:sp>
        <p:sp>
          <p:nvSpPr>
            <p:cNvPr id="17" name="Google Shape;339;p19">
              <a:extLst>
                <a:ext uri="{FF2B5EF4-FFF2-40B4-BE49-F238E27FC236}">
                  <a16:creationId xmlns:a16="http://schemas.microsoft.com/office/drawing/2014/main" id="{6CECB8B2-0F2A-7845-BBCC-DE7BF77B760F}"/>
                </a:ext>
              </a:extLst>
            </p:cNvPr>
            <p:cNvSpPr txBox="1"/>
            <p:nvPr/>
          </p:nvSpPr>
          <p:spPr>
            <a:xfrm>
              <a:off x="7766893" y="2928850"/>
              <a:ext cx="723895"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900</a:t>
              </a:r>
              <a:endParaRPr sz="1800" dirty="0">
                <a:latin typeface="Century Gothic" panose="020B0502020202020204" pitchFamily="34" charset="0"/>
                <a:ea typeface="Nunito Sans"/>
                <a:cs typeface="Nunito Sans"/>
                <a:sym typeface="Nunito Sans"/>
              </a:endParaRPr>
            </a:p>
          </p:txBody>
        </p:sp>
        <p:sp>
          <p:nvSpPr>
            <p:cNvPr id="18" name="Google Shape;340;p19">
              <a:extLst>
                <a:ext uri="{FF2B5EF4-FFF2-40B4-BE49-F238E27FC236}">
                  <a16:creationId xmlns:a16="http://schemas.microsoft.com/office/drawing/2014/main" id="{4771A42B-B753-9A43-A0C9-0734BD31D9D2}"/>
                </a:ext>
              </a:extLst>
            </p:cNvPr>
            <p:cNvSpPr txBox="1"/>
            <p:nvPr/>
          </p:nvSpPr>
          <p:spPr>
            <a:xfrm>
              <a:off x="8490788" y="2928849"/>
              <a:ext cx="931991"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1,000</a:t>
              </a:r>
              <a:endParaRPr sz="1800" dirty="0">
                <a:latin typeface="Century Gothic" panose="020B0502020202020204" pitchFamily="34" charset="0"/>
                <a:ea typeface="Nunito Sans"/>
                <a:cs typeface="Nunito Sans"/>
                <a:sym typeface="Nunito Sans"/>
              </a:endParaRPr>
            </a:p>
          </p:txBody>
        </p:sp>
      </p:grpSp>
      <p:grpSp>
        <p:nvGrpSpPr>
          <p:cNvPr id="2" name="Group 1">
            <a:extLst>
              <a:ext uri="{FF2B5EF4-FFF2-40B4-BE49-F238E27FC236}">
                <a16:creationId xmlns:a16="http://schemas.microsoft.com/office/drawing/2014/main" id="{98FCB5FE-3856-7D45-BCCA-EF6C79FE0790}"/>
              </a:ext>
            </a:extLst>
          </p:cNvPr>
          <p:cNvGrpSpPr/>
          <p:nvPr/>
        </p:nvGrpSpPr>
        <p:grpSpPr>
          <a:xfrm>
            <a:off x="1639875" y="3038575"/>
            <a:ext cx="8849075" cy="753137"/>
            <a:chOff x="1639875" y="3038575"/>
            <a:chExt cx="8849075" cy="753137"/>
          </a:xfrm>
        </p:grpSpPr>
        <p:sp>
          <p:nvSpPr>
            <p:cNvPr id="19" name="Oval 18">
              <a:extLst>
                <a:ext uri="{FF2B5EF4-FFF2-40B4-BE49-F238E27FC236}">
                  <a16:creationId xmlns:a16="http://schemas.microsoft.com/office/drawing/2014/main" id="{B112514B-0DCE-C744-812F-E506DC79BA7B}"/>
                </a:ext>
              </a:extLst>
            </p:cNvPr>
            <p:cNvSpPr/>
            <p:nvPr/>
          </p:nvSpPr>
          <p:spPr>
            <a:xfrm>
              <a:off x="2497111"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6A2FB52B-930E-3947-9C83-EEDA74510616}"/>
                </a:ext>
              </a:extLst>
            </p:cNvPr>
            <p:cNvSpPr/>
            <p:nvPr/>
          </p:nvSpPr>
          <p:spPr>
            <a:xfrm>
              <a:off x="1639875"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CD7A0AC5-B158-5D4C-84A7-FBAFF94BF4E0}"/>
                </a:ext>
              </a:extLst>
            </p:cNvPr>
            <p:cNvSpPr/>
            <p:nvPr/>
          </p:nvSpPr>
          <p:spPr>
            <a:xfrm>
              <a:off x="4213561"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2151FA5C-2426-C844-A7C4-737D23A3748F}"/>
                </a:ext>
              </a:extLst>
            </p:cNvPr>
            <p:cNvSpPr/>
            <p:nvPr/>
          </p:nvSpPr>
          <p:spPr>
            <a:xfrm>
              <a:off x="3356325"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041EDBB9-9707-1B4F-BC5C-7ABA25979CD8}"/>
                </a:ext>
              </a:extLst>
            </p:cNvPr>
            <p:cNvSpPr/>
            <p:nvPr/>
          </p:nvSpPr>
          <p:spPr>
            <a:xfrm>
              <a:off x="5916525"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F724491F-0C2B-364D-B6A9-48F336636204}"/>
                </a:ext>
              </a:extLst>
            </p:cNvPr>
            <p:cNvSpPr/>
            <p:nvPr/>
          </p:nvSpPr>
          <p:spPr>
            <a:xfrm>
              <a:off x="5059289"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E36BECB6-32FC-2F49-B4EC-C2421C3D5319}"/>
                </a:ext>
              </a:extLst>
            </p:cNvPr>
            <p:cNvSpPr/>
            <p:nvPr/>
          </p:nvSpPr>
          <p:spPr>
            <a:xfrm>
              <a:off x="7632975"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8AE1138F-2F0E-8340-91B7-7192F89CA9E6}"/>
                </a:ext>
              </a:extLst>
            </p:cNvPr>
            <p:cNvSpPr/>
            <p:nvPr/>
          </p:nvSpPr>
          <p:spPr>
            <a:xfrm>
              <a:off x="6775739"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2AD1D0AB-A1A2-F24C-9A73-AE788BA72B5B}"/>
                </a:ext>
              </a:extLst>
            </p:cNvPr>
            <p:cNvSpPr/>
            <p:nvPr/>
          </p:nvSpPr>
          <p:spPr>
            <a:xfrm>
              <a:off x="8490057"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281208E3-64E8-B448-884B-3E040136EA24}"/>
                </a:ext>
              </a:extLst>
            </p:cNvPr>
            <p:cNvSpPr/>
            <p:nvPr/>
          </p:nvSpPr>
          <p:spPr>
            <a:xfrm>
              <a:off x="10206507"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6D0D6773-237C-D24E-AE46-C88592019C10}"/>
                </a:ext>
              </a:extLst>
            </p:cNvPr>
            <p:cNvSpPr/>
            <p:nvPr/>
          </p:nvSpPr>
          <p:spPr>
            <a:xfrm>
              <a:off x="9349271" y="3038575"/>
              <a:ext cx="28244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 name="Group 55">
            <a:extLst>
              <a:ext uri="{FF2B5EF4-FFF2-40B4-BE49-F238E27FC236}">
                <a16:creationId xmlns:a16="http://schemas.microsoft.com/office/drawing/2014/main" id="{22293CF3-0DA8-6F43-96E5-063356CA8889}"/>
              </a:ext>
            </a:extLst>
          </p:cNvPr>
          <p:cNvGrpSpPr/>
          <p:nvPr/>
        </p:nvGrpSpPr>
        <p:grpSpPr>
          <a:xfrm>
            <a:off x="1836660" y="3465496"/>
            <a:ext cx="8438228" cy="135351"/>
            <a:chOff x="1836660" y="3465496"/>
            <a:chExt cx="8438228" cy="135351"/>
          </a:xfrm>
        </p:grpSpPr>
        <p:sp>
          <p:nvSpPr>
            <p:cNvPr id="43" name="Rectangle 42">
              <a:extLst>
                <a:ext uri="{FF2B5EF4-FFF2-40B4-BE49-F238E27FC236}">
                  <a16:creationId xmlns:a16="http://schemas.microsoft.com/office/drawing/2014/main" id="{CCF6E9E0-ED48-3143-8B88-4FDBFFD9382B}"/>
                </a:ext>
              </a:extLst>
            </p:cNvPr>
            <p:cNvSpPr/>
            <p:nvPr/>
          </p:nvSpPr>
          <p:spPr>
            <a:xfrm>
              <a:off x="1836660" y="3465500"/>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383D070-80FA-274C-B31F-0D37D18451ED}"/>
                </a:ext>
              </a:extLst>
            </p:cNvPr>
            <p:cNvSpPr/>
            <p:nvPr/>
          </p:nvSpPr>
          <p:spPr>
            <a:xfrm>
              <a:off x="2706065" y="3465499"/>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2B8132D-546B-2942-9E96-82481A4820DE}"/>
                </a:ext>
              </a:extLst>
            </p:cNvPr>
            <p:cNvSpPr/>
            <p:nvPr/>
          </p:nvSpPr>
          <p:spPr>
            <a:xfrm>
              <a:off x="3573188" y="3465499"/>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D6F85DE-2A60-1843-B464-CC99A7A7A858}"/>
                </a:ext>
              </a:extLst>
            </p:cNvPr>
            <p:cNvSpPr/>
            <p:nvPr/>
          </p:nvSpPr>
          <p:spPr>
            <a:xfrm>
              <a:off x="4410843" y="3465498"/>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BB004AF-326A-A94D-B5A3-21C86F3B42EB}"/>
                </a:ext>
              </a:extLst>
            </p:cNvPr>
            <p:cNvSpPr/>
            <p:nvPr/>
          </p:nvSpPr>
          <p:spPr>
            <a:xfrm>
              <a:off x="5260836" y="3465498"/>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8AA2225-5DB9-9C4F-9543-7E06DB60758E}"/>
                </a:ext>
              </a:extLst>
            </p:cNvPr>
            <p:cNvSpPr/>
            <p:nvPr/>
          </p:nvSpPr>
          <p:spPr>
            <a:xfrm>
              <a:off x="6116105" y="3465498"/>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94C131B-8D4A-A149-A15A-7C34B559A284}"/>
                </a:ext>
              </a:extLst>
            </p:cNvPr>
            <p:cNvSpPr/>
            <p:nvPr/>
          </p:nvSpPr>
          <p:spPr>
            <a:xfrm>
              <a:off x="6972810" y="3465497"/>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0121924-6224-D945-909E-08ECB7477061}"/>
                </a:ext>
              </a:extLst>
            </p:cNvPr>
            <p:cNvSpPr/>
            <p:nvPr/>
          </p:nvSpPr>
          <p:spPr>
            <a:xfrm>
              <a:off x="7827233" y="3465497"/>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93DFB190-D882-0145-8CF6-CBB6C3DEEA22}"/>
                </a:ext>
              </a:extLst>
            </p:cNvPr>
            <p:cNvSpPr/>
            <p:nvPr/>
          </p:nvSpPr>
          <p:spPr>
            <a:xfrm>
              <a:off x="8683938" y="3465496"/>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D0B01E08-5086-5149-B113-91A0D0E4628A}"/>
                </a:ext>
              </a:extLst>
            </p:cNvPr>
            <p:cNvSpPr/>
            <p:nvPr/>
          </p:nvSpPr>
          <p:spPr>
            <a:xfrm>
              <a:off x="9540281" y="3465496"/>
              <a:ext cx="734607" cy="135347"/>
            </a:xfrm>
            <a:prstGeom prst="rect">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Box 56">
            <a:extLst>
              <a:ext uri="{FF2B5EF4-FFF2-40B4-BE49-F238E27FC236}">
                <a16:creationId xmlns:a16="http://schemas.microsoft.com/office/drawing/2014/main" id="{617A70D8-F513-244E-A480-97BE44A5C2FE}"/>
              </a:ext>
            </a:extLst>
          </p:cNvPr>
          <p:cNvSpPr txBox="1"/>
          <p:nvPr/>
        </p:nvSpPr>
        <p:spPr>
          <a:xfrm>
            <a:off x="263046" y="4116609"/>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lines are the divisions.</a:t>
            </a:r>
          </a:p>
          <a:p>
            <a:pPr>
              <a:lnSpc>
                <a:spcPct val="150000"/>
              </a:lnSpc>
            </a:pPr>
            <a:r>
              <a:rPr lang="en-GB" dirty="0">
                <a:solidFill>
                  <a:srgbClr val="43A047"/>
                </a:solidFill>
                <a:latin typeface="Century Gothic" panose="020B0502020202020204" pitchFamily="34" charset="0"/>
              </a:rPr>
              <a:t>The space between the divisions are the intervals. </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nextCondLst>
                <p:cond evt="onClick" delay="0">
                  <p:tgtEl>
                    <p:spTgt spid="4"/>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134930"/>
          </a:xfrm>
        </p:spPr>
        <p:txBody>
          <a:bodyPr/>
          <a:lstStyle/>
          <a:p>
            <a:r>
              <a:rPr lang="en-GB" b="1" dirty="0"/>
              <a:t>Label the number lines. </a:t>
            </a:r>
          </a:p>
          <a:p>
            <a:r>
              <a:rPr lang="en-GB" dirty="0"/>
              <a:t>Explain how you know which numbers are missing.</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 name="Google Shape;328;p19">
            <a:extLst>
              <a:ext uri="{FF2B5EF4-FFF2-40B4-BE49-F238E27FC236}">
                <a16:creationId xmlns:a16="http://schemas.microsoft.com/office/drawing/2014/main" id="{952F85E7-BDB2-7F49-ADB1-29B539D015F8}"/>
              </a:ext>
            </a:extLst>
          </p:cNvPr>
          <p:cNvGrpSpPr/>
          <p:nvPr/>
        </p:nvGrpSpPr>
        <p:grpSpPr>
          <a:xfrm>
            <a:off x="1453657" y="2674726"/>
            <a:ext cx="9284685" cy="714360"/>
            <a:chOff x="-191682" y="2634211"/>
            <a:chExt cx="9614461" cy="845197"/>
          </a:xfrm>
        </p:grpSpPr>
        <p:pic>
          <p:nvPicPr>
            <p:cNvPr id="7" name="Google Shape;329;p19">
              <a:extLst>
                <a:ext uri="{FF2B5EF4-FFF2-40B4-BE49-F238E27FC236}">
                  <a16:creationId xmlns:a16="http://schemas.microsoft.com/office/drawing/2014/main" id="{CB221503-68E4-F444-A231-6700855A8F91}"/>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8" name="Google Shape;330;p19">
              <a:extLst>
                <a:ext uri="{FF2B5EF4-FFF2-40B4-BE49-F238E27FC236}">
                  <a16:creationId xmlns:a16="http://schemas.microsoft.com/office/drawing/2014/main" id="{D36228D8-1712-BD4B-BDE7-FB58753DAB7F}"/>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8" name="Google Shape;340;p19">
              <a:extLst>
                <a:ext uri="{FF2B5EF4-FFF2-40B4-BE49-F238E27FC236}">
                  <a16:creationId xmlns:a16="http://schemas.microsoft.com/office/drawing/2014/main" id="{8490F1E8-C918-0A4E-821C-671091AE0A65}"/>
                </a:ext>
              </a:extLst>
            </p:cNvPr>
            <p:cNvSpPr txBox="1"/>
            <p:nvPr/>
          </p:nvSpPr>
          <p:spPr>
            <a:xfrm>
              <a:off x="8490788" y="2928849"/>
              <a:ext cx="931991"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1,000</a:t>
              </a:r>
              <a:endParaRPr sz="1800" dirty="0">
                <a:latin typeface="Century Gothic" panose="020B0502020202020204" pitchFamily="34" charset="0"/>
                <a:ea typeface="Nunito Sans"/>
                <a:cs typeface="Nunito Sans"/>
                <a:sym typeface="Nunito Sans"/>
              </a:endParaRPr>
            </a:p>
          </p:txBody>
        </p:sp>
      </p:grpSp>
      <p:grpSp>
        <p:nvGrpSpPr>
          <p:cNvPr id="2" name="Group 1">
            <a:extLst>
              <a:ext uri="{FF2B5EF4-FFF2-40B4-BE49-F238E27FC236}">
                <a16:creationId xmlns:a16="http://schemas.microsoft.com/office/drawing/2014/main" id="{5BF4F02D-15CA-7145-BA3B-C54D1B527FCF}"/>
              </a:ext>
            </a:extLst>
          </p:cNvPr>
          <p:cNvGrpSpPr/>
          <p:nvPr/>
        </p:nvGrpSpPr>
        <p:grpSpPr>
          <a:xfrm>
            <a:off x="2305139" y="2923755"/>
            <a:ext cx="7533179" cy="461732"/>
            <a:chOff x="2305139" y="3678029"/>
            <a:chExt cx="7533179" cy="461732"/>
          </a:xfrm>
        </p:grpSpPr>
        <p:sp>
          <p:nvSpPr>
            <p:cNvPr id="19" name="Google Shape;331;p19">
              <a:extLst>
                <a:ext uri="{FF2B5EF4-FFF2-40B4-BE49-F238E27FC236}">
                  <a16:creationId xmlns:a16="http://schemas.microsoft.com/office/drawing/2014/main" id="{68BFA626-9CCE-654B-A22C-FF97B40831AF}"/>
                </a:ext>
              </a:extLst>
            </p:cNvPr>
            <p:cNvSpPr txBox="1"/>
            <p:nvPr/>
          </p:nvSpPr>
          <p:spPr>
            <a:xfrm>
              <a:off x="2305139"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100</a:t>
              </a:r>
              <a:endParaRPr sz="1800" dirty="0">
                <a:solidFill>
                  <a:srgbClr val="43A047"/>
                </a:solidFill>
                <a:latin typeface="Century Gothic" panose="020B0502020202020204" pitchFamily="34" charset="0"/>
                <a:ea typeface="Nunito Sans"/>
                <a:cs typeface="Nunito Sans"/>
                <a:sym typeface="Nunito Sans"/>
              </a:endParaRPr>
            </a:p>
          </p:txBody>
        </p:sp>
        <p:sp>
          <p:nvSpPr>
            <p:cNvPr id="20" name="Google Shape;332;p19">
              <a:extLst>
                <a:ext uri="{FF2B5EF4-FFF2-40B4-BE49-F238E27FC236}">
                  <a16:creationId xmlns:a16="http://schemas.microsoft.com/office/drawing/2014/main" id="{FB19C1C2-C5B4-E94A-A01C-B9F9BC71EEA9}"/>
                </a:ext>
              </a:extLst>
            </p:cNvPr>
            <p:cNvSpPr txBox="1"/>
            <p:nvPr/>
          </p:nvSpPr>
          <p:spPr>
            <a:xfrm>
              <a:off x="3175983"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200</a:t>
              </a:r>
              <a:endParaRPr sz="1800" dirty="0">
                <a:solidFill>
                  <a:srgbClr val="43A047"/>
                </a:solidFill>
                <a:latin typeface="Century Gothic" panose="020B0502020202020204" pitchFamily="34" charset="0"/>
                <a:ea typeface="Nunito Sans"/>
                <a:cs typeface="Nunito Sans"/>
                <a:sym typeface="Nunito Sans"/>
              </a:endParaRPr>
            </a:p>
          </p:txBody>
        </p:sp>
        <p:sp>
          <p:nvSpPr>
            <p:cNvPr id="21" name="Google Shape;333;p19">
              <a:extLst>
                <a:ext uri="{FF2B5EF4-FFF2-40B4-BE49-F238E27FC236}">
                  <a16:creationId xmlns:a16="http://schemas.microsoft.com/office/drawing/2014/main" id="{305B90B6-B66C-5047-B8DD-A17281B8CA95}"/>
                </a:ext>
              </a:extLst>
            </p:cNvPr>
            <p:cNvSpPr txBox="1"/>
            <p:nvPr/>
          </p:nvSpPr>
          <p:spPr>
            <a:xfrm>
              <a:off x="4014573"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300</a:t>
              </a:r>
              <a:endParaRPr sz="1800" dirty="0">
                <a:solidFill>
                  <a:srgbClr val="43A047"/>
                </a:solidFill>
                <a:latin typeface="Century Gothic" panose="020B0502020202020204" pitchFamily="34" charset="0"/>
                <a:ea typeface="Nunito Sans"/>
                <a:cs typeface="Nunito Sans"/>
                <a:sym typeface="Nunito Sans"/>
              </a:endParaRPr>
            </a:p>
          </p:txBody>
        </p:sp>
        <p:sp>
          <p:nvSpPr>
            <p:cNvPr id="22" name="Google Shape;334;p19">
              <a:extLst>
                <a:ext uri="{FF2B5EF4-FFF2-40B4-BE49-F238E27FC236}">
                  <a16:creationId xmlns:a16="http://schemas.microsoft.com/office/drawing/2014/main" id="{671041B4-ED02-2A4A-AF53-A37F39BFC0B9}"/>
                </a:ext>
              </a:extLst>
            </p:cNvPr>
            <p:cNvSpPr txBox="1"/>
            <p:nvPr/>
          </p:nvSpPr>
          <p:spPr>
            <a:xfrm>
              <a:off x="4853162"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400</a:t>
              </a:r>
              <a:endParaRPr sz="1800" dirty="0">
                <a:solidFill>
                  <a:srgbClr val="43A047"/>
                </a:solidFill>
                <a:latin typeface="Century Gothic" panose="020B0502020202020204" pitchFamily="34" charset="0"/>
                <a:ea typeface="Nunito Sans"/>
                <a:cs typeface="Nunito Sans"/>
                <a:sym typeface="Nunito Sans"/>
              </a:endParaRPr>
            </a:p>
          </p:txBody>
        </p:sp>
        <p:sp>
          <p:nvSpPr>
            <p:cNvPr id="23" name="Google Shape;335;p19">
              <a:extLst>
                <a:ext uri="{FF2B5EF4-FFF2-40B4-BE49-F238E27FC236}">
                  <a16:creationId xmlns:a16="http://schemas.microsoft.com/office/drawing/2014/main" id="{8FA6A4F8-4F3E-3945-90E9-2C47BFC7AE8C}"/>
                </a:ext>
              </a:extLst>
            </p:cNvPr>
            <p:cNvSpPr txBox="1"/>
            <p:nvPr/>
          </p:nvSpPr>
          <p:spPr>
            <a:xfrm>
              <a:off x="5733326"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500</a:t>
              </a:r>
              <a:endParaRPr sz="1800" dirty="0">
                <a:solidFill>
                  <a:srgbClr val="43A047"/>
                </a:solidFill>
                <a:latin typeface="Century Gothic" panose="020B0502020202020204" pitchFamily="34" charset="0"/>
                <a:ea typeface="Nunito Sans"/>
                <a:cs typeface="Nunito Sans"/>
                <a:sym typeface="Nunito Sans"/>
              </a:endParaRPr>
            </a:p>
          </p:txBody>
        </p:sp>
        <p:sp>
          <p:nvSpPr>
            <p:cNvPr id="24" name="Google Shape;336;p19">
              <a:extLst>
                <a:ext uri="{FF2B5EF4-FFF2-40B4-BE49-F238E27FC236}">
                  <a16:creationId xmlns:a16="http://schemas.microsoft.com/office/drawing/2014/main" id="{E2CABAC6-0140-8541-A3C4-4A3E9995AE20}"/>
                </a:ext>
              </a:extLst>
            </p:cNvPr>
            <p:cNvSpPr txBox="1"/>
            <p:nvPr/>
          </p:nvSpPr>
          <p:spPr>
            <a:xfrm>
              <a:off x="6584807"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600</a:t>
              </a:r>
              <a:endParaRPr sz="1800" dirty="0">
                <a:solidFill>
                  <a:srgbClr val="43A047"/>
                </a:solidFill>
                <a:latin typeface="Century Gothic" panose="020B0502020202020204" pitchFamily="34" charset="0"/>
                <a:ea typeface="Nunito Sans"/>
                <a:cs typeface="Nunito Sans"/>
                <a:sym typeface="Nunito Sans"/>
              </a:endParaRPr>
            </a:p>
          </p:txBody>
        </p:sp>
        <p:sp>
          <p:nvSpPr>
            <p:cNvPr id="25" name="Google Shape;337;p19">
              <a:extLst>
                <a:ext uri="{FF2B5EF4-FFF2-40B4-BE49-F238E27FC236}">
                  <a16:creationId xmlns:a16="http://schemas.microsoft.com/office/drawing/2014/main" id="{E0F47FA1-F809-EE41-9219-60682EE311F1}"/>
                </a:ext>
              </a:extLst>
            </p:cNvPr>
            <p:cNvSpPr txBox="1"/>
            <p:nvPr/>
          </p:nvSpPr>
          <p:spPr>
            <a:xfrm>
              <a:off x="7436289"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700</a:t>
              </a:r>
              <a:endParaRPr sz="1800" dirty="0">
                <a:solidFill>
                  <a:srgbClr val="43A047"/>
                </a:solidFill>
                <a:latin typeface="Century Gothic" panose="020B0502020202020204" pitchFamily="34" charset="0"/>
                <a:ea typeface="Nunito Sans"/>
                <a:cs typeface="Nunito Sans"/>
                <a:sym typeface="Nunito Sans"/>
              </a:endParaRPr>
            </a:p>
          </p:txBody>
        </p:sp>
        <p:sp>
          <p:nvSpPr>
            <p:cNvPr id="26" name="Google Shape;338;p19">
              <a:extLst>
                <a:ext uri="{FF2B5EF4-FFF2-40B4-BE49-F238E27FC236}">
                  <a16:creationId xmlns:a16="http://schemas.microsoft.com/office/drawing/2014/main" id="{1EDD7E7B-1E2F-DC43-94A7-20DE106E7D97}"/>
                </a:ext>
              </a:extLst>
            </p:cNvPr>
            <p:cNvSpPr txBox="1"/>
            <p:nvPr/>
          </p:nvSpPr>
          <p:spPr>
            <a:xfrm>
              <a:off x="8287771"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800</a:t>
              </a:r>
              <a:endParaRPr sz="1800" dirty="0">
                <a:solidFill>
                  <a:srgbClr val="43A047"/>
                </a:solidFill>
                <a:latin typeface="Century Gothic" panose="020B0502020202020204" pitchFamily="34" charset="0"/>
                <a:ea typeface="Nunito Sans"/>
                <a:cs typeface="Nunito Sans"/>
                <a:sym typeface="Nunito Sans"/>
              </a:endParaRPr>
            </a:p>
          </p:txBody>
        </p:sp>
        <p:sp>
          <p:nvSpPr>
            <p:cNvPr id="27" name="Google Shape;339;p19">
              <a:extLst>
                <a:ext uri="{FF2B5EF4-FFF2-40B4-BE49-F238E27FC236}">
                  <a16:creationId xmlns:a16="http://schemas.microsoft.com/office/drawing/2014/main" id="{72F7FC06-7D86-A743-AA18-EA6099ED3A7B}"/>
                </a:ext>
              </a:extLst>
            </p:cNvPr>
            <p:cNvSpPr txBox="1"/>
            <p:nvPr/>
          </p:nvSpPr>
          <p:spPr>
            <a:xfrm>
              <a:off x="9139253"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900</a:t>
              </a:r>
              <a:endParaRPr sz="1800" dirty="0">
                <a:solidFill>
                  <a:srgbClr val="43A047"/>
                </a:solidFill>
                <a:latin typeface="Century Gothic" panose="020B0502020202020204" pitchFamily="34" charset="0"/>
                <a:ea typeface="Nunito Sans"/>
                <a:cs typeface="Nunito Sans"/>
                <a:sym typeface="Nunito Sans"/>
              </a:endParaRPr>
            </a:p>
          </p:txBody>
        </p:sp>
      </p:grpSp>
      <p:grpSp>
        <p:nvGrpSpPr>
          <p:cNvPr id="28" name="Google Shape;328;p19">
            <a:extLst>
              <a:ext uri="{FF2B5EF4-FFF2-40B4-BE49-F238E27FC236}">
                <a16:creationId xmlns:a16="http://schemas.microsoft.com/office/drawing/2014/main" id="{D1121C4A-BCB8-4F42-95D4-C4DF9BAFECF2}"/>
              </a:ext>
            </a:extLst>
          </p:cNvPr>
          <p:cNvGrpSpPr/>
          <p:nvPr/>
        </p:nvGrpSpPr>
        <p:grpSpPr>
          <a:xfrm>
            <a:off x="1453657" y="4773397"/>
            <a:ext cx="9284685" cy="714360"/>
            <a:chOff x="-191682" y="2634211"/>
            <a:chExt cx="9614461" cy="845197"/>
          </a:xfrm>
        </p:grpSpPr>
        <p:pic>
          <p:nvPicPr>
            <p:cNvPr id="29" name="Google Shape;329;p19">
              <a:extLst>
                <a:ext uri="{FF2B5EF4-FFF2-40B4-BE49-F238E27FC236}">
                  <a16:creationId xmlns:a16="http://schemas.microsoft.com/office/drawing/2014/main" id="{DD01E1C9-23E2-9B4D-AB04-77F68F02A0F4}"/>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30" name="Google Shape;330;p19">
              <a:extLst>
                <a:ext uri="{FF2B5EF4-FFF2-40B4-BE49-F238E27FC236}">
                  <a16:creationId xmlns:a16="http://schemas.microsoft.com/office/drawing/2014/main" id="{B02DCC3E-6FDF-0E43-9543-B1111929D48D}"/>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500</a:t>
              </a:r>
              <a:endParaRPr sz="1800" dirty="0">
                <a:latin typeface="Century Gothic" panose="020B0502020202020204" pitchFamily="34" charset="0"/>
                <a:ea typeface="Nunito Sans"/>
                <a:cs typeface="Nunito Sans"/>
                <a:sym typeface="Nunito Sans"/>
              </a:endParaRPr>
            </a:p>
          </p:txBody>
        </p:sp>
        <p:sp>
          <p:nvSpPr>
            <p:cNvPr id="31" name="Google Shape;340;p19">
              <a:extLst>
                <a:ext uri="{FF2B5EF4-FFF2-40B4-BE49-F238E27FC236}">
                  <a16:creationId xmlns:a16="http://schemas.microsoft.com/office/drawing/2014/main" id="{86618FA3-B2E6-FA49-95EC-18F0889C686E}"/>
                </a:ext>
              </a:extLst>
            </p:cNvPr>
            <p:cNvSpPr txBox="1"/>
            <p:nvPr/>
          </p:nvSpPr>
          <p:spPr>
            <a:xfrm>
              <a:off x="8490788" y="2928849"/>
              <a:ext cx="931991"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1,000</a:t>
              </a:r>
              <a:endParaRPr sz="1800" dirty="0">
                <a:latin typeface="Century Gothic" panose="020B0502020202020204" pitchFamily="34" charset="0"/>
                <a:ea typeface="Nunito Sans"/>
                <a:cs typeface="Nunito Sans"/>
                <a:sym typeface="Nunito Sans"/>
              </a:endParaRPr>
            </a:p>
          </p:txBody>
        </p:sp>
      </p:grpSp>
      <p:grpSp>
        <p:nvGrpSpPr>
          <p:cNvPr id="32" name="Group 31">
            <a:extLst>
              <a:ext uri="{FF2B5EF4-FFF2-40B4-BE49-F238E27FC236}">
                <a16:creationId xmlns:a16="http://schemas.microsoft.com/office/drawing/2014/main" id="{52E418E9-2B01-D34B-99C5-82CED5A84069}"/>
              </a:ext>
            </a:extLst>
          </p:cNvPr>
          <p:cNvGrpSpPr/>
          <p:nvPr/>
        </p:nvGrpSpPr>
        <p:grpSpPr>
          <a:xfrm>
            <a:off x="2305139" y="5022426"/>
            <a:ext cx="7533179" cy="461732"/>
            <a:chOff x="2305139" y="3678029"/>
            <a:chExt cx="7533179" cy="461732"/>
          </a:xfrm>
        </p:grpSpPr>
        <p:sp>
          <p:nvSpPr>
            <p:cNvPr id="33" name="Google Shape;331;p19">
              <a:extLst>
                <a:ext uri="{FF2B5EF4-FFF2-40B4-BE49-F238E27FC236}">
                  <a16:creationId xmlns:a16="http://schemas.microsoft.com/office/drawing/2014/main" id="{13EF9DD4-5228-DF4B-A4D1-20F403F8599C}"/>
                </a:ext>
              </a:extLst>
            </p:cNvPr>
            <p:cNvSpPr txBox="1"/>
            <p:nvPr/>
          </p:nvSpPr>
          <p:spPr>
            <a:xfrm>
              <a:off x="2305139"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550</a:t>
              </a:r>
              <a:endParaRPr sz="1800" dirty="0">
                <a:solidFill>
                  <a:srgbClr val="43A047"/>
                </a:solidFill>
                <a:latin typeface="Century Gothic" panose="020B0502020202020204" pitchFamily="34" charset="0"/>
                <a:ea typeface="Nunito Sans"/>
                <a:cs typeface="Nunito Sans"/>
                <a:sym typeface="Nunito Sans"/>
              </a:endParaRPr>
            </a:p>
          </p:txBody>
        </p:sp>
        <p:sp>
          <p:nvSpPr>
            <p:cNvPr id="34" name="Google Shape;332;p19">
              <a:extLst>
                <a:ext uri="{FF2B5EF4-FFF2-40B4-BE49-F238E27FC236}">
                  <a16:creationId xmlns:a16="http://schemas.microsoft.com/office/drawing/2014/main" id="{85D5E01B-D830-4348-B3B8-5CE8C079718B}"/>
                </a:ext>
              </a:extLst>
            </p:cNvPr>
            <p:cNvSpPr txBox="1"/>
            <p:nvPr/>
          </p:nvSpPr>
          <p:spPr>
            <a:xfrm>
              <a:off x="3175983"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600</a:t>
              </a:r>
              <a:endParaRPr sz="1800" dirty="0">
                <a:solidFill>
                  <a:srgbClr val="43A047"/>
                </a:solidFill>
                <a:latin typeface="Century Gothic" panose="020B0502020202020204" pitchFamily="34" charset="0"/>
                <a:ea typeface="Nunito Sans"/>
                <a:cs typeface="Nunito Sans"/>
                <a:sym typeface="Nunito Sans"/>
              </a:endParaRPr>
            </a:p>
          </p:txBody>
        </p:sp>
        <p:sp>
          <p:nvSpPr>
            <p:cNvPr id="35" name="Google Shape;333;p19">
              <a:extLst>
                <a:ext uri="{FF2B5EF4-FFF2-40B4-BE49-F238E27FC236}">
                  <a16:creationId xmlns:a16="http://schemas.microsoft.com/office/drawing/2014/main" id="{A9EB27F6-F6A0-0B45-81FF-AFA4B421E390}"/>
                </a:ext>
              </a:extLst>
            </p:cNvPr>
            <p:cNvSpPr txBox="1"/>
            <p:nvPr/>
          </p:nvSpPr>
          <p:spPr>
            <a:xfrm>
              <a:off x="4014573" y="3678029"/>
              <a:ext cx="699065"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650</a:t>
              </a:r>
              <a:endParaRPr sz="1800" dirty="0">
                <a:solidFill>
                  <a:srgbClr val="43A047"/>
                </a:solidFill>
                <a:latin typeface="Century Gothic" panose="020B0502020202020204" pitchFamily="34" charset="0"/>
                <a:ea typeface="Nunito Sans"/>
                <a:cs typeface="Nunito Sans"/>
                <a:sym typeface="Nunito Sans"/>
              </a:endParaRPr>
            </a:p>
          </p:txBody>
        </p:sp>
        <p:sp>
          <p:nvSpPr>
            <p:cNvPr id="36" name="Google Shape;334;p19">
              <a:extLst>
                <a:ext uri="{FF2B5EF4-FFF2-40B4-BE49-F238E27FC236}">
                  <a16:creationId xmlns:a16="http://schemas.microsoft.com/office/drawing/2014/main" id="{95D45F1B-876E-8646-8BDB-21A9CAD9CDA2}"/>
                </a:ext>
              </a:extLst>
            </p:cNvPr>
            <p:cNvSpPr txBox="1"/>
            <p:nvPr/>
          </p:nvSpPr>
          <p:spPr>
            <a:xfrm>
              <a:off x="4853162"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700</a:t>
              </a:r>
              <a:endParaRPr sz="1800" dirty="0">
                <a:solidFill>
                  <a:srgbClr val="43A047"/>
                </a:solidFill>
                <a:latin typeface="Century Gothic" panose="020B0502020202020204" pitchFamily="34" charset="0"/>
                <a:ea typeface="Nunito Sans"/>
                <a:cs typeface="Nunito Sans"/>
                <a:sym typeface="Nunito Sans"/>
              </a:endParaRPr>
            </a:p>
          </p:txBody>
        </p:sp>
        <p:sp>
          <p:nvSpPr>
            <p:cNvPr id="37" name="Google Shape;335;p19">
              <a:extLst>
                <a:ext uri="{FF2B5EF4-FFF2-40B4-BE49-F238E27FC236}">
                  <a16:creationId xmlns:a16="http://schemas.microsoft.com/office/drawing/2014/main" id="{E9D2FEAF-9F18-D046-B481-DBC5BEDEFC09}"/>
                </a:ext>
              </a:extLst>
            </p:cNvPr>
            <p:cNvSpPr txBox="1"/>
            <p:nvPr/>
          </p:nvSpPr>
          <p:spPr>
            <a:xfrm>
              <a:off x="5733326"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750</a:t>
              </a:r>
              <a:endParaRPr sz="1800" dirty="0">
                <a:solidFill>
                  <a:srgbClr val="43A047"/>
                </a:solidFill>
                <a:latin typeface="Century Gothic" panose="020B0502020202020204" pitchFamily="34" charset="0"/>
                <a:ea typeface="Nunito Sans"/>
                <a:cs typeface="Nunito Sans"/>
                <a:sym typeface="Nunito Sans"/>
              </a:endParaRPr>
            </a:p>
          </p:txBody>
        </p:sp>
        <p:sp>
          <p:nvSpPr>
            <p:cNvPr id="38" name="Google Shape;336;p19">
              <a:extLst>
                <a:ext uri="{FF2B5EF4-FFF2-40B4-BE49-F238E27FC236}">
                  <a16:creationId xmlns:a16="http://schemas.microsoft.com/office/drawing/2014/main" id="{E4AA40E9-1258-4245-BBFD-BC4338E0BC73}"/>
                </a:ext>
              </a:extLst>
            </p:cNvPr>
            <p:cNvSpPr txBox="1"/>
            <p:nvPr/>
          </p:nvSpPr>
          <p:spPr>
            <a:xfrm>
              <a:off x="6584807"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800</a:t>
              </a:r>
              <a:endParaRPr sz="1800" dirty="0">
                <a:solidFill>
                  <a:srgbClr val="43A047"/>
                </a:solidFill>
                <a:latin typeface="Century Gothic" panose="020B0502020202020204" pitchFamily="34" charset="0"/>
                <a:ea typeface="Nunito Sans"/>
                <a:cs typeface="Nunito Sans"/>
                <a:sym typeface="Nunito Sans"/>
              </a:endParaRPr>
            </a:p>
          </p:txBody>
        </p:sp>
        <p:sp>
          <p:nvSpPr>
            <p:cNvPr id="39" name="Google Shape;337;p19">
              <a:extLst>
                <a:ext uri="{FF2B5EF4-FFF2-40B4-BE49-F238E27FC236}">
                  <a16:creationId xmlns:a16="http://schemas.microsoft.com/office/drawing/2014/main" id="{D967123B-828D-E043-BE50-85CCAC9C13BA}"/>
                </a:ext>
              </a:extLst>
            </p:cNvPr>
            <p:cNvSpPr txBox="1"/>
            <p:nvPr/>
          </p:nvSpPr>
          <p:spPr>
            <a:xfrm>
              <a:off x="7436289"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850</a:t>
              </a:r>
              <a:endParaRPr sz="1800" dirty="0">
                <a:solidFill>
                  <a:srgbClr val="43A047"/>
                </a:solidFill>
                <a:latin typeface="Century Gothic" panose="020B0502020202020204" pitchFamily="34" charset="0"/>
                <a:ea typeface="Nunito Sans"/>
                <a:cs typeface="Nunito Sans"/>
                <a:sym typeface="Nunito Sans"/>
              </a:endParaRPr>
            </a:p>
          </p:txBody>
        </p:sp>
        <p:sp>
          <p:nvSpPr>
            <p:cNvPr id="40" name="Google Shape;338;p19">
              <a:extLst>
                <a:ext uri="{FF2B5EF4-FFF2-40B4-BE49-F238E27FC236}">
                  <a16:creationId xmlns:a16="http://schemas.microsoft.com/office/drawing/2014/main" id="{2F9AAE66-5A4C-F542-ABA3-4F7A518AD6AF}"/>
                </a:ext>
              </a:extLst>
            </p:cNvPr>
            <p:cNvSpPr txBox="1"/>
            <p:nvPr/>
          </p:nvSpPr>
          <p:spPr>
            <a:xfrm>
              <a:off x="8287771"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900</a:t>
              </a:r>
              <a:endParaRPr sz="1800" dirty="0">
                <a:solidFill>
                  <a:srgbClr val="43A047"/>
                </a:solidFill>
                <a:latin typeface="Century Gothic" panose="020B0502020202020204" pitchFamily="34" charset="0"/>
                <a:ea typeface="Nunito Sans"/>
                <a:cs typeface="Nunito Sans"/>
                <a:sym typeface="Nunito Sans"/>
              </a:endParaRPr>
            </a:p>
          </p:txBody>
        </p:sp>
        <p:sp>
          <p:nvSpPr>
            <p:cNvPr id="41" name="Google Shape;339;p19">
              <a:extLst>
                <a:ext uri="{FF2B5EF4-FFF2-40B4-BE49-F238E27FC236}">
                  <a16:creationId xmlns:a16="http://schemas.microsoft.com/office/drawing/2014/main" id="{23A1D852-E92B-3745-ABED-55BF64BA46F6}"/>
                </a:ext>
              </a:extLst>
            </p:cNvPr>
            <p:cNvSpPr txBox="1"/>
            <p:nvPr/>
          </p:nvSpPr>
          <p:spPr>
            <a:xfrm>
              <a:off x="9139253" y="3678029"/>
              <a:ext cx="699065"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950</a:t>
              </a:r>
              <a:endParaRPr sz="1800" dirty="0">
                <a:solidFill>
                  <a:srgbClr val="43A047"/>
                </a:solidFill>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What is the question?</a:t>
            </a:r>
          </a:p>
          <a:p>
            <a:pPr>
              <a:lnSpc>
                <a:spcPct val="110000"/>
              </a:lnSpc>
            </a:pPr>
            <a:r>
              <a:rPr lang="en-GB" dirty="0"/>
              <a:t>Let’s Learn</a:t>
            </a:r>
          </a:p>
          <a:p>
            <a:pPr>
              <a:lnSpc>
                <a:spcPct val="110000"/>
              </a:lnSpc>
            </a:pPr>
            <a:r>
              <a:rPr lang="en-GB" dirty="0"/>
              <a:t>Follow Me – Labelling divisions and midpoints</a:t>
            </a:r>
          </a:p>
          <a:p>
            <a:pPr>
              <a:lnSpc>
                <a:spcPct val="110000"/>
              </a:lnSpc>
            </a:pPr>
            <a:r>
              <a:rPr lang="en-GB" dirty="0"/>
              <a:t>Your Turn (1) – Labelling divisions and midpoints</a:t>
            </a:r>
          </a:p>
          <a:p>
            <a:pPr>
              <a:lnSpc>
                <a:spcPct val="110000"/>
              </a:lnSpc>
            </a:pPr>
            <a:r>
              <a:rPr lang="en-GB" dirty="0"/>
              <a:t>Follow Me – Estimating</a:t>
            </a:r>
          </a:p>
          <a:p>
            <a:pPr>
              <a:lnSpc>
                <a:spcPct val="110000"/>
              </a:lnSpc>
            </a:pPr>
            <a:r>
              <a:rPr lang="en-GB" dirty="0"/>
              <a:t>Your Turn (2) – Estimating</a:t>
            </a:r>
          </a:p>
          <a:p>
            <a:pPr>
              <a:lnSpc>
                <a:spcPct val="110000"/>
              </a:lnSpc>
            </a:pPr>
            <a:r>
              <a:rPr lang="en-GB" dirty="0"/>
              <a:t>Follow Me – Finding the difference</a:t>
            </a:r>
          </a:p>
          <a:p>
            <a:pPr>
              <a:lnSpc>
                <a:spcPct val="110000"/>
              </a:lnSpc>
            </a:pPr>
            <a:r>
              <a:rPr lang="en-GB" dirty="0"/>
              <a:t>Your Turn (3) </a:t>
            </a:r>
            <a:r>
              <a:rPr lang="en-GB"/>
              <a:t>– Finding the difference</a:t>
            </a:r>
            <a:endParaRPr lang="en-GB" dirty="0"/>
          </a:p>
          <a:p>
            <a:pPr>
              <a:lnSpc>
                <a:spcPct val="110000"/>
              </a:lnSpc>
            </a:pPr>
            <a:r>
              <a:rPr lang="en-GB" dirty="0"/>
              <a:t>Let’s Reflect </a:t>
            </a:r>
          </a:p>
          <a:p>
            <a:pPr>
              <a:lnSpc>
                <a:spcPct val="110000"/>
              </a:lnSpc>
            </a:pPr>
            <a:r>
              <a:rPr lang="en-GB" dirty="0"/>
              <a:t>Support Slides – Based on number lines to 1,000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161346758"/>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number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midpoint/ halfway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461733"/>
          </a:xfrm>
        </p:spPr>
        <p:txBody>
          <a:bodyPr/>
          <a:lstStyle/>
          <a:p>
            <a:r>
              <a:rPr lang="en-GB" b="1" dirty="0"/>
              <a:t>What number is the arrow pointing to?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8,000,005</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8,000,500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8,500,000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8,000,000</a:t>
            </a:r>
          </a:p>
        </p:txBody>
      </p:sp>
      <p:grpSp>
        <p:nvGrpSpPr>
          <p:cNvPr id="8" name="Google Shape;328;p19">
            <a:extLst>
              <a:ext uri="{FF2B5EF4-FFF2-40B4-BE49-F238E27FC236}">
                <a16:creationId xmlns:a16="http://schemas.microsoft.com/office/drawing/2014/main" id="{FFE298A9-D8C6-234E-BA80-1EF4E29C0EC3}"/>
              </a:ext>
            </a:extLst>
          </p:cNvPr>
          <p:cNvGrpSpPr/>
          <p:nvPr/>
        </p:nvGrpSpPr>
        <p:grpSpPr>
          <a:xfrm>
            <a:off x="1453657" y="2384341"/>
            <a:ext cx="9284685" cy="926106"/>
            <a:chOff x="-191682" y="2634211"/>
            <a:chExt cx="9614461" cy="1095725"/>
          </a:xfrm>
        </p:grpSpPr>
        <p:pic>
          <p:nvPicPr>
            <p:cNvPr id="9" name="Google Shape;329;p19">
              <a:extLst>
                <a:ext uri="{FF2B5EF4-FFF2-40B4-BE49-F238E27FC236}">
                  <a16:creationId xmlns:a16="http://schemas.microsoft.com/office/drawing/2014/main" id="{B3D53A5E-89FC-DC4E-A2E9-9C7D6EB42218}"/>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0" name="Google Shape;330;p19">
              <a:extLst>
                <a:ext uri="{FF2B5EF4-FFF2-40B4-BE49-F238E27FC236}">
                  <a16:creationId xmlns:a16="http://schemas.microsoft.com/office/drawing/2014/main" id="{2F917502-55D8-0A40-ABD7-BDBA1C0663F8}"/>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1" name="Google Shape;340;p19">
              <a:extLst>
                <a:ext uri="{FF2B5EF4-FFF2-40B4-BE49-F238E27FC236}">
                  <a16:creationId xmlns:a16="http://schemas.microsoft.com/office/drawing/2014/main" id="{6CE74E88-5DD0-8647-9410-A568F044C196}"/>
                </a:ext>
              </a:extLst>
            </p:cNvPr>
            <p:cNvSpPr txBox="1"/>
            <p:nvPr/>
          </p:nvSpPr>
          <p:spPr>
            <a:xfrm>
              <a:off x="8490788" y="2928849"/>
              <a:ext cx="931991"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sp>
        <p:nvSpPr>
          <p:cNvPr id="12" name="Right Arrow 11">
            <a:extLst>
              <a:ext uri="{FF2B5EF4-FFF2-40B4-BE49-F238E27FC236}">
                <a16:creationId xmlns:a16="http://schemas.microsoft.com/office/drawing/2014/main" id="{54486316-DDB4-684B-817B-3097117E4F3C}"/>
              </a:ext>
            </a:extLst>
          </p:cNvPr>
          <p:cNvSpPr/>
          <p:nvPr/>
        </p:nvSpPr>
        <p:spPr>
          <a:xfrm rot="5400000">
            <a:off x="8632576" y="1828223"/>
            <a:ext cx="801889" cy="313444"/>
          </a:xfrm>
          <a:prstGeom prst="rightArrow">
            <a:avLst/>
          </a:prstGeom>
          <a:solidFill>
            <a:srgbClr val="CCD4F4"/>
          </a:solidFill>
          <a:ln>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read and use number lines to 10,000,000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62062"/>
          </a:xfrm>
        </p:spPr>
        <p:txBody>
          <a:bodyPr/>
          <a:lstStyle/>
          <a:p>
            <a:r>
              <a:rPr lang="en-GB" dirty="0"/>
              <a:t>The answer is seven million, eight hundred and three thousand. </a:t>
            </a:r>
          </a:p>
          <a:p>
            <a:r>
              <a:rPr lang="en-GB" b="1" dirty="0"/>
              <a:t>What is the question? </a:t>
            </a:r>
          </a:p>
        </p:txBody>
      </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37948"/>
          </a:xfrm>
        </p:spPr>
        <p:txBody>
          <a:bodyPr/>
          <a:lstStyle/>
          <a:p>
            <a:r>
              <a:rPr lang="en-GB" b="1" dirty="0"/>
              <a:t>Explain how you would complete the missing numbers on the number line.</a:t>
            </a:r>
          </a:p>
        </p:txBody>
      </p:sp>
      <p:grpSp>
        <p:nvGrpSpPr>
          <p:cNvPr id="7" name="Google Shape;328;p19">
            <a:extLst>
              <a:ext uri="{FF2B5EF4-FFF2-40B4-BE49-F238E27FC236}">
                <a16:creationId xmlns:a16="http://schemas.microsoft.com/office/drawing/2014/main" id="{AFB58CFD-F9F8-B643-BFD6-0749C83849E8}"/>
              </a:ext>
            </a:extLst>
          </p:cNvPr>
          <p:cNvGrpSpPr/>
          <p:nvPr/>
        </p:nvGrpSpPr>
        <p:grpSpPr>
          <a:xfrm>
            <a:off x="1453657" y="3071821"/>
            <a:ext cx="9284685" cy="926107"/>
            <a:chOff x="-191682" y="2634211"/>
            <a:chExt cx="9614461" cy="1095726"/>
          </a:xfrm>
        </p:grpSpPr>
        <p:pic>
          <p:nvPicPr>
            <p:cNvPr id="8" name="Google Shape;329;p19">
              <a:extLst>
                <a:ext uri="{FF2B5EF4-FFF2-40B4-BE49-F238E27FC236}">
                  <a16:creationId xmlns:a16="http://schemas.microsoft.com/office/drawing/2014/main" id="{251D4345-F372-5F4A-9924-F041A1E98A6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B886F8C3-6192-5A46-B27A-1A5A3ABB7F64}"/>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0" name="Google Shape;331;p19">
              <a:extLst>
                <a:ext uri="{FF2B5EF4-FFF2-40B4-BE49-F238E27FC236}">
                  <a16:creationId xmlns:a16="http://schemas.microsoft.com/office/drawing/2014/main" id="{8FD52A6B-A360-8D46-B816-566E234B33C1}"/>
                </a:ext>
              </a:extLst>
            </p:cNvPr>
            <p:cNvSpPr txBox="1"/>
            <p:nvPr/>
          </p:nvSpPr>
          <p:spPr>
            <a:xfrm>
              <a:off x="645614" y="2928849"/>
              <a:ext cx="774163" cy="80108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a:t>
              </a:r>
            </a:p>
            <a:p>
              <a:pPr marL="0" lvl="0" indent="0" algn="ctr" rtl="0">
                <a:spcBef>
                  <a:spcPts val="0"/>
                </a:spcBef>
                <a:spcAft>
                  <a:spcPts val="0"/>
                </a:spcAft>
                <a:buNone/>
              </a:pPr>
              <a:r>
                <a:rPr lang="en-GB" sz="1400" dirty="0">
                  <a:latin typeface="Century Gothic" panose="020B0502020202020204" pitchFamily="34" charset="0"/>
                  <a:ea typeface="Nunito Sans"/>
                  <a:cs typeface="Nunito Sans"/>
                  <a:sym typeface="Nunito Sans"/>
                </a:rPr>
                <a:t>million</a:t>
              </a:r>
              <a:endParaRPr sz="1400" dirty="0">
                <a:latin typeface="Century Gothic" panose="020B0502020202020204" pitchFamily="34" charset="0"/>
                <a:ea typeface="Nunito Sans"/>
                <a:cs typeface="Nunito Sans"/>
                <a:sym typeface="Nunito Sans"/>
              </a:endParaRPr>
            </a:p>
          </p:txBody>
        </p:sp>
        <p:sp>
          <p:nvSpPr>
            <p:cNvPr id="11" name="Google Shape;332;p19">
              <a:extLst>
                <a:ext uri="{FF2B5EF4-FFF2-40B4-BE49-F238E27FC236}">
                  <a16:creationId xmlns:a16="http://schemas.microsoft.com/office/drawing/2014/main" id="{9E0DF87B-920C-5D4F-818F-1A0FA41C0ECC}"/>
                </a:ext>
              </a:extLst>
            </p:cNvPr>
            <p:cNvSpPr txBox="1"/>
            <p:nvPr/>
          </p:nvSpPr>
          <p:spPr>
            <a:xfrm>
              <a:off x="1502320" y="2928849"/>
              <a:ext cx="868375"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2</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sp>
          <p:nvSpPr>
            <p:cNvPr id="13" name="Google Shape;334;p19">
              <a:extLst>
                <a:ext uri="{FF2B5EF4-FFF2-40B4-BE49-F238E27FC236}">
                  <a16:creationId xmlns:a16="http://schemas.microsoft.com/office/drawing/2014/main" id="{D254AA85-23B6-844D-A30D-4C6FE019B0A8}"/>
                </a:ext>
              </a:extLst>
            </p:cNvPr>
            <p:cNvSpPr txBox="1"/>
            <p:nvPr/>
          </p:nvSpPr>
          <p:spPr>
            <a:xfrm>
              <a:off x="3238390" y="2928850"/>
              <a:ext cx="868375"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4</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sp>
          <p:nvSpPr>
            <p:cNvPr id="14" name="Google Shape;335;p19">
              <a:extLst>
                <a:ext uri="{FF2B5EF4-FFF2-40B4-BE49-F238E27FC236}">
                  <a16:creationId xmlns:a16="http://schemas.microsoft.com/office/drawing/2014/main" id="{6D9A7852-BEA5-F84E-9EB3-0143587D1622}"/>
                </a:ext>
              </a:extLst>
            </p:cNvPr>
            <p:cNvSpPr txBox="1"/>
            <p:nvPr/>
          </p:nvSpPr>
          <p:spPr>
            <a:xfrm>
              <a:off x="4149816" y="2928850"/>
              <a:ext cx="868375"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5</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sp>
          <p:nvSpPr>
            <p:cNvPr id="15" name="Google Shape;336;p19">
              <a:extLst>
                <a:ext uri="{FF2B5EF4-FFF2-40B4-BE49-F238E27FC236}">
                  <a16:creationId xmlns:a16="http://schemas.microsoft.com/office/drawing/2014/main" id="{7ADEDEEF-5D5A-7B48-B22D-C7E3BEDBBF60}"/>
                </a:ext>
              </a:extLst>
            </p:cNvPr>
            <p:cNvSpPr txBox="1"/>
            <p:nvPr/>
          </p:nvSpPr>
          <p:spPr>
            <a:xfrm>
              <a:off x="5031541" y="2928850"/>
              <a:ext cx="868375"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6</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sp>
          <p:nvSpPr>
            <p:cNvPr id="18" name="Google Shape;339;p19">
              <a:extLst>
                <a:ext uri="{FF2B5EF4-FFF2-40B4-BE49-F238E27FC236}">
                  <a16:creationId xmlns:a16="http://schemas.microsoft.com/office/drawing/2014/main" id="{06575137-D0EA-5942-8783-F8E61F132AA8}"/>
                </a:ext>
              </a:extLst>
            </p:cNvPr>
            <p:cNvSpPr txBox="1"/>
            <p:nvPr/>
          </p:nvSpPr>
          <p:spPr>
            <a:xfrm>
              <a:off x="7676716" y="2928850"/>
              <a:ext cx="868375"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9</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sp>
          <p:nvSpPr>
            <p:cNvPr id="19" name="Google Shape;340;p19">
              <a:extLst>
                <a:ext uri="{FF2B5EF4-FFF2-40B4-BE49-F238E27FC236}">
                  <a16:creationId xmlns:a16="http://schemas.microsoft.com/office/drawing/2014/main" id="{E9152C2C-A774-614D-8E12-9651FCE8FABD}"/>
                </a:ext>
              </a:extLst>
            </p:cNvPr>
            <p:cNvSpPr txBox="1"/>
            <p:nvPr/>
          </p:nvSpPr>
          <p:spPr>
            <a:xfrm>
              <a:off x="8490788" y="2928849"/>
              <a:ext cx="931991"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80171"/>
          </a:xfrm>
        </p:spPr>
        <p:txBody>
          <a:bodyPr/>
          <a:lstStyle/>
          <a:p>
            <a:r>
              <a:rPr lang="en-GB" b="1" dirty="0"/>
              <a:t>Label the division on the number line then draw arrows to show the given numbers.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oogle Shape;328;p19">
            <a:extLst>
              <a:ext uri="{FF2B5EF4-FFF2-40B4-BE49-F238E27FC236}">
                <a16:creationId xmlns:a16="http://schemas.microsoft.com/office/drawing/2014/main" id="{E5C79309-04DF-AC4C-8967-0060BC2E8641}"/>
              </a:ext>
            </a:extLst>
          </p:cNvPr>
          <p:cNvGrpSpPr/>
          <p:nvPr/>
        </p:nvGrpSpPr>
        <p:grpSpPr>
          <a:xfrm>
            <a:off x="1453657" y="3071821"/>
            <a:ext cx="9284685" cy="926106"/>
            <a:chOff x="-191682" y="2634211"/>
            <a:chExt cx="9614461" cy="1095725"/>
          </a:xfrm>
        </p:grpSpPr>
        <p:pic>
          <p:nvPicPr>
            <p:cNvPr id="8" name="Google Shape;329;p19">
              <a:extLst>
                <a:ext uri="{FF2B5EF4-FFF2-40B4-BE49-F238E27FC236}">
                  <a16:creationId xmlns:a16="http://schemas.microsoft.com/office/drawing/2014/main" id="{7CC75112-3382-704B-B831-845FF8908E6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1AC8D42A-DEF7-6A42-9EDC-1919197854BB}"/>
                </a:ext>
              </a:extLst>
            </p:cNvPr>
            <p:cNvSpPr txBox="1"/>
            <p:nvPr/>
          </p:nvSpPr>
          <p:spPr>
            <a:xfrm>
              <a:off x="-191682" y="2933107"/>
              <a:ext cx="723895" cy="5463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16" name="Google Shape;340;p19">
              <a:extLst>
                <a:ext uri="{FF2B5EF4-FFF2-40B4-BE49-F238E27FC236}">
                  <a16:creationId xmlns:a16="http://schemas.microsoft.com/office/drawing/2014/main" id="{84DDF135-10E8-B048-B900-13FA25BA4648}"/>
                </a:ext>
              </a:extLst>
            </p:cNvPr>
            <p:cNvSpPr txBox="1"/>
            <p:nvPr/>
          </p:nvSpPr>
          <p:spPr>
            <a:xfrm>
              <a:off x="8490788" y="2928849"/>
              <a:ext cx="931991" cy="801087"/>
            </a:xfrm>
            <a:prstGeom prst="rect">
              <a:avLst/>
            </a:prstGeom>
            <a:noFill/>
            <a:ln>
              <a:noFill/>
            </a:ln>
          </p:spPr>
          <p:txBody>
            <a:bodyPr spcFirstLastPara="1" wrap="square" lIns="91425" tIns="91425" rIns="91425" bIns="91425" anchor="t" anchorCtr="0">
              <a:spAutoFit/>
            </a:bodyPr>
            <a:lstStyle/>
            <a:p>
              <a:pPr lvl="0" algn="ctr"/>
              <a:r>
                <a:rPr lang="en-GB" dirty="0">
                  <a:solidFill>
                    <a:prstClr val="black"/>
                  </a:solidFill>
                  <a:latin typeface="Century Gothic" panose="020B0502020202020204" pitchFamily="34" charset="0"/>
                  <a:ea typeface="Nunito Sans"/>
                  <a:cs typeface="Nunito Sans"/>
                  <a:sym typeface="Nunito Sans"/>
                </a:rPr>
                <a:t>10</a:t>
              </a:r>
            </a:p>
            <a:p>
              <a:pPr lvl="0" algn="ctr"/>
              <a:r>
                <a:rPr lang="en-GB" sz="1400" dirty="0">
                  <a:solidFill>
                    <a:prstClr val="black"/>
                  </a:solidFill>
                  <a:latin typeface="Century Gothic" panose="020B0502020202020204" pitchFamily="34" charset="0"/>
                  <a:ea typeface="Nunito Sans"/>
                  <a:cs typeface="Nunito Sans"/>
                  <a:sym typeface="Nunito Sans"/>
                </a:rPr>
                <a:t>million</a:t>
              </a:r>
            </a:p>
          </p:txBody>
        </p:sp>
      </p:grpSp>
      <p:grpSp>
        <p:nvGrpSpPr>
          <p:cNvPr id="4" name="Group 3">
            <a:extLst>
              <a:ext uri="{FF2B5EF4-FFF2-40B4-BE49-F238E27FC236}">
                <a16:creationId xmlns:a16="http://schemas.microsoft.com/office/drawing/2014/main" id="{9FB9BBBD-8A11-9D49-9B1B-FD67813A7C0A}"/>
              </a:ext>
            </a:extLst>
          </p:cNvPr>
          <p:cNvGrpSpPr/>
          <p:nvPr/>
        </p:nvGrpSpPr>
        <p:grpSpPr>
          <a:xfrm>
            <a:off x="2262234" y="3320849"/>
            <a:ext cx="7628525" cy="677079"/>
            <a:chOff x="2262234" y="3320849"/>
            <a:chExt cx="7628525" cy="677079"/>
          </a:xfrm>
        </p:grpSpPr>
        <p:sp>
          <p:nvSpPr>
            <p:cNvPr id="20" name="Google Shape;331;p19">
              <a:extLst>
                <a:ext uri="{FF2B5EF4-FFF2-40B4-BE49-F238E27FC236}">
                  <a16:creationId xmlns:a16="http://schemas.microsoft.com/office/drawing/2014/main" id="{A18A18C7-DC16-0440-B872-4458E45868A9}"/>
                </a:ext>
              </a:extLst>
            </p:cNvPr>
            <p:cNvSpPr txBox="1"/>
            <p:nvPr/>
          </p:nvSpPr>
          <p:spPr>
            <a:xfrm>
              <a:off x="2262234" y="3320849"/>
              <a:ext cx="74760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1</a:t>
              </a:r>
            </a:p>
            <a:p>
              <a:pPr marL="0" lvl="0" indent="0" algn="ctr" rtl="0">
                <a:spcBef>
                  <a:spcPts val="0"/>
                </a:spcBef>
                <a:spcAft>
                  <a:spcPts val="0"/>
                </a:spcAft>
                <a:buNone/>
              </a:pPr>
              <a:r>
                <a:rPr lang="en-GB" sz="1400" dirty="0">
                  <a:solidFill>
                    <a:srgbClr val="43A047"/>
                  </a:solidFill>
                  <a:latin typeface="Century Gothic" panose="020B0502020202020204" pitchFamily="34" charset="0"/>
                  <a:ea typeface="Nunito Sans"/>
                  <a:cs typeface="Nunito Sans"/>
                  <a:sym typeface="Nunito Sans"/>
                </a:rPr>
                <a:t>million</a:t>
              </a:r>
              <a:endParaRPr sz="1400" dirty="0">
                <a:solidFill>
                  <a:srgbClr val="43A047"/>
                </a:solidFill>
                <a:latin typeface="Century Gothic" panose="020B0502020202020204" pitchFamily="34" charset="0"/>
                <a:ea typeface="Nunito Sans"/>
                <a:cs typeface="Nunito Sans"/>
                <a:sym typeface="Nunito Sans"/>
              </a:endParaRPr>
            </a:p>
          </p:txBody>
        </p:sp>
        <p:sp>
          <p:nvSpPr>
            <p:cNvPr id="21" name="Google Shape;332;p19">
              <a:extLst>
                <a:ext uri="{FF2B5EF4-FFF2-40B4-BE49-F238E27FC236}">
                  <a16:creationId xmlns:a16="http://schemas.microsoft.com/office/drawing/2014/main" id="{A604B5E5-CB7E-F942-BFAF-C05647D4C01D}"/>
                </a:ext>
              </a:extLst>
            </p:cNvPr>
            <p:cNvSpPr txBox="1"/>
            <p:nvPr/>
          </p:nvSpPr>
          <p:spPr>
            <a:xfrm>
              <a:off x="3089555"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2</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2" name="Google Shape;334;p19">
              <a:extLst>
                <a:ext uri="{FF2B5EF4-FFF2-40B4-BE49-F238E27FC236}">
                  <a16:creationId xmlns:a16="http://schemas.microsoft.com/office/drawing/2014/main" id="{267A3234-DB9A-F343-A413-2DA802132D13}"/>
                </a:ext>
              </a:extLst>
            </p:cNvPr>
            <p:cNvSpPr txBox="1"/>
            <p:nvPr/>
          </p:nvSpPr>
          <p:spPr>
            <a:xfrm>
              <a:off x="4766078"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4</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3" name="Google Shape;335;p19">
              <a:extLst>
                <a:ext uri="{FF2B5EF4-FFF2-40B4-BE49-F238E27FC236}">
                  <a16:creationId xmlns:a16="http://schemas.microsoft.com/office/drawing/2014/main" id="{07E17D15-3751-7746-B53E-DA1836F7F082}"/>
                </a:ext>
              </a:extLst>
            </p:cNvPr>
            <p:cNvSpPr txBox="1"/>
            <p:nvPr/>
          </p:nvSpPr>
          <p:spPr>
            <a:xfrm>
              <a:off x="5646242"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5</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4" name="Google Shape;336;p19">
              <a:extLst>
                <a:ext uri="{FF2B5EF4-FFF2-40B4-BE49-F238E27FC236}">
                  <a16:creationId xmlns:a16="http://schemas.microsoft.com/office/drawing/2014/main" id="{A9C6B632-371F-0241-AB01-AB4403E32447}"/>
                </a:ext>
              </a:extLst>
            </p:cNvPr>
            <p:cNvSpPr txBox="1"/>
            <p:nvPr/>
          </p:nvSpPr>
          <p:spPr>
            <a:xfrm>
              <a:off x="6497723"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6</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5" name="Google Shape;339;p19">
              <a:extLst>
                <a:ext uri="{FF2B5EF4-FFF2-40B4-BE49-F238E27FC236}">
                  <a16:creationId xmlns:a16="http://schemas.microsoft.com/office/drawing/2014/main" id="{9998FAC1-3F80-E342-8916-D82005B7A65D}"/>
                </a:ext>
              </a:extLst>
            </p:cNvPr>
            <p:cNvSpPr txBox="1"/>
            <p:nvPr/>
          </p:nvSpPr>
          <p:spPr>
            <a:xfrm>
              <a:off x="9052169" y="3320850"/>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9</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6" name="Google Shape;332;p19">
              <a:extLst>
                <a:ext uri="{FF2B5EF4-FFF2-40B4-BE49-F238E27FC236}">
                  <a16:creationId xmlns:a16="http://schemas.microsoft.com/office/drawing/2014/main" id="{AF046A2C-7329-E948-8C59-A7CCBB569437}"/>
                </a:ext>
              </a:extLst>
            </p:cNvPr>
            <p:cNvSpPr txBox="1"/>
            <p:nvPr/>
          </p:nvSpPr>
          <p:spPr>
            <a:xfrm>
              <a:off x="3947483"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3</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7" name="Google Shape;332;p19">
              <a:extLst>
                <a:ext uri="{FF2B5EF4-FFF2-40B4-BE49-F238E27FC236}">
                  <a16:creationId xmlns:a16="http://schemas.microsoft.com/office/drawing/2014/main" id="{1ACEB616-E50A-C64C-A763-D4143BADD669}"/>
                </a:ext>
              </a:extLst>
            </p:cNvPr>
            <p:cNvSpPr txBox="1"/>
            <p:nvPr/>
          </p:nvSpPr>
          <p:spPr>
            <a:xfrm>
              <a:off x="7344493"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7</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sp>
          <p:nvSpPr>
            <p:cNvPr id="28" name="Google Shape;332;p19">
              <a:extLst>
                <a:ext uri="{FF2B5EF4-FFF2-40B4-BE49-F238E27FC236}">
                  <a16:creationId xmlns:a16="http://schemas.microsoft.com/office/drawing/2014/main" id="{3E288B0C-AAD8-124E-A6FB-CA7BB16D007F}"/>
                </a:ext>
              </a:extLst>
            </p:cNvPr>
            <p:cNvSpPr txBox="1"/>
            <p:nvPr/>
          </p:nvSpPr>
          <p:spPr>
            <a:xfrm>
              <a:off x="8195629" y="3320849"/>
              <a:ext cx="838590" cy="677078"/>
            </a:xfrm>
            <a:prstGeom prst="rect">
              <a:avLst/>
            </a:prstGeom>
            <a:noFill/>
            <a:ln>
              <a:noFill/>
            </a:ln>
          </p:spPr>
          <p:txBody>
            <a:bodyPr spcFirstLastPara="1" wrap="square" lIns="91425" tIns="91425" rIns="91425" bIns="91425" anchor="t" anchorCtr="0">
              <a:spAutoFit/>
            </a:bodyPr>
            <a:lstStyle/>
            <a:p>
              <a:pPr lvl="0" algn="ctr"/>
              <a:r>
                <a:rPr lang="en-GB" dirty="0">
                  <a:solidFill>
                    <a:srgbClr val="43A047"/>
                  </a:solidFill>
                  <a:latin typeface="Century Gothic" panose="020B0502020202020204" pitchFamily="34" charset="0"/>
                  <a:ea typeface="Nunito Sans"/>
                  <a:cs typeface="Nunito Sans"/>
                  <a:sym typeface="Nunito Sans"/>
                </a:rPr>
                <a:t>8</a:t>
              </a:r>
            </a:p>
            <a:p>
              <a:pPr lvl="0" algn="ctr"/>
              <a:r>
                <a:rPr lang="en-GB" sz="1400" dirty="0">
                  <a:solidFill>
                    <a:srgbClr val="43A047"/>
                  </a:solidFill>
                  <a:latin typeface="Century Gothic" panose="020B0502020202020204" pitchFamily="34" charset="0"/>
                  <a:ea typeface="Nunito Sans"/>
                  <a:cs typeface="Nunito Sans"/>
                  <a:sym typeface="Nunito Sans"/>
                </a:rPr>
                <a:t>million</a:t>
              </a:r>
            </a:p>
          </p:txBody>
        </p:sp>
      </p:grpSp>
      <p:grpSp>
        <p:nvGrpSpPr>
          <p:cNvPr id="32" name="Group 31">
            <a:extLst>
              <a:ext uri="{FF2B5EF4-FFF2-40B4-BE49-F238E27FC236}">
                <a16:creationId xmlns:a16="http://schemas.microsoft.com/office/drawing/2014/main" id="{6EA2465C-60A6-B544-A080-A4D978C80A1B}"/>
              </a:ext>
            </a:extLst>
          </p:cNvPr>
          <p:cNvGrpSpPr/>
          <p:nvPr/>
        </p:nvGrpSpPr>
        <p:grpSpPr>
          <a:xfrm>
            <a:off x="1432028" y="4915581"/>
            <a:ext cx="9327944" cy="677078"/>
            <a:chOff x="1715566" y="4915581"/>
            <a:chExt cx="9327944" cy="677078"/>
          </a:xfrm>
        </p:grpSpPr>
        <p:sp>
          <p:nvSpPr>
            <p:cNvPr id="29" name="Rounded Rectangle 28">
              <a:extLst>
                <a:ext uri="{FF2B5EF4-FFF2-40B4-BE49-F238E27FC236}">
                  <a16:creationId xmlns:a16="http://schemas.microsoft.com/office/drawing/2014/main" id="{F0916C74-B8D8-6446-B6E1-BA21C29047A0}"/>
                </a:ext>
              </a:extLst>
            </p:cNvPr>
            <p:cNvSpPr/>
            <p:nvPr/>
          </p:nvSpPr>
          <p:spPr>
            <a:xfrm>
              <a:off x="1715566" y="4915581"/>
              <a:ext cx="1840944" cy="67707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3,000,000</a:t>
              </a:r>
            </a:p>
          </p:txBody>
        </p:sp>
        <p:sp>
          <p:nvSpPr>
            <p:cNvPr id="30" name="Rounded Rectangle 29">
              <a:extLst>
                <a:ext uri="{FF2B5EF4-FFF2-40B4-BE49-F238E27FC236}">
                  <a16:creationId xmlns:a16="http://schemas.microsoft.com/office/drawing/2014/main" id="{51FE9613-5032-5B41-A1C3-7DFD67ACFF26}"/>
                </a:ext>
              </a:extLst>
            </p:cNvPr>
            <p:cNvSpPr/>
            <p:nvPr/>
          </p:nvSpPr>
          <p:spPr>
            <a:xfrm>
              <a:off x="5459066" y="4915581"/>
              <a:ext cx="1840944" cy="67707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7,500,000</a:t>
              </a:r>
            </a:p>
          </p:txBody>
        </p:sp>
        <p:sp>
          <p:nvSpPr>
            <p:cNvPr id="31" name="Rounded Rectangle 30">
              <a:extLst>
                <a:ext uri="{FF2B5EF4-FFF2-40B4-BE49-F238E27FC236}">
                  <a16:creationId xmlns:a16="http://schemas.microsoft.com/office/drawing/2014/main" id="{CEEFAB3D-AADA-D244-BD33-CDBED43314A1}"/>
                </a:ext>
              </a:extLst>
            </p:cNvPr>
            <p:cNvSpPr/>
            <p:nvPr/>
          </p:nvSpPr>
          <p:spPr>
            <a:xfrm>
              <a:off x="9202566" y="4915581"/>
              <a:ext cx="1840944" cy="67707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4,500,000</a:t>
              </a:r>
            </a:p>
          </p:txBody>
        </p:sp>
      </p:grpSp>
      <p:grpSp>
        <p:nvGrpSpPr>
          <p:cNvPr id="40" name="Group 39">
            <a:extLst>
              <a:ext uri="{FF2B5EF4-FFF2-40B4-BE49-F238E27FC236}">
                <a16:creationId xmlns:a16="http://schemas.microsoft.com/office/drawing/2014/main" id="{B76F361C-A756-2542-943E-1C176EAF6C08}"/>
              </a:ext>
            </a:extLst>
          </p:cNvPr>
          <p:cNvGrpSpPr/>
          <p:nvPr/>
        </p:nvGrpSpPr>
        <p:grpSpPr>
          <a:xfrm>
            <a:off x="3442359" y="1756569"/>
            <a:ext cx="5673742" cy="1327279"/>
            <a:chOff x="3442359" y="1756569"/>
            <a:chExt cx="5673742" cy="1327279"/>
          </a:xfrm>
        </p:grpSpPr>
        <p:sp>
          <p:nvSpPr>
            <p:cNvPr id="33" name="Right Arrow 32">
              <a:extLst>
                <a:ext uri="{FF2B5EF4-FFF2-40B4-BE49-F238E27FC236}">
                  <a16:creationId xmlns:a16="http://schemas.microsoft.com/office/drawing/2014/main" id="{7AE23022-0801-304B-8C82-E19B980F9576}"/>
                </a:ext>
              </a:extLst>
            </p:cNvPr>
            <p:cNvSpPr/>
            <p:nvPr/>
          </p:nvSpPr>
          <p:spPr>
            <a:xfrm rot="5400000">
              <a:off x="3936805" y="2511666"/>
              <a:ext cx="801889" cy="313444"/>
            </a:xfrm>
            <a:prstGeom prst="rightArrow">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ight Arrow 33">
              <a:extLst>
                <a:ext uri="{FF2B5EF4-FFF2-40B4-BE49-F238E27FC236}">
                  <a16:creationId xmlns:a16="http://schemas.microsoft.com/office/drawing/2014/main" id="{21786738-C357-2A4D-9BF0-8927FACEEFF7}"/>
                </a:ext>
              </a:extLst>
            </p:cNvPr>
            <p:cNvSpPr/>
            <p:nvPr/>
          </p:nvSpPr>
          <p:spPr>
            <a:xfrm rot="5400000">
              <a:off x="7768577" y="2526181"/>
              <a:ext cx="801889" cy="313444"/>
            </a:xfrm>
            <a:prstGeom prst="rightArrow">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ight Arrow 34">
              <a:extLst>
                <a:ext uri="{FF2B5EF4-FFF2-40B4-BE49-F238E27FC236}">
                  <a16:creationId xmlns:a16="http://schemas.microsoft.com/office/drawing/2014/main" id="{7BA3C590-1BAE-FF42-9361-83DB1FB5FD10}"/>
                </a:ext>
              </a:extLst>
            </p:cNvPr>
            <p:cNvSpPr/>
            <p:nvPr/>
          </p:nvSpPr>
          <p:spPr>
            <a:xfrm rot="5400000">
              <a:off x="5230783" y="2526182"/>
              <a:ext cx="801889" cy="313444"/>
            </a:xfrm>
            <a:prstGeom prst="rightArrow">
              <a:avLst/>
            </a:prstGeom>
            <a:solidFill>
              <a:srgbClr val="43A047"/>
            </a:solidFill>
            <a:ln>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ounded Rectangle 36">
              <a:extLst>
                <a:ext uri="{FF2B5EF4-FFF2-40B4-BE49-F238E27FC236}">
                  <a16:creationId xmlns:a16="http://schemas.microsoft.com/office/drawing/2014/main" id="{194638C5-7576-3F4B-88EC-21AAC9EA0126}"/>
                </a:ext>
              </a:extLst>
            </p:cNvPr>
            <p:cNvSpPr/>
            <p:nvPr/>
          </p:nvSpPr>
          <p:spPr>
            <a:xfrm>
              <a:off x="3442359" y="1771640"/>
              <a:ext cx="1840944" cy="67707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3,000,000</a:t>
              </a:r>
            </a:p>
          </p:txBody>
        </p:sp>
        <p:sp>
          <p:nvSpPr>
            <p:cNvPr id="38" name="Rounded Rectangle 37">
              <a:extLst>
                <a:ext uri="{FF2B5EF4-FFF2-40B4-BE49-F238E27FC236}">
                  <a16:creationId xmlns:a16="http://schemas.microsoft.com/office/drawing/2014/main" id="{64E15C04-DF42-A945-94D6-AA97522BDC2A}"/>
                </a:ext>
              </a:extLst>
            </p:cNvPr>
            <p:cNvSpPr/>
            <p:nvPr/>
          </p:nvSpPr>
          <p:spPr>
            <a:xfrm>
              <a:off x="7275157" y="1756569"/>
              <a:ext cx="1840944" cy="67707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7,500,000</a:t>
              </a:r>
            </a:p>
          </p:txBody>
        </p:sp>
        <p:sp>
          <p:nvSpPr>
            <p:cNvPr id="39" name="Rounded Rectangle 38">
              <a:extLst>
                <a:ext uri="{FF2B5EF4-FFF2-40B4-BE49-F238E27FC236}">
                  <a16:creationId xmlns:a16="http://schemas.microsoft.com/office/drawing/2014/main" id="{A142F306-2388-8442-836D-9DF4DFB3114B}"/>
                </a:ext>
              </a:extLst>
            </p:cNvPr>
            <p:cNvSpPr/>
            <p:nvPr/>
          </p:nvSpPr>
          <p:spPr>
            <a:xfrm>
              <a:off x="4725770" y="1773439"/>
              <a:ext cx="1840944" cy="67707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4,500,000</a:t>
              </a:r>
            </a:p>
          </p:txBody>
        </p:sp>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9" name="Picture 8" descr="Chart, box and whisker chart&#10;&#10;Description automatically generated">
            <a:extLst>
              <a:ext uri="{FF2B5EF4-FFF2-40B4-BE49-F238E27FC236}">
                <a16:creationId xmlns:a16="http://schemas.microsoft.com/office/drawing/2014/main" id="{0781F8F1-6F38-AC4D-B021-C63624592ED3}"/>
              </a:ext>
            </a:extLst>
          </p:cNvPr>
          <p:cNvPicPr>
            <a:picLocks noChangeAspect="1"/>
          </p:cNvPicPr>
          <p:nvPr/>
        </p:nvPicPr>
        <p:blipFill>
          <a:blip r:embed="rId3"/>
          <a:stretch>
            <a:fillRect/>
          </a:stretch>
        </p:blipFill>
        <p:spPr>
          <a:xfrm>
            <a:off x="263524" y="1077157"/>
            <a:ext cx="7848600" cy="2636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1126</Words>
  <Application>Microsoft Macintosh PowerPoint</Application>
  <PresentationFormat>Widescreen</PresentationFormat>
  <Paragraphs>222</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read and use number lines to 10,000,000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Numbers line to 1,000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40</cp:revision>
  <dcterms:created xsi:type="dcterms:W3CDTF">2022-06-30T10:03:35Z</dcterms:created>
  <dcterms:modified xsi:type="dcterms:W3CDTF">2022-08-26T14:19:35Z</dcterms:modified>
</cp:coreProperties>
</file>