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
      <p:font typeface="Nunito" pitchFamily="2" charset="77"/>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gwm6H47guK83zY3w/M46eRycQUX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D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E097EA-1594-49EE-A4E3-BEE5D781BF0E}">
  <a:tblStyle styleId="{2DE097EA-1594-49EE-A4E3-BEE5D781BF0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A40467A1-2EB1-4A04-8434-44E880C23222}"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0680"/>
  </p:normalViewPr>
  <p:slideViewPr>
    <p:cSldViewPr snapToGrid="0" snapToObjects="1">
      <p:cViewPr varScale="1">
        <p:scale>
          <a:sx n="97" d="100"/>
          <a:sy n="97" d="100"/>
        </p:scale>
        <p:origin x="160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21" Type="http://schemas.openxmlformats.org/officeDocument/2006/relationships/notesMaster" Target="notesMasters/notesMaster1.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 name="Google Shape;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A blank hundred square and Base 10 to use to cover the hundred square (or 100 Base 10 block and 10s sticks/ 1s cubes)</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How many squares are in each row/ column? How many columns are coloured in fully? How many rows are not fully coloured? </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Pupils may count each individual square. </a:t>
            </a:r>
            <a:endParaRPr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Extension</a:t>
            </a:r>
            <a:r>
              <a:rPr lang="en-GB" sz="1200" b="0" i="0" u="none" strike="noStrike" dirty="0">
                <a:solidFill>
                  <a:schemeClr val="dk1"/>
                </a:solidFill>
                <a:latin typeface="Calibri"/>
                <a:ea typeface="Calibri"/>
                <a:cs typeface="Calibri"/>
                <a:sym typeface="Calibri"/>
              </a:rPr>
              <a:t> – Use the 100 square to show 38 in different ways.</a:t>
            </a:r>
            <a:endParaRPr dirty="0"/>
          </a:p>
        </p:txBody>
      </p:sp>
      <p:sp>
        <p:nvSpPr>
          <p:cNvPr id="317" name="Google Shape;31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76250" lvl="0" indent="-342900" algn="l" rtl="0">
              <a:spcBef>
                <a:spcPts val="0"/>
              </a:spcBef>
              <a:spcAft>
                <a:spcPts val="0"/>
              </a:spcAft>
              <a:buSzPts val="1500"/>
              <a:buAutoNum type="alphaLcParenR"/>
            </a:pPr>
            <a:r>
              <a:rPr lang="en-GB" sz="1300" dirty="0"/>
              <a:t>5 rows or columns and 1 cell </a:t>
            </a:r>
            <a:r>
              <a:rPr lang="en-GB" sz="1300"/>
              <a:t>shaded.</a:t>
            </a:r>
            <a:endParaRPr lang="en-GB" sz="1300" dirty="0"/>
          </a:p>
          <a:p>
            <a:pPr marL="476250" lvl="0" indent="-342900" algn="l" rtl="0">
              <a:spcBef>
                <a:spcPts val="0"/>
              </a:spcBef>
              <a:spcAft>
                <a:spcPts val="0"/>
              </a:spcAft>
              <a:buSzPts val="1500"/>
              <a:buAutoNum type="alphaLcParenR"/>
            </a:pPr>
            <a:r>
              <a:rPr lang="en-GB" sz="1300" dirty="0"/>
              <a:t>6 rows or columns and 5 cells shaded. </a:t>
            </a:r>
          </a:p>
          <a:p>
            <a:pPr marL="476250" lvl="0" indent="-342900" algn="l" rtl="0">
              <a:spcBef>
                <a:spcPts val="0"/>
              </a:spcBef>
              <a:spcAft>
                <a:spcPts val="0"/>
              </a:spcAft>
              <a:buSzPts val="1500"/>
              <a:buAutoNum type="alphaLcParenR"/>
            </a:pPr>
            <a:r>
              <a:rPr lang="en-GB" sz="1300" dirty="0"/>
              <a:t>3 rows or columns and 8 cells shaded.</a:t>
            </a:r>
            <a:endParaRPr sz="1300" dirty="0"/>
          </a:p>
          <a:p>
            <a:pPr marL="0" lvl="0" indent="0" algn="l" rtl="0">
              <a:spcBef>
                <a:spcPts val="0"/>
              </a:spcBef>
              <a:spcAft>
                <a:spcPts val="0"/>
              </a:spcAft>
              <a:buNone/>
            </a:pPr>
            <a:r>
              <a:rPr lang="en-GB" sz="1300" dirty="0"/>
              <a:t>Accept other shading patterns where 51, 38 and 65 cells are shaded but discuss the most efficient way of shading the hundred square with the pupil.</a:t>
            </a:r>
          </a:p>
          <a:p>
            <a:pPr marL="0" lvl="0" indent="0" algn="l" rtl="0">
              <a:spcBef>
                <a:spcPts val="0"/>
              </a:spcBef>
              <a:spcAft>
                <a:spcPts val="0"/>
              </a:spcAft>
              <a:buNone/>
            </a:pPr>
            <a:r>
              <a:rPr lang="en-GB" sz="1300" dirty="0"/>
              <a:t>d) The number shapes do not show 35, it shows 53. 35 has 3 tens and 5 ones. 53 has 5 tens and 3 ones.</a:t>
            </a:r>
            <a:endParaRPr sz="1300" dirty="0"/>
          </a:p>
          <a:p>
            <a:pPr marL="457200" lvl="0" indent="0" algn="l" rtl="0">
              <a:spcBef>
                <a:spcPts val="0"/>
              </a:spcBef>
              <a:spcAft>
                <a:spcPts val="0"/>
              </a:spcAft>
              <a:buNone/>
            </a:pPr>
            <a:endParaRPr dirty="0"/>
          </a:p>
        </p:txBody>
      </p:sp>
      <p:sp>
        <p:nvSpPr>
          <p:cNvPr id="348" name="Google Shape;34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Di</a:t>
            </a:r>
            <a:r>
              <a:rPr lang="en-GB" dirty="0">
                <a:solidFill>
                  <a:srgbClr val="000000"/>
                </a:solidFill>
                <a:latin typeface="Arial"/>
                <a:ea typeface="Arial"/>
                <a:cs typeface="Arial"/>
                <a:sym typeface="Arial"/>
              </a:rPr>
              <a:t>git cards, paper/whiteboards and pens</a:t>
            </a:r>
            <a:endParaRPr dirty="0"/>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How d</a:t>
            </a:r>
            <a:r>
              <a:rPr lang="en-GB" dirty="0">
                <a:solidFill>
                  <a:srgbClr val="000000"/>
                </a:solidFill>
                <a:latin typeface="Arial"/>
                <a:ea typeface="Arial"/>
                <a:cs typeface="Arial"/>
                <a:sym typeface="Arial"/>
              </a:rPr>
              <a:t>o you know your number is the greatest/smallest? Show me using concrete materials. What happens when we use 0? How do you read the number 06? </a:t>
            </a:r>
            <a:r>
              <a:rPr lang="en-GB" dirty="0"/>
              <a:t>Why can’t 0 be used for the number of tens?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Pupils may think that putting a 0 in the tens p</a:t>
            </a:r>
            <a:r>
              <a:rPr lang="en-GB" dirty="0">
                <a:solidFill>
                  <a:srgbClr val="000000"/>
                </a:solidFill>
                <a:latin typeface="Arial"/>
                <a:ea typeface="Arial"/>
                <a:cs typeface="Arial"/>
                <a:sym typeface="Arial"/>
              </a:rPr>
              <a:t>lace still makes a 2 digit number.</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Use lines and dots to draw the numbers made. Pick 3 </a:t>
            </a:r>
            <a:r>
              <a:rPr lang="en-GB" dirty="0">
                <a:solidFill>
                  <a:srgbClr val="000000"/>
                </a:solidFill>
                <a:latin typeface="Arial"/>
                <a:ea typeface="Arial"/>
                <a:cs typeface="Arial"/>
                <a:sym typeface="Arial"/>
              </a:rPr>
              <a:t>different</a:t>
            </a:r>
            <a:r>
              <a:rPr lang="en-GB" sz="1200" b="0" i="0" u="none" strike="noStrike" dirty="0">
                <a:solidFill>
                  <a:srgbClr val="000000"/>
                </a:solidFill>
                <a:latin typeface="Arial"/>
                <a:ea typeface="Arial"/>
                <a:cs typeface="Arial"/>
                <a:sym typeface="Arial"/>
              </a:rPr>
              <a:t> cards and repeat </a:t>
            </a:r>
            <a:r>
              <a:rPr lang="en-GB" dirty="0">
                <a:solidFill>
                  <a:srgbClr val="000000"/>
                </a:solidFill>
                <a:latin typeface="Arial"/>
                <a:ea typeface="Arial"/>
                <a:cs typeface="Arial"/>
                <a:sym typeface="Arial"/>
              </a:rPr>
              <a:t>practice ready for independent task.</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a:t>
            </a:r>
            <a:r>
              <a:rPr lang="en-GB" dirty="0">
                <a:solidFill>
                  <a:srgbClr val="000000"/>
                </a:solidFill>
                <a:latin typeface="Arial"/>
                <a:ea typeface="Arial"/>
                <a:cs typeface="Arial"/>
                <a:sym typeface="Arial"/>
              </a:rPr>
              <a:t>Add a fourth card. How many more 2 digit numbers could you make? </a:t>
            </a:r>
            <a:endParaRPr sz="1200" b="0" i="0" u="none" strike="noStrike" dirty="0">
              <a:solidFill>
                <a:srgbClr val="000000"/>
              </a:solidFill>
              <a:latin typeface="Arial"/>
              <a:ea typeface="Arial"/>
              <a:cs typeface="Arial"/>
              <a:sym typeface="Arial"/>
            </a:endParaRPr>
          </a:p>
        </p:txBody>
      </p:sp>
      <p:sp>
        <p:nvSpPr>
          <p:cNvPr id="377" name="Google Shape;37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0" indent="-304800" algn="l" rtl="0">
              <a:lnSpc>
                <a:spcPct val="150000"/>
              </a:lnSpc>
              <a:spcBef>
                <a:spcPts val="0"/>
              </a:spcBef>
              <a:spcAft>
                <a:spcPts val="0"/>
              </a:spcAft>
              <a:buClr>
                <a:schemeClr val="dk1"/>
              </a:buClr>
              <a:buSzPts val="1200"/>
              <a:buAutoNum type="alphaLcParenR"/>
            </a:pPr>
            <a:r>
              <a:rPr lang="en-GB" dirty="0">
                <a:latin typeface="Arial"/>
                <a:ea typeface="Arial"/>
                <a:cs typeface="Arial"/>
                <a:sym typeface="Arial"/>
              </a:rPr>
              <a:t>Largest number is 84</a:t>
            </a:r>
          </a:p>
          <a:p>
            <a:pPr marL="342900" lvl="0" indent="-304800" algn="l" rtl="0">
              <a:lnSpc>
                <a:spcPct val="150000"/>
              </a:lnSpc>
              <a:spcBef>
                <a:spcPts val="0"/>
              </a:spcBef>
              <a:spcAft>
                <a:spcPts val="0"/>
              </a:spcAft>
              <a:buClr>
                <a:schemeClr val="dk1"/>
              </a:buClr>
              <a:buSzPts val="1200"/>
              <a:buAutoNum type="alphaLcParenR"/>
            </a:pPr>
            <a:r>
              <a:rPr lang="en-GB" dirty="0">
                <a:latin typeface="Arial"/>
                <a:ea typeface="Arial"/>
                <a:cs typeface="Arial"/>
                <a:sym typeface="Arial"/>
              </a:rPr>
              <a:t>Smallest number is 40</a:t>
            </a:r>
            <a:endParaRPr dirty="0">
              <a:latin typeface="Arial"/>
              <a:ea typeface="Arial"/>
              <a:cs typeface="Arial"/>
              <a:sym typeface="Arial"/>
            </a:endParaRPr>
          </a:p>
          <a:p>
            <a:pPr marL="342900" marR="0" lvl="0" indent="-304800" algn="l" defTabSz="914400" rtl="0" eaLnBrk="1" fontAlgn="auto" latinLnBrk="0" hangingPunct="1">
              <a:lnSpc>
                <a:spcPct val="150000"/>
              </a:lnSpc>
              <a:spcBef>
                <a:spcPts val="0"/>
              </a:spcBef>
              <a:spcAft>
                <a:spcPts val="0"/>
              </a:spcAft>
              <a:buClr>
                <a:schemeClr val="dk1"/>
              </a:buClr>
              <a:buSzPts val="1200"/>
              <a:buFont typeface="Arial"/>
              <a:buAutoNum type="alphaLcParenR"/>
              <a:tabLst/>
              <a:defRPr/>
            </a:pPr>
            <a:r>
              <a:rPr lang="en-GB" dirty="0">
                <a:latin typeface="Arial"/>
                <a:ea typeface="Arial"/>
                <a:cs typeface="Arial"/>
                <a:sym typeface="Arial"/>
              </a:rPr>
              <a:t>80, 84, 40, 48. There are 8 tens and 0 ones, there are 8 tens and 4 ones, there are 4 tens and 0 ones, there are 4 tens and 8 ones.</a:t>
            </a:r>
          </a:p>
          <a:p>
            <a:pPr marL="342900" lvl="0" indent="-304800" algn="l" rtl="0">
              <a:lnSpc>
                <a:spcPct val="150000"/>
              </a:lnSpc>
              <a:spcBef>
                <a:spcPts val="0"/>
              </a:spcBef>
              <a:spcAft>
                <a:spcPts val="0"/>
              </a:spcAft>
              <a:buClr>
                <a:schemeClr val="dk1"/>
              </a:buClr>
              <a:buSzPts val="1200"/>
              <a:buAutoNum type="alphaLcParenR"/>
            </a:pPr>
            <a:r>
              <a:rPr lang="en-GB" dirty="0">
                <a:latin typeface="Arial"/>
                <a:ea typeface="Arial"/>
                <a:cs typeface="Arial"/>
                <a:sym typeface="Arial"/>
              </a:rPr>
              <a:t>You will be able to make more 2-digit numbers because all the numbers can be used in the tens position as there is no 0 on the cards this time. 40, 48, 80, 84</a:t>
            </a:r>
          </a:p>
          <a:p>
            <a:pPr marL="0" lvl="0" indent="0" algn="l" rtl="0">
              <a:lnSpc>
                <a:spcPct val="150000"/>
              </a:lnSpc>
              <a:spcBef>
                <a:spcPts val="0"/>
              </a:spcBef>
              <a:spcAft>
                <a:spcPts val="0"/>
              </a:spcAft>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dirty="0">
              <a:latin typeface="Arial"/>
              <a:ea typeface="Arial"/>
              <a:cs typeface="Arial"/>
              <a:sym typeface="Arial"/>
            </a:endParaRPr>
          </a:p>
        </p:txBody>
      </p:sp>
      <p:sp>
        <p:nvSpPr>
          <p:cNvPr id="389" name="Google Shape;38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a:t>
            </a:r>
            <a:r>
              <a:rPr lang="en-GB" dirty="0">
                <a:latin typeface="Arial"/>
                <a:ea typeface="Arial"/>
                <a:cs typeface="Arial"/>
                <a:sym typeface="Arial"/>
              </a:rPr>
              <a:t>A range of concrete materials- straws, base 10, number shapes, bead strings, blocks, tens frames</a:t>
            </a: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i="0" u="none" strike="noStrike" dirty="0">
                <a:solidFill>
                  <a:schemeClr val="dk1"/>
                </a:solidFill>
                <a:latin typeface="Arial"/>
                <a:ea typeface="Arial"/>
                <a:cs typeface="Arial"/>
                <a:sym typeface="Arial"/>
              </a:rPr>
              <a:t>Key Questions </a:t>
            </a:r>
            <a:r>
              <a:rPr lang="en-GB" sz="1200" i="0" u="none" strike="noStrike" dirty="0">
                <a:solidFill>
                  <a:schemeClr val="dk1"/>
                </a:solidFill>
                <a:latin typeface="Arial"/>
                <a:ea typeface="Arial"/>
                <a:cs typeface="Arial"/>
                <a:sym typeface="Arial"/>
              </a:rPr>
              <a:t>– </a:t>
            </a:r>
            <a:r>
              <a:rPr lang="en-GB" dirty="0">
                <a:latin typeface="Arial"/>
                <a:ea typeface="Arial"/>
                <a:cs typeface="Arial"/>
                <a:sym typeface="Arial"/>
              </a:rPr>
              <a:t>How many tens and how many ones are shown in each representation? Which 2-digit number is shown? </a:t>
            </a:r>
            <a:r>
              <a:rPr lang="en-GB" sz="1200" i="0" u="none" strike="noStrike" dirty="0">
                <a:solidFill>
                  <a:schemeClr val="dk1"/>
                </a:solidFill>
                <a:latin typeface="Arial"/>
                <a:ea typeface="Arial"/>
                <a:cs typeface="Arial"/>
                <a:sym typeface="Arial"/>
              </a:rPr>
              <a:t>What is similar? What is different? How many </a:t>
            </a:r>
            <a:r>
              <a:rPr lang="en-GB" dirty="0">
                <a:latin typeface="Arial"/>
                <a:ea typeface="Arial"/>
                <a:cs typeface="Arial"/>
                <a:sym typeface="Arial"/>
              </a:rPr>
              <a:t>ones make one ten? How does grouping in tens make counting easier?</a:t>
            </a:r>
            <a:r>
              <a:rPr lang="en-GB" sz="1200" i="0" u="none" strike="noStrike" dirty="0">
                <a:solidFill>
                  <a:schemeClr val="dk1"/>
                </a:solidFill>
                <a:latin typeface="Arial"/>
                <a:ea typeface="Arial"/>
                <a:cs typeface="Arial"/>
                <a:sym typeface="Arial"/>
              </a:rPr>
              <a:t> </a:t>
            </a:r>
            <a:r>
              <a:rPr lang="en-GB" sz="1200" dirty="0"/>
              <a:t>Are some of these representations more difficult to count? Explain why.</a:t>
            </a:r>
          </a:p>
        </p:txBody>
      </p:sp>
      <p:sp>
        <p:nvSpPr>
          <p:cNvPr id="402" name="Google Shape;40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How and when to use these slides </a:t>
            </a:r>
            <a:r>
              <a:rPr lang="en-GB" b="0" dirty="0">
                <a:latin typeface="Arial"/>
                <a:ea typeface="Arial"/>
                <a:cs typeface="Arial"/>
                <a:sym typeface="Arial"/>
              </a:rPr>
              <a:t>–  If pupils are st</a:t>
            </a:r>
            <a:r>
              <a:rPr lang="en-GB" dirty="0">
                <a:latin typeface="Arial"/>
                <a:ea typeface="Arial"/>
                <a:cs typeface="Arial"/>
                <a:sym typeface="Arial"/>
              </a:rPr>
              <a:t>ruggling to understand the relationship between the concrete materials and the place value of tens and ones in a numbers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Place value </a:t>
            </a:r>
            <a:r>
              <a:rPr lang="en-GB" dirty="0">
                <a:solidFill>
                  <a:srgbClr val="000000"/>
                </a:solidFill>
                <a:latin typeface="Arial"/>
                <a:ea typeface="Arial"/>
                <a:cs typeface="Arial"/>
                <a:sym typeface="Arial"/>
              </a:rPr>
              <a:t>counters</a:t>
            </a:r>
            <a:r>
              <a:rPr lang="en-GB" sz="1200" b="0" i="0" u="none" strike="noStrike" dirty="0">
                <a:solidFill>
                  <a:srgbClr val="000000"/>
                </a:solidFill>
                <a:latin typeface="Arial"/>
                <a:ea typeface="Arial"/>
                <a:cs typeface="Arial"/>
                <a:sym typeface="Arial"/>
              </a:rPr>
              <a:t>, base 10.</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How can we count large</a:t>
            </a:r>
            <a:r>
              <a:rPr lang="en-GB" dirty="0">
                <a:solidFill>
                  <a:srgbClr val="000000"/>
                </a:solidFill>
                <a:latin typeface="Arial"/>
                <a:ea typeface="Arial"/>
                <a:cs typeface="Arial"/>
                <a:sym typeface="Arial"/>
              </a:rPr>
              <a:t>r numbers more easily?  ____ ones make ___ ten. How many groups of ten can we see in the number 12? Which practical equipment is best for showing groups of 10?</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Pupils </a:t>
            </a:r>
            <a:r>
              <a:rPr lang="en-GB" dirty="0">
                <a:solidFill>
                  <a:srgbClr val="000000"/>
                </a:solidFill>
                <a:latin typeface="Arial"/>
                <a:ea typeface="Arial"/>
                <a:cs typeface="Arial"/>
                <a:sym typeface="Arial"/>
              </a:rPr>
              <a:t>need to understand that 10 ones make 1 ten and see this a range of concrete materials. When we count these tens we do not count them as one.</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More matching up of tens and o</a:t>
            </a:r>
            <a:r>
              <a:rPr lang="en-GB" dirty="0">
                <a:solidFill>
                  <a:srgbClr val="000000"/>
                </a:solidFill>
                <a:latin typeface="Arial"/>
                <a:ea typeface="Arial"/>
                <a:cs typeface="Arial"/>
                <a:sym typeface="Arial"/>
              </a:rPr>
              <a:t>nes with just ones to see the link between them</a:t>
            </a:r>
            <a:endParaRPr dirty="0"/>
          </a:p>
        </p:txBody>
      </p:sp>
      <p:sp>
        <p:nvSpPr>
          <p:cNvPr id="448" name="Google Shape;44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How and when to use these slides </a:t>
            </a:r>
            <a:r>
              <a:rPr lang="en-GB" b="0" dirty="0">
                <a:latin typeface="Arial"/>
                <a:ea typeface="Arial"/>
                <a:cs typeface="Arial"/>
                <a:sym typeface="Arial"/>
              </a:rPr>
              <a:t>– To un</a:t>
            </a:r>
            <a:r>
              <a:rPr lang="en-GB" dirty="0">
                <a:latin typeface="Arial"/>
                <a:ea typeface="Arial"/>
                <a:cs typeface="Arial"/>
                <a:sym typeface="Arial"/>
              </a:rPr>
              <a:t>derstand that the same number can be written and represented in different ways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Range of materials e.g. counters, digit cards, number lines etc</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Wh</a:t>
            </a:r>
            <a:r>
              <a:rPr lang="en-GB" dirty="0">
                <a:solidFill>
                  <a:srgbClr val="000000"/>
                </a:solidFill>
                <a:latin typeface="Arial"/>
                <a:ea typeface="Arial"/>
                <a:cs typeface="Arial"/>
                <a:sym typeface="Arial"/>
              </a:rPr>
              <a:t>ich was the easiest representation to read? Why? Are there any other ways we could make 18? How many more snails would we need to make 18?</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The under</a:t>
            </a:r>
            <a:r>
              <a:rPr lang="en-GB" dirty="0">
                <a:solidFill>
                  <a:srgbClr val="000000"/>
                </a:solidFill>
                <a:latin typeface="Arial"/>
                <a:ea typeface="Arial"/>
                <a:cs typeface="Arial"/>
                <a:sym typeface="Arial"/>
              </a:rPr>
              <a:t>standing that ten ones make 1 ten.</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Making m</a:t>
            </a:r>
            <a:r>
              <a:rPr lang="en-GB" dirty="0">
                <a:solidFill>
                  <a:srgbClr val="000000"/>
                </a:solidFill>
                <a:latin typeface="Arial"/>
                <a:ea typeface="Arial"/>
                <a:cs typeface="Arial"/>
                <a:sym typeface="Arial"/>
              </a:rPr>
              <a:t>ore numbers up to 50 in a range of manipulatives. </a:t>
            </a:r>
            <a:endParaRPr dirty="0"/>
          </a:p>
        </p:txBody>
      </p:sp>
      <p:sp>
        <p:nvSpPr>
          <p:cNvPr id="491" name="Google Shape;49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How and when to use these slides </a:t>
            </a:r>
            <a:r>
              <a:rPr lang="en-GB" b="0" dirty="0">
                <a:latin typeface="Arial"/>
                <a:ea typeface="Arial"/>
                <a:cs typeface="Arial"/>
                <a:sym typeface="Arial"/>
              </a:rPr>
              <a:t>– To help unde</a:t>
            </a:r>
            <a:r>
              <a:rPr lang="en-GB" dirty="0">
                <a:latin typeface="Arial"/>
                <a:ea typeface="Arial"/>
                <a:cs typeface="Arial"/>
                <a:sym typeface="Arial"/>
              </a:rPr>
              <a:t>rstand that different objects can represent the same number. Numbers added together make bigger numbers.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base 10 equipment, bead strings, number shapes. If these concrete resources are not available, substitute for other concrete resources. Do not use 10s and 1s counters at this stage because they do not show the relative sizes of the numbers and children cannot see that a ten is made up of 10 ones.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How </a:t>
            </a:r>
            <a:r>
              <a:rPr lang="en-GB" dirty="0">
                <a:solidFill>
                  <a:srgbClr val="000000"/>
                </a:solidFill>
                <a:latin typeface="Arial"/>
                <a:ea typeface="Arial"/>
                <a:cs typeface="Arial"/>
                <a:sym typeface="Arial"/>
              </a:rPr>
              <a:t>many 10s and how many 1s?</a:t>
            </a:r>
            <a:endParaRPr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Pupils may not recognise that when there are 10 or more ones they need to make an exchange.</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Gi</a:t>
            </a:r>
            <a:r>
              <a:rPr lang="en-GB" dirty="0">
                <a:solidFill>
                  <a:srgbClr val="000000"/>
                </a:solidFill>
                <a:latin typeface="Arial"/>
                <a:ea typeface="Arial"/>
                <a:cs typeface="Arial"/>
                <a:sym typeface="Arial"/>
              </a:rPr>
              <a:t>ve 2 different numbers less than 50. Use different resources to make these numbers </a:t>
            </a:r>
            <a:r>
              <a:rPr lang="en-GB" dirty="0" err="1">
                <a:solidFill>
                  <a:srgbClr val="000000"/>
                </a:solidFill>
                <a:latin typeface="Arial"/>
                <a:ea typeface="Arial"/>
                <a:cs typeface="Arial"/>
                <a:sym typeface="Arial"/>
              </a:rPr>
              <a:t>eg</a:t>
            </a:r>
            <a:r>
              <a:rPr lang="en-GB" dirty="0">
                <a:solidFill>
                  <a:srgbClr val="000000"/>
                </a:solidFill>
                <a:latin typeface="Arial"/>
                <a:ea typeface="Arial"/>
                <a:cs typeface="Arial"/>
                <a:sym typeface="Arial"/>
              </a:rPr>
              <a:t> base 10/ number shapes. Which is easier to count? Why?</a:t>
            </a:r>
            <a:endParaRPr dirty="0"/>
          </a:p>
        </p:txBody>
      </p:sp>
      <p:sp>
        <p:nvSpPr>
          <p:cNvPr id="531" name="Google Shape;53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Assessment point for the lesson – ask the pupils to vote for the answer they think is correct. </a:t>
            </a:r>
            <a:endParaRPr b="0" dirty="0"/>
          </a:p>
          <a:p>
            <a:pPr marL="0" lvl="0" indent="0" algn="l" rtl="0">
              <a:spcBef>
                <a:spcPts val="0"/>
              </a:spcBef>
              <a:spcAft>
                <a:spcPts val="0"/>
              </a:spcAft>
              <a:buClr>
                <a:schemeClr val="dk1"/>
              </a:buClr>
              <a:buSzPts val="1200"/>
              <a:buFont typeface="Calibri"/>
              <a:buNone/>
            </a:pPr>
            <a:br>
              <a:rPr lang="en-GB" b="0" dirty="0"/>
            </a:br>
            <a:r>
              <a:rPr lang="en-GB" sz="1200" b="0" i="0" u="none" strike="noStrike" dirty="0">
                <a:solidFill>
                  <a:srgbClr val="000000"/>
                </a:solidFill>
                <a:latin typeface="Arial"/>
                <a:ea typeface="Arial"/>
                <a:cs typeface="Arial"/>
                <a:sym typeface="Arial"/>
              </a:rPr>
              <a:t>A – </a:t>
            </a:r>
            <a:r>
              <a:rPr lang="en-GB" dirty="0">
                <a:solidFill>
                  <a:srgbClr val="000000"/>
                </a:solidFill>
                <a:latin typeface="Arial"/>
                <a:ea typeface="Arial"/>
                <a:cs typeface="Arial"/>
                <a:sym typeface="Arial"/>
              </a:rPr>
              <a:t>Pupils do not understand the place value of the digits in 23 as 20 and 3, not 2 and 3.</a:t>
            </a:r>
            <a:endParaRPr dirty="0"/>
          </a:p>
          <a:p>
            <a:pPr marL="0" lvl="0" indent="0" algn="l" rtl="0">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B – </a:t>
            </a:r>
            <a:r>
              <a:rPr lang="en-GB" dirty="0">
                <a:solidFill>
                  <a:srgbClr val="000000"/>
                </a:solidFill>
                <a:latin typeface="Arial"/>
                <a:ea typeface="Arial"/>
                <a:cs typeface="Arial"/>
                <a:sym typeface="Arial"/>
              </a:rPr>
              <a:t>C</a:t>
            </a:r>
            <a:r>
              <a:rPr lang="en-GB" sz="1200" b="0" i="0" u="none" strike="noStrike" dirty="0">
                <a:solidFill>
                  <a:srgbClr val="000000"/>
                </a:solidFill>
                <a:latin typeface="Arial"/>
                <a:ea typeface="Arial"/>
                <a:cs typeface="Arial"/>
                <a:sym typeface="Arial"/>
              </a:rPr>
              <a:t>orrect answer</a:t>
            </a:r>
            <a:endParaRPr dirty="0"/>
          </a:p>
          <a:p>
            <a:pPr marL="0" lvl="0" indent="0" algn="l" rtl="0">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C – </a:t>
            </a:r>
            <a:r>
              <a:rPr lang="en-GB" dirty="0">
                <a:solidFill>
                  <a:srgbClr val="000000"/>
                </a:solidFill>
                <a:latin typeface="Arial"/>
                <a:ea typeface="Arial"/>
                <a:cs typeface="Arial"/>
                <a:sym typeface="Arial"/>
              </a:rPr>
              <a:t>Pupils do not understand the representation of 10. This representation shows 230.</a:t>
            </a:r>
            <a:endParaRPr dirty="0"/>
          </a:p>
          <a:p>
            <a:pPr marL="0" lvl="0" indent="0" algn="l" rtl="0">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D – Pupils do not understa</a:t>
            </a:r>
            <a:r>
              <a:rPr lang="en-GB" dirty="0">
                <a:solidFill>
                  <a:srgbClr val="000000"/>
                </a:solidFill>
                <a:latin typeface="Arial"/>
                <a:ea typeface="Arial"/>
                <a:cs typeface="Arial"/>
                <a:sym typeface="Arial"/>
              </a:rPr>
              <a:t>nd the place value of 23 as 20 + 3. This representation shows 32.</a:t>
            </a:r>
            <a:endParaRPr dirty="0"/>
          </a:p>
        </p:txBody>
      </p:sp>
      <p:sp>
        <p:nvSpPr>
          <p:cNvPr id="67" name="Google Shape;6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i="0" u="none" strike="noStrike" dirty="0">
                <a:solidFill>
                  <a:srgbClr val="000000"/>
                </a:solidFill>
                <a:latin typeface="Arial"/>
                <a:ea typeface="Arial"/>
                <a:cs typeface="Arial"/>
                <a:sym typeface="Arial"/>
              </a:rPr>
              <a:t>– Use a range of concrete materials -  </a:t>
            </a:r>
            <a:r>
              <a:rPr lang="en-GB" dirty="0">
                <a:solidFill>
                  <a:srgbClr val="000000"/>
                </a:solidFill>
                <a:latin typeface="Arial"/>
                <a:ea typeface="Arial"/>
                <a:cs typeface="Arial"/>
                <a:sym typeface="Arial"/>
              </a:rPr>
              <a:t>base 10/ number shapes/bead strings, straws etc to represent number.</a:t>
            </a: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i="0" u="none" strike="noStrike" dirty="0">
                <a:solidFill>
                  <a:srgbClr val="000000"/>
                </a:solidFill>
                <a:latin typeface="Arial"/>
                <a:ea typeface="Arial"/>
                <a:cs typeface="Arial"/>
                <a:sym typeface="Arial"/>
              </a:rPr>
              <a:t>–  How </a:t>
            </a:r>
            <a:r>
              <a:rPr lang="en-GB" dirty="0">
                <a:solidFill>
                  <a:srgbClr val="000000"/>
                </a:solidFill>
                <a:latin typeface="Arial"/>
                <a:ea typeface="Arial"/>
                <a:cs typeface="Arial"/>
                <a:sym typeface="Arial"/>
              </a:rPr>
              <a:t>have</a:t>
            </a:r>
            <a:r>
              <a:rPr lang="en-GB" sz="1200" i="0" u="none" strike="noStrike" dirty="0">
                <a:solidFill>
                  <a:srgbClr val="000000"/>
                </a:solidFill>
                <a:latin typeface="Arial"/>
                <a:ea typeface="Arial"/>
                <a:cs typeface="Arial"/>
                <a:sym typeface="Arial"/>
              </a:rPr>
              <a:t> the </a:t>
            </a:r>
            <a:r>
              <a:rPr lang="en-GB" dirty="0">
                <a:solidFill>
                  <a:srgbClr val="000000"/>
                </a:solidFill>
                <a:latin typeface="Arial"/>
                <a:ea typeface="Arial"/>
                <a:cs typeface="Arial"/>
                <a:sym typeface="Arial"/>
              </a:rPr>
              <a:t>pencils</a:t>
            </a:r>
            <a:r>
              <a:rPr lang="en-GB" sz="1200" i="0" u="none" strike="noStrike" dirty="0">
                <a:solidFill>
                  <a:srgbClr val="000000"/>
                </a:solidFill>
                <a:latin typeface="Arial"/>
                <a:ea typeface="Arial"/>
                <a:cs typeface="Arial"/>
                <a:sym typeface="Arial"/>
              </a:rPr>
              <a:t> been grouped?</a:t>
            </a:r>
            <a:r>
              <a:rPr lang="en-GB" dirty="0">
                <a:solidFill>
                  <a:srgbClr val="000000"/>
                </a:solidFill>
                <a:latin typeface="Arial"/>
                <a:ea typeface="Arial"/>
                <a:cs typeface="Arial"/>
                <a:sym typeface="Arial"/>
              </a:rPr>
              <a:t> How does this help you count? Complete the stem sentence: There are ___ tens and ___ones in this number. Would it be easier to count the pencils if they were organised in a different way? Can you make 54 using two different types of equipment? Which is quickest? Which would take a longer time? Which numbers are easiest to write as words? Which are more tricky?</a:t>
            </a: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i="0" u="none" strike="noStrike" dirty="0">
                <a:solidFill>
                  <a:srgbClr val="000000"/>
                </a:solidFill>
                <a:latin typeface="Arial"/>
                <a:ea typeface="Arial"/>
                <a:cs typeface="Arial"/>
                <a:sym typeface="Arial"/>
              </a:rPr>
              <a:t> – Create other numbers usin</a:t>
            </a:r>
            <a:r>
              <a:rPr lang="en-GB" dirty="0">
                <a:solidFill>
                  <a:srgbClr val="000000"/>
                </a:solidFill>
                <a:latin typeface="Arial"/>
                <a:ea typeface="Arial"/>
                <a:cs typeface="Arial"/>
                <a:sym typeface="Arial"/>
              </a:rPr>
              <a:t>g concrete resources and write number in both words and numerals.</a:t>
            </a:r>
            <a:endParaRPr dirty="0">
              <a:latin typeface="Arial"/>
              <a:ea typeface="Arial"/>
              <a:cs typeface="Arial"/>
              <a:sym typeface="Arial"/>
            </a:endParaRPr>
          </a:p>
        </p:txBody>
      </p:sp>
      <p:sp>
        <p:nvSpPr>
          <p:cNvPr id="97" name="Google Shape;9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 range o</a:t>
            </a:r>
            <a:r>
              <a:rPr lang="en-GB" dirty="0">
                <a:solidFill>
                  <a:srgbClr val="000000"/>
                </a:solidFill>
                <a:latin typeface="Arial"/>
                <a:ea typeface="Arial"/>
                <a:cs typeface="Arial"/>
                <a:sym typeface="Arial"/>
              </a:rPr>
              <a:t>f concrete materials- straws, base 10, number shapes, bead strings, blocks, tens frames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How many tens are there in the number 43? How many ones? How many tens are shown in this representation? How many ones? How have the straws been group</a:t>
            </a:r>
            <a:r>
              <a:rPr lang="en-GB" dirty="0">
                <a:solidFill>
                  <a:srgbClr val="000000"/>
                </a:solidFill>
                <a:latin typeface="Arial"/>
                <a:ea typeface="Arial"/>
                <a:cs typeface="Arial"/>
                <a:sym typeface="Arial"/>
              </a:rPr>
              <a:t>ed? When counting in number shapes/base 10 do we have to count all the circles/blocks? Why not? Who can spot the representation quickly? How do you know you are correct? How is the number written as a word? Is there any tricky parts to remember when writing the number as a word?</a:t>
            </a:r>
            <a:endParaRPr dirty="0"/>
          </a:p>
          <a:p>
            <a:pPr marL="0" marR="0" lvl="0" indent="0" algn="l" rtl="0">
              <a:lnSpc>
                <a:spcPct val="100000"/>
              </a:lnSpc>
              <a:spcBef>
                <a:spcPts val="0"/>
              </a:spcBef>
              <a:spcAft>
                <a:spcPts val="0"/>
              </a:spcAft>
              <a:buClr>
                <a:srgbClr val="000000"/>
              </a:buClr>
              <a:buSzPts val="1200"/>
              <a:buFont typeface="Arial"/>
              <a:buNone/>
            </a:pPr>
            <a:r>
              <a:rPr lang="en-GB" dirty="0">
                <a:solidFill>
                  <a:srgbClr val="000000"/>
                </a:solidFill>
                <a:latin typeface="Arial"/>
                <a:ea typeface="Arial"/>
                <a:cs typeface="Arial"/>
                <a:sym typeface="Arial"/>
              </a:rPr>
              <a:t>If ten ones are equal to one ten, how many ones are equal to 4 tens?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Pupils will of</a:t>
            </a:r>
            <a:r>
              <a:rPr lang="en-GB" dirty="0">
                <a:solidFill>
                  <a:srgbClr val="000000"/>
                </a:solidFill>
                <a:latin typeface="Arial"/>
                <a:ea typeface="Arial"/>
                <a:cs typeface="Arial"/>
                <a:sym typeface="Arial"/>
              </a:rPr>
              <a:t>ten mix up the tens and ones and choose the representation of 34.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Mak</a:t>
            </a:r>
            <a:r>
              <a:rPr lang="en-GB" dirty="0">
                <a:solidFill>
                  <a:srgbClr val="000000"/>
                </a:solidFill>
                <a:latin typeface="Arial"/>
                <a:ea typeface="Arial"/>
                <a:cs typeface="Arial"/>
                <a:sym typeface="Arial"/>
              </a:rPr>
              <a:t>e more numbers using concrete materials and write down what the number is in both numerals and words, to consolidate the representation of tens and ones.</a:t>
            </a:r>
            <a:endParaRPr dirty="0"/>
          </a:p>
        </p:txBody>
      </p:sp>
      <p:sp>
        <p:nvSpPr>
          <p:cNvPr id="118" name="Google Shape;11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1" u="none" strike="noStrike" dirty="0">
                <a:solidFill>
                  <a:schemeClr val="dk1"/>
                </a:solidFill>
                <a:latin typeface="Calibri"/>
                <a:ea typeface="Calibri"/>
                <a:cs typeface="Calibri"/>
                <a:sym typeface="Calibri"/>
              </a:rPr>
              <a:t>There are multiple ways to make this number on the slide are some examples. </a:t>
            </a:r>
            <a:endParaRPr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Number shapes, bead strings, Base 10, sticks, cubes, paper/ whiteboard to draw on etc</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How</a:t>
            </a:r>
            <a:r>
              <a:rPr lang="en-GB" dirty="0"/>
              <a:t> many tens are there in the number 59? How many ones?  </a:t>
            </a:r>
            <a:r>
              <a:rPr lang="en-GB" sz="1200" b="0" i="0" u="none" strike="noStrike" dirty="0">
                <a:solidFill>
                  <a:schemeClr val="dk1"/>
                </a:solidFill>
                <a:latin typeface="Calibri"/>
                <a:ea typeface="Calibri"/>
                <a:cs typeface="Calibri"/>
                <a:sym typeface="Calibri"/>
              </a:rPr>
              <a:t>Which concrete resource could you use to make 59? Can you use different resources? Can you use words? Can you </a:t>
            </a:r>
            <a:r>
              <a:rPr lang="en-GB" dirty="0"/>
              <a:t>draw the number on your whiteboard using a diagram or drawing</a:t>
            </a:r>
            <a:r>
              <a:rPr lang="en-GB" sz="1200" b="0" i="0" u="none" strike="noStrike" dirty="0">
                <a:solidFill>
                  <a:schemeClr val="dk1"/>
                </a:solidFill>
                <a:latin typeface="Calibri"/>
                <a:ea typeface="Calibri"/>
                <a:cs typeface="Calibri"/>
                <a:sym typeface="Calibri"/>
              </a:rPr>
              <a:t>? What do you notice about all these representations? </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Pupils may think there is only one way to represent a number (e.g. using Base 10)</a:t>
            </a:r>
            <a:endParaRPr dirty="0"/>
          </a:p>
          <a:p>
            <a:pPr marL="0" marR="0" lvl="0" indent="0" algn="l" rtl="0">
              <a:lnSpc>
                <a:spcPct val="100000"/>
              </a:lnSpc>
              <a:spcBef>
                <a:spcPts val="0"/>
              </a:spcBef>
              <a:spcAft>
                <a:spcPts val="0"/>
              </a:spcAft>
              <a:buClr>
                <a:schemeClr val="dk1"/>
              </a:buClr>
              <a:buSzPts val="1200"/>
              <a:buFont typeface="Calibri"/>
              <a:buNone/>
            </a:pPr>
            <a:r>
              <a:rPr lang="en-GB" sz="1200" b="1" i="0" u="none" strike="noStrike" dirty="0">
                <a:solidFill>
                  <a:schemeClr val="dk1"/>
                </a:solidFill>
                <a:latin typeface="Calibri"/>
                <a:ea typeface="Calibri"/>
                <a:cs typeface="Calibri"/>
                <a:sym typeface="Calibri"/>
              </a:rPr>
              <a:t>Further Practice </a:t>
            </a:r>
            <a:r>
              <a:rPr lang="en-GB" sz="1200" b="0" i="0" u="none" strike="noStrike" dirty="0">
                <a:solidFill>
                  <a:schemeClr val="dk1"/>
                </a:solidFill>
                <a:latin typeface="Calibri"/>
                <a:ea typeface="Calibri"/>
                <a:cs typeface="Calibri"/>
                <a:sym typeface="Calibri"/>
              </a:rPr>
              <a:t>– Compare answers to see how pupils have decided to make the number.</a:t>
            </a:r>
            <a:endParaRPr b="0" dirty="0"/>
          </a:p>
        </p:txBody>
      </p:sp>
      <p:sp>
        <p:nvSpPr>
          <p:cNvPr id="177" name="Google Shape;17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68300" lvl="0" indent="-228600" algn="l" rtl="0">
              <a:spcBef>
                <a:spcPts val="0"/>
              </a:spcBef>
              <a:spcAft>
                <a:spcPts val="0"/>
              </a:spcAft>
              <a:buSzPts val="1400"/>
              <a:buAutoNum type="alphaLcParenR"/>
            </a:pPr>
            <a:r>
              <a:rPr lang="en-GB" dirty="0"/>
              <a:t>Answers will vary. Encourage pupils to use a range of resources from concrete to pictorial. Also encourage the use of abstract with words.</a:t>
            </a:r>
          </a:p>
          <a:p>
            <a:pPr marL="368300" lvl="0" indent="-228600" algn="l" rtl="0">
              <a:spcBef>
                <a:spcPts val="0"/>
              </a:spcBef>
              <a:spcAft>
                <a:spcPts val="0"/>
              </a:spcAft>
              <a:buSzPts val="1400"/>
              <a:buAutoNum type="alphaLcParenR"/>
            </a:pPr>
            <a:r>
              <a:rPr lang="en-GB" dirty="0"/>
              <a:t>There are 8 tens. There are 4 ones.</a:t>
            </a:r>
          </a:p>
          <a:p>
            <a:pPr marL="368300" lvl="0" indent="-228600" algn="l" rtl="0">
              <a:spcBef>
                <a:spcPts val="0"/>
              </a:spcBef>
              <a:spcAft>
                <a:spcPts val="0"/>
              </a:spcAft>
              <a:buSzPts val="1400"/>
              <a:buAutoNum type="alphaLcParenR"/>
            </a:pPr>
            <a:r>
              <a:rPr lang="en-GB" dirty="0"/>
              <a:t>There are 2 tens. There are 0 ones.</a:t>
            </a:r>
          </a:p>
          <a:p>
            <a:pPr marL="368300" lvl="0" indent="-228600" algn="l" rtl="0">
              <a:spcBef>
                <a:spcPts val="0"/>
              </a:spcBef>
              <a:spcAft>
                <a:spcPts val="0"/>
              </a:spcAft>
              <a:buSzPts val="1400"/>
              <a:buAutoNum type="alphaLcParenR"/>
            </a:pPr>
            <a:r>
              <a:rPr lang="en-GB" dirty="0"/>
              <a:t>3 lines and 6 dots</a:t>
            </a:r>
          </a:p>
          <a:p>
            <a:pPr marL="368300" lvl="0" indent="-228600" algn="l" rtl="0">
              <a:spcBef>
                <a:spcPts val="0"/>
              </a:spcBef>
              <a:spcAft>
                <a:spcPts val="0"/>
              </a:spcAft>
              <a:buSzPts val="1400"/>
              <a:buAutoNum type="alphaLcParenR"/>
            </a:pPr>
            <a:r>
              <a:rPr lang="en-GB" dirty="0"/>
              <a:t>6 lines and 2 dots</a:t>
            </a:r>
          </a:p>
        </p:txBody>
      </p:sp>
      <p:sp>
        <p:nvSpPr>
          <p:cNvPr id="272" name="Google Shape;27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cSld name="Main">
    <p:spTree>
      <p:nvGrpSpPr>
        <p:cNvPr id="1" name="Shape 11"/>
        <p:cNvGrpSpPr/>
        <p:nvPr/>
      </p:nvGrpSpPr>
      <p:grpSpPr>
        <a:xfrm>
          <a:off x="0" y="0"/>
          <a:ext cx="0" cy="0"/>
          <a:chOff x="0" y="0"/>
          <a:chExt cx="0" cy="0"/>
        </a:xfrm>
      </p:grpSpPr>
      <p:sp>
        <p:nvSpPr>
          <p:cNvPr id="12" name="Google Shape;12;p20"/>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body" idx="3"/>
          </p:nvPr>
        </p:nvSpPr>
        <p:spPr>
          <a:xfrm>
            <a:off x="1880392" y="4574330"/>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0"/>
          <p:cNvSpPr txBox="1"/>
          <p:nvPr/>
        </p:nvSpPr>
        <p:spPr>
          <a:xfrm>
            <a:off x="1880392" y="1620279"/>
            <a:ext cx="843121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0" i="0" u="none" strike="noStrike" cap="none">
                <a:solidFill>
                  <a:schemeClr val="dk1"/>
                </a:solidFill>
                <a:latin typeface="Century Gothic"/>
                <a:ea typeface="Century Gothic"/>
                <a:cs typeface="Century Gothic"/>
                <a:sym typeface="Century Gothic"/>
              </a:rPr>
              <a:t>Ready-to-go Lesson Slides</a:t>
            </a:r>
            <a:endParaRPr/>
          </a:p>
        </p:txBody>
      </p:sp>
      <p:pic>
        <p:nvPicPr>
          <p:cNvPr id="16" name="Google Shape;16;p20" descr="Logo&#10;&#10;Description automatically generated with medium confidence"/>
          <p:cNvPicPr preferRelativeResize="0"/>
          <p:nvPr/>
        </p:nvPicPr>
        <p:blipFill rotWithShape="1">
          <a:blip r:embed="rId2">
            <a:alphaModFix/>
          </a:blip>
          <a:srcRect/>
          <a:stretch/>
        </p:blipFill>
        <p:spPr>
          <a:xfrm>
            <a:off x="113012" y="6346950"/>
            <a:ext cx="1757220" cy="409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arning Objective">
  <p:cSld name="Learning Objective">
    <p:spTree>
      <p:nvGrpSpPr>
        <p:cNvPr id="1" name="Shape 17"/>
        <p:cNvGrpSpPr/>
        <p:nvPr/>
      </p:nvGrpSpPr>
      <p:grpSpPr>
        <a:xfrm>
          <a:off x="0" y="0"/>
          <a:ext cx="0" cy="0"/>
          <a:chOff x="0" y="0"/>
          <a:chExt cx="0" cy="0"/>
        </a:xfrm>
      </p:grpSpPr>
      <p:sp>
        <p:nvSpPr>
          <p:cNvPr id="18" name="Google Shape;18;p25"/>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lvl1pPr marR="0" lvl="0" algn="ctr" rtl="0">
              <a:lnSpc>
                <a:spcPct val="15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5"/>
          <p:cNvSpPr txBox="1"/>
          <p:nvPr/>
        </p:nvSpPr>
        <p:spPr>
          <a:xfrm>
            <a:off x="838200" y="1802122"/>
            <a:ext cx="10515600" cy="64419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3200"/>
              <a:buFont typeface="Calibri"/>
              <a:buNone/>
            </a:pPr>
            <a:r>
              <a:rPr lang="en-GB" sz="3200">
                <a:solidFill>
                  <a:srgbClr val="0277BD"/>
                </a:solidFill>
                <a:latin typeface="Calibri"/>
                <a:ea typeface="Calibri"/>
                <a:cs typeface="Calibri"/>
                <a:sym typeface="Calibri"/>
              </a:rPr>
              <a:t>Today we are learning</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pport Slide">
  <p:cSld name="Support Slide">
    <p:spTree>
      <p:nvGrpSpPr>
        <p:cNvPr id="1" name="Shape 20"/>
        <p:cNvGrpSpPr/>
        <p:nvPr/>
      </p:nvGrpSpPr>
      <p:grpSpPr>
        <a:xfrm>
          <a:off x="0" y="0"/>
          <a:ext cx="0" cy="0"/>
          <a:chOff x="0" y="0"/>
          <a:chExt cx="0" cy="0"/>
        </a:xfrm>
      </p:grpSpPr>
      <p:sp>
        <p:nvSpPr>
          <p:cNvPr id="21" name="Google Shape;21;p26"/>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6"/>
          <p:cNvSpPr txBox="1"/>
          <p:nvPr/>
        </p:nvSpPr>
        <p:spPr>
          <a:xfrm>
            <a:off x="838200" y="1802122"/>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4400"/>
              <a:buFont typeface="Calibri"/>
              <a:buNone/>
            </a:pPr>
            <a:r>
              <a:rPr lang="en-GB" sz="4400">
                <a:solidFill>
                  <a:srgbClr val="0277BD"/>
                </a:solidFill>
                <a:latin typeface="Calibri"/>
                <a:ea typeface="Calibri"/>
                <a:cs typeface="Calibri"/>
                <a:sym typeface="Calibri"/>
              </a:rPr>
              <a:t>Support Slides</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eneral Layout">
  <p:cSld name="General Layout">
    <p:spTree>
      <p:nvGrpSpPr>
        <p:cNvPr id="1" name="Shape 29"/>
        <p:cNvGrpSpPr/>
        <p:nvPr/>
      </p:nvGrpSpPr>
      <p:grpSpPr>
        <a:xfrm>
          <a:off x="0" y="0"/>
          <a:ext cx="0" cy="0"/>
          <a:chOff x="0" y="0"/>
          <a:chExt cx="0" cy="0"/>
        </a:xfrm>
      </p:grpSpPr>
      <p:sp>
        <p:nvSpPr>
          <p:cNvPr id="30" name="Google Shape;30;p2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0277BD"/>
              </a:buClr>
              <a:buSzPts val="1600"/>
              <a:buNone/>
              <a:defRPr sz="1600" b="0">
                <a:solidFill>
                  <a:srgbClr val="0277BD"/>
                </a:solidFill>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3"/>
          <p:cNvSpPr txBox="1">
            <a:spLocks noGrp="1"/>
          </p:cNvSpPr>
          <p:nvPr>
            <p:ph type="body" idx="2"/>
          </p:nvPr>
        </p:nvSpPr>
        <p:spPr>
          <a:xfrm>
            <a:off x="263046" y="1176338"/>
            <a:ext cx="11736887" cy="5248275"/>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gnostic Questions">
  <p:cSld name="Diagnostic Questions">
    <p:spTree>
      <p:nvGrpSpPr>
        <p:cNvPr id="1" name="Shape 32"/>
        <p:cNvGrpSpPr/>
        <p:nvPr/>
      </p:nvGrpSpPr>
      <p:grpSpPr>
        <a:xfrm>
          <a:off x="0" y="0"/>
          <a:ext cx="0" cy="0"/>
          <a:chOff x="0" y="0"/>
          <a:chExt cx="0" cy="0"/>
        </a:xfrm>
      </p:grpSpPr>
      <p:sp>
        <p:nvSpPr>
          <p:cNvPr id="33" name="Google Shape;33;p24"/>
          <p:cNvSpPr txBox="1">
            <a:spLocks noGrp="1"/>
          </p:cNvSpPr>
          <p:nvPr>
            <p:ph type="body" idx="1"/>
          </p:nvPr>
        </p:nvSpPr>
        <p:spPr>
          <a:xfrm>
            <a:off x="263047" y="1293813"/>
            <a:ext cx="11736887" cy="1722519"/>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228600" algn="l">
              <a:lnSpc>
                <a:spcPct val="150000"/>
              </a:lnSpc>
              <a:spcBef>
                <a:spcPts val="500"/>
              </a:spcBef>
              <a:spcAft>
                <a:spcPts val="0"/>
              </a:spcAft>
              <a:buClr>
                <a:srgbClr val="222222"/>
              </a:buClr>
              <a:buSzPts val="1600"/>
              <a:buNone/>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4"/>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4"/>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4"/>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4"/>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4"/>
          <p:cNvSpPr txBox="1"/>
          <p:nvPr/>
        </p:nvSpPr>
        <p:spPr>
          <a:xfrm>
            <a:off x="263047" y="663047"/>
            <a:ext cx="314797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0" i="0" u="none" strike="noStrike" cap="none">
                <a:solidFill>
                  <a:srgbClr val="0277BD"/>
                </a:solidFill>
                <a:latin typeface="Century Gothic"/>
                <a:ea typeface="Century Gothic"/>
                <a:cs typeface="Century Gothic"/>
                <a:sym typeface="Century Gothic"/>
              </a:rPr>
              <a:t>Diagnostic Question</a:t>
            </a:r>
            <a:endParaRPr/>
          </a:p>
        </p:txBody>
      </p:sp>
      <p:pic>
        <p:nvPicPr>
          <p:cNvPr id="39" name="Google Shape;39;p24" descr="A picture containing text, clipart, vector graphics&#10;&#10;Description automatically generated"/>
          <p:cNvPicPr preferRelativeResize="0"/>
          <p:nvPr/>
        </p:nvPicPr>
        <p:blipFill rotWithShape="1">
          <a:blip r:embed="rId2">
            <a:alphaModFix/>
          </a:blip>
          <a:srcRect/>
          <a:stretch/>
        </p:blipFill>
        <p:spPr>
          <a:xfrm>
            <a:off x="269397" y="3400082"/>
            <a:ext cx="469900" cy="482600"/>
          </a:xfrm>
          <a:prstGeom prst="rect">
            <a:avLst/>
          </a:prstGeom>
          <a:noFill/>
          <a:ln>
            <a:noFill/>
          </a:ln>
        </p:spPr>
      </p:pic>
      <p:pic>
        <p:nvPicPr>
          <p:cNvPr id="40" name="Google Shape;40;p24" descr="Icon&#10;&#10;Description automatically generated"/>
          <p:cNvPicPr preferRelativeResize="0"/>
          <p:nvPr/>
        </p:nvPicPr>
        <p:blipFill rotWithShape="1">
          <a:blip r:embed="rId3">
            <a:alphaModFix/>
          </a:blip>
          <a:srcRect/>
          <a:stretch/>
        </p:blipFill>
        <p:spPr>
          <a:xfrm>
            <a:off x="6103945" y="3400082"/>
            <a:ext cx="482600" cy="482600"/>
          </a:xfrm>
          <a:prstGeom prst="rect">
            <a:avLst/>
          </a:prstGeom>
          <a:noFill/>
          <a:ln>
            <a:noFill/>
          </a:ln>
        </p:spPr>
      </p:pic>
      <p:pic>
        <p:nvPicPr>
          <p:cNvPr id="41" name="Google Shape;41;p24" descr="Icon&#10;&#10;Description automatically generated"/>
          <p:cNvPicPr preferRelativeResize="0"/>
          <p:nvPr/>
        </p:nvPicPr>
        <p:blipFill rotWithShape="1">
          <a:blip r:embed="rId4">
            <a:alphaModFix/>
          </a:blip>
          <a:srcRect/>
          <a:stretch/>
        </p:blipFill>
        <p:spPr>
          <a:xfrm>
            <a:off x="275747" y="4720003"/>
            <a:ext cx="457200" cy="482600"/>
          </a:xfrm>
          <a:prstGeom prst="rect">
            <a:avLst/>
          </a:prstGeom>
          <a:noFill/>
          <a:ln>
            <a:noFill/>
          </a:ln>
        </p:spPr>
      </p:pic>
      <p:pic>
        <p:nvPicPr>
          <p:cNvPr id="42" name="Google Shape;42;p24" descr="Icon&#10;&#10;Description automatically generated"/>
          <p:cNvPicPr preferRelativeResize="0"/>
          <p:nvPr/>
        </p:nvPicPr>
        <p:blipFill rotWithShape="1">
          <a:blip r:embed="rId5">
            <a:alphaModFix/>
          </a:blip>
          <a:srcRect/>
          <a:stretch/>
        </p:blipFill>
        <p:spPr>
          <a:xfrm>
            <a:off x="6103945" y="4720003"/>
            <a:ext cx="482600" cy="482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9"/>
        <p:cNvGrpSpPr/>
        <p:nvPr/>
      </p:nvGrpSpPr>
      <p:grpSpPr>
        <a:xfrm>
          <a:off x="0" y="0"/>
          <a:ext cx="0" cy="0"/>
          <a:chOff x="0" y="0"/>
          <a:chExt cx="0" cy="0"/>
        </a:xfrm>
      </p:grpSpPr>
      <p:pic>
        <p:nvPicPr>
          <p:cNvPr id="10" name="Google Shape;10;p19" descr="A picture containing text, gauge&#10;&#10;Description automatically generated"/>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23"/>
        <p:cNvGrpSpPr/>
        <p:nvPr/>
      </p:nvGrpSpPr>
      <p:grpSpPr>
        <a:xfrm>
          <a:off x="0" y="0"/>
          <a:ext cx="0" cy="0"/>
          <a:chOff x="0" y="0"/>
          <a:chExt cx="0" cy="0"/>
        </a:xfrm>
      </p:grpSpPr>
      <p:pic>
        <p:nvPicPr>
          <p:cNvPr id="24" name="Google Shape;24;p21"/>
          <p:cNvPicPr preferRelativeResize="0"/>
          <p:nvPr/>
        </p:nvPicPr>
        <p:blipFill rotWithShape="1">
          <a:blip r:embed="rId5">
            <a:alphaModFix/>
          </a:blip>
          <a:srcRect/>
          <a:stretch/>
        </p:blipFill>
        <p:spPr>
          <a:xfrm>
            <a:off x="0" y="0"/>
            <a:ext cx="12192000" cy="406400"/>
          </a:xfrm>
          <a:prstGeom prst="rect">
            <a:avLst/>
          </a:prstGeom>
          <a:noFill/>
          <a:ln>
            <a:noFill/>
          </a:ln>
        </p:spPr>
      </p:pic>
      <p:sp>
        <p:nvSpPr>
          <p:cNvPr id="25" name="Google Shape;25;p21"/>
          <p:cNvSpPr txBox="1">
            <a:spLocks noGrp="1"/>
          </p:cNvSpPr>
          <p:nvPr>
            <p:ph type="body" idx="1"/>
          </p:nvPr>
        </p:nvSpPr>
        <p:spPr>
          <a:xfrm>
            <a:off x="263047" y="1077238"/>
            <a:ext cx="11736887" cy="50997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222222"/>
              </a:buClr>
              <a:buSzPts val="1800"/>
              <a:buFont typeface="Arial"/>
              <a:buNone/>
              <a:defRPr sz="1800" b="0" i="0" u="none" strike="noStrike" cap="none">
                <a:solidFill>
                  <a:srgbClr val="222222"/>
                </a:solidFill>
                <a:latin typeface="Century Gothic"/>
                <a:ea typeface="Century Gothic"/>
                <a:cs typeface="Century Gothic"/>
                <a:sym typeface="Century Gothic"/>
              </a:defRPr>
            </a:lvl1pPr>
            <a:lvl2pPr marL="914400" marR="0" lvl="1" indent="-330200" algn="l" rtl="0">
              <a:lnSpc>
                <a:spcPct val="150000"/>
              </a:lnSpc>
              <a:spcBef>
                <a:spcPts val="500"/>
              </a:spcBef>
              <a:spcAft>
                <a:spcPts val="0"/>
              </a:spcAft>
              <a:buClr>
                <a:srgbClr val="222222"/>
              </a:buClr>
              <a:buSzPts val="1600"/>
              <a:buFont typeface="Arial"/>
              <a:buChar char="•"/>
              <a:defRPr sz="1600" b="0" i="0" u="none" strike="noStrike" cap="none">
                <a:solidFill>
                  <a:srgbClr val="222222"/>
                </a:solidFill>
                <a:latin typeface="Century Gothic"/>
                <a:ea typeface="Century Gothic"/>
                <a:cs typeface="Century Gothic"/>
                <a:sym typeface="Century Gothic"/>
              </a:defRPr>
            </a:lvl2pPr>
            <a:lvl3pPr marL="1371600" marR="0" lvl="2" indent="-317500" algn="l" rtl="0">
              <a:lnSpc>
                <a:spcPct val="150000"/>
              </a:lnSpc>
              <a:spcBef>
                <a:spcPts val="500"/>
              </a:spcBef>
              <a:spcAft>
                <a:spcPts val="0"/>
              </a:spcAft>
              <a:buClr>
                <a:srgbClr val="222222"/>
              </a:buClr>
              <a:buSzPts val="1400"/>
              <a:buFont typeface="Arial"/>
              <a:buChar char="•"/>
              <a:defRPr sz="1400" b="0" i="0" u="none" strike="noStrike" cap="none">
                <a:solidFill>
                  <a:srgbClr val="222222"/>
                </a:solidFill>
                <a:latin typeface="Century Gothic"/>
                <a:ea typeface="Century Gothic"/>
                <a:cs typeface="Century Gothic"/>
                <a:sym typeface="Century Gothic"/>
              </a:defRPr>
            </a:lvl3pPr>
            <a:lvl4pPr marL="1828800" marR="0" lvl="3"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4pPr>
            <a:lvl5pPr marL="2286000" marR="0" lvl="4"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1"/>
          <p:cNvSpPr txBox="1"/>
          <p:nvPr/>
        </p:nvSpPr>
        <p:spPr>
          <a:xfrm>
            <a:off x="263046" y="34941"/>
            <a:ext cx="112797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277BD"/>
              </a:buClr>
              <a:buSzPts val="2000"/>
              <a:buFont typeface="Century Gothic"/>
              <a:buNone/>
            </a:pPr>
            <a:r>
              <a:rPr lang="en-GB" sz="2000" b="0" i="0" u="none" strike="noStrike" cap="none">
                <a:solidFill>
                  <a:srgbClr val="0277BD"/>
                </a:solidFill>
                <a:latin typeface="Century Gothic"/>
                <a:ea typeface="Century Gothic"/>
                <a:cs typeface="Century Gothic"/>
                <a:sym typeface="Century Gothic"/>
              </a:rPr>
              <a:t>To know how to represent numbers to 100</a:t>
            </a:r>
            <a:endParaRPr/>
          </a:p>
        </p:txBody>
      </p:sp>
      <p:pic>
        <p:nvPicPr>
          <p:cNvPr id="27" name="Google Shape;27;p21"/>
          <p:cNvPicPr preferRelativeResize="0"/>
          <p:nvPr/>
        </p:nvPicPr>
        <p:blipFill rotWithShape="1">
          <a:blip r:embed="rId6">
            <a:alphaModFix/>
          </a:blip>
          <a:srcRect/>
          <a:stretch/>
        </p:blipFill>
        <p:spPr>
          <a:xfrm>
            <a:off x="83127" y="6638306"/>
            <a:ext cx="2137830" cy="18084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29.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3.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13.png"/><Relationship Id="rId12"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12.png"/><Relationship Id="rId5" Type="http://schemas.openxmlformats.org/officeDocument/2006/relationships/image" Target="../media/image21.png"/><Relationship Id="rId10" Type="http://schemas.openxmlformats.org/officeDocument/2006/relationships/image" Target="../media/image19.png"/><Relationship Id="rId4" Type="http://schemas.openxmlformats.org/officeDocument/2006/relationships/image" Target="../media/image2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Year 3</a:t>
            </a:r>
            <a:endParaRPr/>
          </a:p>
        </p:txBody>
      </p:sp>
      <p:sp>
        <p:nvSpPr>
          <p:cNvPr id="48" name="Google Shape;48;p1"/>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Place Value</a:t>
            </a:r>
            <a:endParaRPr/>
          </a:p>
        </p:txBody>
      </p:sp>
      <p:sp>
        <p:nvSpPr>
          <p:cNvPr id="49" name="Google Shape;49;p1"/>
          <p:cNvSpPr txBox="1">
            <a:spLocks noGrp="1"/>
          </p:cNvSpPr>
          <p:nvPr>
            <p:ph type="body" idx="3"/>
          </p:nvPr>
        </p:nvSpPr>
        <p:spPr>
          <a:xfrm>
            <a:off x="1880393" y="4574330"/>
            <a:ext cx="8431213" cy="58719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None/>
            </a:pPr>
            <a:r>
              <a:rPr lang="en-GB" dirty="0"/>
              <a:t>To know how to represent numbers to 100</a:t>
            </a: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0"/>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dirty="0"/>
              <a:t>Follow Me</a:t>
            </a:r>
            <a:endParaRPr dirty="0"/>
          </a:p>
        </p:txBody>
      </p:sp>
      <p:sp>
        <p:nvSpPr>
          <p:cNvPr id="320" name="Google Shape;320;p10"/>
          <p:cNvSpPr txBox="1">
            <a:spLocks noGrp="1"/>
          </p:cNvSpPr>
          <p:nvPr>
            <p:ph type="body" idx="2"/>
          </p:nvPr>
        </p:nvSpPr>
        <p:spPr>
          <a:xfrm>
            <a:off x="263050" y="1077158"/>
            <a:ext cx="11736900" cy="3312290"/>
          </a:xfrm>
          <a:prstGeom prst="rect">
            <a:avLst/>
          </a:prstGeom>
          <a:noFill/>
          <a:ln>
            <a:noFill/>
          </a:ln>
        </p:spPr>
        <p:txBody>
          <a:bodyPr spcFirstLastPara="1" wrap="square" lIns="91425" tIns="45700" rIns="91425" bIns="45700" anchor="t" anchorCtr="0">
            <a:noAutofit/>
          </a:bodyPr>
          <a:lstStyle/>
          <a:p>
            <a:pPr marL="0" indent="0"/>
            <a:r>
              <a:rPr lang="en-GB" b="1" dirty="0"/>
              <a:t>Which number does this hundred square show? </a:t>
            </a:r>
            <a:endParaRPr lang="en-GB" dirty="0"/>
          </a:p>
          <a:p>
            <a:pPr marL="0" lvl="0" indent="0" algn="l" rtl="0">
              <a:lnSpc>
                <a:spcPct val="150000"/>
              </a:lnSpc>
              <a:spcBef>
                <a:spcPts val="1000"/>
              </a:spcBef>
              <a:spcAft>
                <a:spcPts val="0"/>
              </a:spcAft>
              <a:buClr>
                <a:srgbClr val="222222"/>
              </a:buClr>
              <a:buSzPts val="1800"/>
              <a:buNone/>
            </a:pPr>
            <a:r>
              <a:rPr lang="en-GB" dirty="0"/>
              <a:t>This shows the number ______.</a:t>
            </a:r>
            <a:endParaRPr dirty="0"/>
          </a:p>
          <a:p>
            <a:pPr marL="0" lvl="0" indent="0" algn="l" rtl="0">
              <a:lnSpc>
                <a:spcPct val="150000"/>
              </a:lnSpc>
              <a:spcBef>
                <a:spcPts val="1000"/>
              </a:spcBef>
              <a:spcAft>
                <a:spcPts val="0"/>
              </a:spcAft>
              <a:buClr>
                <a:srgbClr val="222222"/>
              </a:buClr>
              <a:buSzPts val="1800"/>
              <a:buNone/>
            </a:pPr>
            <a:r>
              <a:rPr lang="en-GB" dirty="0"/>
              <a:t>There are _____ tens.</a:t>
            </a:r>
            <a:endParaRPr dirty="0"/>
          </a:p>
          <a:p>
            <a:pPr marL="0" lvl="0" indent="0" algn="l" rtl="0">
              <a:lnSpc>
                <a:spcPct val="150000"/>
              </a:lnSpc>
              <a:spcBef>
                <a:spcPts val="1000"/>
              </a:spcBef>
              <a:spcAft>
                <a:spcPts val="0"/>
              </a:spcAft>
              <a:buClr>
                <a:srgbClr val="222222"/>
              </a:buClr>
              <a:buSzPts val="1800"/>
              <a:buNone/>
            </a:pPr>
            <a:r>
              <a:rPr lang="en-GB" dirty="0"/>
              <a:t>There are _____ ones.</a:t>
            </a:r>
          </a:p>
          <a:p>
            <a:pPr marL="0" lvl="0" indent="0" algn="l" rtl="0">
              <a:lnSpc>
                <a:spcPct val="150000"/>
              </a:lnSpc>
              <a:spcBef>
                <a:spcPts val="1000"/>
              </a:spcBef>
              <a:spcAft>
                <a:spcPts val="0"/>
              </a:spcAft>
              <a:buClr>
                <a:srgbClr val="222222"/>
              </a:buClr>
              <a:buSzPts val="1800"/>
              <a:buNone/>
            </a:pPr>
            <a:r>
              <a:rPr lang="en-GB" b="1" dirty="0"/>
              <a:t>Which picture does not show 26? </a:t>
            </a:r>
          </a:p>
          <a:p>
            <a:pPr marL="0" lvl="0" indent="0" algn="l" rtl="0">
              <a:lnSpc>
                <a:spcPct val="150000"/>
              </a:lnSpc>
              <a:spcBef>
                <a:spcPts val="1000"/>
              </a:spcBef>
              <a:spcAft>
                <a:spcPts val="0"/>
              </a:spcAft>
              <a:buClr>
                <a:srgbClr val="222222"/>
              </a:buClr>
              <a:buSzPts val="1800"/>
              <a:buNone/>
            </a:pPr>
            <a:r>
              <a:rPr lang="en-GB" dirty="0"/>
              <a:t>Explain how you know.</a:t>
            </a:r>
            <a:endParaRPr dirty="0"/>
          </a:p>
        </p:txBody>
      </p:sp>
      <p:sp>
        <p:nvSpPr>
          <p:cNvPr id="321" name="Google Shape;321;p10"/>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323" name="Google Shape;323;p10"/>
          <p:cNvGrpSpPr/>
          <p:nvPr/>
        </p:nvGrpSpPr>
        <p:grpSpPr>
          <a:xfrm>
            <a:off x="1198664" y="1692733"/>
            <a:ext cx="2458937" cy="1465591"/>
            <a:chOff x="1198664" y="1692733"/>
            <a:chExt cx="2458937" cy="1465591"/>
          </a:xfrm>
        </p:grpSpPr>
        <p:sp>
          <p:nvSpPr>
            <p:cNvPr id="324" name="Google Shape;324;p10"/>
            <p:cNvSpPr txBox="1"/>
            <p:nvPr/>
          </p:nvSpPr>
          <p:spPr>
            <a:xfrm>
              <a:off x="2810577" y="1692733"/>
              <a:ext cx="84702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43A047"/>
                  </a:solidFill>
                  <a:latin typeface="Century Gothic"/>
                  <a:ea typeface="Century Gothic"/>
                  <a:cs typeface="Century Gothic"/>
                  <a:sym typeface="Century Gothic"/>
                </a:rPr>
                <a:t>38</a:t>
              </a:r>
              <a:endParaRPr/>
            </a:p>
          </p:txBody>
        </p:sp>
        <p:sp>
          <p:nvSpPr>
            <p:cNvPr id="325" name="Google Shape;325;p10"/>
            <p:cNvSpPr txBox="1"/>
            <p:nvPr/>
          </p:nvSpPr>
          <p:spPr>
            <a:xfrm>
              <a:off x="1198705" y="2248697"/>
              <a:ext cx="8469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43A047"/>
                  </a:solidFill>
                  <a:latin typeface="Century Gothic"/>
                  <a:ea typeface="Century Gothic"/>
                  <a:cs typeface="Century Gothic"/>
                  <a:sym typeface="Century Gothic"/>
                </a:rPr>
                <a:t>3</a:t>
              </a:r>
              <a:endParaRPr/>
            </a:p>
          </p:txBody>
        </p:sp>
        <p:sp>
          <p:nvSpPr>
            <p:cNvPr id="326" name="Google Shape;326;p10"/>
            <p:cNvSpPr txBox="1"/>
            <p:nvPr/>
          </p:nvSpPr>
          <p:spPr>
            <a:xfrm>
              <a:off x="1198664" y="2789024"/>
              <a:ext cx="8469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43A047"/>
                  </a:solidFill>
                  <a:latin typeface="Century Gothic"/>
                  <a:ea typeface="Century Gothic"/>
                  <a:cs typeface="Century Gothic"/>
                  <a:sym typeface="Century Gothic"/>
                </a:rPr>
                <a:t>8</a:t>
              </a:r>
              <a:endParaRPr/>
            </a:p>
          </p:txBody>
        </p:sp>
      </p:grpSp>
      <p:sp>
        <p:nvSpPr>
          <p:cNvPr id="344" name="Google Shape;344;p10"/>
          <p:cNvSpPr txBox="1"/>
          <p:nvPr/>
        </p:nvSpPr>
        <p:spPr>
          <a:xfrm>
            <a:off x="8186047" y="2927577"/>
            <a:ext cx="3762600" cy="13387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C does not show 26, it shows 62. </a:t>
            </a:r>
            <a:endParaRPr sz="1800"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26 has 2 tens and 6 ones.</a:t>
            </a:r>
            <a:endParaRPr sz="1800"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62 has 6 tens and 2 ones.</a:t>
            </a:r>
            <a:endParaRPr sz="1800" dirty="0">
              <a:solidFill>
                <a:srgbClr val="43A047"/>
              </a:solidFill>
              <a:latin typeface="Century Gothic"/>
              <a:ea typeface="Century Gothic"/>
              <a:cs typeface="Century Gothic"/>
              <a:sym typeface="Century Gothic"/>
            </a:endParaRPr>
          </a:p>
        </p:txBody>
      </p:sp>
      <p:pic>
        <p:nvPicPr>
          <p:cNvPr id="2" name="Picture 1">
            <a:extLst>
              <a:ext uri="{FF2B5EF4-FFF2-40B4-BE49-F238E27FC236}">
                <a16:creationId xmlns:a16="http://schemas.microsoft.com/office/drawing/2014/main" id="{26751038-EAF8-B244-992A-FC1531134B86}"/>
              </a:ext>
            </a:extLst>
          </p:cNvPr>
          <p:cNvPicPr>
            <a:picLocks noChangeAspect="1"/>
          </p:cNvPicPr>
          <p:nvPr/>
        </p:nvPicPr>
        <p:blipFill>
          <a:blip r:embed="rId3"/>
          <a:stretch>
            <a:fillRect/>
          </a:stretch>
        </p:blipFill>
        <p:spPr>
          <a:xfrm>
            <a:off x="5763885" y="1310563"/>
            <a:ext cx="1466061" cy="1457825"/>
          </a:xfrm>
          <a:prstGeom prst="rect">
            <a:avLst/>
          </a:prstGeom>
        </p:spPr>
      </p:pic>
      <p:grpSp>
        <p:nvGrpSpPr>
          <p:cNvPr id="4" name="Group 3">
            <a:extLst>
              <a:ext uri="{FF2B5EF4-FFF2-40B4-BE49-F238E27FC236}">
                <a16:creationId xmlns:a16="http://schemas.microsoft.com/office/drawing/2014/main" id="{FFDE0817-900E-CB42-83DC-FE4C9BA46959}"/>
              </a:ext>
            </a:extLst>
          </p:cNvPr>
          <p:cNvGrpSpPr/>
          <p:nvPr/>
        </p:nvGrpSpPr>
        <p:grpSpPr>
          <a:xfrm>
            <a:off x="367973" y="4389447"/>
            <a:ext cx="3545460" cy="1833845"/>
            <a:chOff x="576353" y="4371012"/>
            <a:chExt cx="3545460" cy="1833845"/>
          </a:xfrm>
        </p:grpSpPr>
        <p:grpSp>
          <p:nvGrpSpPr>
            <p:cNvPr id="327" name="Google Shape;327;p10"/>
            <p:cNvGrpSpPr/>
            <p:nvPr/>
          </p:nvGrpSpPr>
          <p:grpSpPr>
            <a:xfrm>
              <a:off x="955883" y="4689628"/>
              <a:ext cx="1412312" cy="1258303"/>
              <a:chOff x="6822350" y="4076566"/>
              <a:chExt cx="1438493" cy="1251918"/>
            </a:xfrm>
          </p:grpSpPr>
          <p:pic>
            <p:nvPicPr>
              <p:cNvPr id="328" name="Google Shape;328;p10"/>
              <p:cNvPicPr preferRelativeResize="0"/>
              <p:nvPr/>
            </p:nvPicPr>
            <p:blipFill rotWithShape="1">
              <a:blip r:embed="rId4">
                <a:alphaModFix/>
              </a:blip>
              <a:srcRect/>
              <a:stretch/>
            </p:blipFill>
            <p:spPr>
              <a:xfrm>
                <a:off x="6832603" y="4076566"/>
                <a:ext cx="1428240" cy="582266"/>
              </a:xfrm>
              <a:prstGeom prst="rect">
                <a:avLst/>
              </a:prstGeom>
              <a:noFill/>
              <a:ln>
                <a:noFill/>
              </a:ln>
            </p:spPr>
          </p:pic>
          <p:pic>
            <p:nvPicPr>
              <p:cNvPr id="329" name="Google Shape;329;p10"/>
              <p:cNvPicPr preferRelativeResize="0"/>
              <p:nvPr/>
            </p:nvPicPr>
            <p:blipFill rotWithShape="1">
              <a:blip r:embed="rId4">
                <a:alphaModFix/>
              </a:blip>
              <a:srcRect/>
              <a:stretch/>
            </p:blipFill>
            <p:spPr>
              <a:xfrm>
                <a:off x="6822350" y="4746217"/>
                <a:ext cx="1428240" cy="582266"/>
              </a:xfrm>
              <a:prstGeom prst="rect">
                <a:avLst/>
              </a:prstGeom>
              <a:noFill/>
              <a:ln>
                <a:noFill/>
              </a:ln>
            </p:spPr>
          </p:pic>
        </p:grpSp>
        <p:pic>
          <p:nvPicPr>
            <p:cNvPr id="330" name="Google Shape;330;p10"/>
            <p:cNvPicPr preferRelativeResize="0"/>
            <p:nvPr/>
          </p:nvPicPr>
          <p:blipFill rotWithShape="1">
            <a:blip r:embed="rId5">
              <a:alphaModFix/>
            </a:blip>
            <a:srcRect/>
            <a:stretch/>
          </p:blipFill>
          <p:spPr>
            <a:xfrm>
              <a:off x="2469574" y="4688809"/>
              <a:ext cx="1402620" cy="571622"/>
            </a:xfrm>
            <a:prstGeom prst="rect">
              <a:avLst/>
            </a:prstGeom>
            <a:noFill/>
            <a:ln>
              <a:noFill/>
            </a:ln>
          </p:spPr>
        </p:pic>
        <p:sp>
          <p:nvSpPr>
            <p:cNvPr id="30" name="Rounded Rectangle 29">
              <a:extLst>
                <a:ext uri="{FF2B5EF4-FFF2-40B4-BE49-F238E27FC236}">
                  <a16:creationId xmlns:a16="http://schemas.microsoft.com/office/drawing/2014/main" id="{C9271983-C91E-2049-AA26-771618AB007D}"/>
                </a:ext>
              </a:extLst>
            </p:cNvPr>
            <p:cNvSpPr/>
            <p:nvPr/>
          </p:nvSpPr>
          <p:spPr>
            <a:xfrm>
              <a:off x="576353" y="4371012"/>
              <a:ext cx="3545460" cy="1833845"/>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800" dirty="0">
                  <a:solidFill>
                    <a:srgbClr val="222222"/>
                  </a:solidFill>
                  <a:latin typeface="Century Gothic" panose="020B0502020202020204" pitchFamily="34" charset="0"/>
                </a:rPr>
                <a:t>A</a:t>
              </a:r>
              <a:endParaRPr lang="en-GB" dirty="0">
                <a:solidFill>
                  <a:srgbClr val="222222"/>
                </a:solidFill>
                <a:latin typeface="Century Gothic" panose="020B0502020202020204" pitchFamily="34" charset="0"/>
              </a:endParaRPr>
            </a:p>
          </p:txBody>
        </p:sp>
      </p:grpSp>
      <p:grpSp>
        <p:nvGrpSpPr>
          <p:cNvPr id="5" name="Group 4">
            <a:extLst>
              <a:ext uri="{FF2B5EF4-FFF2-40B4-BE49-F238E27FC236}">
                <a16:creationId xmlns:a16="http://schemas.microsoft.com/office/drawing/2014/main" id="{C9032B4A-C3C6-574A-AF3B-9A254BA80A67}"/>
              </a:ext>
            </a:extLst>
          </p:cNvPr>
          <p:cNvGrpSpPr/>
          <p:nvPr/>
        </p:nvGrpSpPr>
        <p:grpSpPr>
          <a:xfrm>
            <a:off x="4939253" y="3910228"/>
            <a:ext cx="1980358" cy="2434431"/>
            <a:chOff x="5438292" y="3711013"/>
            <a:chExt cx="1980358" cy="2434431"/>
          </a:xfrm>
        </p:grpSpPr>
        <p:grpSp>
          <p:nvGrpSpPr>
            <p:cNvPr id="331" name="Google Shape;331;p10"/>
            <p:cNvGrpSpPr/>
            <p:nvPr/>
          </p:nvGrpSpPr>
          <p:grpSpPr>
            <a:xfrm>
              <a:off x="5722965" y="3957519"/>
              <a:ext cx="1411014" cy="1990411"/>
              <a:chOff x="9924722" y="3320235"/>
              <a:chExt cx="1030313" cy="1458604"/>
            </a:xfrm>
          </p:grpSpPr>
          <p:pic>
            <p:nvPicPr>
              <p:cNvPr id="332" name="Google Shape;332;p10"/>
              <p:cNvPicPr preferRelativeResize="0"/>
              <p:nvPr/>
            </p:nvPicPr>
            <p:blipFill rotWithShape="1">
              <a:blip r:embed="rId6">
                <a:alphaModFix/>
              </a:blip>
              <a:srcRect/>
              <a:stretch/>
            </p:blipFill>
            <p:spPr>
              <a:xfrm>
                <a:off x="10237284" y="3320235"/>
                <a:ext cx="163066" cy="962966"/>
              </a:xfrm>
              <a:prstGeom prst="rect">
                <a:avLst/>
              </a:prstGeom>
              <a:noFill/>
              <a:ln>
                <a:noFill/>
              </a:ln>
            </p:spPr>
          </p:pic>
          <p:pic>
            <p:nvPicPr>
              <p:cNvPr id="333" name="Google Shape;333;p10"/>
              <p:cNvPicPr preferRelativeResize="0"/>
              <p:nvPr/>
            </p:nvPicPr>
            <p:blipFill rotWithShape="1">
              <a:blip r:embed="rId6">
                <a:alphaModFix/>
              </a:blip>
              <a:srcRect/>
              <a:stretch/>
            </p:blipFill>
            <p:spPr>
              <a:xfrm>
                <a:off x="10454094" y="3320245"/>
                <a:ext cx="163066" cy="962966"/>
              </a:xfrm>
              <a:prstGeom prst="rect">
                <a:avLst/>
              </a:prstGeom>
              <a:noFill/>
              <a:ln>
                <a:noFill/>
              </a:ln>
            </p:spPr>
          </p:pic>
          <p:grpSp>
            <p:nvGrpSpPr>
              <p:cNvPr id="334" name="Google Shape;334;p10"/>
              <p:cNvGrpSpPr/>
              <p:nvPr/>
            </p:nvGrpSpPr>
            <p:grpSpPr>
              <a:xfrm>
                <a:off x="9924722" y="4378169"/>
                <a:ext cx="379878" cy="180204"/>
                <a:chOff x="9924722" y="4378169"/>
                <a:chExt cx="379878" cy="180204"/>
              </a:xfrm>
            </p:grpSpPr>
            <p:pic>
              <p:nvPicPr>
                <p:cNvPr id="335" name="Google Shape;335;p10"/>
                <p:cNvPicPr preferRelativeResize="0"/>
                <p:nvPr/>
              </p:nvPicPr>
              <p:blipFill rotWithShape="1">
                <a:blip r:embed="rId7">
                  <a:alphaModFix/>
                </a:blip>
                <a:srcRect/>
                <a:stretch/>
              </p:blipFill>
              <p:spPr>
                <a:xfrm>
                  <a:off x="9924722" y="4378169"/>
                  <a:ext cx="163066" cy="180204"/>
                </a:xfrm>
                <a:prstGeom prst="rect">
                  <a:avLst/>
                </a:prstGeom>
                <a:noFill/>
                <a:ln>
                  <a:noFill/>
                </a:ln>
              </p:spPr>
            </p:pic>
            <p:pic>
              <p:nvPicPr>
                <p:cNvPr id="336" name="Google Shape;336;p10"/>
                <p:cNvPicPr preferRelativeResize="0"/>
                <p:nvPr/>
              </p:nvPicPr>
              <p:blipFill rotWithShape="1">
                <a:blip r:embed="rId7">
                  <a:alphaModFix/>
                </a:blip>
                <a:srcRect/>
                <a:stretch/>
              </p:blipFill>
              <p:spPr>
                <a:xfrm>
                  <a:off x="10141533" y="4378169"/>
                  <a:ext cx="163066" cy="180204"/>
                </a:xfrm>
                <a:prstGeom prst="rect">
                  <a:avLst/>
                </a:prstGeom>
                <a:noFill/>
                <a:ln>
                  <a:noFill/>
                </a:ln>
              </p:spPr>
            </p:pic>
          </p:grpSp>
          <p:grpSp>
            <p:nvGrpSpPr>
              <p:cNvPr id="337" name="Google Shape;337;p10"/>
              <p:cNvGrpSpPr/>
              <p:nvPr/>
            </p:nvGrpSpPr>
            <p:grpSpPr>
              <a:xfrm>
                <a:off x="10358345" y="4378169"/>
                <a:ext cx="379878" cy="180204"/>
                <a:chOff x="9807445" y="4378169"/>
                <a:chExt cx="379878" cy="180204"/>
              </a:xfrm>
            </p:grpSpPr>
            <p:pic>
              <p:nvPicPr>
                <p:cNvPr id="338" name="Google Shape;338;p10"/>
                <p:cNvPicPr preferRelativeResize="0"/>
                <p:nvPr/>
              </p:nvPicPr>
              <p:blipFill rotWithShape="1">
                <a:blip r:embed="rId7">
                  <a:alphaModFix/>
                </a:blip>
                <a:srcRect/>
                <a:stretch/>
              </p:blipFill>
              <p:spPr>
                <a:xfrm>
                  <a:off x="9807445" y="4378169"/>
                  <a:ext cx="163066" cy="180204"/>
                </a:xfrm>
                <a:prstGeom prst="rect">
                  <a:avLst/>
                </a:prstGeom>
                <a:noFill/>
                <a:ln>
                  <a:noFill/>
                </a:ln>
              </p:spPr>
            </p:pic>
            <p:pic>
              <p:nvPicPr>
                <p:cNvPr id="339" name="Google Shape;339;p10"/>
                <p:cNvPicPr preferRelativeResize="0"/>
                <p:nvPr/>
              </p:nvPicPr>
              <p:blipFill rotWithShape="1">
                <a:blip r:embed="rId7">
                  <a:alphaModFix/>
                </a:blip>
                <a:srcRect/>
                <a:stretch/>
              </p:blipFill>
              <p:spPr>
                <a:xfrm>
                  <a:off x="10024256" y="4378169"/>
                  <a:ext cx="163066" cy="180204"/>
                </a:xfrm>
                <a:prstGeom prst="rect">
                  <a:avLst/>
                </a:prstGeom>
                <a:noFill/>
                <a:ln>
                  <a:noFill/>
                </a:ln>
              </p:spPr>
            </p:pic>
          </p:grpSp>
          <p:grpSp>
            <p:nvGrpSpPr>
              <p:cNvPr id="340" name="Google Shape;340;p10"/>
              <p:cNvGrpSpPr/>
              <p:nvPr/>
            </p:nvGrpSpPr>
            <p:grpSpPr>
              <a:xfrm>
                <a:off x="9924722" y="4378169"/>
                <a:ext cx="1030313" cy="400670"/>
                <a:chOff x="8822922" y="4378169"/>
                <a:chExt cx="1030313" cy="400670"/>
              </a:xfrm>
            </p:grpSpPr>
            <p:pic>
              <p:nvPicPr>
                <p:cNvPr id="341" name="Google Shape;341;p10"/>
                <p:cNvPicPr preferRelativeResize="0"/>
                <p:nvPr/>
              </p:nvPicPr>
              <p:blipFill rotWithShape="1">
                <a:blip r:embed="rId7">
                  <a:alphaModFix/>
                </a:blip>
                <a:srcRect/>
                <a:stretch/>
              </p:blipFill>
              <p:spPr>
                <a:xfrm>
                  <a:off x="9690168" y="4378169"/>
                  <a:ext cx="163066" cy="180204"/>
                </a:xfrm>
                <a:prstGeom prst="rect">
                  <a:avLst/>
                </a:prstGeom>
                <a:noFill/>
                <a:ln>
                  <a:noFill/>
                </a:ln>
              </p:spPr>
            </p:pic>
            <p:pic>
              <p:nvPicPr>
                <p:cNvPr id="342" name="Google Shape;342;p10"/>
                <p:cNvPicPr preferRelativeResize="0"/>
                <p:nvPr/>
              </p:nvPicPr>
              <p:blipFill rotWithShape="1">
                <a:blip r:embed="rId7">
                  <a:alphaModFix/>
                </a:blip>
                <a:srcRect/>
                <a:stretch/>
              </p:blipFill>
              <p:spPr>
                <a:xfrm>
                  <a:off x="8822922" y="4598636"/>
                  <a:ext cx="163066" cy="180204"/>
                </a:xfrm>
                <a:prstGeom prst="rect">
                  <a:avLst/>
                </a:prstGeom>
                <a:noFill/>
                <a:ln>
                  <a:noFill/>
                </a:ln>
              </p:spPr>
            </p:pic>
          </p:grpSp>
        </p:grpSp>
        <p:sp>
          <p:nvSpPr>
            <p:cNvPr id="31" name="Rounded Rectangle 30">
              <a:extLst>
                <a:ext uri="{FF2B5EF4-FFF2-40B4-BE49-F238E27FC236}">
                  <a16:creationId xmlns:a16="http://schemas.microsoft.com/office/drawing/2014/main" id="{BC4F23A9-E48C-C145-9614-596ECCC08601}"/>
                </a:ext>
              </a:extLst>
            </p:cNvPr>
            <p:cNvSpPr/>
            <p:nvPr/>
          </p:nvSpPr>
          <p:spPr>
            <a:xfrm>
              <a:off x="5438292" y="3711013"/>
              <a:ext cx="1980358" cy="2434431"/>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800" dirty="0">
                  <a:solidFill>
                    <a:srgbClr val="222222"/>
                  </a:solidFill>
                  <a:latin typeface="Century Gothic" panose="020B0502020202020204" pitchFamily="34" charset="0"/>
                </a:rPr>
                <a:t>B</a:t>
              </a:r>
              <a:endParaRPr lang="en-GB" dirty="0">
                <a:solidFill>
                  <a:srgbClr val="222222"/>
                </a:solidFill>
                <a:latin typeface="Century Gothic" panose="020B0502020202020204" pitchFamily="34" charset="0"/>
              </a:endParaRPr>
            </a:p>
          </p:txBody>
        </p:sp>
      </p:grpSp>
      <p:grpSp>
        <p:nvGrpSpPr>
          <p:cNvPr id="6" name="Group 5">
            <a:extLst>
              <a:ext uri="{FF2B5EF4-FFF2-40B4-BE49-F238E27FC236}">
                <a16:creationId xmlns:a16="http://schemas.microsoft.com/office/drawing/2014/main" id="{EAA7C676-2C9A-C14A-AD67-129E378E4ECB}"/>
              </a:ext>
            </a:extLst>
          </p:cNvPr>
          <p:cNvGrpSpPr/>
          <p:nvPr/>
        </p:nvGrpSpPr>
        <p:grpSpPr>
          <a:xfrm>
            <a:off x="7945431" y="4399171"/>
            <a:ext cx="2381408" cy="1833845"/>
            <a:chOff x="8140818" y="3974554"/>
            <a:chExt cx="2381408" cy="1833845"/>
          </a:xfrm>
        </p:grpSpPr>
        <p:pic>
          <p:nvPicPr>
            <p:cNvPr id="3" name="Picture 2">
              <a:extLst>
                <a:ext uri="{FF2B5EF4-FFF2-40B4-BE49-F238E27FC236}">
                  <a16:creationId xmlns:a16="http://schemas.microsoft.com/office/drawing/2014/main" id="{7E7893E3-73BC-8745-963F-2AFC310FEF84}"/>
                </a:ext>
              </a:extLst>
            </p:cNvPr>
            <p:cNvPicPr>
              <a:picLocks noChangeAspect="1"/>
            </p:cNvPicPr>
            <p:nvPr/>
          </p:nvPicPr>
          <p:blipFill>
            <a:blip r:embed="rId8"/>
            <a:stretch>
              <a:fillRect/>
            </a:stretch>
          </p:blipFill>
          <p:spPr>
            <a:xfrm>
              <a:off x="8700465" y="4223813"/>
              <a:ext cx="1448714" cy="1457825"/>
            </a:xfrm>
            <a:prstGeom prst="rect">
              <a:avLst/>
            </a:prstGeom>
          </p:spPr>
        </p:pic>
        <p:sp>
          <p:nvSpPr>
            <p:cNvPr id="32" name="Rounded Rectangle 31">
              <a:extLst>
                <a:ext uri="{FF2B5EF4-FFF2-40B4-BE49-F238E27FC236}">
                  <a16:creationId xmlns:a16="http://schemas.microsoft.com/office/drawing/2014/main" id="{4D70C3FA-BF57-7044-B13E-B7719E8FC538}"/>
                </a:ext>
              </a:extLst>
            </p:cNvPr>
            <p:cNvSpPr/>
            <p:nvPr/>
          </p:nvSpPr>
          <p:spPr>
            <a:xfrm>
              <a:off x="8140818" y="3974554"/>
              <a:ext cx="2381408" cy="1833845"/>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800" dirty="0">
                  <a:solidFill>
                    <a:srgbClr val="222222"/>
                  </a:solidFill>
                  <a:latin typeface="Century Gothic" panose="020B0502020202020204" pitchFamily="34" charset="0"/>
                </a:rPr>
                <a:t>C</a:t>
              </a:r>
              <a:endParaRPr lang="en-GB" dirty="0">
                <a:solidFill>
                  <a:srgbClr val="222222"/>
                </a:solidFill>
                <a:latin typeface="Century Gothic" panose="020B0502020202020204" pitchFamily="34" charset="0"/>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animEffect transition="in" filter="fade">
                                      <p:cBhvr>
                                        <p:cTn id="7" dur="500"/>
                                        <p:tgtEl>
                                          <p:spTgt spid="3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4"/>
                                        </p:tgtEl>
                                        <p:attrNameLst>
                                          <p:attrName>style.visibility</p:attrName>
                                        </p:attrNameLst>
                                      </p:cBhvr>
                                      <p:to>
                                        <p:strVal val="visible"/>
                                      </p:to>
                                    </p:set>
                                    <p:animEffect transition="in" filter="fade">
                                      <p:cBhvr>
                                        <p:cTn id="10" dur="500"/>
                                        <p:tgtEl>
                                          <p:spTgt spid="344"/>
                                        </p:tgtEl>
                                      </p:cBhvr>
                                    </p:animEffect>
                                  </p:childTnLst>
                                </p:cTn>
                              </p:par>
                            </p:childTnLst>
                          </p:cTn>
                        </p:par>
                      </p:childTnLst>
                    </p:cTn>
                  </p:par>
                </p:childTnLst>
              </p:cTn>
              <p:nextCondLst>
                <p:cond evt="onClick" delay="0">
                  <p:tgtEl>
                    <p:spTgt spid="321"/>
                  </p:tgtEl>
                </p:cond>
              </p:nextCondLst>
            </p:seq>
          </p:childTnLst>
        </p:cTn>
      </p:par>
    </p:tnLst>
    <p:bldLst>
      <p:bldP spid="3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1" name="Google Shape;351;p11"/>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A picture containing table&#10;&#10;Description automatically generated">
            <a:extLst>
              <a:ext uri="{FF2B5EF4-FFF2-40B4-BE49-F238E27FC236}">
                <a16:creationId xmlns:a16="http://schemas.microsoft.com/office/drawing/2014/main" id="{22027E4F-9D4A-D941-AB11-4E877D55DA79}"/>
              </a:ext>
            </a:extLst>
          </p:cNvPr>
          <p:cNvPicPr>
            <a:picLocks noChangeAspect="1"/>
          </p:cNvPicPr>
          <p:nvPr/>
        </p:nvPicPr>
        <p:blipFill>
          <a:blip r:embed="rId3"/>
          <a:stretch>
            <a:fillRect/>
          </a:stretch>
        </p:blipFill>
        <p:spPr>
          <a:xfrm>
            <a:off x="263524" y="1077157"/>
            <a:ext cx="7557770" cy="550418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380" name="Google Shape;380;p12"/>
          <p:cNvSpPr txBox="1">
            <a:spLocks noGrp="1"/>
          </p:cNvSpPr>
          <p:nvPr>
            <p:ph type="body" idx="2"/>
          </p:nvPr>
        </p:nvSpPr>
        <p:spPr>
          <a:xfrm>
            <a:off x="263046" y="1176338"/>
            <a:ext cx="11736900" cy="350168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None/>
            </a:pPr>
            <a:r>
              <a:rPr lang="en-GB" b="1" dirty="0"/>
              <a:t>List all the 2-digit numbers that can be made using these digit cards.</a:t>
            </a:r>
            <a:endParaRPr dirty="0"/>
          </a:p>
          <a:p>
            <a:pPr marL="342900" lvl="0" indent="-342900" algn="l" rtl="0">
              <a:lnSpc>
                <a:spcPct val="150000"/>
              </a:lnSpc>
              <a:spcBef>
                <a:spcPts val="1000"/>
              </a:spcBef>
              <a:spcAft>
                <a:spcPts val="0"/>
              </a:spcAft>
              <a:buClr>
                <a:srgbClr val="222222"/>
              </a:buClr>
              <a:buSzPts val="1800"/>
              <a:buFont typeface="Century Gothic"/>
              <a:buAutoNum type="alphaLcParenR"/>
            </a:pPr>
            <a:r>
              <a:rPr lang="en-GB" dirty="0"/>
              <a:t>What is the greatest number you can make? </a:t>
            </a:r>
          </a:p>
          <a:p>
            <a:pPr marL="342900" lvl="0" indent="-342900" algn="l" rtl="0">
              <a:lnSpc>
                <a:spcPct val="150000"/>
              </a:lnSpc>
              <a:spcBef>
                <a:spcPts val="1000"/>
              </a:spcBef>
              <a:spcAft>
                <a:spcPts val="0"/>
              </a:spcAft>
              <a:buClr>
                <a:srgbClr val="222222"/>
              </a:buClr>
              <a:buSzPts val="1800"/>
              <a:buFont typeface="Century Gothic"/>
              <a:buAutoNum type="alphaLcParenR"/>
            </a:pPr>
            <a:r>
              <a:rPr lang="en-GB" dirty="0"/>
              <a:t>What is the smallest number you can make? </a:t>
            </a:r>
            <a:endParaRPr dirty="0"/>
          </a:p>
          <a:p>
            <a:pPr marL="342900" lvl="0" indent="-342900" algn="l" rtl="0">
              <a:lnSpc>
                <a:spcPct val="150000"/>
              </a:lnSpc>
              <a:spcBef>
                <a:spcPts val="1000"/>
              </a:spcBef>
              <a:spcAft>
                <a:spcPts val="0"/>
              </a:spcAft>
              <a:buSzPts val="1800"/>
              <a:buFont typeface="Century Gothic"/>
              <a:buAutoNum type="alphaLcParenR"/>
            </a:pPr>
            <a:r>
              <a:rPr lang="en-GB" dirty="0"/>
              <a:t>Complete the sentences for each 2-digit number you have made.</a:t>
            </a:r>
            <a:endParaRPr dirty="0"/>
          </a:p>
          <a:p>
            <a:pPr marL="0" lvl="0" indent="0" algn="l" rtl="0">
              <a:lnSpc>
                <a:spcPct val="150000"/>
              </a:lnSpc>
              <a:spcBef>
                <a:spcPts val="1000"/>
              </a:spcBef>
              <a:spcAft>
                <a:spcPts val="0"/>
              </a:spcAft>
              <a:buNone/>
            </a:pPr>
            <a:r>
              <a:rPr lang="en-GB" dirty="0"/>
              <a:t>	</a:t>
            </a:r>
            <a:r>
              <a:rPr lang="en-GB" b="1" dirty="0">
                <a:solidFill>
                  <a:schemeClr val="dk1"/>
                </a:solidFill>
              </a:rPr>
              <a:t>There are _____ tens.</a:t>
            </a:r>
            <a:endParaRPr b="1" dirty="0">
              <a:solidFill>
                <a:schemeClr val="dk1"/>
              </a:solidFill>
            </a:endParaRPr>
          </a:p>
          <a:p>
            <a:pPr marL="0" lvl="0" indent="0" algn="l" rtl="0">
              <a:lnSpc>
                <a:spcPct val="150000"/>
              </a:lnSpc>
              <a:spcBef>
                <a:spcPts val="1000"/>
              </a:spcBef>
              <a:spcAft>
                <a:spcPts val="0"/>
              </a:spcAft>
              <a:buNone/>
            </a:pPr>
            <a:r>
              <a:rPr lang="en-GB" b="1" dirty="0">
                <a:solidFill>
                  <a:schemeClr val="dk1"/>
                </a:solidFill>
              </a:rPr>
              <a:t>	There are _____ ones.</a:t>
            </a:r>
            <a:endParaRPr b="1" dirty="0"/>
          </a:p>
        </p:txBody>
      </p:sp>
      <p:sp>
        <p:nvSpPr>
          <p:cNvPr id="381" name="Google Shape;381;p12"/>
          <p:cNvSpPr txBox="1"/>
          <p:nvPr/>
        </p:nvSpPr>
        <p:spPr>
          <a:xfrm>
            <a:off x="248454" y="4335618"/>
            <a:ext cx="11680500" cy="2169784"/>
          </a:xfrm>
          <a:prstGeom prst="rect">
            <a:avLst/>
          </a:prstGeom>
          <a:noFill/>
          <a:ln>
            <a:noFill/>
          </a:ln>
        </p:spPr>
        <p:txBody>
          <a:bodyPr spcFirstLastPara="1" wrap="square" lIns="91425" tIns="45700" rIns="91425" bIns="45700" anchor="t" anchorCtr="0">
            <a:spAutoFit/>
          </a:bodyPr>
          <a:lstStyle/>
          <a:p>
            <a:pPr marL="19050" marR="0" lvl="0" algn="l" rtl="0">
              <a:lnSpc>
                <a:spcPct val="150000"/>
              </a:lnSpc>
              <a:spcBef>
                <a:spcPts val="0"/>
              </a:spcBef>
              <a:spcAft>
                <a:spcPts val="0"/>
              </a:spcAft>
              <a:buClr>
                <a:srgbClr val="43A047"/>
              </a:buClr>
              <a:buSzPts val="1500"/>
            </a:pPr>
            <a:r>
              <a:rPr lang="en-GB" sz="1800" dirty="0">
                <a:solidFill>
                  <a:srgbClr val="43A047"/>
                </a:solidFill>
                <a:latin typeface="Century Gothic"/>
                <a:ea typeface="Century Gothic"/>
                <a:cs typeface="Century Gothic"/>
                <a:sym typeface="Century Gothic"/>
              </a:rPr>
              <a:t>60, 63, 30, 36</a:t>
            </a:r>
            <a:endParaRPr lang="en-GB" sz="1800" dirty="0">
              <a:latin typeface="Century Gothic"/>
              <a:ea typeface="Century Gothic"/>
              <a:cs typeface="Century Gothic"/>
              <a:sym typeface="Century Gothic"/>
            </a:endParaRPr>
          </a:p>
          <a:p>
            <a:pPr marL="361950" marR="0" lvl="0" indent="-342900" algn="l" rtl="0">
              <a:lnSpc>
                <a:spcPct val="150000"/>
              </a:lnSpc>
              <a:spcBef>
                <a:spcPts val="0"/>
              </a:spcBef>
              <a:spcAft>
                <a:spcPts val="0"/>
              </a:spcAft>
              <a:buClr>
                <a:srgbClr val="43A047"/>
              </a:buClr>
              <a:buSzPts val="1500"/>
              <a:buFont typeface="+mj-lt"/>
              <a:buAutoNum type="alphaLcParenR"/>
            </a:pPr>
            <a:r>
              <a:rPr lang="en-GB" sz="1800" dirty="0">
                <a:solidFill>
                  <a:srgbClr val="43A047"/>
                </a:solidFill>
                <a:latin typeface="Century Gothic"/>
                <a:ea typeface="Century Gothic"/>
                <a:cs typeface="Century Gothic"/>
                <a:sym typeface="Century Gothic"/>
              </a:rPr>
              <a:t>Largest number is 63</a:t>
            </a:r>
          </a:p>
          <a:p>
            <a:pPr marL="361950" marR="0" lvl="0" indent="-342900" algn="l" rtl="0">
              <a:lnSpc>
                <a:spcPct val="150000"/>
              </a:lnSpc>
              <a:spcBef>
                <a:spcPts val="0"/>
              </a:spcBef>
              <a:spcAft>
                <a:spcPts val="0"/>
              </a:spcAft>
              <a:buClr>
                <a:srgbClr val="43A047"/>
              </a:buClr>
              <a:buSzPts val="1500"/>
              <a:buFont typeface="+mj-lt"/>
              <a:buAutoNum type="alphaLcParenR"/>
            </a:pPr>
            <a:r>
              <a:rPr lang="en-GB" sz="1800" dirty="0">
                <a:solidFill>
                  <a:srgbClr val="43A047"/>
                </a:solidFill>
                <a:latin typeface="Century Gothic"/>
                <a:ea typeface="Century Gothic"/>
                <a:cs typeface="Century Gothic"/>
                <a:sym typeface="Century Gothic"/>
              </a:rPr>
              <a:t>Smallest number is 30 </a:t>
            </a:r>
          </a:p>
          <a:p>
            <a:pPr marL="361950" marR="0" lvl="0" indent="-342900" algn="l" rtl="0">
              <a:lnSpc>
                <a:spcPct val="150000"/>
              </a:lnSpc>
              <a:spcBef>
                <a:spcPts val="0"/>
              </a:spcBef>
              <a:spcAft>
                <a:spcPts val="0"/>
              </a:spcAft>
              <a:buClr>
                <a:srgbClr val="43A047"/>
              </a:buClr>
              <a:buSzPts val="1500"/>
              <a:buFont typeface="+mj-lt"/>
              <a:buAutoNum type="alphaLcParenR"/>
            </a:pPr>
            <a:r>
              <a:rPr lang="en-GB" sz="1800" dirty="0">
                <a:solidFill>
                  <a:srgbClr val="43A047"/>
                </a:solidFill>
                <a:latin typeface="Century Gothic"/>
                <a:ea typeface="Century Gothic"/>
                <a:cs typeface="Century Gothic"/>
                <a:sym typeface="Century Gothic"/>
              </a:rPr>
              <a:t>There are 6 tens and 0 ones, there are 6 tens and 3 ones, there are 3 tens and 0 ones, there are 3 tens and 6 ones.</a:t>
            </a:r>
            <a:endParaRPr sz="1800" dirty="0">
              <a:solidFill>
                <a:srgbClr val="43A047"/>
              </a:solidFill>
              <a:latin typeface="Century Gothic"/>
              <a:ea typeface="Century Gothic"/>
              <a:cs typeface="Century Gothic"/>
              <a:sym typeface="Century Gothic"/>
            </a:endParaRPr>
          </a:p>
        </p:txBody>
      </p:sp>
      <p:sp>
        <p:nvSpPr>
          <p:cNvPr id="382" name="Google Shape;382;p12"/>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383" name="Google Shape;383;p12"/>
          <p:cNvSpPr/>
          <p:nvPr/>
        </p:nvSpPr>
        <p:spPr>
          <a:xfrm>
            <a:off x="8006315" y="1176338"/>
            <a:ext cx="1000200" cy="1455900"/>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200" b="1">
                <a:solidFill>
                  <a:srgbClr val="222222"/>
                </a:solidFill>
                <a:latin typeface="Century Gothic"/>
                <a:ea typeface="Century Gothic"/>
                <a:cs typeface="Century Gothic"/>
                <a:sym typeface="Century Gothic"/>
              </a:rPr>
              <a:t>6</a:t>
            </a:r>
            <a:endParaRPr b="1"/>
          </a:p>
        </p:txBody>
      </p:sp>
      <p:sp>
        <p:nvSpPr>
          <p:cNvPr id="384" name="Google Shape;384;p12"/>
          <p:cNvSpPr/>
          <p:nvPr/>
        </p:nvSpPr>
        <p:spPr>
          <a:xfrm>
            <a:off x="10444013" y="1176338"/>
            <a:ext cx="1000200" cy="1455900"/>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200" b="1">
                <a:solidFill>
                  <a:srgbClr val="222222"/>
                </a:solidFill>
                <a:latin typeface="Century Gothic"/>
                <a:ea typeface="Century Gothic"/>
                <a:cs typeface="Century Gothic"/>
                <a:sym typeface="Century Gothic"/>
              </a:rPr>
              <a:t>0</a:t>
            </a:r>
            <a:endParaRPr b="1"/>
          </a:p>
        </p:txBody>
      </p:sp>
      <p:sp>
        <p:nvSpPr>
          <p:cNvPr id="385" name="Google Shape;385;p12"/>
          <p:cNvSpPr/>
          <p:nvPr/>
        </p:nvSpPr>
        <p:spPr>
          <a:xfrm>
            <a:off x="9225186" y="1176338"/>
            <a:ext cx="1000200" cy="1455900"/>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200" b="1">
                <a:solidFill>
                  <a:srgbClr val="222222"/>
                </a:solidFill>
                <a:latin typeface="Century Gothic"/>
                <a:ea typeface="Century Gothic"/>
                <a:cs typeface="Century Gothic"/>
                <a:sym typeface="Century Gothic"/>
              </a:rPr>
              <a:t>3</a:t>
            </a:r>
            <a:endParaRPr b="1"/>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500"/>
                                        <p:tgtEl>
                                          <p:spTgt spid="381"/>
                                        </p:tgtEl>
                                      </p:cBhvr>
                                    </p:animEffect>
                                  </p:childTnLst>
                                </p:cTn>
                              </p:par>
                            </p:childTnLst>
                          </p:cTn>
                        </p:par>
                      </p:childTnLst>
                    </p:cTn>
                  </p:par>
                </p:childTnLst>
              </p:cTn>
              <p:nextCondLst>
                <p:cond evt="onClick" delay="0">
                  <p:tgtEl>
                    <p:spTgt spid="382"/>
                  </p:tgtEl>
                </p:cond>
              </p:nextCondLst>
            </p:seq>
          </p:childTnLst>
        </p:cTn>
      </p:par>
    </p:tnLst>
    <p:bldLst>
      <p:bldP spid="38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Graphical user interface, text, application, Word, email&#10;&#10;Description automatically generated">
            <a:extLst>
              <a:ext uri="{FF2B5EF4-FFF2-40B4-BE49-F238E27FC236}">
                <a16:creationId xmlns:a16="http://schemas.microsoft.com/office/drawing/2014/main" id="{DC25FD23-0901-3042-B0B5-E7A8CF00131B}"/>
              </a:ext>
            </a:extLst>
          </p:cNvPr>
          <p:cNvPicPr>
            <a:picLocks noChangeAspect="1"/>
          </p:cNvPicPr>
          <p:nvPr/>
        </p:nvPicPr>
        <p:blipFill>
          <a:blip r:embed="rId3"/>
          <a:stretch>
            <a:fillRect/>
          </a:stretch>
        </p:blipFill>
        <p:spPr>
          <a:xfrm>
            <a:off x="263525" y="1077157"/>
            <a:ext cx="6527165" cy="547751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14"/>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Reflect</a:t>
            </a:r>
            <a:endParaRPr/>
          </a:p>
        </p:txBody>
      </p:sp>
      <p:sp>
        <p:nvSpPr>
          <p:cNvPr id="405" name="Google Shape;405;p14"/>
          <p:cNvSpPr txBox="1">
            <a:spLocks noGrp="1"/>
          </p:cNvSpPr>
          <p:nvPr>
            <p:ph type="body" idx="2"/>
          </p:nvPr>
        </p:nvSpPr>
        <p:spPr>
          <a:xfrm>
            <a:off x="263050" y="1176366"/>
            <a:ext cx="11736900" cy="1417628"/>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rgbClr val="222222"/>
              </a:buClr>
              <a:buSzPts val="1125"/>
              <a:buNone/>
            </a:pPr>
            <a:r>
              <a:rPr lang="en-GB" b="1" dirty="0"/>
              <a:t>Ellie says these representations show the same number.</a:t>
            </a:r>
            <a:endParaRPr b="1" dirty="0"/>
          </a:p>
          <a:p>
            <a:pPr marL="0" lvl="0" indent="0" algn="l" rtl="0">
              <a:lnSpc>
                <a:spcPct val="140000"/>
              </a:lnSpc>
              <a:spcBef>
                <a:spcPts val="0"/>
              </a:spcBef>
              <a:spcAft>
                <a:spcPts val="0"/>
              </a:spcAft>
              <a:buClr>
                <a:srgbClr val="222222"/>
              </a:buClr>
              <a:buSzPts val="1125"/>
              <a:buNone/>
            </a:pPr>
            <a:r>
              <a:rPr lang="en-GB" b="1" dirty="0"/>
              <a:t>Do you agree with Ellie? </a:t>
            </a:r>
          </a:p>
          <a:p>
            <a:pPr marL="0" lvl="0" indent="0" algn="l" rtl="0">
              <a:lnSpc>
                <a:spcPct val="140000"/>
              </a:lnSpc>
              <a:spcBef>
                <a:spcPts val="0"/>
              </a:spcBef>
              <a:spcAft>
                <a:spcPts val="0"/>
              </a:spcAft>
              <a:buClr>
                <a:srgbClr val="222222"/>
              </a:buClr>
              <a:buSzPts val="1125"/>
              <a:buNone/>
            </a:pPr>
            <a:r>
              <a:rPr lang="en-GB" dirty="0"/>
              <a:t>Explain your reasoning.</a:t>
            </a:r>
            <a:endParaRPr dirty="0"/>
          </a:p>
        </p:txBody>
      </p:sp>
      <p:sp>
        <p:nvSpPr>
          <p:cNvPr id="406" name="Google Shape;406;p14"/>
          <p:cNvSpPr txBox="1"/>
          <p:nvPr/>
        </p:nvSpPr>
        <p:spPr>
          <a:xfrm>
            <a:off x="263050" y="5261449"/>
            <a:ext cx="11610898" cy="13387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Ellie is correct because all the representations show 37. Some of the numbers have got more than 10 ones. It would be easier to count if all the representations showed tens and ones. Ellie should exchange 10 ones for a ten to make it easier to see these all show 37.</a:t>
            </a:r>
            <a:endParaRPr/>
          </a:p>
        </p:txBody>
      </p:sp>
      <p:sp>
        <p:nvSpPr>
          <p:cNvPr id="407" name="Google Shape;407;p14"/>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408" name="Google Shape;408;p14"/>
          <p:cNvGrpSpPr/>
          <p:nvPr/>
        </p:nvGrpSpPr>
        <p:grpSpPr>
          <a:xfrm>
            <a:off x="593008" y="2541281"/>
            <a:ext cx="3251015" cy="1881818"/>
            <a:chOff x="738458" y="2586031"/>
            <a:chExt cx="3251015" cy="1881818"/>
          </a:xfrm>
        </p:grpSpPr>
        <p:grpSp>
          <p:nvGrpSpPr>
            <p:cNvPr id="409" name="Google Shape;409;p14"/>
            <p:cNvGrpSpPr/>
            <p:nvPr/>
          </p:nvGrpSpPr>
          <p:grpSpPr>
            <a:xfrm>
              <a:off x="738458" y="2586031"/>
              <a:ext cx="2429307" cy="1881815"/>
              <a:chOff x="5619885" y="4170528"/>
              <a:chExt cx="2635395" cy="2096730"/>
            </a:xfrm>
          </p:grpSpPr>
          <p:pic>
            <p:nvPicPr>
              <p:cNvPr id="410" name="Google Shape;410;p14"/>
              <p:cNvPicPr preferRelativeResize="0"/>
              <p:nvPr/>
            </p:nvPicPr>
            <p:blipFill rotWithShape="1">
              <a:blip r:embed="rId3">
                <a:alphaModFix/>
              </a:blip>
              <a:srcRect/>
              <a:stretch/>
            </p:blipFill>
            <p:spPr>
              <a:xfrm>
                <a:off x="5619885" y="4170529"/>
                <a:ext cx="838691" cy="2096729"/>
              </a:xfrm>
              <a:prstGeom prst="rect">
                <a:avLst/>
              </a:prstGeom>
              <a:noFill/>
              <a:ln>
                <a:noFill/>
              </a:ln>
            </p:spPr>
          </p:pic>
          <p:pic>
            <p:nvPicPr>
              <p:cNvPr id="411" name="Google Shape;411;p14"/>
              <p:cNvPicPr preferRelativeResize="0"/>
              <p:nvPr/>
            </p:nvPicPr>
            <p:blipFill rotWithShape="1">
              <a:blip r:embed="rId3">
                <a:alphaModFix/>
              </a:blip>
              <a:srcRect/>
              <a:stretch/>
            </p:blipFill>
            <p:spPr>
              <a:xfrm>
                <a:off x="6518237" y="4170528"/>
                <a:ext cx="838691" cy="2096729"/>
              </a:xfrm>
              <a:prstGeom prst="rect">
                <a:avLst/>
              </a:prstGeom>
              <a:noFill/>
              <a:ln>
                <a:noFill/>
              </a:ln>
            </p:spPr>
          </p:pic>
          <p:pic>
            <p:nvPicPr>
              <p:cNvPr id="412" name="Google Shape;412;p14"/>
              <p:cNvPicPr preferRelativeResize="0"/>
              <p:nvPr/>
            </p:nvPicPr>
            <p:blipFill rotWithShape="1">
              <a:blip r:embed="rId3">
                <a:alphaModFix/>
              </a:blip>
              <a:srcRect/>
              <a:stretch/>
            </p:blipFill>
            <p:spPr>
              <a:xfrm>
                <a:off x="7416589" y="4170528"/>
                <a:ext cx="838691" cy="2096729"/>
              </a:xfrm>
              <a:prstGeom prst="rect">
                <a:avLst/>
              </a:prstGeom>
              <a:noFill/>
              <a:ln>
                <a:noFill/>
              </a:ln>
            </p:spPr>
          </p:pic>
        </p:grpSp>
        <p:pic>
          <p:nvPicPr>
            <p:cNvPr id="413" name="Google Shape;413;p14"/>
            <p:cNvPicPr preferRelativeResize="0"/>
            <p:nvPr/>
          </p:nvPicPr>
          <p:blipFill rotWithShape="1">
            <a:blip r:embed="rId4">
              <a:alphaModFix/>
            </a:blip>
            <a:srcRect/>
            <a:stretch/>
          </p:blipFill>
          <p:spPr>
            <a:xfrm>
              <a:off x="3233814" y="2956526"/>
              <a:ext cx="755660" cy="1511323"/>
            </a:xfrm>
            <a:prstGeom prst="rect">
              <a:avLst/>
            </a:prstGeom>
            <a:noFill/>
            <a:ln>
              <a:noFill/>
            </a:ln>
          </p:spPr>
        </p:pic>
      </p:grpSp>
      <p:cxnSp>
        <p:nvCxnSpPr>
          <p:cNvPr id="414" name="Google Shape;414;p14"/>
          <p:cNvCxnSpPr/>
          <p:nvPr/>
        </p:nvCxnSpPr>
        <p:spPr>
          <a:xfrm>
            <a:off x="593000" y="5166688"/>
            <a:ext cx="10751100" cy="13200"/>
          </a:xfrm>
          <a:prstGeom prst="straightConnector1">
            <a:avLst/>
          </a:prstGeom>
          <a:noFill/>
          <a:ln w="28575" cap="flat" cmpd="sng">
            <a:solidFill>
              <a:schemeClr val="dk2"/>
            </a:solidFill>
            <a:prstDash val="solid"/>
            <a:round/>
            <a:headEnd type="none" w="med" len="med"/>
            <a:tailEnd type="none" w="med" len="med"/>
          </a:ln>
        </p:spPr>
      </p:cxnSp>
      <p:pic>
        <p:nvPicPr>
          <p:cNvPr id="415" name="Google Shape;415;p14"/>
          <p:cNvPicPr preferRelativeResize="0"/>
          <p:nvPr/>
        </p:nvPicPr>
        <p:blipFill rotWithShape="1">
          <a:blip r:embed="rId5">
            <a:alphaModFix/>
          </a:blip>
          <a:srcRect/>
          <a:stretch/>
        </p:blipFill>
        <p:spPr>
          <a:xfrm>
            <a:off x="2819169" y="5064098"/>
            <a:ext cx="2084399" cy="205200"/>
          </a:xfrm>
          <a:prstGeom prst="rect">
            <a:avLst/>
          </a:prstGeom>
          <a:noFill/>
          <a:ln>
            <a:noFill/>
          </a:ln>
        </p:spPr>
      </p:pic>
      <p:pic>
        <p:nvPicPr>
          <p:cNvPr id="416" name="Google Shape;416;p14"/>
          <p:cNvPicPr preferRelativeResize="0"/>
          <p:nvPr/>
        </p:nvPicPr>
        <p:blipFill rotWithShape="1">
          <a:blip r:embed="rId6">
            <a:alphaModFix/>
          </a:blip>
          <a:srcRect/>
          <a:stretch/>
        </p:blipFill>
        <p:spPr>
          <a:xfrm>
            <a:off x="4893387" y="5063387"/>
            <a:ext cx="2083766" cy="206595"/>
          </a:xfrm>
          <a:prstGeom prst="rect">
            <a:avLst/>
          </a:prstGeom>
          <a:noFill/>
          <a:ln>
            <a:noFill/>
          </a:ln>
        </p:spPr>
      </p:pic>
      <p:pic>
        <p:nvPicPr>
          <p:cNvPr id="417" name="Google Shape;417;p14"/>
          <p:cNvPicPr preferRelativeResize="0"/>
          <p:nvPr/>
        </p:nvPicPr>
        <p:blipFill rotWithShape="1">
          <a:blip r:embed="rId6">
            <a:alphaModFix/>
          </a:blip>
          <a:srcRect/>
          <a:stretch/>
        </p:blipFill>
        <p:spPr>
          <a:xfrm>
            <a:off x="735400" y="5063387"/>
            <a:ext cx="2083766" cy="206595"/>
          </a:xfrm>
          <a:prstGeom prst="rect">
            <a:avLst/>
          </a:prstGeom>
          <a:noFill/>
          <a:ln>
            <a:noFill/>
          </a:ln>
        </p:spPr>
      </p:pic>
      <p:pic>
        <p:nvPicPr>
          <p:cNvPr id="418" name="Google Shape;418;p14"/>
          <p:cNvPicPr preferRelativeResize="0"/>
          <p:nvPr/>
        </p:nvPicPr>
        <p:blipFill rotWithShape="1">
          <a:blip r:embed="rId5">
            <a:alphaModFix/>
          </a:blip>
          <a:srcRect r="30074"/>
          <a:stretch/>
        </p:blipFill>
        <p:spPr>
          <a:xfrm>
            <a:off x="6973023" y="5064075"/>
            <a:ext cx="1457549" cy="205200"/>
          </a:xfrm>
          <a:prstGeom prst="rect">
            <a:avLst/>
          </a:prstGeom>
          <a:noFill/>
          <a:ln>
            <a:noFill/>
          </a:ln>
        </p:spPr>
      </p:pic>
      <p:grpSp>
        <p:nvGrpSpPr>
          <p:cNvPr id="419" name="Google Shape;419;p14"/>
          <p:cNvGrpSpPr/>
          <p:nvPr/>
        </p:nvGrpSpPr>
        <p:grpSpPr>
          <a:xfrm>
            <a:off x="5289369" y="2727675"/>
            <a:ext cx="1581731" cy="1402656"/>
            <a:chOff x="4771619" y="2645775"/>
            <a:chExt cx="1581731" cy="1402656"/>
          </a:xfrm>
        </p:grpSpPr>
        <p:pic>
          <p:nvPicPr>
            <p:cNvPr id="420" name="Google Shape;420;p14"/>
            <p:cNvPicPr preferRelativeResize="0"/>
            <p:nvPr/>
          </p:nvPicPr>
          <p:blipFill rotWithShape="1">
            <a:blip r:embed="rId7">
              <a:alphaModFix/>
            </a:blip>
            <a:srcRect/>
            <a:stretch/>
          </p:blipFill>
          <p:spPr>
            <a:xfrm>
              <a:off x="4771619" y="2645775"/>
              <a:ext cx="243869" cy="1400400"/>
            </a:xfrm>
            <a:prstGeom prst="rect">
              <a:avLst/>
            </a:prstGeom>
            <a:noFill/>
            <a:ln>
              <a:noFill/>
            </a:ln>
          </p:spPr>
        </p:pic>
        <p:pic>
          <p:nvPicPr>
            <p:cNvPr id="421" name="Google Shape;421;p14"/>
            <p:cNvPicPr preferRelativeResize="0"/>
            <p:nvPr/>
          </p:nvPicPr>
          <p:blipFill rotWithShape="1">
            <a:blip r:embed="rId7">
              <a:alphaModFix/>
            </a:blip>
            <a:srcRect/>
            <a:stretch/>
          </p:blipFill>
          <p:spPr>
            <a:xfrm>
              <a:off x="5066894" y="2645775"/>
              <a:ext cx="243869" cy="1400400"/>
            </a:xfrm>
            <a:prstGeom prst="rect">
              <a:avLst/>
            </a:prstGeom>
            <a:noFill/>
            <a:ln>
              <a:noFill/>
            </a:ln>
          </p:spPr>
        </p:pic>
        <p:pic>
          <p:nvPicPr>
            <p:cNvPr id="422" name="Google Shape;422;p14"/>
            <p:cNvPicPr preferRelativeResize="0"/>
            <p:nvPr/>
          </p:nvPicPr>
          <p:blipFill rotWithShape="1">
            <a:blip r:embed="rId8">
              <a:alphaModFix/>
            </a:blip>
            <a:srcRect/>
            <a:stretch/>
          </p:blipFill>
          <p:spPr>
            <a:xfrm>
              <a:off x="5438931" y="2676831"/>
              <a:ext cx="207169" cy="228600"/>
            </a:xfrm>
            <a:prstGeom prst="rect">
              <a:avLst/>
            </a:prstGeom>
            <a:noFill/>
            <a:ln>
              <a:noFill/>
            </a:ln>
          </p:spPr>
        </p:pic>
        <p:pic>
          <p:nvPicPr>
            <p:cNvPr id="423" name="Google Shape;423;p14"/>
            <p:cNvPicPr preferRelativeResize="0"/>
            <p:nvPr/>
          </p:nvPicPr>
          <p:blipFill rotWithShape="1">
            <a:blip r:embed="rId8">
              <a:alphaModFix/>
            </a:blip>
            <a:srcRect/>
            <a:stretch/>
          </p:blipFill>
          <p:spPr>
            <a:xfrm>
              <a:off x="5674681" y="2676831"/>
              <a:ext cx="207169" cy="228600"/>
            </a:xfrm>
            <a:prstGeom prst="rect">
              <a:avLst/>
            </a:prstGeom>
            <a:noFill/>
            <a:ln>
              <a:noFill/>
            </a:ln>
          </p:spPr>
        </p:pic>
        <p:pic>
          <p:nvPicPr>
            <p:cNvPr id="424" name="Google Shape;424;p14"/>
            <p:cNvPicPr preferRelativeResize="0"/>
            <p:nvPr/>
          </p:nvPicPr>
          <p:blipFill rotWithShape="1">
            <a:blip r:embed="rId8">
              <a:alphaModFix/>
            </a:blip>
            <a:srcRect/>
            <a:stretch/>
          </p:blipFill>
          <p:spPr>
            <a:xfrm>
              <a:off x="5438931" y="2905431"/>
              <a:ext cx="207169" cy="228600"/>
            </a:xfrm>
            <a:prstGeom prst="rect">
              <a:avLst/>
            </a:prstGeom>
            <a:noFill/>
            <a:ln>
              <a:noFill/>
            </a:ln>
          </p:spPr>
        </p:pic>
        <p:pic>
          <p:nvPicPr>
            <p:cNvPr id="425" name="Google Shape;425;p14"/>
            <p:cNvPicPr preferRelativeResize="0"/>
            <p:nvPr/>
          </p:nvPicPr>
          <p:blipFill rotWithShape="1">
            <a:blip r:embed="rId8">
              <a:alphaModFix/>
            </a:blip>
            <a:srcRect/>
            <a:stretch/>
          </p:blipFill>
          <p:spPr>
            <a:xfrm>
              <a:off x="5674681" y="2905431"/>
              <a:ext cx="207169" cy="228600"/>
            </a:xfrm>
            <a:prstGeom prst="rect">
              <a:avLst/>
            </a:prstGeom>
            <a:noFill/>
            <a:ln>
              <a:noFill/>
            </a:ln>
          </p:spPr>
        </p:pic>
        <p:pic>
          <p:nvPicPr>
            <p:cNvPr id="426" name="Google Shape;426;p14"/>
            <p:cNvPicPr preferRelativeResize="0"/>
            <p:nvPr/>
          </p:nvPicPr>
          <p:blipFill rotWithShape="1">
            <a:blip r:embed="rId8">
              <a:alphaModFix/>
            </a:blip>
            <a:srcRect/>
            <a:stretch/>
          </p:blipFill>
          <p:spPr>
            <a:xfrm>
              <a:off x="5438931" y="3134031"/>
              <a:ext cx="207169" cy="228600"/>
            </a:xfrm>
            <a:prstGeom prst="rect">
              <a:avLst/>
            </a:prstGeom>
            <a:noFill/>
            <a:ln>
              <a:noFill/>
            </a:ln>
          </p:spPr>
        </p:pic>
        <p:pic>
          <p:nvPicPr>
            <p:cNvPr id="427" name="Google Shape;427;p14"/>
            <p:cNvPicPr preferRelativeResize="0"/>
            <p:nvPr/>
          </p:nvPicPr>
          <p:blipFill rotWithShape="1">
            <a:blip r:embed="rId8">
              <a:alphaModFix/>
            </a:blip>
            <a:srcRect/>
            <a:stretch/>
          </p:blipFill>
          <p:spPr>
            <a:xfrm>
              <a:off x="5674681" y="3134031"/>
              <a:ext cx="207169" cy="228600"/>
            </a:xfrm>
            <a:prstGeom prst="rect">
              <a:avLst/>
            </a:prstGeom>
            <a:noFill/>
            <a:ln>
              <a:noFill/>
            </a:ln>
          </p:spPr>
        </p:pic>
        <p:pic>
          <p:nvPicPr>
            <p:cNvPr id="428" name="Google Shape;428;p14"/>
            <p:cNvPicPr preferRelativeResize="0"/>
            <p:nvPr/>
          </p:nvPicPr>
          <p:blipFill rotWithShape="1">
            <a:blip r:embed="rId8">
              <a:alphaModFix/>
            </a:blip>
            <a:srcRect/>
            <a:stretch/>
          </p:blipFill>
          <p:spPr>
            <a:xfrm>
              <a:off x="5438931" y="3362631"/>
              <a:ext cx="207169" cy="228600"/>
            </a:xfrm>
            <a:prstGeom prst="rect">
              <a:avLst/>
            </a:prstGeom>
            <a:noFill/>
            <a:ln>
              <a:noFill/>
            </a:ln>
          </p:spPr>
        </p:pic>
        <p:pic>
          <p:nvPicPr>
            <p:cNvPr id="429" name="Google Shape;429;p14"/>
            <p:cNvPicPr preferRelativeResize="0"/>
            <p:nvPr/>
          </p:nvPicPr>
          <p:blipFill rotWithShape="1">
            <a:blip r:embed="rId8">
              <a:alphaModFix/>
            </a:blip>
            <a:srcRect/>
            <a:stretch/>
          </p:blipFill>
          <p:spPr>
            <a:xfrm>
              <a:off x="5674681" y="3362631"/>
              <a:ext cx="207169" cy="228600"/>
            </a:xfrm>
            <a:prstGeom prst="rect">
              <a:avLst/>
            </a:prstGeom>
            <a:noFill/>
            <a:ln>
              <a:noFill/>
            </a:ln>
          </p:spPr>
        </p:pic>
        <p:pic>
          <p:nvPicPr>
            <p:cNvPr id="430" name="Google Shape;430;p14"/>
            <p:cNvPicPr preferRelativeResize="0"/>
            <p:nvPr/>
          </p:nvPicPr>
          <p:blipFill rotWithShape="1">
            <a:blip r:embed="rId8">
              <a:alphaModFix/>
            </a:blip>
            <a:srcRect/>
            <a:stretch/>
          </p:blipFill>
          <p:spPr>
            <a:xfrm>
              <a:off x="5910431" y="2872081"/>
              <a:ext cx="207169" cy="228600"/>
            </a:xfrm>
            <a:prstGeom prst="rect">
              <a:avLst/>
            </a:prstGeom>
            <a:noFill/>
            <a:ln>
              <a:noFill/>
            </a:ln>
          </p:spPr>
        </p:pic>
        <p:pic>
          <p:nvPicPr>
            <p:cNvPr id="431" name="Google Shape;431;p14"/>
            <p:cNvPicPr preferRelativeResize="0"/>
            <p:nvPr/>
          </p:nvPicPr>
          <p:blipFill rotWithShape="1">
            <a:blip r:embed="rId8">
              <a:alphaModFix/>
            </a:blip>
            <a:srcRect/>
            <a:stretch/>
          </p:blipFill>
          <p:spPr>
            <a:xfrm>
              <a:off x="6146181" y="2872081"/>
              <a:ext cx="207169" cy="228600"/>
            </a:xfrm>
            <a:prstGeom prst="rect">
              <a:avLst/>
            </a:prstGeom>
            <a:noFill/>
            <a:ln>
              <a:noFill/>
            </a:ln>
          </p:spPr>
        </p:pic>
        <p:pic>
          <p:nvPicPr>
            <p:cNvPr id="432" name="Google Shape;432;p14"/>
            <p:cNvPicPr preferRelativeResize="0"/>
            <p:nvPr/>
          </p:nvPicPr>
          <p:blipFill rotWithShape="1">
            <a:blip r:embed="rId8">
              <a:alphaModFix/>
            </a:blip>
            <a:srcRect/>
            <a:stretch/>
          </p:blipFill>
          <p:spPr>
            <a:xfrm>
              <a:off x="5910431" y="3100681"/>
              <a:ext cx="207169" cy="228600"/>
            </a:xfrm>
            <a:prstGeom prst="rect">
              <a:avLst/>
            </a:prstGeom>
            <a:noFill/>
            <a:ln>
              <a:noFill/>
            </a:ln>
          </p:spPr>
        </p:pic>
        <p:pic>
          <p:nvPicPr>
            <p:cNvPr id="433" name="Google Shape;433;p14"/>
            <p:cNvPicPr preferRelativeResize="0"/>
            <p:nvPr/>
          </p:nvPicPr>
          <p:blipFill rotWithShape="1">
            <a:blip r:embed="rId8">
              <a:alphaModFix/>
            </a:blip>
            <a:srcRect/>
            <a:stretch/>
          </p:blipFill>
          <p:spPr>
            <a:xfrm>
              <a:off x="6146181" y="3100681"/>
              <a:ext cx="207169" cy="228600"/>
            </a:xfrm>
            <a:prstGeom prst="rect">
              <a:avLst/>
            </a:prstGeom>
            <a:noFill/>
            <a:ln>
              <a:noFill/>
            </a:ln>
          </p:spPr>
        </p:pic>
        <p:pic>
          <p:nvPicPr>
            <p:cNvPr id="434" name="Google Shape;434;p14"/>
            <p:cNvPicPr preferRelativeResize="0"/>
            <p:nvPr/>
          </p:nvPicPr>
          <p:blipFill rotWithShape="1">
            <a:blip r:embed="rId8">
              <a:alphaModFix/>
            </a:blip>
            <a:srcRect/>
            <a:stretch/>
          </p:blipFill>
          <p:spPr>
            <a:xfrm>
              <a:off x="5674681" y="3591231"/>
              <a:ext cx="207169" cy="228600"/>
            </a:xfrm>
            <a:prstGeom prst="rect">
              <a:avLst/>
            </a:prstGeom>
            <a:noFill/>
            <a:ln>
              <a:noFill/>
            </a:ln>
          </p:spPr>
        </p:pic>
        <p:pic>
          <p:nvPicPr>
            <p:cNvPr id="435" name="Google Shape;435;p14"/>
            <p:cNvPicPr preferRelativeResize="0"/>
            <p:nvPr/>
          </p:nvPicPr>
          <p:blipFill rotWithShape="1">
            <a:blip r:embed="rId8">
              <a:alphaModFix/>
            </a:blip>
            <a:srcRect/>
            <a:stretch/>
          </p:blipFill>
          <p:spPr>
            <a:xfrm>
              <a:off x="5910431" y="3591231"/>
              <a:ext cx="207169" cy="228600"/>
            </a:xfrm>
            <a:prstGeom prst="rect">
              <a:avLst/>
            </a:prstGeom>
            <a:noFill/>
            <a:ln>
              <a:noFill/>
            </a:ln>
          </p:spPr>
        </p:pic>
        <p:pic>
          <p:nvPicPr>
            <p:cNvPr id="436" name="Google Shape;436;p14"/>
            <p:cNvPicPr preferRelativeResize="0"/>
            <p:nvPr/>
          </p:nvPicPr>
          <p:blipFill rotWithShape="1">
            <a:blip r:embed="rId8">
              <a:alphaModFix/>
            </a:blip>
            <a:srcRect/>
            <a:stretch/>
          </p:blipFill>
          <p:spPr>
            <a:xfrm>
              <a:off x="5674681" y="3819831"/>
              <a:ext cx="207169" cy="228600"/>
            </a:xfrm>
            <a:prstGeom prst="rect">
              <a:avLst/>
            </a:prstGeom>
            <a:noFill/>
            <a:ln>
              <a:noFill/>
            </a:ln>
          </p:spPr>
        </p:pic>
        <p:pic>
          <p:nvPicPr>
            <p:cNvPr id="437" name="Google Shape;437;p14"/>
            <p:cNvPicPr preferRelativeResize="0"/>
            <p:nvPr/>
          </p:nvPicPr>
          <p:blipFill rotWithShape="1">
            <a:blip r:embed="rId8">
              <a:alphaModFix/>
            </a:blip>
            <a:srcRect/>
            <a:stretch/>
          </p:blipFill>
          <p:spPr>
            <a:xfrm>
              <a:off x="5910431" y="3819831"/>
              <a:ext cx="207169" cy="228600"/>
            </a:xfrm>
            <a:prstGeom prst="rect">
              <a:avLst/>
            </a:prstGeom>
            <a:noFill/>
            <a:ln>
              <a:noFill/>
            </a:ln>
          </p:spPr>
        </p:pic>
        <p:pic>
          <p:nvPicPr>
            <p:cNvPr id="438" name="Google Shape;438;p14"/>
            <p:cNvPicPr preferRelativeResize="0"/>
            <p:nvPr/>
          </p:nvPicPr>
          <p:blipFill rotWithShape="1">
            <a:blip r:embed="rId8">
              <a:alphaModFix/>
            </a:blip>
            <a:srcRect/>
            <a:stretch/>
          </p:blipFill>
          <p:spPr>
            <a:xfrm>
              <a:off x="5910431" y="3345956"/>
              <a:ext cx="207169" cy="228600"/>
            </a:xfrm>
            <a:prstGeom prst="rect">
              <a:avLst/>
            </a:prstGeom>
            <a:noFill/>
            <a:ln>
              <a:noFill/>
            </a:ln>
          </p:spPr>
        </p:pic>
      </p:grpSp>
      <p:graphicFrame>
        <p:nvGraphicFramePr>
          <p:cNvPr id="439" name="Google Shape;439;p14"/>
          <p:cNvGraphicFramePr/>
          <p:nvPr/>
        </p:nvGraphicFramePr>
        <p:xfrm>
          <a:off x="8316447" y="2038338"/>
          <a:ext cx="2353250" cy="2353250"/>
        </p:xfrm>
        <a:graphic>
          <a:graphicData uri="http://schemas.openxmlformats.org/drawingml/2006/table">
            <a:tbl>
              <a:tblPr>
                <a:noFill/>
                <a:tableStyleId>{A40467A1-2EB1-4A04-8434-44E880C23222}</a:tableStyleId>
              </a:tblPr>
              <a:tblGrid>
                <a:gridCol w="235325">
                  <a:extLst>
                    <a:ext uri="{9D8B030D-6E8A-4147-A177-3AD203B41FA5}">
                      <a16:colId xmlns:a16="http://schemas.microsoft.com/office/drawing/2014/main" val="20000"/>
                    </a:ext>
                  </a:extLst>
                </a:gridCol>
                <a:gridCol w="235325">
                  <a:extLst>
                    <a:ext uri="{9D8B030D-6E8A-4147-A177-3AD203B41FA5}">
                      <a16:colId xmlns:a16="http://schemas.microsoft.com/office/drawing/2014/main" val="20001"/>
                    </a:ext>
                  </a:extLst>
                </a:gridCol>
                <a:gridCol w="235325">
                  <a:extLst>
                    <a:ext uri="{9D8B030D-6E8A-4147-A177-3AD203B41FA5}">
                      <a16:colId xmlns:a16="http://schemas.microsoft.com/office/drawing/2014/main" val="20002"/>
                    </a:ext>
                  </a:extLst>
                </a:gridCol>
                <a:gridCol w="235325">
                  <a:extLst>
                    <a:ext uri="{9D8B030D-6E8A-4147-A177-3AD203B41FA5}">
                      <a16:colId xmlns:a16="http://schemas.microsoft.com/office/drawing/2014/main" val="20003"/>
                    </a:ext>
                  </a:extLst>
                </a:gridCol>
                <a:gridCol w="235325">
                  <a:extLst>
                    <a:ext uri="{9D8B030D-6E8A-4147-A177-3AD203B41FA5}">
                      <a16:colId xmlns:a16="http://schemas.microsoft.com/office/drawing/2014/main" val="20004"/>
                    </a:ext>
                  </a:extLst>
                </a:gridCol>
                <a:gridCol w="235325">
                  <a:extLst>
                    <a:ext uri="{9D8B030D-6E8A-4147-A177-3AD203B41FA5}">
                      <a16:colId xmlns:a16="http://schemas.microsoft.com/office/drawing/2014/main" val="20005"/>
                    </a:ext>
                  </a:extLst>
                </a:gridCol>
                <a:gridCol w="235325">
                  <a:extLst>
                    <a:ext uri="{9D8B030D-6E8A-4147-A177-3AD203B41FA5}">
                      <a16:colId xmlns:a16="http://schemas.microsoft.com/office/drawing/2014/main" val="20006"/>
                    </a:ext>
                  </a:extLst>
                </a:gridCol>
                <a:gridCol w="235325">
                  <a:extLst>
                    <a:ext uri="{9D8B030D-6E8A-4147-A177-3AD203B41FA5}">
                      <a16:colId xmlns:a16="http://schemas.microsoft.com/office/drawing/2014/main" val="20007"/>
                    </a:ext>
                  </a:extLst>
                </a:gridCol>
                <a:gridCol w="235325">
                  <a:extLst>
                    <a:ext uri="{9D8B030D-6E8A-4147-A177-3AD203B41FA5}">
                      <a16:colId xmlns:a16="http://schemas.microsoft.com/office/drawing/2014/main" val="20008"/>
                    </a:ext>
                  </a:extLst>
                </a:gridCol>
                <a:gridCol w="235325">
                  <a:extLst>
                    <a:ext uri="{9D8B030D-6E8A-4147-A177-3AD203B41FA5}">
                      <a16:colId xmlns:a16="http://schemas.microsoft.com/office/drawing/2014/main" val="20009"/>
                    </a:ext>
                  </a:extLst>
                </a:gridCol>
              </a:tblGrid>
              <a:tr h="235325">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6292"/>
                    </a:solidFill>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6292"/>
                    </a:solidFill>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6292"/>
                    </a:solidFill>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35325">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6292"/>
                    </a:solidFill>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6292"/>
                    </a:solidFill>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6292"/>
                    </a:solidFill>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6292"/>
                    </a:solidFill>
                  </a:tcPr>
                </a:tc>
                <a:extLst>
                  <a:ext uri="{0D108BD9-81ED-4DB2-BD59-A6C34878D82A}">
                    <a16:rowId xmlns:a16="http://schemas.microsoft.com/office/drawing/2014/main" val="10001"/>
                  </a:ext>
                </a:extLst>
              </a:tr>
              <a:tr h="235325">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6292"/>
                    </a:solidFill>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6292"/>
                    </a:solidFill>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6292"/>
                    </a:solidFill>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6292"/>
                    </a:solidFill>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6292"/>
                    </a:solidFill>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35325">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6292"/>
                    </a:solidFill>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6292"/>
                    </a:solidFill>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6292"/>
                    </a:solidFill>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35325">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6292"/>
                    </a:solidFill>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6292"/>
                    </a:solidFill>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6292"/>
                    </a:solidFill>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35325">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6292"/>
                    </a:solidFill>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6292"/>
                    </a:solidFill>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6292"/>
                    </a:solidFill>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6292"/>
                    </a:solidFill>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35325">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6292"/>
                    </a:solidFill>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6292"/>
                    </a:solidFill>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6292"/>
                    </a:solidFill>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6292"/>
                    </a:solidFill>
                  </a:tcPr>
                </a:tc>
                <a:extLst>
                  <a:ext uri="{0D108BD9-81ED-4DB2-BD59-A6C34878D82A}">
                    <a16:rowId xmlns:a16="http://schemas.microsoft.com/office/drawing/2014/main" val="10006"/>
                  </a:ext>
                </a:extLst>
              </a:tr>
              <a:tr h="235325">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6292"/>
                    </a:solidFill>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6292"/>
                    </a:solidFill>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6292"/>
                    </a:solidFill>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35325">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6292"/>
                    </a:solidFill>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6292"/>
                    </a:solidFill>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6292"/>
                    </a:solidFill>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35325">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6292"/>
                    </a:solidFill>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6292"/>
                    </a:solidFill>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6292"/>
                    </a:solidFill>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6292"/>
                    </a:solidFill>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6292"/>
                    </a:solidFill>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500"/>
                        <a:buFont typeface="Calibri"/>
                        <a:buNone/>
                      </a:pPr>
                      <a:endParaRPr sz="500" u="none" strike="noStrike" cap="none">
                        <a:latin typeface="Nunito"/>
                        <a:ea typeface="Nunito"/>
                        <a:cs typeface="Nunito"/>
                        <a:sym typeface="Nunito"/>
                      </a:endParaRPr>
                    </a:p>
                  </a:txBody>
                  <a:tcPr marL="54325" marR="54325" marT="54325" marB="543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6"/>
                                        </p:tgtEl>
                                        <p:attrNameLst>
                                          <p:attrName>style.visibility</p:attrName>
                                        </p:attrNameLst>
                                      </p:cBhvr>
                                      <p:to>
                                        <p:strVal val="visible"/>
                                      </p:to>
                                    </p:set>
                                    <p:animEffect transition="in" filter="fade">
                                      <p:cBhvr>
                                        <p:cTn id="7" dur="500"/>
                                        <p:tgtEl>
                                          <p:spTgt spid="406"/>
                                        </p:tgtEl>
                                      </p:cBhvr>
                                    </p:animEffect>
                                  </p:childTnLst>
                                </p:cTn>
                              </p:par>
                            </p:childTnLst>
                          </p:cTn>
                        </p:par>
                      </p:childTnLst>
                    </p:cTn>
                  </p:par>
                </p:childTnLst>
              </p:cTn>
              <p:nextCondLst>
                <p:cond evt="onClick" delay="0">
                  <p:tgtEl>
                    <p:spTgt spid="407"/>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1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400"/>
              <a:buFont typeface="Century Gothic"/>
              <a:buNone/>
            </a:pPr>
            <a:r>
              <a:rPr lang="en-GB" sz="2400">
                <a:latin typeface="Century Gothic"/>
                <a:ea typeface="Century Gothic"/>
                <a:cs typeface="Century Gothic"/>
                <a:sym typeface="Century Gothic"/>
              </a:rPr>
              <a:t>The following slides are based on:</a:t>
            </a:r>
            <a:br>
              <a:rPr lang="en-GB" sz="2400">
                <a:latin typeface="Century Gothic"/>
                <a:ea typeface="Century Gothic"/>
                <a:cs typeface="Century Gothic"/>
                <a:sym typeface="Century Gothic"/>
              </a:rPr>
            </a:br>
            <a:r>
              <a:rPr lang="en-GB" sz="2400">
                <a:latin typeface="Century Gothic"/>
                <a:ea typeface="Century Gothic"/>
                <a:cs typeface="Century Gothic"/>
                <a:sym typeface="Century Gothic"/>
              </a:rPr>
              <a:t>Represent numbers to 50</a:t>
            </a:r>
            <a:endParaRPr sz="2400" b="1">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16"/>
          <p:cNvSpPr txBox="1">
            <a:spLocks noGrp="1"/>
          </p:cNvSpPr>
          <p:nvPr>
            <p:ph type="body" idx="2"/>
          </p:nvPr>
        </p:nvSpPr>
        <p:spPr>
          <a:xfrm>
            <a:off x="263046" y="700645"/>
            <a:ext cx="11736887" cy="476992"/>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50000"/>
              </a:lnSpc>
              <a:spcBef>
                <a:spcPts val="0"/>
              </a:spcBef>
              <a:spcAft>
                <a:spcPts val="0"/>
              </a:spcAft>
              <a:buClr>
                <a:srgbClr val="222222"/>
              </a:buClr>
              <a:buSzPts val="1800"/>
              <a:buNone/>
            </a:pPr>
            <a:r>
              <a:rPr lang="en-GB" b="1"/>
              <a:t>Match the counters to the correct Base 10.</a:t>
            </a:r>
            <a:endParaRPr/>
          </a:p>
        </p:txBody>
      </p:sp>
      <p:grpSp>
        <p:nvGrpSpPr>
          <p:cNvPr id="451" name="Google Shape;451;p16"/>
          <p:cNvGrpSpPr/>
          <p:nvPr/>
        </p:nvGrpSpPr>
        <p:grpSpPr>
          <a:xfrm>
            <a:off x="872741" y="1314528"/>
            <a:ext cx="1967629" cy="2288588"/>
            <a:chOff x="262951" y="1177637"/>
            <a:chExt cx="1967629" cy="2288588"/>
          </a:xfrm>
        </p:grpSpPr>
        <p:pic>
          <p:nvPicPr>
            <p:cNvPr id="452" name="Google Shape;452;p16"/>
            <p:cNvPicPr preferRelativeResize="0"/>
            <p:nvPr/>
          </p:nvPicPr>
          <p:blipFill rotWithShape="1">
            <a:blip r:embed="rId3">
              <a:alphaModFix/>
            </a:blip>
            <a:srcRect/>
            <a:stretch/>
          </p:blipFill>
          <p:spPr>
            <a:xfrm>
              <a:off x="263046" y="1177637"/>
              <a:ext cx="609790" cy="572147"/>
            </a:xfrm>
            <a:prstGeom prst="rect">
              <a:avLst/>
            </a:prstGeom>
            <a:noFill/>
            <a:ln>
              <a:noFill/>
            </a:ln>
          </p:spPr>
        </p:pic>
        <p:pic>
          <p:nvPicPr>
            <p:cNvPr id="453" name="Google Shape;453;p16"/>
            <p:cNvPicPr preferRelativeResize="0"/>
            <p:nvPr/>
          </p:nvPicPr>
          <p:blipFill rotWithShape="1">
            <a:blip r:embed="rId3">
              <a:alphaModFix/>
            </a:blip>
            <a:srcRect/>
            <a:stretch/>
          </p:blipFill>
          <p:spPr>
            <a:xfrm>
              <a:off x="941918" y="1177637"/>
              <a:ext cx="609790" cy="572147"/>
            </a:xfrm>
            <a:prstGeom prst="rect">
              <a:avLst/>
            </a:prstGeom>
            <a:noFill/>
            <a:ln>
              <a:noFill/>
            </a:ln>
          </p:spPr>
        </p:pic>
        <p:pic>
          <p:nvPicPr>
            <p:cNvPr id="454" name="Google Shape;454;p16"/>
            <p:cNvPicPr preferRelativeResize="0"/>
            <p:nvPr/>
          </p:nvPicPr>
          <p:blipFill rotWithShape="1">
            <a:blip r:embed="rId3">
              <a:alphaModFix/>
            </a:blip>
            <a:srcRect/>
            <a:stretch/>
          </p:blipFill>
          <p:spPr>
            <a:xfrm>
              <a:off x="1620790" y="1177637"/>
              <a:ext cx="609790" cy="572147"/>
            </a:xfrm>
            <a:prstGeom prst="rect">
              <a:avLst/>
            </a:prstGeom>
            <a:noFill/>
            <a:ln>
              <a:noFill/>
            </a:ln>
          </p:spPr>
        </p:pic>
        <p:pic>
          <p:nvPicPr>
            <p:cNvPr id="455" name="Google Shape;455;p16"/>
            <p:cNvPicPr preferRelativeResize="0"/>
            <p:nvPr/>
          </p:nvPicPr>
          <p:blipFill rotWithShape="1">
            <a:blip r:embed="rId3">
              <a:alphaModFix/>
            </a:blip>
            <a:srcRect/>
            <a:stretch/>
          </p:blipFill>
          <p:spPr>
            <a:xfrm>
              <a:off x="262951" y="1749784"/>
              <a:ext cx="609790" cy="572147"/>
            </a:xfrm>
            <a:prstGeom prst="rect">
              <a:avLst/>
            </a:prstGeom>
            <a:noFill/>
            <a:ln>
              <a:noFill/>
            </a:ln>
          </p:spPr>
        </p:pic>
        <p:pic>
          <p:nvPicPr>
            <p:cNvPr id="456" name="Google Shape;456;p16"/>
            <p:cNvPicPr preferRelativeResize="0"/>
            <p:nvPr/>
          </p:nvPicPr>
          <p:blipFill rotWithShape="1">
            <a:blip r:embed="rId3">
              <a:alphaModFix/>
            </a:blip>
            <a:srcRect/>
            <a:stretch/>
          </p:blipFill>
          <p:spPr>
            <a:xfrm>
              <a:off x="941823" y="1749784"/>
              <a:ext cx="609790" cy="572147"/>
            </a:xfrm>
            <a:prstGeom prst="rect">
              <a:avLst/>
            </a:prstGeom>
            <a:noFill/>
            <a:ln>
              <a:noFill/>
            </a:ln>
          </p:spPr>
        </p:pic>
        <p:pic>
          <p:nvPicPr>
            <p:cNvPr id="457" name="Google Shape;457;p16"/>
            <p:cNvPicPr preferRelativeResize="0"/>
            <p:nvPr/>
          </p:nvPicPr>
          <p:blipFill rotWithShape="1">
            <a:blip r:embed="rId3">
              <a:alphaModFix/>
            </a:blip>
            <a:srcRect/>
            <a:stretch/>
          </p:blipFill>
          <p:spPr>
            <a:xfrm>
              <a:off x="1620695" y="1749784"/>
              <a:ext cx="609790" cy="572147"/>
            </a:xfrm>
            <a:prstGeom prst="rect">
              <a:avLst/>
            </a:prstGeom>
            <a:noFill/>
            <a:ln>
              <a:noFill/>
            </a:ln>
          </p:spPr>
        </p:pic>
        <p:pic>
          <p:nvPicPr>
            <p:cNvPr id="458" name="Google Shape;458;p16"/>
            <p:cNvPicPr preferRelativeResize="0"/>
            <p:nvPr/>
          </p:nvPicPr>
          <p:blipFill rotWithShape="1">
            <a:blip r:embed="rId3">
              <a:alphaModFix/>
            </a:blip>
            <a:srcRect/>
            <a:stretch/>
          </p:blipFill>
          <p:spPr>
            <a:xfrm>
              <a:off x="262951" y="2321931"/>
              <a:ext cx="609790" cy="572147"/>
            </a:xfrm>
            <a:prstGeom prst="rect">
              <a:avLst/>
            </a:prstGeom>
            <a:noFill/>
            <a:ln>
              <a:noFill/>
            </a:ln>
          </p:spPr>
        </p:pic>
        <p:pic>
          <p:nvPicPr>
            <p:cNvPr id="459" name="Google Shape;459;p16"/>
            <p:cNvPicPr preferRelativeResize="0"/>
            <p:nvPr/>
          </p:nvPicPr>
          <p:blipFill rotWithShape="1">
            <a:blip r:embed="rId3">
              <a:alphaModFix/>
            </a:blip>
            <a:srcRect/>
            <a:stretch/>
          </p:blipFill>
          <p:spPr>
            <a:xfrm>
              <a:off x="941823" y="2321931"/>
              <a:ext cx="609790" cy="572147"/>
            </a:xfrm>
            <a:prstGeom prst="rect">
              <a:avLst/>
            </a:prstGeom>
            <a:noFill/>
            <a:ln>
              <a:noFill/>
            </a:ln>
          </p:spPr>
        </p:pic>
        <p:pic>
          <p:nvPicPr>
            <p:cNvPr id="460" name="Google Shape;460;p16"/>
            <p:cNvPicPr preferRelativeResize="0"/>
            <p:nvPr/>
          </p:nvPicPr>
          <p:blipFill rotWithShape="1">
            <a:blip r:embed="rId3">
              <a:alphaModFix/>
            </a:blip>
            <a:srcRect/>
            <a:stretch/>
          </p:blipFill>
          <p:spPr>
            <a:xfrm>
              <a:off x="1620695" y="2321931"/>
              <a:ext cx="609790" cy="572147"/>
            </a:xfrm>
            <a:prstGeom prst="rect">
              <a:avLst/>
            </a:prstGeom>
            <a:noFill/>
            <a:ln>
              <a:noFill/>
            </a:ln>
          </p:spPr>
        </p:pic>
        <p:pic>
          <p:nvPicPr>
            <p:cNvPr id="461" name="Google Shape;461;p16"/>
            <p:cNvPicPr preferRelativeResize="0"/>
            <p:nvPr/>
          </p:nvPicPr>
          <p:blipFill rotWithShape="1">
            <a:blip r:embed="rId3">
              <a:alphaModFix/>
            </a:blip>
            <a:srcRect/>
            <a:stretch/>
          </p:blipFill>
          <p:spPr>
            <a:xfrm>
              <a:off x="262951" y="2894078"/>
              <a:ext cx="609790" cy="572147"/>
            </a:xfrm>
            <a:prstGeom prst="rect">
              <a:avLst/>
            </a:prstGeom>
            <a:noFill/>
            <a:ln>
              <a:noFill/>
            </a:ln>
          </p:spPr>
        </p:pic>
        <p:pic>
          <p:nvPicPr>
            <p:cNvPr id="462" name="Google Shape;462;p16"/>
            <p:cNvPicPr preferRelativeResize="0"/>
            <p:nvPr/>
          </p:nvPicPr>
          <p:blipFill rotWithShape="1">
            <a:blip r:embed="rId3">
              <a:alphaModFix/>
            </a:blip>
            <a:srcRect/>
            <a:stretch/>
          </p:blipFill>
          <p:spPr>
            <a:xfrm>
              <a:off x="941823" y="2894078"/>
              <a:ext cx="609790" cy="572147"/>
            </a:xfrm>
            <a:prstGeom prst="rect">
              <a:avLst/>
            </a:prstGeom>
            <a:noFill/>
            <a:ln>
              <a:noFill/>
            </a:ln>
          </p:spPr>
        </p:pic>
        <p:pic>
          <p:nvPicPr>
            <p:cNvPr id="463" name="Google Shape;463;p16"/>
            <p:cNvPicPr preferRelativeResize="0"/>
            <p:nvPr/>
          </p:nvPicPr>
          <p:blipFill rotWithShape="1">
            <a:blip r:embed="rId3">
              <a:alphaModFix/>
            </a:blip>
            <a:srcRect/>
            <a:stretch/>
          </p:blipFill>
          <p:spPr>
            <a:xfrm>
              <a:off x="1620695" y="2894078"/>
              <a:ext cx="609790" cy="572147"/>
            </a:xfrm>
            <a:prstGeom prst="rect">
              <a:avLst/>
            </a:prstGeom>
            <a:noFill/>
            <a:ln>
              <a:noFill/>
            </a:ln>
          </p:spPr>
        </p:pic>
      </p:grpSp>
      <p:grpSp>
        <p:nvGrpSpPr>
          <p:cNvPr id="464" name="Google Shape;464;p16"/>
          <p:cNvGrpSpPr/>
          <p:nvPr/>
        </p:nvGrpSpPr>
        <p:grpSpPr>
          <a:xfrm>
            <a:off x="872741" y="4884300"/>
            <a:ext cx="1967534" cy="1144294"/>
            <a:chOff x="262951" y="4681314"/>
            <a:chExt cx="1967534" cy="1144294"/>
          </a:xfrm>
        </p:grpSpPr>
        <p:pic>
          <p:nvPicPr>
            <p:cNvPr id="465" name="Google Shape;465;p16"/>
            <p:cNvPicPr preferRelativeResize="0"/>
            <p:nvPr/>
          </p:nvPicPr>
          <p:blipFill rotWithShape="1">
            <a:blip r:embed="rId3">
              <a:alphaModFix/>
            </a:blip>
            <a:srcRect/>
            <a:stretch/>
          </p:blipFill>
          <p:spPr>
            <a:xfrm>
              <a:off x="262951" y="4681314"/>
              <a:ext cx="609790" cy="572147"/>
            </a:xfrm>
            <a:prstGeom prst="rect">
              <a:avLst/>
            </a:prstGeom>
            <a:noFill/>
            <a:ln>
              <a:noFill/>
            </a:ln>
          </p:spPr>
        </p:pic>
        <p:pic>
          <p:nvPicPr>
            <p:cNvPr id="466" name="Google Shape;466;p16"/>
            <p:cNvPicPr preferRelativeResize="0"/>
            <p:nvPr/>
          </p:nvPicPr>
          <p:blipFill rotWithShape="1">
            <a:blip r:embed="rId3">
              <a:alphaModFix/>
            </a:blip>
            <a:srcRect/>
            <a:stretch/>
          </p:blipFill>
          <p:spPr>
            <a:xfrm>
              <a:off x="941823" y="4681314"/>
              <a:ext cx="609790" cy="572147"/>
            </a:xfrm>
            <a:prstGeom prst="rect">
              <a:avLst/>
            </a:prstGeom>
            <a:noFill/>
            <a:ln>
              <a:noFill/>
            </a:ln>
          </p:spPr>
        </p:pic>
        <p:pic>
          <p:nvPicPr>
            <p:cNvPr id="467" name="Google Shape;467;p16"/>
            <p:cNvPicPr preferRelativeResize="0"/>
            <p:nvPr/>
          </p:nvPicPr>
          <p:blipFill rotWithShape="1">
            <a:blip r:embed="rId3">
              <a:alphaModFix/>
            </a:blip>
            <a:srcRect/>
            <a:stretch/>
          </p:blipFill>
          <p:spPr>
            <a:xfrm>
              <a:off x="1620695" y="4681314"/>
              <a:ext cx="609790" cy="572147"/>
            </a:xfrm>
            <a:prstGeom prst="rect">
              <a:avLst/>
            </a:prstGeom>
            <a:noFill/>
            <a:ln>
              <a:noFill/>
            </a:ln>
          </p:spPr>
        </p:pic>
        <p:pic>
          <p:nvPicPr>
            <p:cNvPr id="468" name="Google Shape;468;p16"/>
            <p:cNvPicPr preferRelativeResize="0"/>
            <p:nvPr/>
          </p:nvPicPr>
          <p:blipFill rotWithShape="1">
            <a:blip r:embed="rId3">
              <a:alphaModFix/>
            </a:blip>
            <a:srcRect/>
            <a:stretch/>
          </p:blipFill>
          <p:spPr>
            <a:xfrm>
              <a:off x="262951" y="5253461"/>
              <a:ext cx="609790" cy="572147"/>
            </a:xfrm>
            <a:prstGeom prst="rect">
              <a:avLst/>
            </a:prstGeom>
            <a:noFill/>
            <a:ln>
              <a:noFill/>
            </a:ln>
          </p:spPr>
        </p:pic>
      </p:grpSp>
      <p:grpSp>
        <p:nvGrpSpPr>
          <p:cNvPr id="469" name="Google Shape;469;p16"/>
          <p:cNvGrpSpPr/>
          <p:nvPr/>
        </p:nvGrpSpPr>
        <p:grpSpPr>
          <a:xfrm>
            <a:off x="8253268" y="2509309"/>
            <a:ext cx="826658" cy="2265422"/>
            <a:chOff x="10571305" y="2047440"/>
            <a:chExt cx="826658" cy="2265422"/>
          </a:xfrm>
        </p:grpSpPr>
        <p:pic>
          <p:nvPicPr>
            <p:cNvPr id="470" name="Google Shape;470;p16"/>
            <p:cNvPicPr preferRelativeResize="0"/>
            <p:nvPr/>
          </p:nvPicPr>
          <p:blipFill rotWithShape="1">
            <a:blip r:embed="rId4">
              <a:alphaModFix/>
            </a:blip>
            <a:srcRect/>
            <a:stretch/>
          </p:blipFill>
          <p:spPr>
            <a:xfrm>
              <a:off x="11013768" y="2047440"/>
              <a:ext cx="384195" cy="423939"/>
            </a:xfrm>
            <a:prstGeom prst="rect">
              <a:avLst/>
            </a:prstGeom>
            <a:noFill/>
            <a:ln>
              <a:noFill/>
            </a:ln>
          </p:spPr>
        </p:pic>
        <p:pic>
          <p:nvPicPr>
            <p:cNvPr id="471" name="Google Shape;471;p16"/>
            <p:cNvPicPr preferRelativeResize="0"/>
            <p:nvPr/>
          </p:nvPicPr>
          <p:blipFill rotWithShape="1">
            <a:blip r:embed="rId5">
              <a:alphaModFix/>
            </a:blip>
            <a:srcRect/>
            <a:stretch/>
          </p:blipFill>
          <p:spPr>
            <a:xfrm>
              <a:off x="10571305" y="2047440"/>
              <a:ext cx="384195" cy="2265422"/>
            </a:xfrm>
            <a:prstGeom prst="rect">
              <a:avLst/>
            </a:prstGeom>
            <a:noFill/>
            <a:ln>
              <a:noFill/>
            </a:ln>
          </p:spPr>
        </p:pic>
        <p:pic>
          <p:nvPicPr>
            <p:cNvPr id="472" name="Google Shape;472;p16"/>
            <p:cNvPicPr preferRelativeResize="0"/>
            <p:nvPr/>
          </p:nvPicPr>
          <p:blipFill rotWithShape="1">
            <a:blip r:embed="rId4">
              <a:alphaModFix/>
            </a:blip>
            <a:srcRect/>
            <a:stretch/>
          </p:blipFill>
          <p:spPr>
            <a:xfrm>
              <a:off x="11013768" y="2505536"/>
              <a:ext cx="384195" cy="423939"/>
            </a:xfrm>
            <a:prstGeom prst="rect">
              <a:avLst/>
            </a:prstGeom>
            <a:noFill/>
            <a:ln>
              <a:noFill/>
            </a:ln>
          </p:spPr>
        </p:pic>
      </p:grpSp>
      <p:grpSp>
        <p:nvGrpSpPr>
          <p:cNvPr id="473" name="Google Shape;473;p16"/>
          <p:cNvGrpSpPr/>
          <p:nvPr/>
        </p:nvGrpSpPr>
        <p:grpSpPr>
          <a:xfrm>
            <a:off x="7563987" y="1244771"/>
            <a:ext cx="1922049" cy="423940"/>
            <a:chOff x="7563987" y="1244771"/>
            <a:chExt cx="1922049" cy="423940"/>
          </a:xfrm>
        </p:grpSpPr>
        <p:pic>
          <p:nvPicPr>
            <p:cNvPr id="474" name="Google Shape;474;p16"/>
            <p:cNvPicPr preferRelativeResize="0"/>
            <p:nvPr/>
          </p:nvPicPr>
          <p:blipFill rotWithShape="1">
            <a:blip r:embed="rId4">
              <a:alphaModFix/>
            </a:blip>
            <a:srcRect/>
            <a:stretch/>
          </p:blipFill>
          <p:spPr>
            <a:xfrm>
              <a:off x="7563987" y="1244772"/>
              <a:ext cx="384195" cy="423939"/>
            </a:xfrm>
            <a:prstGeom prst="rect">
              <a:avLst/>
            </a:prstGeom>
            <a:noFill/>
            <a:ln>
              <a:noFill/>
            </a:ln>
          </p:spPr>
        </p:pic>
        <p:pic>
          <p:nvPicPr>
            <p:cNvPr id="475" name="Google Shape;475;p16"/>
            <p:cNvPicPr preferRelativeResize="0"/>
            <p:nvPr/>
          </p:nvPicPr>
          <p:blipFill rotWithShape="1">
            <a:blip r:embed="rId4">
              <a:alphaModFix/>
            </a:blip>
            <a:srcRect/>
            <a:stretch/>
          </p:blipFill>
          <p:spPr>
            <a:xfrm>
              <a:off x="8076605" y="1244772"/>
              <a:ext cx="384195" cy="423939"/>
            </a:xfrm>
            <a:prstGeom prst="rect">
              <a:avLst/>
            </a:prstGeom>
            <a:noFill/>
            <a:ln>
              <a:noFill/>
            </a:ln>
          </p:spPr>
        </p:pic>
        <p:pic>
          <p:nvPicPr>
            <p:cNvPr id="476" name="Google Shape;476;p16"/>
            <p:cNvPicPr preferRelativeResize="0"/>
            <p:nvPr/>
          </p:nvPicPr>
          <p:blipFill rotWithShape="1">
            <a:blip r:embed="rId4">
              <a:alphaModFix/>
            </a:blip>
            <a:srcRect/>
            <a:stretch/>
          </p:blipFill>
          <p:spPr>
            <a:xfrm>
              <a:off x="8589223" y="1244772"/>
              <a:ext cx="384195" cy="423939"/>
            </a:xfrm>
            <a:prstGeom prst="rect">
              <a:avLst/>
            </a:prstGeom>
            <a:noFill/>
            <a:ln>
              <a:noFill/>
            </a:ln>
          </p:spPr>
        </p:pic>
        <p:pic>
          <p:nvPicPr>
            <p:cNvPr id="477" name="Google Shape;477;p16"/>
            <p:cNvPicPr preferRelativeResize="0"/>
            <p:nvPr/>
          </p:nvPicPr>
          <p:blipFill rotWithShape="1">
            <a:blip r:embed="rId4">
              <a:alphaModFix/>
            </a:blip>
            <a:srcRect/>
            <a:stretch/>
          </p:blipFill>
          <p:spPr>
            <a:xfrm>
              <a:off x="9101841" y="1244771"/>
              <a:ext cx="384195" cy="423939"/>
            </a:xfrm>
            <a:prstGeom prst="rect">
              <a:avLst/>
            </a:prstGeom>
            <a:noFill/>
            <a:ln>
              <a:noFill/>
            </a:ln>
          </p:spPr>
        </p:pic>
      </p:grpSp>
      <p:grpSp>
        <p:nvGrpSpPr>
          <p:cNvPr id="478" name="Google Shape;478;p16"/>
          <p:cNvGrpSpPr/>
          <p:nvPr/>
        </p:nvGrpSpPr>
        <p:grpSpPr>
          <a:xfrm>
            <a:off x="7563987" y="5539534"/>
            <a:ext cx="1684059" cy="913000"/>
            <a:chOff x="7179792" y="5456324"/>
            <a:chExt cx="1684059" cy="913000"/>
          </a:xfrm>
        </p:grpSpPr>
        <p:pic>
          <p:nvPicPr>
            <p:cNvPr id="479" name="Google Shape;479;p16"/>
            <p:cNvPicPr preferRelativeResize="0"/>
            <p:nvPr/>
          </p:nvPicPr>
          <p:blipFill rotWithShape="1">
            <a:blip r:embed="rId4">
              <a:alphaModFix/>
            </a:blip>
            <a:srcRect/>
            <a:stretch/>
          </p:blipFill>
          <p:spPr>
            <a:xfrm>
              <a:off x="7179792" y="5733416"/>
              <a:ext cx="384195" cy="423939"/>
            </a:xfrm>
            <a:prstGeom prst="rect">
              <a:avLst/>
            </a:prstGeom>
            <a:noFill/>
            <a:ln>
              <a:noFill/>
            </a:ln>
          </p:spPr>
        </p:pic>
        <p:pic>
          <p:nvPicPr>
            <p:cNvPr id="480" name="Google Shape;480;p16"/>
            <p:cNvPicPr preferRelativeResize="0"/>
            <p:nvPr/>
          </p:nvPicPr>
          <p:blipFill rotWithShape="1">
            <a:blip r:embed="rId4">
              <a:alphaModFix/>
            </a:blip>
            <a:srcRect/>
            <a:stretch/>
          </p:blipFill>
          <p:spPr>
            <a:xfrm>
              <a:off x="7609283" y="5456325"/>
              <a:ext cx="384195" cy="423939"/>
            </a:xfrm>
            <a:prstGeom prst="rect">
              <a:avLst/>
            </a:prstGeom>
            <a:noFill/>
            <a:ln>
              <a:noFill/>
            </a:ln>
          </p:spPr>
        </p:pic>
        <p:pic>
          <p:nvPicPr>
            <p:cNvPr id="481" name="Google Shape;481;p16"/>
            <p:cNvPicPr preferRelativeResize="0"/>
            <p:nvPr/>
          </p:nvPicPr>
          <p:blipFill rotWithShape="1">
            <a:blip r:embed="rId4">
              <a:alphaModFix/>
            </a:blip>
            <a:srcRect/>
            <a:stretch/>
          </p:blipFill>
          <p:spPr>
            <a:xfrm>
              <a:off x="7609282" y="5945385"/>
              <a:ext cx="384195" cy="423939"/>
            </a:xfrm>
            <a:prstGeom prst="rect">
              <a:avLst/>
            </a:prstGeom>
            <a:noFill/>
            <a:ln>
              <a:noFill/>
            </a:ln>
          </p:spPr>
        </p:pic>
        <p:pic>
          <p:nvPicPr>
            <p:cNvPr id="482" name="Google Shape;482;p16"/>
            <p:cNvPicPr preferRelativeResize="0"/>
            <p:nvPr/>
          </p:nvPicPr>
          <p:blipFill rotWithShape="1">
            <a:blip r:embed="rId4">
              <a:alphaModFix/>
            </a:blip>
            <a:srcRect/>
            <a:stretch/>
          </p:blipFill>
          <p:spPr>
            <a:xfrm>
              <a:off x="8050165" y="5733415"/>
              <a:ext cx="384195" cy="423939"/>
            </a:xfrm>
            <a:prstGeom prst="rect">
              <a:avLst/>
            </a:prstGeom>
            <a:noFill/>
            <a:ln>
              <a:noFill/>
            </a:ln>
          </p:spPr>
        </p:pic>
        <p:pic>
          <p:nvPicPr>
            <p:cNvPr id="483" name="Google Shape;483;p16"/>
            <p:cNvPicPr preferRelativeResize="0"/>
            <p:nvPr/>
          </p:nvPicPr>
          <p:blipFill rotWithShape="1">
            <a:blip r:embed="rId4">
              <a:alphaModFix/>
            </a:blip>
            <a:srcRect/>
            <a:stretch/>
          </p:blipFill>
          <p:spPr>
            <a:xfrm>
              <a:off x="8479656" y="5456324"/>
              <a:ext cx="384195" cy="423939"/>
            </a:xfrm>
            <a:prstGeom prst="rect">
              <a:avLst/>
            </a:prstGeom>
            <a:noFill/>
            <a:ln>
              <a:noFill/>
            </a:ln>
          </p:spPr>
        </p:pic>
        <p:pic>
          <p:nvPicPr>
            <p:cNvPr id="484" name="Google Shape;484;p16"/>
            <p:cNvPicPr preferRelativeResize="0"/>
            <p:nvPr/>
          </p:nvPicPr>
          <p:blipFill rotWithShape="1">
            <a:blip r:embed="rId4">
              <a:alphaModFix/>
            </a:blip>
            <a:srcRect/>
            <a:stretch/>
          </p:blipFill>
          <p:spPr>
            <a:xfrm>
              <a:off x="8479655" y="5945384"/>
              <a:ext cx="384195" cy="423939"/>
            </a:xfrm>
            <a:prstGeom prst="rect">
              <a:avLst/>
            </a:prstGeom>
            <a:noFill/>
            <a:ln>
              <a:noFill/>
            </a:ln>
          </p:spPr>
        </p:pic>
      </p:grpSp>
      <p:sp>
        <p:nvSpPr>
          <p:cNvPr id="485" name="Google Shape;485;p1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cxnSp>
        <p:nvCxnSpPr>
          <p:cNvPr id="486" name="Google Shape;486;p16"/>
          <p:cNvCxnSpPr>
            <a:stCxn id="457" idx="3"/>
          </p:cNvCxnSpPr>
          <p:nvPr/>
        </p:nvCxnSpPr>
        <p:spPr>
          <a:xfrm>
            <a:off x="2840275" y="2172749"/>
            <a:ext cx="5236200" cy="1430400"/>
          </a:xfrm>
          <a:prstGeom prst="straightConnector1">
            <a:avLst/>
          </a:prstGeom>
          <a:noFill/>
          <a:ln w="38100" cap="flat" cmpd="sng">
            <a:solidFill>
              <a:srgbClr val="43A047"/>
            </a:solidFill>
            <a:prstDash val="solid"/>
            <a:miter lim="800000"/>
            <a:headEnd type="none" w="sm" len="sm"/>
            <a:tailEnd type="none" w="sm" len="sm"/>
          </a:ln>
        </p:spPr>
      </p:cxnSp>
      <p:cxnSp>
        <p:nvCxnSpPr>
          <p:cNvPr id="487" name="Google Shape;487;p16"/>
          <p:cNvCxnSpPr>
            <a:stCxn id="467" idx="3"/>
            <a:endCxn id="474" idx="1"/>
          </p:cNvCxnSpPr>
          <p:nvPr/>
        </p:nvCxnSpPr>
        <p:spPr>
          <a:xfrm rot="10800000" flipH="1">
            <a:off x="2840275" y="1456674"/>
            <a:ext cx="4723800" cy="3713700"/>
          </a:xfrm>
          <a:prstGeom prst="straightConnector1">
            <a:avLst/>
          </a:prstGeom>
          <a:noFill/>
          <a:ln w="38100" cap="flat" cmpd="sng">
            <a:solidFill>
              <a:srgbClr val="43A047"/>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7"/>
                                        </p:tgtEl>
                                        <p:attrNameLst>
                                          <p:attrName>style.visibility</p:attrName>
                                        </p:attrNameLst>
                                      </p:cBhvr>
                                      <p:to>
                                        <p:strVal val="visible"/>
                                      </p:to>
                                    </p:set>
                                    <p:animEffect transition="in" filter="fade">
                                      <p:cBhvr>
                                        <p:cTn id="7" dur="500"/>
                                        <p:tgtEl>
                                          <p:spTgt spid="487"/>
                                        </p:tgtEl>
                                      </p:cBhvr>
                                    </p:animEffect>
                                  </p:childTnLst>
                                </p:cTn>
                              </p:par>
                              <p:par>
                                <p:cTn id="8" presetID="10" presetClass="entr" presetSubtype="0" fill="hold" nodeType="withEffect">
                                  <p:stCondLst>
                                    <p:cond delay="0"/>
                                  </p:stCondLst>
                                  <p:childTnLst>
                                    <p:set>
                                      <p:cBhvr>
                                        <p:cTn id="9" dur="1" fill="hold">
                                          <p:stCondLst>
                                            <p:cond delay="0"/>
                                          </p:stCondLst>
                                        </p:cTn>
                                        <p:tgtEl>
                                          <p:spTgt spid="486"/>
                                        </p:tgtEl>
                                        <p:attrNameLst>
                                          <p:attrName>style.visibility</p:attrName>
                                        </p:attrNameLst>
                                      </p:cBhvr>
                                      <p:to>
                                        <p:strVal val="visible"/>
                                      </p:to>
                                    </p:set>
                                    <p:animEffect transition="in" filter="fade">
                                      <p:cBhvr>
                                        <p:cTn id="10" dur="500"/>
                                        <p:tgtEl>
                                          <p:spTgt spid="486"/>
                                        </p:tgtEl>
                                      </p:cBhvr>
                                    </p:animEffect>
                                  </p:childTnLst>
                                </p:cTn>
                              </p:par>
                            </p:childTnLst>
                          </p:cTn>
                        </p:par>
                      </p:childTnLst>
                    </p:cTn>
                  </p:par>
                </p:childTnLst>
              </p:cTn>
              <p:nextCondLst>
                <p:cond evt="onClick" delay="0">
                  <p:tgtEl>
                    <p:spTgt spid="48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17"/>
          <p:cNvSpPr txBox="1">
            <a:spLocks noGrp="1"/>
          </p:cNvSpPr>
          <p:nvPr>
            <p:ph type="body" idx="2"/>
          </p:nvPr>
        </p:nvSpPr>
        <p:spPr>
          <a:xfrm>
            <a:off x="263046" y="700645"/>
            <a:ext cx="11736887" cy="1335974"/>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Which is the odd one out? </a:t>
            </a:r>
            <a:endParaRPr/>
          </a:p>
          <a:p>
            <a:pPr marL="0" lvl="0" indent="0" algn="l" rtl="0">
              <a:lnSpc>
                <a:spcPct val="150000"/>
              </a:lnSpc>
              <a:spcBef>
                <a:spcPts val="1000"/>
              </a:spcBef>
              <a:spcAft>
                <a:spcPts val="0"/>
              </a:spcAft>
              <a:buClr>
                <a:srgbClr val="222222"/>
              </a:buClr>
              <a:buSzPts val="1800"/>
              <a:buNone/>
            </a:pPr>
            <a:r>
              <a:rPr lang="en-GB"/>
              <a:t>Explain your answer to a partner.</a:t>
            </a:r>
            <a:endParaRPr/>
          </a:p>
        </p:txBody>
      </p:sp>
      <p:sp>
        <p:nvSpPr>
          <p:cNvPr id="494" name="Google Shape;494;p17"/>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495" name="Google Shape;495;p17"/>
          <p:cNvGrpSpPr/>
          <p:nvPr/>
        </p:nvGrpSpPr>
        <p:grpSpPr>
          <a:xfrm>
            <a:off x="387737" y="2036619"/>
            <a:ext cx="2627284" cy="1300758"/>
            <a:chOff x="263046" y="1819823"/>
            <a:chExt cx="2627284" cy="1300758"/>
          </a:xfrm>
        </p:grpSpPr>
        <p:pic>
          <p:nvPicPr>
            <p:cNvPr id="496" name="Google Shape;496;p17"/>
            <p:cNvPicPr preferRelativeResize="0"/>
            <p:nvPr/>
          </p:nvPicPr>
          <p:blipFill rotWithShape="1">
            <a:blip r:embed="rId3">
              <a:alphaModFix/>
            </a:blip>
            <a:srcRect/>
            <a:stretch/>
          </p:blipFill>
          <p:spPr>
            <a:xfrm>
              <a:off x="263046" y="1819825"/>
              <a:ext cx="433587" cy="433587"/>
            </a:xfrm>
            <a:prstGeom prst="rect">
              <a:avLst/>
            </a:prstGeom>
            <a:noFill/>
            <a:ln>
              <a:noFill/>
            </a:ln>
          </p:spPr>
        </p:pic>
        <p:pic>
          <p:nvPicPr>
            <p:cNvPr id="497" name="Google Shape;497;p17"/>
            <p:cNvPicPr preferRelativeResize="0"/>
            <p:nvPr/>
          </p:nvPicPr>
          <p:blipFill rotWithShape="1">
            <a:blip r:embed="rId3">
              <a:alphaModFix/>
            </a:blip>
            <a:srcRect/>
            <a:stretch/>
          </p:blipFill>
          <p:spPr>
            <a:xfrm>
              <a:off x="696633" y="1819825"/>
              <a:ext cx="433587" cy="433587"/>
            </a:xfrm>
            <a:prstGeom prst="rect">
              <a:avLst/>
            </a:prstGeom>
            <a:noFill/>
            <a:ln>
              <a:noFill/>
            </a:ln>
          </p:spPr>
        </p:pic>
        <p:pic>
          <p:nvPicPr>
            <p:cNvPr id="498" name="Google Shape;498;p17"/>
            <p:cNvPicPr preferRelativeResize="0"/>
            <p:nvPr/>
          </p:nvPicPr>
          <p:blipFill rotWithShape="1">
            <a:blip r:embed="rId3">
              <a:alphaModFix/>
            </a:blip>
            <a:srcRect/>
            <a:stretch/>
          </p:blipFill>
          <p:spPr>
            <a:xfrm>
              <a:off x="1143101" y="1819824"/>
              <a:ext cx="433587" cy="433587"/>
            </a:xfrm>
            <a:prstGeom prst="rect">
              <a:avLst/>
            </a:prstGeom>
            <a:noFill/>
            <a:ln>
              <a:noFill/>
            </a:ln>
          </p:spPr>
        </p:pic>
        <p:pic>
          <p:nvPicPr>
            <p:cNvPr id="499" name="Google Shape;499;p17"/>
            <p:cNvPicPr preferRelativeResize="0"/>
            <p:nvPr/>
          </p:nvPicPr>
          <p:blipFill rotWithShape="1">
            <a:blip r:embed="rId3">
              <a:alphaModFix/>
            </a:blip>
            <a:srcRect/>
            <a:stretch/>
          </p:blipFill>
          <p:spPr>
            <a:xfrm>
              <a:off x="1580984" y="1819824"/>
              <a:ext cx="433587" cy="433587"/>
            </a:xfrm>
            <a:prstGeom prst="rect">
              <a:avLst/>
            </a:prstGeom>
            <a:noFill/>
            <a:ln>
              <a:noFill/>
            </a:ln>
          </p:spPr>
        </p:pic>
        <p:pic>
          <p:nvPicPr>
            <p:cNvPr id="500" name="Google Shape;500;p17"/>
            <p:cNvPicPr preferRelativeResize="0"/>
            <p:nvPr/>
          </p:nvPicPr>
          <p:blipFill rotWithShape="1">
            <a:blip r:embed="rId3">
              <a:alphaModFix/>
            </a:blip>
            <a:srcRect/>
            <a:stretch/>
          </p:blipFill>
          <p:spPr>
            <a:xfrm>
              <a:off x="2010275" y="1819823"/>
              <a:ext cx="433587" cy="433587"/>
            </a:xfrm>
            <a:prstGeom prst="rect">
              <a:avLst/>
            </a:prstGeom>
            <a:noFill/>
            <a:ln>
              <a:noFill/>
            </a:ln>
          </p:spPr>
        </p:pic>
        <p:pic>
          <p:nvPicPr>
            <p:cNvPr id="501" name="Google Shape;501;p17"/>
            <p:cNvPicPr preferRelativeResize="0"/>
            <p:nvPr/>
          </p:nvPicPr>
          <p:blipFill rotWithShape="1">
            <a:blip r:embed="rId3">
              <a:alphaModFix/>
            </a:blip>
            <a:srcRect/>
            <a:stretch/>
          </p:blipFill>
          <p:spPr>
            <a:xfrm>
              <a:off x="2456743" y="1819823"/>
              <a:ext cx="433587" cy="433587"/>
            </a:xfrm>
            <a:prstGeom prst="rect">
              <a:avLst/>
            </a:prstGeom>
            <a:noFill/>
            <a:ln>
              <a:noFill/>
            </a:ln>
          </p:spPr>
        </p:pic>
        <p:pic>
          <p:nvPicPr>
            <p:cNvPr id="502" name="Google Shape;502;p17"/>
            <p:cNvPicPr preferRelativeResize="0"/>
            <p:nvPr/>
          </p:nvPicPr>
          <p:blipFill rotWithShape="1">
            <a:blip r:embed="rId3">
              <a:alphaModFix/>
            </a:blip>
            <a:srcRect/>
            <a:stretch/>
          </p:blipFill>
          <p:spPr>
            <a:xfrm>
              <a:off x="263046" y="2253412"/>
              <a:ext cx="433587" cy="433587"/>
            </a:xfrm>
            <a:prstGeom prst="rect">
              <a:avLst/>
            </a:prstGeom>
            <a:noFill/>
            <a:ln>
              <a:noFill/>
            </a:ln>
          </p:spPr>
        </p:pic>
        <p:pic>
          <p:nvPicPr>
            <p:cNvPr id="503" name="Google Shape;503;p17"/>
            <p:cNvPicPr preferRelativeResize="0"/>
            <p:nvPr/>
          </p:nvPicPr>
          <p:blipFill rotWithShape="1">
            <a:blip r:embed="rId3">
              <a:alphaModFix/>
            </a:blip>
            <a:srcRect/>
            <a:stretch/>
          </p:blipFill>
          <p:spPr>
            <a:xfrm>
              <a:off x="696633" y="2253412"/>
              <a:ext cx="433587" cy="433587"/>
            </a:xfrm>
            <a:prstGeom prst="rect">
              <a:avLst/>
            </a:prstGeom>
            <a:noFill/>
            <a:ln>
              <a:noFill/>
            </a:ln>
          </p:spPr>
        </p:pic>
        <p:pic>
          <p:nvPicPr>
            <p:cNvPr id="504" name="Google Shape;504;p17"/>
            <p:cNvPicPr preferRelativeResize="0"/>
            <p:nvPr/>
          </p:nvPicPr>
          <p:blipFill rotWithShape="1">
            <a:blip r:embed="rId3">
              <a:alphaModFix/>
            </a:blip>
            <a:srcRect/>
            <a:stretch/>
          </p:blipFill>
          <p:spPr>
            <a:xfrm>
              <a:off x="1143101" y="2253411"/>
              <a:ext cx="433587" cy="433587"/>
            </a:xfrm>
            <a:prstGeom prst="rect">
              <a:avLst/>
            </a:prstGeom>
            <a:noFill/>
            <a:ln>
              <a:noFill/>
            </a:ln>
          </p:spPr>
        </p:pic>
        <p:pic>
          <p:nvPicPr>
            <p:cNvPr id="505" name="Google Shape;505;p17"/>
            <p:cNvPicPr preferRelativeResize="0"/>
            <p:nvPr/>
          </p:nvPicPr>
          <p:blipFill rotWithShape="1">
            <a:blip r:embed="rId3">
              <a:alphaModFix/>
            </a:blip>
            <a:srcRect/>
            <a:stretch/>
          </p:blipFill>
          <p:spPr>
            <a:xfrm>
              <a:off x="1580984" y="2253411"/>
              <a:ext cx="433587" cy="433587"/>
            </a:xfrm>
            <a:prstGeom prst="rect">
              <a:avLst/>
            </a:prstGeom>
            <a:noFill/>
            <a:ln>
              <a:noFill/>
            </a:ln>
          </p:spPr>
        </p:pic>
        <p:pic>
          <p:nvPicPr>
            <p:cNvPr id="506" name="Google Shape;506;p17"/>
            <p:cNvPicPr preferRelativeResize="0"/>
            <p:nvPr/>
          </p:nvPicPr>
          <p:blipFill rotWithShape="1">
            <a:blip r:embed="rId3">
              <a:alphaModFix/>
            </a:blip>
            <a:srcRect/>
            <a:stretch/>
          </p:blipFill>
          <p:spPr>
            <a:xfrm>
              <a:off x="2010275" y="2253410"/>
              <a:ext cx="433587" cy="433587"/>
            </a:xfrm>
            <a:prstGeom prst="rect">
              <a:avLst/>
            </a:prstGeom>
            <a:noFill/>
            <a:ln>
              <a:noFill/>
            </a:ln>
          </p:spPr>
        </p:pic>
        <p:pic>
          <p:nvPicPr>
            <p:cNvPr id="507" name="Google Shape;507;p17"/>
            <p:cNvPicPr preferRelativeResize="0"/>
            <p:nvPr/>
          </p:nvPicPr>
          <p:blipFill rotWithShape="1">
            <a:blip r:embed="rId3">
              <a:alphaModFix/>
            </a:blip>
            <a:srcRect/>
            <a:stretch/>
          </p:blipFill>
          <p:spPr>
            <a:xfrm>
              <a:off x="2456743" y="2253410"/>
              <a:ext cx="433587" cy="433587"/>
            </a:xfrm>
            <a:prstGeom prst="rect">
              <a:avLst/>
            </a:prstGeom>
            <a:noFill/>
            <a:ln>
              <a:noFill/>
            </a:ln>
          </p:spPr>
        </p:pic>
        <p:pic>
          <p:nvPicPr>
            <p:cNvPr id="508" name="Google Shape;508;p17"/>
            <p:cNvPicPr preferRelativeResize="0"/>
            <p:nvPr/>
          </p:nvPicPr>
          <p:blipFill rotWithShape="1">
            <a:blip r:embed="rId3">
              <a:alphaModFix/>
            </a:blip>
            <a:srcRect/>
            <a:stretch/>
          </p:blipFill>
          <p:spPr>
            <a:xfrm>
              <a:off x="263046" y="2686994"/>
              <a:ext cx="433587" cy="433587"/>
            </a:xfrm>
            <a:prstGeom prst="rect">
              <a:avLst/>
            </a:prstGeom>
            <a:noFill/>
            <a:ln>
              <a:noFill/>
            </a:ln>
          </p:spPr>
        </p:pic>
        <p:pic>
          <p:nvPicPr>
            <p:cNvPr id="509" name="Google Shape;509;p17"/>
            <p:cNvPicPr preferRelativeResize="0"/>
            <p:nvPr/>
          </p:nvPicPr>
          <p:blipFill rotWithShape="1">
            <a:blip r:embed="rId3">
              <a:alphaModFix/>
            </a:blip>
            <a:srcRect/>
            <a:stretch/>
          </p:blipFill>
          <p:spPr>
            <a:xfrm>
              <a:off x="696633" y="2686994"/>
              <a:ext cx="433587" cy="433587"/>
            </a:xfrm>
            <a:prstGeom prst="rect">
              <a:avLst/>
            </a:prstGeom>
            <a:noFill/>
            <a:ln>
              <a:noFill/>
            </a:ln>
          </p:spPr>
        </p:pic>
        <p:pic>
          <p:nvPicPr>
            <p:cNvPr id="510" name="Google Shape;510;p17"/>
            <p:cNvPicPr preferRelativeResize="0"/>
            <p:nvPr/>
          </p:nvPicPr>
          <p:blipFill rotWithShape="1">
            <a:blip r:embed="rId3">
              <a:alphaModFix/>
            </a:blip>
            <a:srcRect/>
            <a:stretch/>
          </p:blipFill>
          <p:spPr>
            <a:xfrm>
              <a:off x="1143101" y="2686993"/>
              <a:ext cx="433587" cy="433587"/>
            </a:xfrm>
            <a:prstGeom prst="rect">
              <a:avLst/>
            </a:prstGeom>
            <a:noFill/>
            <a:ln>
              <a:noFill/>
            </a:ln>
          </p:spPr>
        </p:pic>
        <p:pic>
          <p:nvPicPr>
            <p:cNvPr id="511" name="Google Shape;511;p17"/>
            <p:cNvPicPr preferRelativeResize="0"/>
            <p:nvPr/>
          </p:nvPicPr>
          <p:blipFill rotWithShape="1">
            <a:blip r:embed="rId3">
              <a:alphaModFix/>
            </a:blip>
            <a:srcRect/>
            <a:stretch/>
          </p:blipFill>
          <p:spPr>
            <a:xfrm>
              <a:off x="1580984" y="2686993"/>
              <a:ext cx="433587" cy="433587"/>
            </a:xfrm>
            <a:prstGeom prst="rect">
              <a:avLst/>
            </a:prstGeom>
            <a:noFill/>
            <a:ln>
              <a:noFill/>
            </a:ln>
          </p:spPr>
        </p:pic>
        <p:pic>
          <p:nvPicPr>
            <p:cNvPr id="512" name="Google Shape;512;p17"/>
            <p:cNvPicPr preferRelativeResize="0"/>
            <p:nvPr/>
          </p:nvPicPr>
          <p:blipFill rotWithShape="1">
            <a:blip r:embed="rId3">
              <a:alphaModFix/>
            </a:blip>
            <a:srcRect/>
            <a:stretch/>
          </p:blipFill>
          <p:spPr>
            <a:xfrm>
              <a:off x="2010275" y="2686992"/>
              <a:ext cx="433587" cy="433587"/>
            </a:xfrm>
            <a:prstGeom prst="rect">
              <a:avLst/>
            </a:prstGeom>
            <a:noFill/>
            <a:ln>
              <a:noFill/>
            </a:ln>
          </p:spPr>
        </p:pic>
        <p:pic>
          <p:nvPicPr>
            <p:cNvPr id="513" name="Google Shape;513;p17"/>
            <p:cNvPicPr preferRelativeResize="0"/>
            <p:nvPr/>
          </p:nvPicPr>
          <p:blipFill rotWithShape="1">
            <a:blip r:embed="rId3">
              <a:alphaModFix/>
            </a:blip>
            <a:srcRect/>
            <a:stretch/>
          </p:blipFill>
          <p:spPr>
            <a:xfrm>
              <a:off x="2456743" y="2686992"/>
              <a:ext cx="433587" cy="433587"/>
            </a:xfrm>
            <a:prstGeom prst="rect">
              <a:avLst/>
            </a:prstGeom>
            <a:noFill/>
            <a:ln>
              <a:noFill/>
            </a:ln>
          </p:spPr>
        </p:pic>
      </p:grpSp>
      <p:sp>
        <p:nvSpPr>
          <p:cNvPr id="514" name="Google Shape;514;p17"/>
          <p:cNvSpPr/>
          <p:nvPr/>
        </p:nvSpPr>
        <p:spPr>
          <a:xfrm>
            <a:off x="7190509" y="1684589"/>
            <a:ext cx="1637996" cy="688509"/>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a:solidFill>
                  <a:srgbClr val="222222"/>
                </a:solidFill>
                <a:latin typeface="Century Gothic"/>
                <a:ea typeface="Century Gothic"/>
                <a:cs typeface="Century Gothic"/>
                <a:sym typeface="Century Gothic"/>
              </a:rPr>
              <a:t>18</a:t>
            </a:r>
            <a:endParaRPr/>
          </a:p>
        </p:txBody>
      </p:sp>
      <p:pic>
        <p:nvPicPr>
          <p:cNvPr id="515" name="Google Shape;515;p17" descr="A picture containing drawing&#10;&#10;Description automatically generated"/>
          <p:cNvPicPr preferRelativeResize="0"/>
          <p:nvPr/>
        </p:nvPicPr>
        <p:blipFill rotWithShape="1">
          <a:blip r:embed="rId4">
            <a:alphaModFix/>
          </a:blip>
          <a:srcRect/>
          <a:stretch/>
        </p:blipFill>
        <p:spPr>
          <a:xfrm>
            <a:off x="5851034" y="3448027"/>
            <a:ext cx="921675" cy="691251"/>
          </a:xfrm>
          <a:prstGeom prst="rect">
            <a:avLst/>
          </a:prstGeom>
          <a:noFill/>
          <a:ln>
            <a:noFill/>
          </a:ln>
        </p:spPr>
      </p:pic>
      <p:pic>
        <p:nvPicPr>
          <p:cNvPr id="516" name="Google Shape;516;p17" descr="A picture containing drawing&#10;&#10;Description automatically generated"/>
          <p:cNvPicPr preferRelativeResize="0"/>
          <p:nvPr/>
        </p:nvPicPr>
        <p:blipFill rotWithShape="1">
          <a:blip r:embed="rId4">
            <a:alphaModFix/>
          </a:blip>
          <a:srcRect/>
          <a:stretch/>
        </p:blipFill>
        <p:spPr>
          <a:xfrm>
            <a:off x="6772709" y="4139277"/>
            <a:ext cx="921675" cy="691251"/>
          </a:xfrm>
          <a:prstGeom prst="rect">
            <a:avLst/>
          </a:prstGeom>
          <a:noFill/>
          <a:ln>
            <a:noFill/>
          </a:ln>
        </p:spPr>
      </p:pic>
      <p:pic>
        <p:nvPicPr>
          <p:cNvPr id="517" name="Google Shape;517;p17" descr="A picture containing drawing&#10;&#10;Description automatically generated"/>
          <p:cNvPicPr preferRelativeResize="0"/>
          <p:nvPr/>
        </p:nvPicPr>
        <p:blipFill rotWithShape="1">
          <a:blip r:embed="rId4">
            <a:alphaModFix/>
          </a:blip>
          <a:srcRect/>
          <a:stretch/>
        </p:blipFill>
        <p:spPr>
          <a:xfrm>
            <a:off x="4640309" y="4139277"/>
            <a:ext cx="921675" cy="691251"/>
          </a:xfrm>
          <a:prstGeom prst="rect">
            <a:avLst/>
          </a:prstGeom>
          <a:noFill/>
          <a:ln>
            <a:noFill/>
          </a:ln>
        </p:spPr>
      </p:pic>
      <p:pic>
        <p:nvPicPr>
          <p:cNvPr id="518" name="Google Shape;518;p17" descr="A picture containing drawing&#10;&#10;Description automatically generated"/>
          <p:cNvPicPr preferRelativeResize="0"/>
          <p:nvPr/>
        </p:nvPicPr>
        <p:blipFill rotWithShape="1">
          <a:blip r:embed="rId4">
            <a:alphaModFix/>
          </a:blip>
          <a:srcRect/>
          <a:stretch/>
        </p:blipFill>
        <p:spPr>
          <a:xfrm>
            <a:off x="5851034" y="4830527"/>
            <a:ext cx="921675" cy="691251"/>
          </a:xfrm>
          <a:prstGeom prst="rect">
            <a:avLst/>
          </a:prstGeom>
          <a:noFill/>
          <a:ln>
            <a:noFill/>
          </a:ln>
        </p:spPr>
      </p:pic>
      <p:pic>
        <p:nvPicPr>
          <p:cNvPr id="519" name="Google Shape;519;p17" descr="A picture containing drawing&#10;&#10;Description automatically generated"/>
          <p:cNvPicPr preferRelativeResize="0"/>
          <p:nvPr/>
        </p:nvPicPr>
        <p:blipFill rotWithShape="1">
          <a:blip r:embed="rId4">
            <a:alphaModFix/>
          </a:blip>
          <a:srcRect/>
          <a:stretch/>
        </p:blipFill>
        <p:spPr>
          <a:xfrm>
            <a:off x="8004609" y="3448027"/>
            <a:ext cx="921675" cy="691251"/>
          </a:xfrm>
          <a:prstGeom prst="rect">
            <a:avLst/>
          </a:prstGeom>
          <a:noFill/>
          <a:ln>
            <a:noFill/>
          </a:ln>
        </p:spPr>
      </p:pic>
      <p:pic>
        <p:nvPicPr>
          <p:cNvPr id="520" name="Google Shape;520;p17" descr="A picture containing drawing&#10;&#10;Description automatically generated"/>
          <p:cNvPicPr preferRelativeResize="0"/>
          <p:nvPr/>
        </p:nvPicPr>
        <p:blipFill rotWithShape="1">
          <a:blip r:embed="rId4">
            <a:alphaModFix/>
          </a:blip>
          <a:srcRect/>
          <a:stretch/>
        </p:blipFill>
        <p:spPr>
          <a:xfrm>
            <a:off x="8004609" y="4830527"/>
            <a:ext cx="921675" cy="691251"/>
          </a:xfrm>
          <a:prstGeom prst="rect">
            <a:avLst/>
          </a:prstGeom>
          <a:noFill/>
          <a:ln>
            <a:noFill/>
          </a:ln>
        </p:spPr>
      </p:pic>
      <p:pic>
        <p:nvPicPr>
          <p:cNvPr id="521" name="Google Shape;521;p17" descr="A picture containing drawing&#10;&#10;Description automatically generated"/>
          <p:cNvPicPr preferRelativeResize="0"/>
          <p:nvPr/>
        </p:nvPicPr>
        <p:blipFill rotWithShape="1">
          <a:blip r:embed="rId4">
            <a:alphaModFix/>
          </a:blip>
          <a:srcRect/>
          <a:stretch/>
        </p:blipFill>
        <p:spPr>
          <a:xfrm>
            <a:off x="9206884" y="4173127"/>
            <a:ext cx="921675" cy="691251"/>
          </a:xfrm>
          <a:prstGeom prst="rect">
            <a:avLst/>
          </a:prstGeom>
          <a:noFill/>
          <a:ln>
            <a:noFill/>
          </a:ln>
        </p:spPr>
      </p:pic>
      <p:pic>
        <p:nvPicPr>
          <p:cNvPr id="522" name="Google Shape;522;p17" descr="A picture containing drawing&#10;&#10;Description automatically generated"/>
          <p:cNvPicPr preferRelativeResize="0"/>
          <p:nvPr/>
        </p:nvPicPr>
        <p:blipFill rotWithShape="1">
          <a:blip r:embed="rId4">
            <a:alphaModFix/>
          </a:blip>
          <a:srcRect/>
          <a:stretch/>
        </p:blipFill>
        <p:spPr>
          <a:xfrm>
            <a:off x="3761134" y="4908702"/>
            <a:ext cx="921675" cy="691251"/>
          </a:xfrm>
          <a:prstGeom prst="rect">
            <a:avLst/>
          </a:prstGeom>
          <a:noFill/>
          <a:ln>
            <a:noFill/>
          </a:ln>
        </p:spPr>
      </p:pic>
      <p:pic>
        <p:nvPicPr>
          <p:cNvPr id="523" name="Google Shape;523;p17" descr="A picture containing drawing&#10;&#10;Description automatically generated"/>
          <p:cNvPicPr preferRelativeResize="0"/>
          <p:nvPr/>
        </p:nvPicPr>
        <p:blipFill rotWithShape="1">
          <a:blip r:embed="rId4">
            <a:alphaModFix/>
          </a:blip>
          <a:srcRect/>
          <a:stretch/>
        </p:blipFill>
        <p:spPr>
          <a:xfrm>
            <a:off x="3697459" y="3448027"/>
            <a:ext cx="921675" cy="691251"/>
          </a:xfrm>
          <a:prstGeom prst="rect">
            <a:avLst/>
          </a:prstGeom>
          <a:noFill/>
          <a:ln>
            <a:noFill/>
          </a:ln>
        </p:spPr>
      </p:pic>
      <p:pic>
        <p:nvPicPr>
          <p:cNvPr id="524" name="Google Shape;524;p17" descr="A picture containing drawing&#10;&#10;Description automatically generated"/>
          <p:cNvPicPr preferRelativeResize="0"/>
          <p:nvPr/>
        </p:nvPicPr>
        <p:blipFill rotWithShape="1">
          <a:blip r:embed="rId4">
            <a:alphaModFix/>
          </a:blip>
          <a:srcRect/>
          <a:stretch/>
        </p:blipFill>
        <p:spPr>
          <a:xfrm>
            <a:off x="10128559" y="3448027"/>
            <a:ext cx="921675" cy="691251"/>
          </a:xfrm>
          <a:prstGeom prst="rect">
            <a:avLst/>
          </a:prstGeom>
          <a:noFill/>
          <a:ln>
            <a:noFill/>
          </a:ln>
        </p:spPr>
      </p:pic>
      <p:pic>
        <p:nvPicPr>
          <p:cNvPr id="525" name="Google Shape;525;p17" descr="A picture containing drawing&#10;&#10;Description automatically generated"/>
          <p:cNvPicPr preferRelativeResize="0"/>
          <p:nvPr/>
        </p:nvPicPr>
        <p:blipFill rotWithShape="1">
          <a:blip r:embed="rId4">
            <a:alphaModFix/>
          </a:blip>
          <a:srcRect/>
          <a:stretch/>
        </p:blipFill>
        <p:spPr>
          <a:xfrm>
            <a:off x="10158184" y="4818327"/>
            <a:ext cx="921675" cy="691251"/>
          </a:xfrm>
          <a:prstGeom prst="rect">
            <a:avLst/>
          </a:prstGeom>
          <a:noFill/>
          <a:ln>
            <a:noFill/>
          </a:ln>
        </p:spPr>
      </p:pic>
      <p:sp>
        <p:nvSpPr>
          <p:cNvPr id="526" name="Google Shape;526;p17"/>
          <p:cNvSpPr/>
          <p:nvPr/>
        </p:nvSpPr>
        <p:spPr>
          <a:xfrm>
            <a:off x="2860775" y="2919975"/>
            <a:ext cx="8943600" cy="3342300"/>
          </a:xfrm>
          <a:prstGeom prst="ellipse">
            <a:avLst/>
          </a:prstGeom>
          <a:noFill/>
          <a:ln w="38100" cap="flat" cmpd="sng">
            <a:solidFill>
              <a:srgbClr val="43A0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7" name="Google Shape;527;p17"/>
          <p:cNvSpPr txBox="1"/>
          <p:nvPr/>
        </p:nvSpPr>
        <p:spPr>
          <a:xfrm>
            <a:off x="236195" y="3520624"/>
            <a:ext cx="2624589" cy="253261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The odd one out is the snails because there are 18 counters, there is the number 18 but there are 11 snails.</a:t>
            </a:r>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9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6"/>
                                        </p:tgtEl>
                                        <p:attrNameLst>
                                          <p:attrName>style.visibility</p:attrName>
                                        </p:attrNameLst>
                                      </p:cBhvr>
                                      <p:to>
                                        <p:strVal val="visible"/>
                                      </p:to>
                                    </p:set>
                                    <p:animEffect transition="in" filter="fade">
                                      <p:cBhvr>
                                        <p:cTn id="7" dur="500"/>
                                        <p:tgtEl>
                                          <p:spTgt spid="526"/>
                                        </p:tgtEl>
                                      </p:cBhvr>
                                    </p:animEffect>
                                  </p:childTnLst>
                                </p:cTn>
                              </p:par>
                              <p:par>
                                <p:cTn id="8" presetID="10" presetClass="entr" presetSubtype="0" fill="hold" nodeType="withEffect">
                                  <p:stCondLst>
                                    <p:cond delay="0"/>
                                  </p:stCondLst>
                                  <p:childTnLst>
                                    <p:set>
                                      <p:cBhvr>
                                        <p:cTn id="9" dur="1" fill="hold">
                                          <p:stCondLst>
                                            <p:cond delay="0"/>
                                          </p:stCondLst>
                                        </p:cTn>
                                        <p:tgtEl>
                                          <p:spTgt spid="527"/>
                                        </p:tgtEl>
                                        <p:attrNameLst>
                                          <p:attrName>style.visibility</p:attrName>
                                        </p:attrNameLst>
                                      </p:cBhvr>
                                      <p:to>
                                        <p:strVal val="visible"/>
                                      </p:to>
                                    </p:set>
                                    <p:animEffect transition="in" filter="fade">
                                      <p:cBhvr>
                                        <p:cTn id="10" dur="500"/>
                                        <p:tgtEl>
                                          <p:spTgt spid="527"/>
                                        </p:tgtEl>
                                      </p:cBhvr>
                                    </p:animEffect>
                                  </p:childTnLst>
                                </p:cTn>
                              </p:par>
                            </p:childTnLst>
                          </p:cTn>
                        </p:par>
                      </p:childTnLst>
                    </p:cTn>
                  </p:par>
                </p:childTnLst>
              </p:cTn>
              <p:nextCondLst>
                <p:cond evt="onClick" delay="0">
                  <p:tgtEl>
                    <p:spTgt spid="49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18"/>
          <p:cNvSpPr txBox="1">
            <a:spLocks noGrp="1"/>
          </p:cNvSpPr>
          <p:nvPr>
            <p:ph type="body" idx="2"/>
          </p:nvPr>
        </p:nvSpPr>
        <p:spPr>
          <a:xfrm>
            <a:off x="263046" y="700645"/>
            <a:ext cx="11736887" cy="51459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Ramesh has 12 pears and 14 apples.</a:t>
            </a:r>
            <a:endParaRPr/>
          </a:p>
        </p:txBody>
      </p:sp>
      <p:sp>
        <p:nvSpPr>
          <p:cNvPr id="534" name="Google Shape;534;p18"/>
          <p:cNvSpPr txBox="1"/>
          <p:nvPr/>
        </p:nvSpPr>
        <p:spPr>
          <a:xfrm>
            <a:off x="263046" y="3948544"/>
            <a:ext cx="11736887" cy="1474337"/>
          </a:xfrm>
          <a:prstGeom prst="rect">
            <a:avLst/>
          </a:prstGeom>
          <a:noFill/>
          <a:ln>
            <a:noFill/>
          </a:ln>
        </p:spPr>
        <p:txBody>
          <a:bodyPr spcFirstLastPara="1" wrap="square" lIns="91425" tIns="45700" rIns="91425" bIns="45700" anchor="t" anchorCtr="0">
            <a:normAutofit/>
          </a:bodyPr>
          <a:lstStyle/>
          <a:p>
            <a:pPr marL="0" marR="0" lvl="0" indent="0" algn="l" rtl="0">
              <a:lnSpc>
                <a:spcPct val="150000"/>
              </a:lnSpc>
              <a:spcBef>
                <a:spcPts val="0"/>
              </a:spcBef>
              <a:spcAft>
                <a:spcPts val="0"/>
              </a:spcAft>
              <a:buClr>
                <a:srgbClr val="222222"/>
              </a:buClr>
              <a:buSzPts val="1800"/>
              <a:buFont typeface="Arial"/>
              <a:buNone/>
            </a:pPr>
            <a:r>
              <a:rPr lang="en-GB" sz="1800">
                <a:solidFill>
                  <a:srgbClr val="222222"/>
                </a:solidFill>
                <a:latin typeface="Century Gothic"/>
                <a:ea typeface="Century Gothic"/>
                <a:cs typeface="Century Gothic"/>
                <a:sym typeface="Century Gothic"/>
              </a:rPr>
              <a:t>Use base 10 equipment to represent the number of pears.       </a:t>
            </a:r>
            <a:endParaRPr/>
          </a:p>
          <a:p>
            <a:pPr marL="0" marR="0" lvl="0" indent="0" algn="l" rtl="0">
              <a:lnSpc>
                <a:spcPct val="150000"/>
              </a:lnSpc>
              <a:spcBef>
                <a:spcPts val="0"/>
              </a:spcBef>
              <a:spcAft>
                <a:spcPts val="0"/>
              </a:spcAft>
              <a:buClr>
                <a:srgbClr val="222222"/>
              </a:buClr>
              <a:buSzPts val="1800"/>
              <a:buFont typeface="Arial"/>
              <a:buNone/>
            </a:pPr>
            <a:r>
              <a:rPr lang="en-GB" sz="1800">
                <a:solidFill>
                  <a:srgbClr val="222222"/>
                </a:solidFill>
                <a:latin typeface="Century Gothic"/>
                <a:ea typeface="Century Gothic"/>
                <a:cs typeface="Century Gothic"/>
                <a:sym typeface="Century Gothic"/>
              </a:rPr>
              <a:t>Use a bead string to represent the number of apples</a:t>
            </a:r>
            <a:endParaRPr/>
          </a:p>
          <a:p>
            <a:pPr marL="0" marR="0" lvl="0" indent="0" algn="l" rtl="0">
              <a:lnSpc>
                <a:spcPct val="150000"/>
              </a:lnSpc>
              <a:spcBef>
                <a:spcPts val="0"/>
              </a:spcBef>
              <a:spcAft>
                <a:spcPts val="0"/>
              </a:spcAft>
              <a:buClr>
                <a:srgbClr val="222222"/>
              </a:buClr>
              <a:buSzPts val="1800"/>
              <a:buFont typeface="Arial"/>
              <a:buNone/>
            </a:pPr>
            <a:r>
              <a:rPr lang="en-GB" sz="1800">
                <a:solidFill>
                  <a:srgbClr val="222222"/>
                </a:solidFill>
                <a:latin typeface="Century Gothic"/>
                <a:ea typeface="Century Gothic"/>
                <a:cs typeface="Century Gothic"/>
                <a:sym typeface="Century Gothic"/>
              </a:rPr>
              <a:t>Use number shapes to represent the total number of pears and apples.</a:t>
            </a:r>
            <a:endParaRPr/>
          </a:p>
        </p:txBody>
      </p:sp>
      <p:grpSp>
        <p:nvGrpSpPr>
          <p:cNvPr id="535" name="Google Shape;535;p18"/>
          <p:cNvGrpSpPr/>
          <p:nvPr/>
        </p:nvGrpSpPr>
        <p:grpSpPr>
          <a:xfrm>
            <a:off x="2028425" y="1215243"/>
            <a:ext cx="8135149" cy="798422"/>
            <a:chOff x="274583" y="1215243"/>
            <a:chExt cx="8135149" cy="798422"/>
          </a:xfrm>
        </p:grpSpPr>
        <p:pic>
          <p:nvPicPr>
            <p:cNvPr id="536" name="Google Shape;536;p18"/>
            <p:cNvPicPr preferRelativeResize="0"/>
            <p:nvPr/>
          </p:nvPicPr>
          <p:blipFill rotWithShape="1">
            <a:blip r:embed="rId3">
              <a:alphaModFix/>
            </a:blip>
            <a:srcRect l="22654" t="12077" r="23636" b="9292"/>
            <a:stretch/>
          </p:blipFill>
          <p:spPr>
            <a:xfrm>
              <a:off x="274583" y="1215243"/>
              <a:ext cx="545380" cy="798422"/>
            </a:xfrm>
            <a:prstGeom prst="rect">
              <a:avLst/>
            </a:prstGeom>
            <a:noFill/>
            <a:ln>
              <a:noFill/>
            </a:ln>
          </p:spPr>
        </p:pic>
        <p:pic>
          <p:nvPicPr>
            <p:cNvPr id="537" name="Google Shape;537;p18"/>
            <p:cNvPicPr preferRelativeResize="0"/>
            <p:nvPr/>
          </p:nvPicPr>
          <p:blipFill rotWithShape="1">
            <a:blip r:embed="rId3">
              <a:alphaModFix/>
            </a:blip>
            <a:srcRect l="22654" t="12077" r="23636" b="9292"/>
            <a:stretch/>
          </p:blipFill>
          <p:spPr>
            <a:xfrm>
              <a:off x="962257" y="1215243"/>
              <a:ext cx="545380" cy="798422"/>
            </a:xfrm>
            <a:prstGeom prst="rect">
              <a:avLst/>
            </a:prstGeom>
            <a:noFill/>
            <a:ln>
              <a:noFill/>
            </a:ln>
          </p:spPr>
        </p:pic>
        <p:pic>
          <p:nvPicPr>
            <p:cNvPr id="538" name="Google Shape;538;p18"/>
            <p:cNvPicPr preferRelativeResize="0"/>
            <p:nvPr/>
          </p:nvPicPr>
          <p:blipFill rotWithShape="1">
            <a:blip r:embed="rId3">
              <a:alphaModFix/>
            </a:blip>
            <a:srcRect l="22654" t="12077" r="23636" b="9292"/>
            <a:stretch/>
          </p:blipFill>
          <p:spPr>
            <a:xfrm>
              <a:off x="1649931" y="1215243"/>
              <a:ext cx="545380" cy="798422"/>
            </a:xfrm>
            <a:prstGeom prst="rect">
              <a:avLst/>
            </a:prstGeom>
            <a:noFill/>
            <a:ln>
              <a:noFill/>
            </a:ln>
          </p:spPr>
        </p:pic>
        <p:pic>
          <p:nvPicPr>
            <p:cNvPr id="539" name="Google Shape;539;p18"/>
            <p:cNvPicPr preferRelativeResize="0"/>
            <p:nvPr/>
          </p:nvPicPr>
          <p:blipFill rotWithShape="1">
            <a:blip r:embed="rId3">
              <a:alphaModFix/>
            </a:blip>
            <a:srcRect l="22654" t="12077" r="23636" b="9292"/>
            <a:stretch/>
          </p:blipFill>
          <p:spPr>
            <a:xfrm>
              <a:off x="2337605" y="1215243"/>
              <a:ext cx="545380" cy="798422"/>
            </a:xfrm>
            <a:prstGeom prst="rect">
              <a:avLst/>
            </a:prstGeom>
            <a:noFill/>
            <a:ln>
              <a:noFill/>
            </a:ln>
          </p:spPr>
        </p:pic>
        <p:pic>
          <p:nvPicPr>
            <p:cNvPr id="540" name="Google Shape;540;p18"/>
            <p:cNvPicPr preferRelativeResize="0"/>
            <p:nvPr/>
          </p:nvPicPr>
          <p:blipFill rotWithShape="1">
            <a:blip r:embed="rId3">
              <a:alphaModFix/>
            </a:blip>
            <a:srcRect l="22654" t="12077" r="23636" b="9292"/>
            <a:stretch/>
          </p:blipFill>
          <p:spPr>
            <a:xfrm>
              <a:off x="3030350" y="1215243"/>
              <a:ext cx="545380" cy="798422"/>
            </a:xfrm>
            <a:prstGeom prst="rect">
              <a:avLst/>
            </a:prstGeom>
            <a:noFill/>
            <a:ln>
              <a:noFill/>
            </a:ln>
          </p:spPr>
        </p:pic>
        <p:pic>
          <p:nvPicPr>
            <p:cNvPr id="541" name="Google Shape;541;p18"/>
            <p:cNvPicPr preferRelativeResize="0"/>
            <p:nvPr/>
          </p:nvPicPr>
          <p:blipFill rotWithShape="1">
            <a:blip r:embed="rId3">
              <a:alphaModFix/>
            </a:blip>
            <a:srcRect l="22654" t="12077" r="23636" b="9292"/>
            <a:stretch/>
          </p:blipFill>
          <p:spPr>
            <a:xfrm>
              <a:off x="3723095" y="1215243"/>
              <a:ext cx="545380" cy="798422"/>
            </a:xfrm>
            <a:prstGeom prst="rect">
              <a:avLst/>
            </a:prstGeom>
            <a:noFill/>
            <a:ln>
              <a:noFill/>
            </a:ln>
          </p:spPr>
        </p:pic>
        <p:pic>
          <p:nvPicPr>
            <p:cNvPr id="542" name="Google Shape;542;p18"/>
            <p:cNvPicPr preferRelativeResize="0"/>
            <p:nvPr/>
          </p:nvPicPr>
          <p:blipFill rotWithShape="1">
            <a:blip r:embed="rId3">
              <a:alphaModFix/>
            </a:blip>
            <a:srcRect l="22654" t="12077" r="23636" b="9292"/>
            <a:stretch/>
          </p:blipFill>
          <p:spPr>
            <a:xfrm>
              <a:off x="4415840" y="1215243"/>
              <a:ext cx="545380" cy="798422"/>
            </a:xfrm>
            <a:prstGeom prst="rect">
              <a:avLst/>
            </a:prstGeom>
            <a:noFill/>
            <a:ln>
              <a:noFill/>
            </a:ln>
          </p:spPr>
        </p:pic>
        <p:pic>
          <p:nvPicPr>
            <p:cNvPr id="543" name="Google Shape;543;p18"/>
            <p:cNvPicPr preferRelativeResize="0"/>
            <p:nvPr/>
          </p:nvPicPr>
          <p:blipFill rotWithShape="1">
            <a:blip r:embed="rId3">
              <a:alphaModFix/>
            </a:blip>
            <a:srcRect l="22654" t="12077" r="23636" b="9292"/>
            <a:stretch/>
          </p:blipFill>
          <p:spPr>
            <a:xfrm>
              <a:off x="5103514" y="1215243"/>
              <a:ext cx="545380" cy="798422"/>
            </a:xfrm>
            <a:prstGeom prst="rect">
              <a:avLst/>
            </a:prstGeom>
            <a:noFill/>
            <a:ln>
              <a:noFill/>
            </a:ln>
          </p:spPr>
        </p:pic>
        <p:pic>
          <p:nvPicPr>
            <p:cNvPr id="544" name="Google Shape;544;p18"/>
            <p:cNvPicPr preferRelativeResize="0"/>
            <p:nvPr/>
          </p:nvPicPr>
          <p:blipFill rotWithShape="1">
            <a:blip r:embed="rId3">
              <a:alphaModFix/>
            </a:blip>
            <a:srcRect l="22654" t="12077" r="23636" b="9292"/>
            <a:stretch/>
          </p:blipFill>
          <p:spPr>
            <a:xfrm>
              <a:off x="5791188" y="1215243"/>
              <a:ext cx="545380" cy="798422"/>
            </a:xfrm>
            <a:prstGeom prst="rect">
              <a:avLst/>
            </a:prstGeom>
            <a:noFill/>
            <a:ln>
              <a:noFill/>
            </a:ln>
          </p:spPr>
        </p:pic>
        <p:pic>
          <p:nvPicPr>
            <p:cNvPr id="545" name="Google Shape;545;p18"/>
            <p:cNvPicPr preferRelativeResize="0"/>
            <p:nvPr/>
          </p:nvPicPr>
          <p:blipFill rotWithShape="1">
            <a:blip r:embed="rId3">
              <a:alphaModFix/>
            </a:blip>
            <a:srcRect l="22654" t="12077" r="23636" b="9292"/>
            <a:stretch/>
          </p:blipFill>
          <p:spPr>
            <a:xfrm>
              <a:off x="6478862" y="1215243"/>
              <a:ext cx="545380" cy="798422"/>
            </a:xfrm>
            <a:prstGeom prst="rect">
              <a:avLst/>
            </a:prstGeom>
            <a:noFill/>
            <a:ln>
              <a:noFill/>
            </a:ln>
          </p:spPr>
        </p:pic>
        <p:pic>
          <p:nvPicPr>
            <p:cNvPr id="546" name="Google Shape;546;p18"/>
            <p:cNvPicPr preferRelativeResize="0"/>
            <p:nvPr/>
          </p:nvPicPr>
          <p:blipFill rotWithShape="1">
            <a:blip r:embed="rId3">
              <a:alphaModFix/>
            </a:blip>
            <a:srcRect l="22654" t="12077" r="23636" b="9292"/>
            <a:stretch/>
          </p:blipFill>
          <p:spPr>
            <a:xfrm>
              <a:off x="7171607" y="1215243"/>
              <a:ext cx="545380" cy="798422"/>
            </a:xfrm>
            <a:prstGeom prst="rect">
              <a:avLst/>
            </a:prstGeom>
            <a:noFill/>
            <a:ln>
              <a:noFill/>
            </a:ln>
          </p:spPr>
        </p:pic>
        <p:pic>
          <p:nvPicPr>
            <p:cNvPr id="547" name="Google Shape;547;p18"/>
            <p:cNvPicPr preferRelativeResize="0"/>
            <p:nvPr/>
          </p:nvPicPr>
          <p:blipFill rotWithShape="1">
            <a:blip r:embed="rId3">
              <a:alphaModFix/>
            </a:blip>
            <a:srcRect l="22654" t="12077" r="23636" b="9292"/>
            <a:stretch/>
          </p:blipFill>
          <p:spPr>
            <a:xfrm>
              <a:off x="7864352" y="1215243"/>
              <a:ext cx="545380" cy="798422"/>
            </a:xfrm>
            <a:prstGeom prst="rect">
              <a:avLst/>
            </a:prstGeom>
            <a:noFill/>
            <a:ln>
              <a:noFill/>
            </a:ln>
          </p:spPr>
        </p:pic>
      </p:grpSp>
      <p:grpSp>
        <p:nvGrpSpPr>
          <p:cNvPr id="548" name="Google Shape;548;p18"/>
          <p:cNvGrpSpPr/>
          <p:nvPr/>
        </p:nvGrpSpPr>
        <p:grpSpPr>
          <a:xfrm>
            <a:off x="1343297" y="2203904"/>
            <a:ext cx="9493709" cy="702368"/>
            <a:chOff x="1343297" y="2203904"/>
            <a:chExt cx="9493709" cy="702368"/>
          </a:xfrm>
        </p:grpSpPr>
        <p:pic>
          <p:nvPicPr>
            <p:cNvPr id="549" name="Google Shape;549;p18"/>
            <p:cNvPicPr preferRelativeResize="0"/>
            <p:nvPr/>
          </p:nvPicPr>
          <p:blipFill rotWithShape="1">
            <a:blip r:embed="rId4">
              <a:alphaModFix/>
            </a:blip>
            <a:srcRect l="18989" t="17170" r="19869" b="13370"/>
            <a:stretch/>
          </p:blipFill>
          <p:spPr>
            <a:xfrm>
              <a:off x="1343297" y="2203904"/>
              <a:ext cx="620813" cy="702368"/>
            </a:xfrm>
            <a:prstGeom prst="rect">
              <a:avLst/>
            </a:prstGeom>
            <a:noFill/>
            <a:ln>
              <a:noFill/>
            </a:ln>
          </p:spPr>
        </p:pic>
        <p:pic>
          <p:nvPicPr>
            <p:cNvPr id="550" name="Google Shape;550;p18"/>
            <p:cNvPicPr preferRelativeResize="0"/>
            <p:nvPr/>
          </p:nvPicPr>
          <p:blipFill rotWithShape="1">
            <a:blip r:embed="rId4">
              <a:alphaModFix/>
            </a:blip>
            <a:srcRect l="18989" t="17170" r="19869" b="13370"/>
            <a:stretch/>
          </p:blipFill>
          <p:spPr>
            <a:xfrm>
              <a:off x="2030971" y="2203904"/>
              <a:ext cx="620813" cy="702368"/>
            </a:xfrm>
            <a:prstGeom prst="rect">
              <a:avLst/>
            </a:prstGeom>
            <a:noFill/>
            <a:ln>
              <a:noFill/>
            </a:ln>
          </p:spPr>
        </p:pic>
        <p:pic>
          <p:nvPicPr>
            <p:cNvPr id="551" name="Google Shape;551;p18"/>
            <p:cNvPicPr preferRelativeResize="0"/>
            <p:nvPr/>
          </p:nvPicPr>
          <p:blipFill rotWithShape="1">
            <a:blip r:embed="rId4">
              <a:alphaModFix/>
            </a:blip>
            <a:srcRect l="18989" t="17170" r="19869" b="13370"/>
            <a:stretch/>
          </p:blipFill>
          <p:spPr>
            <a:xfrm>
              <a:off x="2718645" y="2203904"/>
              <a:ext cx="620813" cy="702368"/>
            </a:xfrm>
            <a:prstGeom prst="rect">
              <a:avLst/>
            </a:prstGeom>
            <a:noFill/>
            <a:ln>
              <a:noFill/>
            </a:ln>
          </p:spPr>
        </p:pic>
        <p:pic>
          <p:nvPicPr>
            <p:cNvPr id="552" name="Google Shape;552;p18"/>
            <p:cNvPicPr preferRelativeResize="0"/>
            <p:nvPr/>
          </p:nvPicPr>
          <p:blipFill rotWithShape="1">
            <a:blip r:embed="rId4">
              <a:alphaModFix/>
            </a:blip>
            <a:srcRect l="18989" t="17170" r="19869" b="13370"/>
            <a:stretch/>
          </p:blipFill>
          <p:spPr>
            <a:xfrm>
              <a:off x="3406319" y="2203904"/>
              <a:ext cx="620813" cy="702368"/>
            </a:xfrm>
            <a:prstGeom prst="rect">
              <a:avLst/>
            </a:prstGeom>
            <a:noFill/>
            <a:ln>
              <a:noFill/>
            </a:ln>
          </p:spPr>
        </p:pic>
        <p:pic>
          <p:nvPicPr>
            <p:cNvPr id="553" name="Google Shape;553;p18"/>
            <p:cNvPicPr preferRelativeResize="0"/>
            <p:nvPr/>
          </p:nvPicPr>
          <p:blipFill rotWithShape="1">
            <a:blip r:embed="rId4">
              <a:alphaModFix/>
            </a:blip>
            <a:srcRect l="18989" t="17170" r="19869" b="13370"/>
            <a:stretch/>
          </p:blipFill>
          <p:spPr>
            <a:xfrm>
              <a:off x="4093993" y="2203904"/>
              <a:ext cx="620813" cy="702368"/>
            </a:xfrm>
            <a:prstGeom prst="rect">
              <a:avLst/>
            </a:prstGeom>
            <a:noFill/>
            <a:ln>
              <a:noFill/>
            </a:ln>
          </p:spPr>
        </p:pic>
        <p:pic>
          <p:nvPicPr>
            <p:cNvPr id="554" name="Google Shape;554;p18"/>
            <p:cNvPicPr preferRelativeResize="0"/>
            <p:nvPr/>
          </p:nvPicPr>
          <p:blipFill rotWithShape="1">
            <a:blip r:embed="rId4">
              <a:alphaModFix/>
            </a:blip>
            <a:srcRect l="18989" t="17170" r="19869" b="13370"/>
            <a:stretch/>
          </p:blipFill>
          <p:spPr>
            <a:xfrm>
              <a:off x="4781667" y="2203904"/>
              <a:ext cx="620813" cy="702368"/>
            </a:xfrm>
            <a:prstGeom prst="rect">
              <a:avLst/>
            </a:prstGeom>
            <a:noFill/>
            <a:ln>
              <a:noFill/>
            </a:ln>
          </p:spPr>
        </p:pic>
        <p:pic>
          <p:nvPicPr>
            <p:cNvPr id="555" name="Google Shape;555;p18"/>
            <p:cNvPicPr preferRelativeResize="0"/>
            <p:nvPr/>
          </p:nvPicPr>
          <p:blipFill rotWithShape="1">
            <a:blip r:embed="rId4">
              <a:alphaModFix/>
            </a:blip>
            <a:srcRect l="18989" t="17170" r="19869" b="13370"/>
            <a:stretch/>
          </p:blipFill>
          <p:spPr>
            <a:xfrm>
              <a:off x="5469341" y="2203904"/>
              <a:ext cx="620813" cy="702368"/>
            </a:xfrm>
            <a:prstGeom prst="rect">
              <a:avLst/>
            </a:prstGeom>
            <a:noFill/>
            <a:ln>
              <a:noFill/>
            </a:ln>
          </p:spPr>
        </p:pic>
        <p:pic>
          <p:nvPicPr>
            <p:cNvPr id="556" name="Google Shape;556;p18"/>
            <p:cNvPicPr preferRelativeResize="0"/>
            <p:nvPr/>
          </p:nvPicPr>
          <p:blipFill rotWithShape="1">
            <a:blip r:embed="rId4">
              <a:alphaModFix/>
            </a:blip>
            <a:srcRect l="18989" t="17170" r="19869" b="13370"/>
            <a:stretch/>
          </p:blipFill>
          <p:spPr>
            <a:xfrm>
              <a:off x="6157015" y="2203904"/>
              <a:ext cx="620813" cy="702368"/>
            </a:xfrm>
            <a:prstGeom prst="rect">
              <a:avLst/>
            </a:prstGeom>
            <a:noFill/>
            <a:ln>
              <a:noFill/>
            </a:ln>
          </p:spPr>
        </p:pic>
        <p:pic>
          <p:nvPicPr>
            <p:cNvPr id="557" name="Google Shape;557;p18"/>
            <p:cNvPicPr preferRelativeResize="0"/>
            <p:nvPr/>
          </p:nvPicPr>
          <p:blipFill rotWithShape="1">
            <a:blip r:embed="rId4">
              <a:alphaModFix/>
            </a:blip>
            <a:srcRect l="18989" t="17170" r="19869" b="13370"/>
            <a:stretch/>
          </p:blipFill>
          <p:spPr>
            <a:xfrm>
              <a:off x="6844689" y="2203904"/>
              <a:ext cx="620813" cy="702368"/>
            </a:xfrm>
            <a:prstGeom prst="rect">
              <a:avLst/>
            </a:prstGeom>
            <a:noFill/>
            <a:ln>
              <a:noFill/>
            </a:ln>
          </p:spPr>
        </p:pic>
        <p:pic>
          <p:nvPicPr>
            <p:cNvPr id="558" name="Google Shape;558;p18"/>
            <p:cNvPicPr preferRelativeResize="0"/>
            <p:nvPr/>
          </p:nvPicPr>
          <p:blipFill rotWithShape="1">
            <a:blip r:embed="rId4">
              <a:alphaModFix/>
            </a:blip>
            <a:srcRect l="18989" t="17170" r="19870" b="13370"/>
            <a:stretch/>
          </p:blipFill>
          <p:spPr>
            <a:xfrm>
              <a:off x="7465497" y="2203904"/>
              <a:ext cx="620813" cy="702368"/>
            </a:xfrm>
            <a:prstGeom prst="rect">
              <a:avLst/>
            </a:prstGeom>
            <a:noFill/>
            <a:ln>
              <a:noFill/>
            </a:ln>
          </p:spPr>
        </p:pic>
        <p:pic>
          <p:nvPicPr>
            <p:cNvPr id="559" name="Google Shape;559;p18"/>
            <p:cNvPicPr preferRelativeResize="0"/>
            <p:nvPr/>
          </p:nvPicPr>
          <p:blipFill rotWithShape="1">
            <a:blip r:embed="rId4">
              <a:alphaModFix/>
            </a:blip>
            <a:srcRect l="18989" t="17170" r="19870" b="13370"/>
            <a:stretch/>
          </p:blipFill>
          <p:spPr>
            <a:xfrm>
              <a:off x="8153171" y="2203904"/>
              <a:ext cx="620813" cy="702368"/>
            </a:xfrm>
            <a:prstGeom prst="rect">
              <a:avLst/>
            </a:prstGeom>
            <a:noFill/>
            <a:ln>
              <a:noFill/>
            </a:ln>
          </p:spPr>
        </p:pic>
        <p:pic>
          <p:nvPicPr>
            <p:cNvPr id="560" name="Google Shape;560;p18"/>
            <p:cNvPicPr preferRelativeResize="0"/>
            <p:nvPr/>
          </p:nvPicPr>
          <p:blipFill rotWithShape="1">
            <a:blip r:embed="rId4">
              <a:alphaModFix/>
            </a:blip>
            <a:srcRect l="18989" t="17170" r="19870" b="13370"/>
            <a:stretch/>
          </p:blipFill>
          <p:spPr>
            <a:xfrm>
              <a:off x="8840845" y="2203904"/>
              <a:ext cx="620813" cy="702368"/>
            </a:xfrm>
            <a:prstGeom prst="rect">
              <a:avLst/>
            </a:prstGeom>
            <a:noFill/>
            <a:ln>
              <a:noFill/>
            </a:ln>
          </p:spPr>
        </p:pic>
        <p:pic>
          <p:nvPicPr>
            <p:cNvPr id="561" name="Google Shape;561;p18"/>
            <p:cNvPicPr preferRelativeResize="0"/>
            <p:nvPr/>
          </p:nvPicPr>
          <p:blipFill rotWithShape="1">
            <a:blip r:embed="rId4">
              <a:alphaModFix/>
            </a:blip>
            <a:srcRect l="18989" t="17170" r="19870" b="13370"/>
            <a:stretch/>
          </p:blipFill>
          <p:spPr>
            <a:xfrm>
              <a:off x="9528519" y="2203904"/>
              <a:ext cx="620813" cy="702368"/>
            </a:xfrm>
            <a:prstGeom prst="rect">
              <a:avLst/>
            </a:prstGeom>
            <a:noFill/>
            <a:ln>
              <a:noFill/>
            </a:ln>
          </p:spPr>
        </p:pic>
        <p:pic>
          <p:nvPicPr>
            <p:cNvPr id="562" name="Google Shape;562;p18"/>
            <p:cNvPicPr preferRelativeResize="0"/>
            <p:nvPr/>
          </p:nvPicPr>
          <p:blipFill rotWithShape="1">
            <a:blip r:embed="rId4">
              <a:alphaModFix/>
            </a:blip>
            <a:srcRect l="18989" t="17170" r="19870" b="13370"/>
            <a:stretch/>
          </p:blipFill>
          <p:spPr>
            <a:xfrm>
              <a:off x="10216193" y="2203904"/>
              <a:ext cx="620813" cy="702368"/>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263525" y="676894"/>
            <a:ext cx="11736388" cy="5759531"/>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1800"/>
              <a:buFont typeface="Arial"/>
              <a:buNone/>
            </a:pPr>
            <a:r>
              <a:rPr lang="en-GB" sz="2400" b="1" i="0" u="none" strike="noStrike" cap="none" dirty="0">
                <a:solidFill>
                  <a:srgbClr val="222222"/>
                </a:solidFill>
                <a:latin typeface="Century Gothic"/>
                <a:ea typeface="Century Gothic"/>
                <a:cs typeface="Century Gothic"/>
                <a:sym typeface="Century Gothic"/>
              </a:rPr>
              <a:t>Summary</a:t>
            </a:r>
            <a:endParaRPr dirty="0"/>
          </a:p>
          <a:p>
            <a:pPr marL="0" marR="0" lvl="0" indent="0" algn="l" rtl="0">
              <a:lnSpc>
                <a:spcPct val="110000"/>
              </a:lnSpc>
              <a:spcBef>
                <a:spcPts val="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Key Vocabulary and Sentence Stems </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Diagnostic Question</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Learning Objective</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Starter – Writing numbers in </a:t>
            </a:r>
            <a:r>
              <a:rPr lang="en-GB" sz="1800" dirty="0">
                <a:solidFill>
                  <a:srgbClr val="222222"/>
                </a:solidFill>
                <a:latin typeface="Century Gothic"/>
                <a:ea typeface="Century Gothic"/>
                <a:cs typeface="Century Gothic"/>
                <a:sym typeface="Century Gothic"/>
              </a:rPr>
              <a:t>numeral</a:t>
            </a:r>
            <a:r>
              <a:rPr lang="en-GB" sz="1800" b="0" i="0" u="none" strike="noStrike" cap="none" dirty="0">
                <a:solidFill>
                  <a:srgbClr val="222222"/>
                </a:solidFill>
                <a:latin typeface="Century Gothic"/>
                <a:ea typeface="Century Gothic"/>
                <a:cs typeface="Century Gothic"/>
                <a:sym typeface="Century Gothic"/>
              </a:rPr>
              <a:t>s and </a:t>
            </a:r>
            <a:r>
              <a:rPr lang="en-GB" sz="1800" dirty="0">
                <a:solidFill>
                  <a:srgbClr val="222222"/>
                </a:solidFill>
                <a:latin typeface="Century Gothic"/>
                <a:ea typeface="Century Gothic"/>
                <a:cs typeface="Century Gothic"/>
                <a:sym typeface="Century Gothic"/>
              </a:rPr>
              <a:t>word</a:t>
            </a:r>
            <a:r>
              <a:rPr lang="en-GB" sz="1800" b="0" i="0" u="none" strike="noStrike" cap="none" dirty="0">
                <a:solidFill>
                  <a:srgbClr val="222222"/>
                </a:solidFill>
                <a:latin typeface="Century Gothic"/>
                <a:ea typeface="Century Gothic"/>
                <a:cs typeface="Century Gothic"/>
                <a:sym typeface="Century Gothic"/>
              </a:rPr>
              <a:t>s</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Let’s Learn</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Recognising different representations</a:t>
            </a:r>
            <a:r>
              <a:rPr lang="en-GB" sz="1800" dirty="0">
                <a:solidFill>
                  <a:srgbClr val="222222"/>
                </a:solidFill>
                <a:latin typeface="Century Gothic"/>
                <a:ea typeface="Century Gothic"/>
                <a:cs typeface="Century Gothic"/>
                <a:sym typeface="Century Gothic"/>
              </a:rPr>
              <a:t>, state the number of tens and ones in each number</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(1) – </a:t>
            </a:r>
            <a:r>
              <a:rPr lang="en-GB" sz="1800" dirty="0">
                <a:solidFill>
                  <a:srgbClr val="222222"/>
                </a:solidFill>
                <a:latin typeface="Century Gothic"/>
                <a:ea typeface="Century Gothic"/>
                <a:cs typeface="Century Gothic"/>
                <a:sym typeface="Century Gothic"/>
              </a:rPr>
              <a:t>Recognising different representations, state the number of tens and ones in each number</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Numbers on a blank 100 square, reasoning with pictorial representations</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(2) – Numbers on a blank 100 square, </a:t>
            </a:r>
            <a:r>
              <a:rPr lang="en-GB" sz="1800" dirty="0">
                <a:solidFill>
                  <a:srgbClr val="222222"/>
                </a:solidFill>
                <a:latin typeface="Century Gothic"/>
                <a:ea typeface="Century Gothic"/>
                <a:cs typeface="Century Gothic"/>
                <a:sym typeface="Century Gothic"/>
              </a:rPr>
              <a:t>reasoning with pictorial representations</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Making numbers using digit cards, identify tens and ones in a 2-digit number</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(3) – Making numbers using digit cards, </a:t>
            </a:r>
            <a:r>
              <a:rPr lang="en-GB" sz="1800" dirty="0">
                <a:solidFill>
                  <a:srgbClr val="222222"/>
                </a:solidFill>
                <a:latin typeface="Century Gothic"/>
                <a:ea typeface="Century Gothic"/>
                <a:cs typeface="Century Gothic"/>
                <a:sym typeface="Century Gothic"/>
              </a:rPr>
              <a:t>identify tens and ones in a 2-digit number</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Let’s Reflect </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Support Slides – Represent numbers to 50</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graphicFrame>
        <p:nvGraphicFramePr>
          <p:cNvPr id="60" name="Google Shape;60;p3"/>
          <p:cNvGraphicFramePr/>
          <p:nvPr>
            <p:extLst>
              <p:ext uri="{D42A27DB-BD31-4B8C-83A1-F6EECF244321}">
                <p14:modId xmlns:p14="http://schemas.microsoft.com/office/powerpoint/2010/main" val="580786044"/>
              </p:ext>
            </p:extLst>
          </p:nvPr>
        </p:nvGraphicFramePr>
        <p:xfrm>
          <a:off x="263524" y="1155866"/>
          <a:ext cx="11736400" cy="2743020"/>
        </p:xfrm>
        <a:graphic>
          <a:graphicData uri="http://schemas.openxmlformats.org/drawingml/2006/table">
            <a:tbl>
              <a:tblPr firstRow="1" bandRow="1">
                <a:noFill/>
                <a:tableStyleId>{2DE097EA-1594-49EE-A4E3-BEE5D781BF0E}</a:tableStyleId>
              </a:tblPr>
              <a:tblGrid>
                <a:gridCol w="5868200">
                  <a:extLst>
                    <a:ext uri="{9D8B030D-6E8A-4147-A177-3AD203B41FA5}">
                      <a16:colId xmlns:a16="http://schemas.microsoft.com/office/drawing/2014/main" val="20000"/>
                    </a:ext>
                  </a:extLst>
                </a:gridCol>
                <a:gridCol w="5868200">
                  <a:extLst>
                    <a:ext uri="{9D8B030D-6E8A-4147-A177-3AD203B41FA5}">
                      <a16:colId xmlns:a16="http://schemas.microsoft.com/office/drawing/2014/main" val="20001"/>
                    </a:ext>
                  </a:extLst>
                </a:gridCol>
              </a:tblGrid>
              <a:tr h="228600">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dirty="0">
                          <a:solidFill>
                            <a:srgbClr val="222222"/>
                          </a:solidFill>
                          <a:latin typeface="Century Gothic"/>
                          <a:ea typeface="Century Gothic"/>
                          <a:cs typeface="Century Gothic"/>
                          <a:sym typeface="Century Gothic"/>
                        </a:rPr>
                        <a:t>numeral</a:t>
                      </a:r>
                      <a:endParaRPr sz="1800" b="0" u="none" strike="noStrike" cap="none" dirty="0">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a:solidFill>
                            <a:srgbClr val="222222"/>
                          </a:solidFill>
                          <a:latin typeface="Century Gothic"/>
                          <a:ea typeface="Century Gothic"/>
                          <a:cs typeface="Century Gothic"/>
                          <a:sym typeface="Century Gothic"/>
                        </a:rPr>
                        <a:t>numbers</a:t>
                      </a:r>
                      <a:endParaRPr sz="1800" b="0" u="none" strike="noStrike" cap="none">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dirty="0">
                          <a:solidFill>
                            <a:srgbClr val="222222"/>
                          </a:solidFill>
                          <a:latin typeface="Century Gothic"/>
                          <a:ea typeface="Century Gothic"/>
                          <a:cs typeface="Century Gothic"/>
                          <a:sym typeface="Century Gothic"/>
                        </a:rPr>
                        <a:t>more</a:t>
                      </a:r>
                      <a:endParaRPr sz="1800" b="0" u="none" strike="noStrike" cap="none" dirty="0">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Clr>
                          <a:srgbClr val="222222"/>
                        </a:buClr>
                        <a:buSzPts val="1800"/>
                        <a:buFont typeface="Century Gothic"/>
                        <a:buNone/>
                      </a:pPr>
                      <a:r>
                        <a:rPr lang="en-GB" sz="1800" dirty="0">
                          <a:solidFill>
                            <a:srgbClr val="222222"/>
                          </a:solidFill>
                          <a:latin typeface="Century Gothic"/>
                          <a:ea typeface="Century Gothic"/>
                          <a:cs typeface="Century Gothic"/>
                          <a:sym typeface="Century Gothic"/>
                        </a:rPr>
                        <a:t>fewer</a:t>
                      </a:r>
                      <a:endParaRPr sz="1800" b="0" u="none" strike="noStrike" cap="none" dirty="0">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Clr>
                          <a:srgbClr val="222222"/>
                        </a:buClr>
                        <a:buSzPts val="1800"/>
                        <a:buFont typeface="Century Gothic"/>
                        <a:buNone/>
                      </a:pPr>
                      <a:r>
                        <a:rPr lang="en-GB" sz="1800">
                          <a:solidFill>
                            <a:srgbClr val="222222"/>
                          </a:solidFill>
                          <a:latin typeface="Century Gothic"/>
                          <a:ea typeface="Century Gothic"/>
                          <a:cs typeface="Century Gothic"/>
                          <a:sym typeface="Century Gothic"/>
                        </a:rPr>
                        <a:t>great</a:t>
                      </a:r>
                      <a:r>
                        <a:rPr lang="en-GB" sz="1800" b="0" u="none" strike="noStrike" cap="none">
                          <a:solidFill>
                            <a:srgbClr val="222222"/>
                          </a:solidFill>
                          <a:latin typeface="Century Gothic"/>
                          <a:ea typeface="Century Gothic"/>
                          <a:cs typeface="Century Gothic"/>
                          <a:sym typeface="Century Gothic"/>
                        </a:rPr>
                        <a:t>est</a:t>
                      </a:r>
                      <a:endParaRPr sz="1800" b="0" u="none" strike="noStrike" cap="none">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a:solidFill>
                            <a:srgbClr val="222222"/>
                          </a:solidFill>
                          <a:latin typeface="Century Gothic"/>
                          <a:ea typeface="Century Gothic"/>
                          <a:cs typeface="Century Gothic"/>
                          <a:sym typeface="Century Gothic"/>
                        </a:rPr>
                        <a:t>smallest</a:t>
                      </a:r>
                      <a:endParaRPr sz="1800" b="0" u="none" strike="noStrike" cap="none">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GB" sz="1800">
                          <a:solidFill>
                            <a:srgbClr val="222222"/>
                          </a:solidFill>
                          <a:latin typeface="Century Gothic"/>
                          <a:ea typeface="Century Gothic"/>
                          <a:cs typeface="Century Gothic"/>
                          <a:sym typeface="Century Gothic"/>
                        </a:rPr>
                        <a:t>greater than</a:t>
                      </a:r>
                      <a:endParaRPr sz="1800" b="0" u="none" strike="noStrike" cap="none">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less than</a:t>
                      </a:r>
                      <a:endParaRPr sz="1800" b="0" u="none" strike="noStrike" cap="none" dirty="0">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a:solidFill>
                            <a:srgbClr val="222222"/>
                          </a:solidFill>
                          <a:latin typeface="Century Gothic"/>
                          <a:ea typeface="Century Gothic"/>
                          <a:cs typeface="Century Gothic"/>
                          <a:sym typeface="Century Gothic"/>
                        </a:rPr>
                        <a:t>partitioning</a:t>
                      </a:r>
                      <a:endParaRPr sz="1800" b="0" u="none" strike="noStrike" cap="none">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dirty="0">
                          <a:solidFill>
                            <a:srgbClr val="222222"/>
                          </a:solidFill>
                          <a:latin typeface="Century Gothic"/>
                          <a:ea typeface="Century Gothic"/>
                          <a:cs typeface="Century Gothic"/>
                          <a:sym typeface="Century Gothic"/>
                        </a:rPr>
                        <a:t>tens and ones</a:t>
                      </a:r>
                      <a:endParaRPr sz="1800" b="0" u="none" strike="noStrike" cap="none" dirty="0">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a:solidFill>
                            <a:srgbClr val="222222"/>
                          </a:solidFill>
                          <a:latin typeface="Century Gothic"/>
                          <a:ea typeface="Century Gothic"/>
                          <a:cs typeface="Century Gothic"/>
                          <a:sym typeface="Century Gothic"/>
                        </a:rPr>
                        <a:t>represent</a:t>
                      </a:r>
                      <a:endParaRPr sz="1800" b="0" u="none" strike="noStrike" cap="none">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dirty="0">
                          <a:solidFill>
                            <a:srgbClr val="222222"/>
                          </a:solidFill>
                          <a:latin typeface="Century Gothic"/>
                          <a:ea typeface="Century Gothic"/>
                          <a:cs typeface="Century Gothic"/>
                          <a:sym typeface="Century Gothic"/>
                        </a:rPr>
                        <a:t>digit</a:t>
                      </a:r>
                      <a:endParaRPr sz="1800" b="0" u="none" strike="noStrike" cap="none" dirty="0">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5"/>
                  </a:ext>
                </a:extLst>
              </a:tr>
            </a:tbl>
          </a:graphicData>
        </a:graphic>
      </p:graphicFrame>
      <p:sp>
        <p:nvSpPr>
          <p:cNvPr id="61" name="Google Shape;61;p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Key Vocabulary</a:t>
            </a:r>
            <a:endParaRPr/>
          </a:p>
        </p:txBody>
      </p:sp>
      <p:sp>
        <p:nvSpPr>
          <p:cNvPr id="62" name="Google Shape;62;p3"/>
          <p:cNvSpPr txBox="1"/>
          <p:nvPr/>
        </p:nvSpPr>
        <p:spPr>
          <a:xfrm>
            <a:off x="263524" y="4070511"/>
            <a:ext cx="2717100" cy="4239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277BD"/>
              </a:buClr>
              <a:buSzPts val="1600"/>
              <a:buFont typeface="Arial"/>
              <a:buNone/>
            </a:pPr>
            <a:r>
              <a:rPr lang="en-GB" sz="1600" b="1" i="0" u="none" strike="noStrike" cap="none">
                <a:solidFill>
                  <a:srgbClr val="0277BD"/>
                </a:solidFill>
                <a:latin typeface="Century Gothic"/>
                <a:ea typeface="Century Gothic"/>
                <a:cs typeface="Century Gothic"/>
                <a:sym typeface="Century Gothic"/>
              </a:rPr>
              <a:t>Sentence Stems</a:t>
            </a:r>
            <a:endParaRPr/>
          </a:p>
        </p:txBody>
      </p:sp>
      <p:sp>
        <p:nvSpPr>
          <p:cNvPr id="63" name="Google Shape;63;p3"/>
          <p:cNvSpPr txBox="1"/>
          <p:nvPr/>
        </p:nvSpPr>
        <p:spPr>
          <a:xfrm>
            <a:off x="263536" y="4446725"/>
            <a:ext cx="11736300" cy="20319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b="0" i="0" u="none" strike="noStrike" cap="none" dirty="0">
                <a:solidFill>
                  <a:srgbClr val="222222"/>
                </a:solidFill>
                <a:latin typeface="Century Gothic"/>
                <a:ea typeface="Century Gothic"/>
                <a:cs typeface="Century Gothic"/>
                <a:sym typeface="Century Gothic"/>
              </a:rPr>
              <a:t>Ten ones are equal to one ten.</a:t>
            </a:r>
            <a:endParaRPr dirty="0"/>
          </a:p>
          <a:p>
            <a:pPr marL="0" marR="0" lvl="0" indent="0" algn="l" rtl="0">
              <a:lnSpc>
                <a:spcPct val="150000"/>
              </a:lnSpc>
              <a:spcBef>
                <a:spcPts val="0"/>
              </a:spcBef>
              <a:spcAft>
                <a:spcPts val="0"/>
              </a:spcAft>
              <a:buNone/>
            </a:pPr>
            <a:r>
              <a:rPr lang="en-GB" sz="1800" b="0" i="0" u="none" strike="noStrike" cap="none" dirty="0">
                <a:solidFill>
                  <a:srgbClr val="222222"/>
                </a:solidFill>
                <a:latin typeface="Century Gothic"/>
                <a:ea typeface="Century Gothic"/>
                <a:cs typeface="Century Gothic"/>
                <a:sym typeface="Century Gothic"/>
              </a:rPr>
              <a:t>(number) ones are equal to (number) tens.</a:t>
            </a:r>
            <a:endParaRPr dirty="0"/>
          </a:p>
          <a:p>
            <a:pPr marL="285750" marR="0" lvl="0" indent="-285750" algn="l" rtl="0">
              <a:lnSpc>
                <a:spcPct val="150000"/>
              </a:lnSpc>
              <a:spcBef>
                <a:spcPts val="0"/>
              </a:spcBef>
              <a:spcAft>
                <a:spcPts val="0"/>
              </a:spcAft>
              <a:buClr>
                <a:srgbClr val="222222"/>
              </a:buClr>
              <a:buSzPts val="1800"/>
              <a:buFont typeface="Arial"/>
              <a:buChar char="•"/>
            </a:pPr>
            <a:r>
              <a:rPr lang="en-GB" sz="1800" b="0" i="0" u="none" strike="noStrike" cap="none" dirty="0">
                <a:solidFill>
                  <a:srgbClr val="222222"/>
                </a:solidFill>
                <a:latin typeface="Century Gothic"/>
                <a:ea typeface="Century Gothic"/>
                <a:cs typeface="Century Gothic"/>
                <a:sym typeface="Century Gothic"/>
              </a:rPr>
              <a:t>10 ones are equal to 1 ten.</a:t>
            </a:r>
            <a:endParaRPr dirty="0"/>
          </a:p>
          <a:p>
            <a:pPr marL="0" marR="0" lvl="0" indent="0" algn="l" rtl="0">
              <a:lnSpc>
                <a:spcPct val="150000"/>
              </a:lnSpc>
              <a:spcBef>
                <a:spcPts val="0"/>
              </a:spcBef>
              <a:spcAft>
                <a:spcPts val="0"/>
              </a:spcAft>
              <a:buNone/>
            </a:pPr>
            <a:r>
              <a:rPr lang="en-GB" sz="1800" b="0" i="0" u="none" strike="noStrike" cap="none" dirty="0">
                <a:solidFill>
                  <a:srgbClr val="222222"/>
                </a:solidFill>
                <a:latin typeface="Century Gothic"/>
                <a:ea typeface="Century Gothic"/>
                <a:cs typeface="Century Gothic"/>
                <a:sym typeface="Century Gothic"/>
              </a:rPr>
              <a:t>There is/ are (digit) ten(s) and (digit) one(s). The number is (number).</a:t>
            </a:r>
            <a:endParaRPr dirty="0"/>
          </a:p>
          <a:p>
            <a:pPr marL="285750" marR="0" lvl="0" indent="-285750" algn="l" rtl="0">
              <a:lnSpc>
                <a:spcPct val="150000"/>
              </a:lnSpc>
              <a:spcBef>
                <a:spcPts val="0"/>
              </a:spcBef>
              <a:spcAft>
                <a:spcPts val="0"/>
              </a:spcAft>
              <a:buClr>
                <a:srgbClr val="222222"/>
              </a:buClr>
              <a:buSzPts val="1800"/>
              <a:buFont typeface="Arial"/>
              <a:buChar char="•"/>
            </a:pPr>
            <a:r>
              <a:rPr lang="en-GB" sz="1800" b="0" i="0" u="none" strike="noStrike" cap="none" dirty="0">
                <a:solidFill>
                  <a:srgbClr val="222222"/>
                </a:solidFill>
                <a:latin typeface="Century Gothic"/>
                <a:ea typeface="Century Gothic"/>
                <a:cs typeface="Century Gothic"/>
                <a:sym typeface="Century Gothic"/>
              </a:rPr>
              <a:t>There are 3 tens and 1 one. The number is 31.</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4"/>
          <p:cNvSpPr txBox="1">
            <a:spLocks noGrp="1"/>
          </p:cNvSpPr>
          <p:nvPr>
            <p:ph type="body" idx="1"/>
          </p:nvPr>
        </p:nvSpPr>
        <p:spPr>
          <a:xfrm>
            <a:off x="263047" y="1293813"/>
            <a:ext cx="11736887" cy="534987"/>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Which image shows 23?</a:t>
            </a:r>
            <a:endParaRPr dirty="0"/>
          </a:p>
        </p:txBody>
      </p:sp>
      <p:pic>
        <p:nvPicPr>
          <p:cNvPr id="70" name="Google Shape;70;p4"/>
          <p:cNvPicPr preferRelativeResize="0"/>
          <p:nvPr/>
        </p:nvPicPr>
        <p:blipFill rotWithShape="1">
          <a:blip r:embed="rId3">
            <a:alphaModFix/>
          </a:blip>
          <a:srcRect/>
          <a:stretch/>
        </p:blipFill>
        <p:spPr>
          <a:xfrm>
            <a:off x="799668" y="3429000"/>
            <a:ext cx="433387" cy="433387"/>
          </a:xfrm>
          <a:prstGeom prst="rect">
            <a:avLst/>
          </a:prstGeom>
          <a:noFill/>
          <a:ln>
            <a:noFill/>
          </a:ln>
        </p:spPr>
      </p:pic>
      <p:pic>
        <p:nvPicPr>
          <p:cNvPr id="71" name="Google Shape;71;p4"/>
          <p:cNvPicPr preferRelativeResize="0"/>
          <p:nvPr/>
        </p:nvPicPr>
        <p:blipFill rotWithShape="1">
          <a:blip r:embed="rId3">
            <a:alphaModFix/>
          </a:blip>
          <a:srcRect/>
          <a:stretch/>
        </p:blipFill>
        <p:spPr>
          <a:xfrm>
            <a:off x="799667" y="2995611"/>
            <a:ext cx="433387" cy="433387"/>
          </a:xfrm>
          <a:prstGeom prst="rect">
            <a:avLst/>
          </a:prstGeom>
          <a:noFill/>
          <a:ln>
            <a:noFill/>
          </a:ln>
        </p:spPr>
      </p:pic>
      <p:pic>
        <p:nvPicPr>
          <p:cNvPr id="72" name="Google Shape;72;p4"/>
          <p:cNvPicPr preferRelativeResize="0"/>
          <p:nvPr/>
        </p:nvPicPr>
        <p:blipFill rotWithShape="1">
          <a:blip r:embed="rId3">
            <a:alphaModFix/>
          </a:blip>
          <a:srcRect/>
          <a:stretch/>
        </p:blipFill>
        <p:spPr>
          <a:xfrm>
            <a:off x="1513611" y="3428997"/>
            <a:ext cx="433387" cy="433387"/>
          </a:xfrm>
          <a:prstGeom prst="rect">
            <a:avLst/>
          </a:prstGeom>
          <a:noFill/>
          <a:ln>
            <a:noFill/>
          </a:ln>
        </p:spPr>
      </p:pic>
      <p:pic>
        <p:nvPicPr>
          <p:cNvPr id="73" name="Google Shape;73;p4"/>
          <p:cNvPicPr preferRelativeResize="0"/>
          <p:nvPr/>
        </p:nvPicPr>
        <p:blipFill rotWithShape="1">
          <a:blip r:embed="rId3">
            <a:alphaModFix/>
          </a:blip>
          <a:srcRect/>
          <a:stretch/>
        </p:blipFill>
        <p:spPr>
          <a:xfrm>
            <a:off x="1513610" y="2995610"/>
            <a:ext cx="433387" cy="433387"/>
          </a:xfrm>
          <a:prstGeom prst="rect">
            <a:avLst/>
          </a:prstGeom>
          <a:noFill/>
          <a:ln>
            <a:noFill/>
          </a:ln>
        </p:spPr>
      </p:pic>
      <p:pic>
        <p:nvPicPr>
          <p:cNvPr id="74" name="Google Shape;74;p4"/>
          <p:cNvPicPr preferRelativeResize="0"/>
          <p:nvPr/>
        </p:nvPicPr>
        <p:blipFill rotWithShape="1">
          <a:blip r:embed="rId3">
            <a:alphaModFix/>
          </a:blip>
          <a:srcRect/>
          <a:stretch/>
        </p:blipFill>
        <p:spPr>
          <a:xfrm>
            <a:off x="1513610" y="2562223"/>
            <a:ext cx="433387" cy="433387"/>
          </a:xfrm>
          <a:prstGeom prst="rect">
            <a:avLst/>
          </a:prstGeom>
          <a:noFill/>
          <a:ln>
            <a:noFill/>
          </a:ln>
        </p:spPr>
      </p:pic>
      <p:pic>
        <p:nvPicPr>
          <p:cNvPr id="75" name="Google Shape;75;p4"/>
          <p:cNvPicPr preferRelativeResize="0"/>
          <p:nvPr/>
        </p:nvPicPr>
        <p:blipFill rotWithShape="1">
          <a:blip r:embed="rId4">
            <a:alphaModFix/>
          </a:blip>
          <a:srcRect/>
          <a:stretch/>
        </p:blipFill>
        <p:spPr>
          <a:xfrm>
            <a:off x="882578" y="4190111"/>
            <a:ext cx="1064419" cy="1743075"/>
          </a:xfrm>
          <a:prstGeom prst="rect">
            <a:avLst/>
          </a:prstGeom>
          <a:noFill/>
          <a:ln>
            <a:noFill/>
          </a:ln>
        </p:spPr>
      </p:pic>
      <p:pic>
        <p:nvPicPr>
          <p:cNvPr id="76" name="Google Shape;76;p4"/>
          <p:cNvPicPr preferRelativeResize="0"/>
          <p:nvPr/>
        </p:nvPicPr>
        <p:blipFill rotWithShape="1">
          <a:blip r:embed="rId5">
            <a:alphaModFix/>
          </a:blip>
          <a:srcRect/>
          <a:stretch/>
        </p:blipFill>
        <p:spPr>
          <a:xfrm>
            <a:off x="7481965" y="3652141"/>
            <a:ext cx="207169" cy="228600"/>
          </a:xfrm>
          <a:prstGeom prst="rect">
            <a:avLst/>
          </a:prstGeom>
          <a:noFill/>
          <a:ln>
            <a:noFill/>
          </a:ln>
        </p:spPr>
      </p:pic>
      <p:pic>
        <p:nvPicPr>
          <p:cNvPr id="77" name="Google Shape;77;p4"/>
          <p:cNvPicPr preferRelativeResize="0"/>
          <p:nvPr/>
        </p:nvPicPr>
        <p:blipFill rotWithShape="1">
          <a:blip r:embed="rId6">
            <a:alphaModFix/>
          </a:blip>
          <a:srcRect/>
          <a:stretch/>
        </p:blipFill>
        <p:spPr>
          <a:xfrm>
            <a:off x="3346840" y="4223493"/>
            <a:ext cx="207169" cy="1221581"/>
          </a:xfrm>
          <a:prstGeom prst="rect">
            <a:avLst/>
          </a:prstGeom>
          <a:noFill/>
          <a:ln>
            <a:noFill/>
          </a:ln>
        </p:spPr>
      </p:pic>
      <p:pic>
        <p:nvPicPr>
          <p:cNvPr id="78" name="Google Shape;78;p4"/>
          <p:cNvPicPr preferRelativeResize="0"/>
          <p:nvPr/>
        </p:nvPicPr>
        <p:blipFill rotWithShape="1">
          <a:blip r:embed="rId7">
            <a:alphaModFix/>
          </a:blip>
          <a:srcRect/>
          <a:stretch/>
        </p:blipFill>
        <p:spPr>
          <a:xfrm>
            <a:off x="9172864" y="4773487"/>
            <a:ext cx="715889" cy="1789724"/>
          </a:xfrm>
          <a:prstGeom prst="rect">
            <a:avLst/>
          </a:prstGeom>
          <a:noFill/>
          <a:ln>
            <a:noFill/>
          </a:ln>
        </p:spPr>
      </p:pic>
      <p:pic>
        <p:nvPicPr>
          <p:cNvPr id="79" name="Google Shape;79;p4"/>
          <p:cNvPicPr preferRelativeResize="0"/>
          <p:nvPr/>
        </p:nvPicPr>
        <p:blipFill rotWithShape="1">
          <a:blip r:embed="rId7">
            <a:alphaModFix/>
          </a:blip>
          <a:srcRect/>
          <a:stretch/>
        </p:blipFill>
        <p:spPr>
          <a:xfrm>
            <a:off x="7481965" y="4773487"/>
            <a:ext cx="715889" cy="1789724"/>
          </a:xfrm>
          <a:prstGeom prst="rect">
            <a:avLst/>
          </a:prstGeom>
          <a:noFill/>
          <a:ln>
            <a:noFill/>
          </a:ln>
        </p:spPr>
      </p:pic>
      <p:pic>
        <p:nvPicPr>
          <p:cNvPr id="80" name="Google Shape;80;p4"/>
          <p:cNvPicPr preferRelativeResize="0"/>
          <p:nvPr/>
        </p:nvPicPr>
        <p:blipFill rotWithShape="1">
          <a:blip r:embed="rId7">
            <a:alphaModFix/>
          </a:blip>
          <a:srcRect/>
          <a:stretch/>
        </p:blipFill>
        <p:spPr>
          <a:xfrm>
            <a:off x="8327416" y="4773487"/>
            <a:ext cx="715889" cy="1789724"/>
          </a:xfrm>
          <a:prstGeom prst="rect">
            <a:avLst/>
          </a:prstGeom>
          <a:noFill/>
          <a:ln>
            <a:noFill/>
          </a:ln>
        </p:spPr>
      </p:pic>
      <p:pic>
        <p:nvPicPr>
          <p:cNvPr id="81" name="Google Shape;81;p4"/>
          <p:cNvPicPr preferRelativeResize="0"/>
          <p:nvPr/>
        </p:nvPicPr>
        <p:blipFill rotWithShape="1">
          <a:blip r:embed="rId4">
            <a:alphaModFix/>
          </a:blip>
          <a:srcRect/>
          <a:stretch/>
        </p:blipFill>
        <p:spPr>
          <a:xfrm>
            <a:off x="2114709" y="4157663"/>
            <a:ext cx="1064419" cy="1743075"/>
          </a:xfrm>
          <a:prstGeom prst="rect">
            <a:avLst/>
          </a:prstGeom>
          <a:noFill/>
          <a:ln>
            <a:noFill/>
          </a:ln>
        </p:spPr>
      </p:pic>
      <p:pic>
        <p:nvPicPr>
          <p:cNvPr id="82" name="Google Shape;82;p4"/>
          <p:cNvPicPr preferRelativeResize="0"/>
          <p:nvPr/>
        </p:nvPicPr>
        <p:blipFill rotWithShape="1">
          <a:blip r:embed="rId6">
            <a:alphaModFix/>
          </a:blip>
          <a:srcRect/>
          <a:stretch/>
        </p:blipFill>
        <p:spPr>
          <a:xfrm>
            <a:off x="3698644" y="4223492"/>
            <a:ext cx="207169" cy="1221581"/>
          </a:xfrm>
          <a:prstGeom prst="rect">
            <a:avLst/>
          </a:prstGeom>
          <a:noFill/>
          <a:ln>
            <a:noFill/>
          </a:ln>
        </p:spPr>
      </p:pic>
      <p:pic>
        <p:nvPicPr>
          <p:cNvPr id="83" name="Google Shape;83;p4"/>
          <p:cNvPicPr preferRelativeResize="0"/>
          <p:nvPr/>
        </p:nvPicPr>
        <p:blipFill rotWithShape="1">
          <a:blip r:embed="rId6">
            <a:alphaModFix/>
          </a:blip>
          <a:srcRect/>
          <a:stretch/>
        </p:blipFill>
        <p:spPr>
          <a:xfrm>
            <a:off x="4050448" y="4223491"/>
            <a:ext cx="207169" cy="1221581"/>
          </a:xfrm>
          <a:prstGeom prst="rect">
            <a:avLst/>
          </a:prstGeom>
          <a:noFill/>
          <a:ln>
            <a:noFill/>
          </a:ln>
        </p:spPr>
      </p:pic>
      <p:pic>
        <p:nvPicPr>
          <p:cNvPr id="84" name="Google Shape;84;p4"/>
          <p:cNvPicPr preferRelativeResize="0"/>
          <p:nvPr/>
        </p:nvPicPr>
        <p:blipFill rotWithShape="1">
          <a:blip r:embed="rId6">
            <a:alphaModFix/>
          </a:blip>
          <a:srcRect/>
          <a:stretch/>
        </p:blipFill>
        <p:spPr>
          <a:xfrm>
            <a:off x="6755280" y="2690353"/>
            <a:ext cx="207169" cy="1221581"/>
          </a:xfrm>
          <a:prstGeom prst="rect">
            <a:avLst/>
          </a:prstGeom>
          <a:noFill/>
          <a:ln>
            <a:noFill/>
          </a:ln>
        </p:spPr>
      </p:pic>
      <p:pic>
        <p:nvPicPr>
          <p:cNvPr id="85" name="Google Shape;85;p4"/>
          <p:cNvPicPr preferRelativeResize="0"/>
          <p:nvPr/>
        </p:nvPicPr>
        <p:blipFill rotWithShape="1">
          <a:blip r:embed="rId6">
            <a:alphaModFix/>
          </a:blip>
          <a:srcRect/>
          <a:stretch/>
        </p:blipFill>
        <p:spPr>
          <a:xfrm>
            <a:off x="7107084" y="2690352"/>
            <a:ext cx="207169" cy="1221581"/>
          </a:xfrm>
          <a:prstGeom prst="rect">
            <a:avLst/>
          </a:prstGeom>
          <a:noFill/>
          <a:ln>
            <a:noFill/>
          </a:ln>
        </p:spPr>
      </p:pic>
      <p:pic>
        <p:nvPicPr>
          <p:cNvPr id="86" name="Google Shape;86;p4"/>
          <p:cNvPicPr preferRelativeResize="0"/>
          <p:nvPr/>
        </p:nvPicPr>
        <p:blipFill rotWithShape="1">
          <a:blip r:embed="rId5">
            <a:alphaModFix/>
          </a:blip>
          <a:srcRect/>
          <a:stretch/>
        </p:blipFill>
        <p:spPr>
          <a:xfrm>
            <a:off x="7753261" y="3652141"/>
            <a:ext cx="207169" cy="228600"/>
          </a:xfrm>
          <a:prstGeom prst="rect">
            <a:avLst/>
          </a:prstGeom>
          <a:noFill/>
          <a:ln>
            <a:noFill/>
          </a:ln>
        </p:spPr>
      </p:pic>
      <p:pic>
        <p:nvPicPr>
          <p:cNvPr id="87" name="Google Shape;87;p4"/>
          <p:cNvPicPr preferRelativeResize="0"/>
          <p:nvPr/>
        </p:nvPicPr>
        <p:blipFill rotWithShape="1">
          <a:blip r:embed="rId5">
            <a:alphaModFix/>
          </a:blip>
          <a:srcRect/>
          <a:stretch/>
        </p:blipFill>
        <p:spPr>
          <a:xfrm>
            <a:off x="8006225" y="3653629"/>
            <a:ext cx="207169" cy="228600"/>
          </a:xfrm>
          <a:prstGeom prst="rect">
            <a:avLst/>
          </a:prstGeom>
          <a:noFill/>
          <a:ln>
            <a:noFill/>
          </a:ln>
        </p:spPr>
      </p:pic>
      <p:pic>
        <p:nvPicPr>
          <p:cNvPr id="88" name="Google Shape;88;p4"/>
          <p:cNvPicPr preferRelativeResize="0"/>
          <p:nvPr/>
        </p:nvPicPr>
        <p:blipFill rotWithShape="1">
          <a:blip r:embed="rId8">
            <a:alphaModFix/>
          </a:blip>
          <a:srcRect/>
          <a:stretch/>
        </p:blipFill>
        <p:spPr>
          <a:xfrm>
            <a:off x="6661363" y="4773469"/>
            <a:ext cx="755660" cy="37783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5"/>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800"/>
              <a:buFont typeface="Calibri"/>
              <a:buNone/>
            </a:pPr>
            <a:r>
              <a:rPr lang="en-GB"/>
              <a:t>To represent numbers to 100</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6"/>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Starter</a:t>
            </a:r>
            <a:endParaRPr/>
          </a:p>
        </p:txBody>
      </p:sp>
      <p:sp>
        <p:nvSpPr>
          <p:cNvPr id="100" name="Google Shape;100;p6"/>
          <p:cNvSpPr txBox="1">
            <a:spLocks noGrp="1"/>
          </p:cNvSpPr>
          <p:nvPr>
            <p:ph type="body" idx="2"/>
          </p:nvPr>
        </p:nvSpPr>
        <p:spPr>
          <a:xfrm>
            <a:off x="263046" y="1176338"/>
            <a:ext cx="11736887" cy="1580717"/>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dirty="0"/>
              <a:t>Year 3 have some pencils.</a:t>
            </a:r>
            <a:endParaRPr dirty="0"/>
          </a:p>
          <a:p>
            <a:pPr marL="0" lvl="0" indent="0" algn="l" rtl="0">
              <a:lnSpc>
                <a:spcPct val="150000"/>
              </a:lnSpc>
              <a:spcBef>
                <a:spcPts val="1000"/>
              </a:spcBef>
              <a:spcAft>
                <a:spcPts val="0"/>
              </a:spcAft>
              <a:buClr>
                <a:srgbClr val="222222"/>
              </a:buClr>
              <a:buSzPts val="1800"/>
              <a:buNone/>
            </a:pPr>
            <a:r>
              <a:rPr lang="en-GB" b="1" dirty="0"/>
              <a:t>How many pencils are there? Explain to your partner how you counted the pencils.</a:t>
            </a:r>
            <a:endParaRPr dirty="0"/>
          </a:p>
          <a:p>
            <a:pPr marL="0" lvl="0" indent="0" algn="l" rtl="0">
              <a:lnSpc>
                <a:spcPct val="150000"/>
              </a:lnSpc>
              <a:spcBef>
                <a:spcPts val="1000"/>
              </a:spcBef>
              <a:spcAft>
                <a:spcPts val="0"/>
              </a:spcAft>
              <a:buClr>
                <a:srgbClr val="222222"/>
              </a:buClr>
              <a:buSzPts val="1800"/>
              <a:buNone/>
            </a:pPr>
            <a:r>
              <a:rPr lang="en-GB" dirty="0"/>
              <a:t>Write your answer in numerals and words.</a:t>
            </a:r>
            <a:endParaRPr dirty="0"/>
          </a:p>
        </p:txBody>
      </p:sp>
      <p:sp>
        <p:nvSpPr>
          <p:cNvPr id="101" name="Google Shape;101;p6"/>
          <p:cNvSpPr txBox="1"/>
          <p:nvPr/>
        </p:nvSpPr>
        <p:spPr>
          <a:xfrm>
            <a:off x="263046" y="5674649"/>
            <a:ext cx="55578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43A047"/>
                </a:solidFill>
                <a:latin typeface="Century Gothic"/>
                <a:ea typeface="Century Gothic"/>
                <a:cs typeface="Century Gothic"/>
                <a:sym typeface="Century Gothic"/>
              </a:rPr>
              <a:t>There are 54 pencils in numerals</a:t>
            </a:r>
            <a:endParaRPr/>
          </a:p>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There are fifty-four pencils in words.</a:t>
            </a:r>
            <a:endParaRPr/>
          </a:p>
        </p:txBody>
      </p:sp>
      <p:sp>
        <p:nvSpPr>
          <p:cNvPr id="102" name="Google Shape;102;p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103" name="Google Shape;103;p6"/>
          <p:cNvGrpSpPr/>
          <p:nvPr/>
        </p:nvGrpSpPr>
        <p:grpSpPr>
          <a:xfrm>
            <a:off x="2380779" y="3048850"/>
            <a:ext cx="7468156" cy="1742125"/>
            <a:chOff x="2380779" y="3048850"/>
            <a:chExt cx="7468156" cy="1742125"/>
          </a:xfrm>
        </p:grpSpPr>
        <p:grpSp>
          <p:nvGrpSpPr>
            <p:cNvPr id="104" name="Google Shape;104;p6"/>
            <p:cNvGrpSpPr/>
            <p:nvPr/>
          </p:nvGrpSpPr>
          <p:grpSpPr>
            <a:xfrm>
              <a:off x="2380779" y="3048850"/>
              <a:ext cx="3043931" cy="1742125"/>
              <a:chOff x="2380779" y="3048850"/>
              <a:chExt cx="3043931" cy="1742125"/>
            </a:xfrm>
          </p:grpSpPr>
          <p:pic>
            <p:nvPicPr>
              <p:cNvPr id="105" name="Google Shape;105;p6"/>
              <p:cNvPicPr preferRelativeResize="0"/>
              <p:nvPr/>
            </p:nvPicPr>
            <p:blipFill rotWithShape="1">
              <a:blip r:embed="rId3">
                <a:alphaModFix/>
              </a:blip>
              <a:srcRect/>
              <a:stretch/>
            </p:blipFill>
            <p:spPr>
              <a:xfrm>
                <a:off x="2380779" y="3048850"/>
                <a:ext cx="116142" cy="1742125"/>
              </a:xfrm>
              <a:prstGeom prst="rect">
                <a:avLst/>
              </a:prstGeom>
              <a:noFill/>
              <a:ln>
                <a:noFill/>
              </a:ln>
            </p:spPr>
          </p:pic>
          <p:pic>
            <p:nvPicPr>
              <p:cNvPr id="106" name="Google Shape;106;p6"/>
              <p:cNvPicPr preferRelativeResize="0"/>
              <p:nvPr/>
            </p:nvPicPr>
            <p:blipFill rotWithShape="1">
              <a:blip r:embed="rId3">
                <a:alphaModFix/>
              </a:blip>
              <a:srcRect/>
              <a:stretch/>
            </p:blipFill>
            <p:spPr>
              <a:xfrm>
                <a:off x="2701004" y="3048850"/>
                <a:ext cx="116142" cy="1742125"/>
              </a:xfrm>
              <a:prstGeom prst="rect">
                <a:avLst/>
              </a:prstGeom>
              <a:noFill/>
              <a:ln>
                <a:noFill/>
              </a:ln>
            </p:spPr>
          </p:pic>
          <p:pic>
            <p:nvPicPr>
              <p:cNvPr id="107" name="Google Shape;107;p6"/>
              <p:cNvPicPr preferRelativeResize="0"/>
              <p:nvPr/>
            </p:nvPicPr>
            <p:blipFill rotWithShape="1">
              <a:blip r:embed="rId4">
                <a:alphaModFix/>
              </a:blip>
              <a:srcRect/>
              <a:stretch/>
            </p:blipFill>
            <p:spPr>
              <a:xfrm>
                <a:off x="3021215" y="3079700"/>
                <a:ext cx="1099720" cy="1680425"/>
              </a:xfrm>
              <a:prstGeom prst="rect">
                <a:avLst/>
              </a:prstGeom>
              <a:noFill/>
              <a:ln>
                <a:noFill/>
              </a:ln>
            </p:spPr>
          </p:pic>
          <p:pic>
            <p:nvPicPr>
              <p:cNvPr id="108" name="Google Shape;108;p6"/>
              <p:cNvPicPr preferRelativeResize="0"/>
              <p:nvPr/>
            </p:nvPicPr>
            <p:blipFill rotWithShape="1">
              <a:blip r:embed="rId4">
                <a:alphaModFix/>
              </a:blip>
              <a:srcRect/>
              <a:stretch/>
            </p:blipFill>
            <p:spPr>
              <a:xfrm>
                <a:off x="4324990" y="3079700"/>
                <a:ext cx="1099720" cy="1680425"/>
              </a:xfrm>
              <a:prstGeom prst="rect">
                <a:avLst/>
              </a:prstGeom>
              <a:noFill/>
              <a:ln>
                <a:noFill/>
              </a:ln>
            </p:spPr>
          </p:pic>
        </p:grpSp>
        <p:grpSp>
          <p:nvGrpSpPr>
            <p:cNvPr id="109" name="Google Shape;109;p6"/>
            <p:cNvGrpSpPr/>
            <p:nvPr/>
          </p:nvGrpSpPr>
          <p:grpSpPr>
            <a:xfrm>
              <a:off x="5565004" y="3048850"/>
              <a:ext cx="3043931" cy="1742125"/>
              <a:chOff x="2380779" y="3048850"/>
              <a:chExt cx="3043931" cy="1742125"/>
            </a:xfrm>
          </p:grpSpPr>
          <p:pic>
            <p:nvPicPr>
              <p:cNvPr id="110" name="Google Shape;110;p6"/>
              <p:cNvPicPr preferRelativeResize="0"/>
              <p:nvPr/>
            </p:nvPicPr>
            <p:blipFill rotWithShape="1">
              <a:blip r:embed="rId3">
                <a:alphaModFix/>
              </a:blip>
              <a:srcRect/>
              <a:stretch/>
            </p:blipFill>
            <p:spPr>
              <a:xfrm>
                <a:off x="2380779" y="3048850"/>
                <a:ext cx="116142" cy="1742125"/>
              </a:xfrm>
              <a:prstGeom prst="rect">
                <a:avLst/>
              </a:prstGeom>
              <a:noFill/>
              <a:ln>
                <a:noFill/>
              </a:ln>
            </p:spPr>
          </p:pic>
          <p:pic>
            <p:nvPicPr>
              <p:cNvPr id="111" name="Google Shape;111;p6"/>
              <p:cNvPicPr preferRelativeResize="0"/>
              <p:nvPr/>
            </p:nvPicPr>
            <p:blipFill rotWithShape="1">
              <a:blip r:embed="rId3">
                <a:alphaModFix/>
              </a:blip>
              <a:srcRect/>
              <a:stretch/>
            </p:blipFill>
            <p:spPr>
              <a:xfrm>
                <a:off x="2701004" y="3048850"/>
                <a:ext cx="116142" cy="1742125"/>
              </a:xfrm>
              <a:prstGeom prst="rect">
                <a:avLst/>
              </a:prstGeom>
              <a:noFill/>
              <a:ln>
                <a:noFill/>
              </a:ln>
            </p:spPr>
          </p:pic>
          <p:pic>
            <p:nvPicPr>
              <p:cNvPr id="112" name="Google Shape;112;p6"/>
              <p:cNvPicPr preferRelativeResize="0"/>
              <p:nvPr/>
            </p:nvPicPr>
            <p:blipFill rotWithShape="1">
              <a:blip r:embed="rId4">
                <a:alphaModFix/>
              </a:blip>
              <a:srcRect/>
              <a:stretch/>
            </p:blipFill>
            <p:spPr>
              <a:xfrm>
                <a:off x="3021215" y="3079700"/>
                <a:ext cx="1099720" cy="1680425"/>
              </a:xfrm>
              <a:prstGeom prst="rect">
                <a:avLst/>
              </a:prstGeom>
              <a:noFill/>
              <a:ln>
                <a:noFill/>
              </a:ln>
            </p:spPr>
          </p:pic>
          <p:pic>
            <p:nvPicPr>
              <p:cNvPr id="113" name="Google Shape;113;p6"/>
              <p:cNvPicPr preferRelativeResize="0"/>
              <p:nvPr/>
            </p:nvPicPr>
            <p:blipFill rotWithShape="1">
              <a:blip r:embed="rId4">
                <a:alphaModFix/>
              </a:blip>
              <a:srcRect/>
              <a:stretch/>
            </p:blipFill>
            <p:spPr>
              <a:xfrm>
                <a:off x="4324990" y="3079700"/>
                <a:ext cx="1099720" cy="1680425"/>
              </a:xfrm>
              <a:prstGeom prst="rect">
                <a:avLst/>
              </a:prstGeom>
              <a:noFill/>
              <a:ln>
                <a:noFill/>
              </a:ln>
            </p:spPr>
          </p:pic>
        </p:grpSp>
        <p:pic>
          <p:nvPicPr>
            <p:cNvPr id="114" name="Google Shape;114;p6"/>
            <p:cNvPicPr preferRelativeResize="0"/>
            <p:nvPr/>
          </p:nvPicPr>
          <p:blipFill rotWithShape="1">
            <a:blip r:embed="rId4">
              <a:alphaModFix/>
            </a:blip>
            <a:srcRect/>
            <a:stretch/>
          </p:blipFill>
          <p:spPr>
            <a:xfrm>
              <a:off x="8749215" y="3079700"/>
              <a:ext cx="1099720" cy="1680425"/>
            </a:xfrm>
            <a:prstGeom prst="rect">
              <a:avLst/>
            </a:prstGeom>
            <a:noFill/>
            <a:ln>
              <a:noFill/>
            </a:ln>
          </p:spPr>
        </p:pic>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childTnLst>
              </p:cTn>
              <p:nextCondLst>
                <p:cond evt="onClick" delay="0">
                  <p:tgtEl>
                    <p:spTgt spid="10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7"/>
          <p:cNvSpPr/>
          <p:nvPr/>
        </p:nvSpPr>
        <p:spPr>
          <a:xfrm>
            <a:off x="9754475" y="4079425"/>
            <a:ext cx="1866600" cy="1762200"/>
          </a:xfrm>
          <a:prstGeom prst="ellipse">
            <a:avLst/>
          </a:prstGeom>
          <a:noFill/>
          <a:ln w="38100" cap="flat" cmpd="sng">
            <a:solidFill>
              <a:srgbClr val="43A0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7"/>
          <p:cNvSpPr/>
          <p:nvPr/>
        </p:nvSpPr>
        <p:spPr>
          <a:xfrm>
            <a:off x="3872714" y="4370910"/>
            <a:ext cx="2626200" cy="1511100"/>
          </a:xfrm>
          <a:prstGeom prst="ellipse">
            <a:avLst/>
          </a:prstGeom>
          <a:noFill/>
          <a:ln w="38100" cap="flat" cmpd="sng">
            <a:solidFill>
              <a:srgbClr val="43A0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 name="Google Shape;122;p7"/>
          <p:cNvSpPr/>
          <p:nvPr/>
        </p:nvSpPr>
        <p:spPr>
          <a:xfrm>
            <a:off x="6498925" y="1461900"/>
            <a:ext cx="5346600" cy="1594500"/>
          </a:xfrm>
          <a:prstGeom prst="ellipse">
            <a:avLst/>
          </a:prstGeom>
          <a:noFill/>
          <a:ln w="38100" cap="flat" cmpd="sng">
            <a:solidFill>
              <a:srgbClr val="43A0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 name="Google Shape;123;p7"/>
          <p:cNvSpPr/>
          <p:nvPr/>
        </p:nvSpPr>
        <p:spPr>
          <a:xfrm>
            <a:off x="4366829" y="4782197"/>
            <a:ext cx="1638000" cy="688500"/>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222222"/>
                </a:solidFill>
                <a:latin typeface="Century Gothic"/>
                <a:ea typeface="Century Gothic"/>
                <a:cs typeface="Century Gothic"/>
                <a:sym typeface="Century Gothic"/>
              </a:rPr>
              <a:t>forty-three</a:t>
            </a:r>
            <a:endParaRPr/>
          </a:p>
        </p:txBody>
      </p:sp>
      <p:sp>
        <p:nvSpPr>
          <p:cNvPr id="124" name="Google Shape;124;p7"/>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Learn</a:t>
            </a:r>
            <a:endParaRPr/>
          </a:p>
        </p:txBody>
      </p:sp>
      <p:sp>
        <p:nvSpPr>
          <p:cNvPr id="125" name="Google Shape;125;p7"/>
          <p:cNvSpPr txBox="1">
            <a:spLocks noGrp="1"/>
          </p:cNvSpPr>
          <p:nvPr>
            <p:ph type="body" idx="2"/>
          </p:nvPr>
        </p:nvSpPr>
        <p:spPr>
          <a:xfrm>
            <a:off x="263521" y="1058214"/>
            <a:ext cx="11736900" cy="5145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Circle all of the representations below that show the number 43.                                       </a:t>
            </a:r>
            <a:endParaRPr dirty="0"/>
          </a:p>
        </p:txBody>
      </p:sp>
      <p:sp>
        <p:nvSpPr>
          <p:cNvPr id="126" name="Google Shape;126;p7"/>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127" name="Google Shape;127;p7"/>
          <p:cNvGrpSpPr/>
          <p:nvPr/>
        </p:nvGrpSpPr>
        <p:grpSpPr>
          <a:xfrm>
            <a:off x="725483" y="1906237"/>
            <a:ext cx="2779324" cy="1149942"/>
            <a:chOff x="416455" y="1716336"/>
            <a:chExt cx="3712200" cy="1618725"/>
          </a:xfrm>
        </p:grpSpPr>
        <p:sp>
          <p:nvSpPr>
            <p:cNvPr id="128" name="Google Shape;128;p7"/>
            <p:cNvSpPr/>
            <p:nvPr/>
          </p:nvSpPr>
          <p:spPr>
            <a:xfrm>
              <a:off x="416455" y="2148136"/>
              <a:ext cx="300434" cy="300434"/>
            </a:xfrm>
            <a:prstGeom prst="rect">
              <a:avLst/>
            </a:prstGeom>
            <a:solidFill>
              <a:srgbClr val="FFFFFF"/>
            </a:solidFill>
            <a:ln w="127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7"/>
            <p:cNvSpPr/>
            <p:nvPr/>
          </p:nvSpPr>
          <p:spPr>
            <a:xfrm>
              <a:off x="416455" y="2579698"/>
              <a:ext cx="300434" cy="300434"/>
            </a:xfrm>
            <a:prstGeom prst="rect">
              <a:avLst/>
            </a:prstGeom>
            <a:solidFill>
              <a:srgbClr val="FFFFFF"/>
            </a:solidFill>
            <a:ln w="127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7"/>
            <p:cNvSpPr/>
            <p:nvPr/>
          </p:nvSpPr>
          <p:spPr>
            <a:xfrm>
              <a:off x="416455" y="3011260"/>
              <a:ext cx="300434" cy="300434"/>
            </a:xfrm>
            <a:prstGeom prst="rect">
              <a:avLst/>
            </a:prstGeom>
            <a:solidFill>
              <a:srgbClr val="FFFFFF"/>
            </a:solidFill>
            <a:ln w="127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1" name="Google Shape;131;p7"/>
            <p:cNvPicPr preferRelativeResize="0"/>
            <p:nvPr/>
          </p:nvPicPr>
          <p:blipFill rotWithShape="1">
            <a:blip r:embed="rId3">
              <a:alphaModFix/>
            </a:blip>
            <a:srcRect/>
            <a:stretch/>
          </p:blipFill>
          <p:spPr>
            <a:xfrm>
              <a:off x="1040492" y="1716336"/>
              <a:ext cx="3088163" cy="325070"/>
            </a:xfrm>
            <a:prstGeom prst="rect">
              <a:avLst/>
            </a:prstGeom>
            <a:noFill/>
            <a:ln>
              <a:noFill/>
            </a:ln>
          </p:spPr>
        </p:pic>
        <p:pic>
          <p:nvPicPr>
            <p:cNvPr id="132" name="Google Shape;132;p7"/>
            <p:cNvPicPr preferRelativeResize="0"/>
            <p:nvPr/>
          </p:nvPicPr>
          <p:blipFill rotWithShape="1">
            <a:blip r:embed="rId3">
              <a:alphaModFix/>
            </a:blip>
            <a:srcRect/>
            <a:stretch/>
          </p:blipFill>
          <p:spPr>
            <a:xfrm>
              <a:off x="1040492" y="2147898"/>
              <a:ext cx="3088163" cy="325070"/>
            </a:xfrm>
            <a:prstGeom prst="rect">
              <a:avLst/>
            </a:prstGeom>
            <a:noFill/>
            <a:ln>
              <a:noFill/>
            </a:ln>
          </p:spPr>
        </p:pic>
        <p:pic>
          <p:nvPicPr>
            <p:cNvPr id="133" name="Google Shape;133;p7"/>
            <p:cNvPicPr preferRelativeResize="0"/>
            <p:nvPr/>
          </p:nvPicPr>
          <p:blipFill rotWithShape="1">
            <a:blip r:embed="rId3">
              <a:alphaModFix/>
            </a:blip>
            <a:srcRect/>
            <a:stretch/>
          </p:blipFill>
          <p:spPr>
            <a:xfrm>
              <a:off x="1040492" y="2572976"/>
              <a:ext cx="3088163" cy="325070"/>
            </a:xfrm>
            <a:prstGeom prst="rect">
              <a:avLst/>
            </a:prstGeom>
            <a:noFill/>
            <a:ln>
              <a:noFill/>
            </a:ln>
          </p:spPr>
        </p:pic>
        <p:pic>
          <p:nvPicPr>
            <p:cNvPr id="134" name="Google Shape;134;p7"/>
            <p:cNvPicPr preferRelativeResize="0"/>
            <p:nvPr/>
          </p:nvPicPr>
          <p:blipFill rotWithShape="1">
            <a:blip r:embed="rId3">
              <a:alphaModFix/>
            </a:blip>
            <a:srcRect/>
            <a:stretch/>
          </p:blipFill>
          <p:spPr>
            <a:xfrm>
              <a:off x="1040492" y="3009991"/>
              <a:ext cx="3088163" cy="325070"/>
            </a:xfrm>
            <a:prstGeom prst="rect">
              <a:avLst/>
            </a:prstGeom>
            <a:noFill/>
            <a:ln>
              <a:noFill/>
            </a:ln>
          </p:spPr>
        </p:pic>
      </p:grpSp>
      <p:grpSp>
        <p:nvGrpSpPr>
          <p:cNvPr id="135" name="Google Shape;135;p7"/>
          <p:cNvGrpSpPr/>
          <p:nvPr/>
        </p:nvGrpSpPr>
        <p:grpSpPr>
          <a:xfrm>
            <a:off x="436383" y="4129931"/>
            <a:ext cx="2889155" cy="1881815"/>
            <a:chOff x="5619885" y="4170528"/>
            <a:chExt cx="3134254" cy="2096730"/>
          </a:xfrm>
        </p:grpSpPr>
        <p:pic>
          <p:nvPicPr>
            <p:cNvPr id="136" name="Google Shape;136;p7"/>
            <p:cNvPicPr preferRelativeResize="0"/>
            <p:nvPr/>
          </p:nvPicPr>
          <p:blipFill rotWithShape="1">
            <a:blip r:embed="rId4">
              <a:alphaModFix/>
            </a:blip>
            <a:srcRect/>
            <a:stretch/>
          </p:blipFill>
          <p:spPr>
            <a:xfrm>
              <a:off x="5619885" y="4170529"/>
              <a:ext cx="838691" cy="2096729"/>
            </a:xfrm>
            <a:prstGeom prst="rect">
              <a:avLst/>
            </a:prstGeom>
            <a:noFill/>
            <a:ln>
              <a:noFill/>
            </a:ln>
          </p:spPr>
        </p:pic>
        <p:pic>
          <p:nvPicPr>
            <p:cNvPr id="137" name="Google Shape;137;p7"/>
            <p:cNvPicPr preferRelativeResize="0"/>
            <p:nvPr/>
          </p:nvPicPr>
          <p:blipFill rotWithShape="1">
            <a:blip r:embed="rId5">
              <a:alphaModFix/>
            </a:blip>
            <a:srcRect/>
            <a:stretch/>
          </p:blipFill>
          <p:spPr>
            <a:xfrm>
              <a:off x="8311497" y="5824614"/>
              <a:ext cx="442642" cy="442643"/>
            </a:xfrm>
            <a:prstGeom prst="rect">
              <a:avLst/>
            </a:prstGeom>
            <a:noFill/>
            <a:ln>
              <a:noFill/>
            </a:ln>
          </p:spPr>
        </p:pic>
        <p:pic>
          <p:nvPicPr>
            <p:cNvPr id="138" name="Google Shape;138;p7"/>
            <p:cNvPicPr preferRelativeResize="0"/>
            <p:nvPr/>
          </p:nvPicPr>
          <p:blipFill rotWithShape="1">
            <a:blip r:embed="rId4">
              <a:alphaModFix/>
            </a:blip>
            <a:srcRect/>
            <a:stretch/>
          </p:blipFill>
          <p:spPr>
            <a:xfrm>
              <a:off x="6518237" y="4170528"/>
              <a:ext cx="838691" cy="2096729"/>
            </a:xfrm>
            <a:prstGeom prst="rect">
              <a:avLst/>
            </a:prstGeom>
            <a:noFill/>
            <a:ln>
              <a:noFill/>
            </a:ln>
          </p:spPr>
        </p:pic>
        <p:pic>
          <p:nvPicPr>
            <p:cNvPr id="139" name="Google Shape;139;p7"/>
            <p:cNvPicPr preferRelativeResize="0"/>
            <p:nvPr/>
          </p:nvPicPr>
          <p:blipFill rotWithShape="1">
            <a:blip r:embed="rId4">
              <a:alphaModFix/>
            </a:blip>
            <a:srcRect/>
            <a:stretch/>
          </p:blipFill>
          <p:spPr>
            <a:xfrm>
              <a:off x="7416589" y="4170528"/>
              <a:ext cx="838691" cy="2096729"/>
            </a:xfrm>
            <a:prstGeom prst="rect">
              <a:avLst/>
            </a:prstGeom>
            <a:noFill/>
            <a:ln>
              <a:noFill/>
            </a:ln>
          </p:spPr>
        </p:pic>
        <p:pic>
          <p:nvPicPr>
            <p:cNvPr id="140" name="Google Shape;140;p7"/>
            <p:cNvPicPr preferRelativeResize="0"/>
            <p:nvPr/>
          </p:nvPicPr>
          <p:blipFill rotWithShape="1">
            <a:blip r:embed="rId5">
              <a:alphaModFix/>
            </a:blip>
            <a:srcRect/>
            <a:stretch/>
          </p:blipFill>
          <p:spPr>
            <a:xfrm>
              <a:off x="8311497" y="5325970"/>
              <a:ext cx="442642" cy="442643"/>
            </a:xfrm>
            <a:prstGeom prst="rect">
              <a:avLst/>
            </a:prstGeom>
            <a:noFill/>
            <a:ln>
              <a:noFill/>
            </a:ln>
          </p:spPr>
        </p:pic>
        <p:pic>
          <p:nvPicPr>
            <p:cNvPr id="141" name="Google Shape;141;p7"/>
            <p:cNvPicPr preferRelativeResize="0"/>
            <p:nvPr/>
          </p:nvPicPr>
          <p:blipFill rotWithShape="1">
            <a:blip r:embed="rId5">
              <a:alphaModFix/>
            </a:blip>
            <a:srcRect/>
            <a:stretch/>
          </p:blipFill>
          <p:spPr>
            <a:xfrm>
              <a:off x="8296413" y="4827326"/>
              <a:ext cx="442642" cy="442643"/>
            </a:xfrm>
            <a:prstGeom prst="rect">
              <a:avLst/>
            </a:prstGeom>
            <a:noFill/>
            <a:ln>
              <a:noFill/>
            </a:ln>
          </p:spPr>
        </p:pic>
        <p:pic>
          <p:nvPicPr>
            <p:cNvPr id="142" name="Google Shape;142;p7"/>
            <p:cNvPicPr preferRelativeResize="0"/>
            <p:nvPr/>
          </p:nvPicPr>
          <p:blipFill rotWithShape="1">
            <a:blip r:embed="rId5">
              <a:alphaModFix/>
            </a:blip>
            <a:srcRect/>
            <a:stretch/>
          </p:blipFill>
          <p:spPr>
            <a:xfrm>
              <a:off x="8290884" y="4328682"/>
              <a:ext cx="442642" cy="442643"/>
            </a:xfrm>
            <a:prstGeom prst="rect">
              <a:avLst/>
            </a:prstGeom>
            <a:noFill/>
            <a:ln>
              <a:noFill/>
            </a:ln>
          </p:spPr>
        </p:pic>
      </p:grpSp>
      <p:grpSp>
        <p:nvGrpSpPr>
          <p:cNvPr id="143" name="Google Shape;143;p7"/>
          <p:cNvGrpSpPr/>
          <p:nvPr/>
        </p:nvGrpSpPr>
        <p:grpSpPr>
          <a:xfrm>
            <a:off x="6904255" y="1572810"/>
            <a:ext cx="4584703" cy="1279034"/>
            <a:chOff x="7685510" y="1446126"/>
            <a:chExt cx="5158887" cy="1411426"/>
          </a:xfrm>
        </p:grpSpPr>
        <p:pic>
          <p:nvPicPr>
            <p:cNvPr id="144" name="Google Shape;144;p7"/>
            <p:cNvPicPr preferRelativeResize="0"/>
            <p:nvPr/>
          </p:nvPicPr>
          <p:blipFill rotWithShape="1">
            <a:blip r:embed="rId6">
              <a:alphaModFix/>
            </a:blip>
            <a:srcRect/>
            <a:stretch/>
          </p:blipFill>
          <p:spPr>
            <a:xfrm>
              <a:off x="11045120" y="1790324"/>
              <a:ext cx="1042988" cy="1050131"/>
            </a:xfrm>
            <a:prstGeom prst="rect">
              <a:avLst/>
            </a:prstGeom>
            <a:noFill/>
            <a:ln>
              <a:noFill/>
            </a:ln>
          </p:spPr>
        </p:pic>
        <p:pic>
          <p:nvPicPr>
            <p:cNvPr id="145" name="Google Shape;145;p7"/>
            <p:cNvPicPr preferRelativeResize="0"/>
            <p:nvPr/>
          </p:nvPicPr>
          <p:blipFill rotWithShape="1">
            <a:blip r:embed="rId7">
              <a:alphaModFix/>
            </a:blip>
            <a:srcRect/>
            <a:stretch/>
          </p:blipFill>
          <p:spPr>
            <a:xfrm>
              <a:off x="7685510" y="1450914"/>
              <a:ext cx="1315931" cy="1282826"/>
            </a:xfrm>
            <a:prstGeom prst="rect">
              <a:avLst/>
            </a:prstGeom>
            <a:noFill/>
            <a:ln>
              <a:noFill/>
            </a:ln>
          </p:spPr>
        </p:pic>
        <p:pic>
          <p:nvPicPr>
            <p:cNvPr id="146" name="Google Shape;146;p7"/>
            <p:cNvPicPr preferRelativeResize="0"/>
            <p:nvPr/>
          </p:nvPicPr>
          <p:blipFill rotWithShape="1">
            <a:blip r:embed="rId7">
              <a:alphaModFix/>
            </a:blip>
            <a:srcRect/>
            <a:stretch/>
          </p:blipFill>
          <p:spPr>
            <a:xfrm>
              <a:off x="8554758" y="1446126"/>
              <a:ext cx="1315931" cy="1282826"/>
            </a:xfrm>
            <a:prstGeom prst="rect">
              <a:avLst/>
            </a:prstGeom>
            <a:noFill/>
            <a:ln>
              <a:noFill/>
            </a:ln>
          </p:spPr>
        </p:pic>
        <p:pic>
          <p:nvPicPr>
            <p:cNvPr id="147" name="Google Shape;147;p7"/>
            <p:cNvPicPr preferRelativeResize="0"/>
            <p:nvPr/>
          </p:nvPicPr>
          <p:blipFill rotWithShape="1">
            <a:blip r:embed="rId7">
              <a:alphaModFix/>
            </a:blip>
            <a:srcRect/>
            <a:stretch/>
          </p:blipFill>
          <p:spPr>
            <a:xfrm>
              <a:off x="9424006" y="1495272"/>
              <a:ext cx="1315931" cy="1282826"/>
            </a:xfrm>
            <a:prstGeom prst="rect">
              <a:avLst/>
            </a:prstGeom>
            <a:noFill/>
            <a:ln>
              <a:noFill/>
            </a:ln>
          </p:spPr>
        </p:pic>
        <p:pic>
          <p:nvPicPr>
            <p:cNvPr id="148" name="Google Shape;148;p7"/>
            <p:cNvPicPr preferRelativeResize="0"/>
            <p:nvPr/>
          </p:nvPicPr>
          <p:blipFill rotWithShape="1">
            <a:blip r:embed="rId7">
              <a:alphaModFix/>
            </a:blip>
            <a:srcRect/>
            <a:stretch/>
          </p:blipFill>
          <p:spPr>
            <a:xfrm>
              <a:off x="10293254" y="1489443"/>
              <a:ext cx="1315931" cy="1282826"/>
            </a:xfrm>
            <a:prstGeom prst="rect">
              <a:avLst/>
            </a:prstGeom>
            <a:noFill/>
            <a:ln>
              <a:noFill/>
            </a:ln>
          </p:spPr>
        </p:pic>
        <p:pic>
          <p:nvPicPr>
            <p:cNvPr id="149" name="Google Shape;149;p7"/>
            <p:cNvPicPr preferRelativeResize="0"/>
            <p:nvPr/>
          </p:nvPicPr>
          <p:blipFill rotWithShape="1">
            <a:blip r:embed="rId6">
              <a:alphaModFix/>
            </a:blip>
            <a:srcRect/>
            <a:stretch/>
          </p:blipFill>
          <p:spPr>
            <a:xfrm>
              <a:off x="11435445" y="1800494"/>
              <a:ext cx="1042988" cy="1050131"/>
            </a:xfrm>
            <a:prstGeom prst="rect">
              <a:avLst/>
            </a:prstGeom>
            <a:noFill/>
            <a:ln>
              <a:noFill/>
            </a:ln>
          </p:spPr>
        </p:pic>
        <p:pic>
          <p:nvPicPr>
            <p:cNvPr id="150" name="Google Shape;150;p7"/>
            <p:cNvPicPr preferRelativeResize="0"/>
            <p:nvPr/>
          </p:nvPicPr>
          <p:blipFill rotWithShape="1">
            <a:blip r:embed="rId6">
              <a:alphaModFix/>
            </a:blip>
            <a:srcRect/>
            <a:stretch/>
          </p:blipFill>
          <p:spPr>
            <a:xfrm>
              <a:off x="11801409" y="1807421"/>
              <a:ext cx="1042988" cy="1050131"/>
            </a:xfrm>
            <a:prstGeom prst="rect">
              <a:avLst/>
            </a:prstGeom>
            <a:noFill/>
            <a:ln>
              <a:noFill/>
            </a:ln>
          </p:spPr>
        </p:pic>
      </p:grpSp>
      <p:sp>
        <p:nvSpPr>
          <p:cNvPr id="151" name="Google Shape;151;p7"/>
          <p:cNvSpPr/>
          <p:nvPr/>
        </p:nvSpPr>
        <p:spPr>
          <a:xfrm>
            <a:off x="263525" y="1588650"/>
            <a:ext cx="3789300" cy="1881900"/>
          </a:xfrm>
          <a:prstGeom prst="ellipse">
            <a:avLst/>
          </a:prstGeom>
          <a:noFill/>
          <a:ln w="38100" cap="flat" cmpd="sng">
            <a:solidFill>
              <a:srgbClr val="43A0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7"/>
          <p:cNvSpPr/>
          <p:nvPr/>
        </p:nvSpPr>
        <p:spPr>
          <a:xfrm>
            <a:off x="4456875" y="1914898"/>
            <a:ext cx="1638000" cy="1023600"/>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222222"/>
                </a:solidFill>
                <a:latin typeface="Century Gothic"/>
                <a:ea typeface="Century Gothic"/>
                <a:cs typeface="Century Gothic"/>
                <a:sym typeface="Century Gothic"/>
              </a:rPr>
              <a:t>four ones and three tens</a:t>
            </a:r>
            <a:endParaRPr/>
          </a:p>
        </p:txBody>
      </p:sp>
      <p:grpSp>
        <p:nvGrpSpPr>
          <p:cNvPr id="153" name="Google Shape;153;p7"/>
          <p:cNvGrpSpPr/>
          <p:nvPr/>
        </p:nvGrpSpPr>
        <p:grpSpPr>
          <a:xfrm>
            <a:off x="3429000" y="3551450"/>
            <a:ext cx="7545900" cy="206595"/>
            <a:chOff x="3429000" y="3551450"/>
            <a:chExt cx="7545900" cy="206595"/>
          </a:xfrm>
        </p:grpSpPr>
        <p:cxnSp>
          <p:nvCxnSpPr>
            <p:cNvPr id="154" name="Google Shape;154;p7"/>
            <p:cNvCxnSpPr/>
            <p:nvPr/>
          </p:nvCxnSpPr>
          <p:spPr>
            <a:xfrm>
              <a:off x="3429000" y="3654750"/>
              <a:ext cx="7545900" cy="0"/>
            </a:xfrm>
            <a:prstGeom prst="straightConnector1">
              <a:avLst/>
            </a:prstGeom>
            <a:noFill/>
            <a:ln w="28575" cap="flat" cmpd="sng">
              <a:solidFill>
                <a:schemeClr val="dk2"/>
              </a:solidFill>
              <a:prstDash val="solid"/>
              <a:round/>
              <a:headEnd type="none" w="med" len="med"/>
              <a:tailEnd type="none" w="med" len="med"/>
            </a:ln>
          </p:spPr>
        </p:cxnSp>
        <p:pic>
          <p:nvPicPr>
            <p:cNvPr id="155" name="Google Shape;155;p7"/>
            <p:cNvPicPr preferRelativeResize="0"/>
            <p:nvPr/>
          </p:nvPicPr>
          <p:blipFill rotWithShape="1">
            <a:blip r:embed="rId8">
              <a:alphaModFix/>
            </a:blip>
            <a:srcRect/>
            <a:stretch/>
          </p:blipFill>
          <p:spPr>
            <a:xfrm>
              <a:off x="5655169" y="3552160"/>
              <a:ext cx="2084399" cy="205200"/>
            </a:xfrm>
            <a:prstGeom prst="rect">
              <a:avLst/>
            </a:prstGeom>
            <a:noFill/>
            <a:ln>
              <a:noFill/>
            </a:ln>
          </p:spPr>
        </p:pic>
        <p:pic>
          <p:nvPicPr>
            <p:cNvPr id="156" name="Google Shape;156;p7"/>
            <p:cNvPicPr preferRelativeResize="0"/>
            <p:nvPr/>
          </p:nvPicPr>
          <p:blipFill rotWithShape="1">
            <a:blip r:embed="rId9">
              <a:alphaModFix/>
            </a:blip>
            <a:srcRect/>
            <a:stretch/>
          </p:blipFill>
          <p:spPr>
            <a:xfrm>
              <a:off x="7729387" y="3551450"/>
              <a:ext cx="2083766" cy="206595"/>
            </a:xfrm>
            <a:prstGeom prst="rect">
              <a:avLst/>
            </a:prstGeom>
            <a:noFill/>
            <a:ln>
              <a:noFill/>
            </a:ln>
          </p:spPr>
        </p:pic>
        <p:pic>
          <p:nvPicPr>
            <p:cNvPr id="157" name="Google Shape;157;p7"/>
            <p:cNvPicPr preferRelativeResize="0"/>
            <p:nvPr/>
          </p:nvPicPr>
          <p:blipFill rotWithShape="1">
            <a:blip r:embed="rId9">
              <a:alphaModFix/>
            </a:blip>
            <a:srcRect/>
            <a:stretch/>
          </p:blipFill>
          <p:spPr>
            <a:xfrm>
              <a:off x="3571400" y="3551450"/>
              <a:ext cx="2083766" cy="206595"/>
            </a:xfrm>
            <a:prstGeom prst="rect">
              <a:avLst/>
            </a:prstGeom>
            <a:noFill/>
            <a:ln>
              <a:noFill/>
            </a:ln>
          </p:spPr>
        </p:pic>
      </p:grpSp>
      <p:pic>
        <p:nvPicPr>
          <p:cNvPr id="158" name="Google Shape;158;p7"/>
          <p:cNvPicPr preferRelativeResize="0"/>
          <p:nvPr/>
        </p:nvPicPr>
        <p:blipFill rotWithShape="1">
          <a:blip r:embed="rId8">
            <a:alphaModFix/>
          </a:blip>
          <a:srcRect r="59886"/>
          <a:stretch/>
        </p:blipFill>
        <p:spPr>
          <a:xfrm>
            <a:off x="9813146" y="3552150"/>
            <a:ext cx="836125" cy="205200"/>
          </a:xfrm>
          <a:prstGeom prst="rect">
            <a:avLst/>
          </a:prstGeom>
          <a:noFill/>
          <a:ln>
            <a:noFill/>
          </a:ln>
        </p:spPr>
      </p:pic>
      <p:grpSp>
        <p:nvGrpSpPr>
          <p:cNvPr id="159" name="Google Shape;159;p7"/>
          <p:cNvGrpSpPr/>
          <p:nvPr/>
        </p:nvGrpSpPr>
        <p:grpSpPr>
          <a:xfrm>
            <a:off x="6780012" y="4253106"/>
            <a:ext cx="2717907" cy="1762209"/>
            <a:chOff x="6822350" y="4104050"/>
            <a:chExt cx="3185171" cy="2044800"/>
          </a:xfrm>
        </p:grpSpPr>
        <p:pic>
          <p:nvPicPr>
            <p:cNvPr id="160" name="Google Shape;160;p7"/>
            <p:cNvPicPr preferRelativeResize="0"/>
            <p:nvPr/>
          </p:nvPicPr>
          <p:blipFill rotWithShape="1">
            <a:blip r:embed="rId10">
              <a:alphaModFix/>
            </a:blip>
            <a:srcRect/>
            <a:stretch/>
          </p:blipFill>
          <p:spPr>
            <a:xfrm>
              <a:off x="6822350" y="4104050"/>
              <a:ext cx="1560133" cy="637854"/>
            </a:xfrm>
            <a:prstGeom prst="rect">
              <a:avLst/>
            </a:prstGeom>
            <a:noFill/>
            <a:ln>
              <a:noFill/>
            </a:ln>
          </p:spPr>
        </p:pic>
        <p:pic>
          <p:nvPicPr>
            <p:cNvPr id="161" name="Google Shape;161;p7"/>
            <p:cNvPicPr preferRelativeResize="0"/>
            <p:nvPr/>
          </p:nvPicPr>
          <p:blipFill rotWithShape="1">
            <a:blip r:embed="rId10">
              <a:alphaModFix/>
            </a:blip>
            <a:srcRect/>
            <a:stretch/>
          </p:blipFill>
          <p:spPr>
            <a:xfrm>
              <a:off x="6822350" y="4807523"/>
              <a:ext cx="1560133" cy="637854"/>
            </a:xfrm>
            <a:prstGeom prst="rect">
              <a:avLst/>
            </a:prstGeom>
            <a:noFill/>
            <a:ln>
              <a:noFill/>
            </a:ln>
          </p:spPr>
        </p:pic>
        <p:pic>
          <p:nvPicPr>
            <p:cNvPr id="162" name="Google Shape;162;p7"/>
            <p:cNvPicPr preferRelativeResize="0"/>
            <p:nvPr/>
          </p:nvPicPr>
          <p:blipFill rotWithShape="1">
            <a:blip r:embed="rId10">
              <a:alphaModFix/>
            </a:blip>
            <a:srcRect/>
            <a:stretch/>
          </p:blipFill>
          <p:spPr>
            <a:xfrm>
              <a:off x="6822350" y="5510996"/>
              <a:ext cx="1560133" cy="637854"/>
            </a:xfrm>
            <a:prstGeom prst="rect">
              <a:avLst/>
            </a:prstGeom>
            <a:noFill/>
            <a:ln>
              <a:noFill/>
            </a:ln>
          </p:spPr>
        </p:pic>
        <p:pic>
          <p:nvPicPr>
            <p:cNvPr id="163" name="Google Shape;163;p7"/>
            <p:cNvPicPr preferRelativeResize="0"/>
            <p:nvPr/>
          </p:nvPicPr>
          <p:blipFill rotWithShape="1">
            <a:blip r:embed="rId10">
              <a:alphaModFix/>
            </a:blip>
            <a:srcRect/>
            <a:stretch/>
          </p:blipFill>
          <p:spPr>
            <a:xfrm>
              <a:off x="8440325" y="4104050"/>
              <a:ext cx="1560133" cy="637854"/>
            </a:xfrm>
            <a:prstGeom prst="rect">
              <a:avLst/>
            </a:prstGeom>
            <a:noFill/>
            <a:ln>
              <a:noFill/>
            </a:ln>
          </p:spPr>
        </p:pic>
        <p:pic>
          <p:nvPicPr>
            <p:cNvPr id="164" name="Google Shape;164;p7"/>
            <p:cNvPicPr preferRelativeResize="0"/>
            <p:nvPr/>
          </p:nvPicPr>
          <p:blipFill rotWithShape="1">
            <a:blip r:embed="rId11">
              <a:alphaModFix/>
            </a:blip>
            <a:srcRect/>
            <a:stretch/>
          </p:blipFill>
          <p:spPr>
            <a:xfrm>
              <a:off x="8433263" y="4807850"/>
              <a:ext cx="1574259" cy="637200"/>
            </a:xfrm>
            <a:prstGeom prst="rect">
              <a:avLst/>
            </a:prstGeom>
            <a:noFill/>
            <a:ln>
              <a:noFill/>
            </a:ln>
          </p:spPr>
        </p:pic>
      </p:grpSp>
      <p:grpSp>
        <p:nvGrpSpPr>
          <p:cNvPr id="165" name="Google Shape;165;p7"/>
          <p:cNvGrpSpPr/>
          <p:nvPr/>
        </p:nvGrpSpPr>
        <p:grpSpPr>
          <a:xfrm>
            <a:off x="9987175" y="4419413"/>
            <a:ext cx="1401200" cy="1082225"/>
            <a:chOff x="9841725" y="4529725"/>
            <a:chExt cx="1401200" cy="1082225"/>
          </a:xfrm>
        </p:grpSpPr>
        <p:sp>
          <p:nvSpPr>
            <p:cNvPr id="166" name="Google Shape;166;p7"/>
            <p:cNvSpPr/>
            <p:nvPr/>
          </p:nvSpPr>
          <p:spPr>
            <a:xfrm>
              <a:off x="9841725" y="4529725"/>
              <a:ext cx="1401200" cy="1082225"/>
            </a:xfrm>
            <a:prstGeom prst="flowChartProcess">
              <a:avLst/>
            </a:prstGeom>
            <a:noFill/>
            <a:ln w="38100"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67" name="Google Shape;167;p7"/>
            <p:cNvCxnSpPr/>
            <p:nvPr/>
          </p:nvCxnSpPr>
          <p:spPr>
            <a:xfrm flipH="1">
              <a:off x="10099100" y="4775850"/>
              <a:ext cx="44700" cy="604200"/>
            </a:xfrm>
            <a:prstGeom prst="straightConnector1">
              <a:avLst/>
            </a:prstGeom>
            <a:noFill/>
            <a:ln w="38100" cap="flat" cmpd="sng">
              <a:solidFill>
                <a:schemeClr val="dk2"/>
              </a:solidFill>
              <a:prstDash val="solid"/>
              <a:round/>
              <a:headEnd type="none" w="med" len="med"/>
              <a:tailEnd type="none" w="med" len="med"/>
            </a:ln>
          </p:spPr>
        </p:cxnSp>
        <p:cxnSp>
          <p:nvCxnSpPr>
            <p:cNvPr id="168" name="Google Shape;168;p7"/>
            <p:cNvCxnSpPr/>
            <p:nvPr/>
          </p:nvCxnSpPr>
          <p:spPr>
            <a:xfrm flipH="1">
              <a:off x="10251500" y="4775850"/>
              <a:ext cx="44700" cy="604200"/>
            </a:xfrm>
            <a:prstGeom prst="straightConnector1">
              <a:avLst/>
            </a:prstGeom>
            <a:noFill/>
            <a:ln w="38100" cap="flat" cmpd="sng">
              <a:solidFill>
                <a:schemeClr val="dk2"/>
              </a:solidFill>
              <a:prstDash val="solid"/>
              <a:round/>
              <a:headEnd type="none" w="med" len="med"/>
              <a:tailEnd type="none" w="med" len="med"/>
            </a:ln>
          </p:spPr>
        </p:cxnSp>
        <p:cxnSp>
          <p:nvCxnSpPr>
            <p:cNvPr id="169" name="Google Shape;169;p7"/>
            <p:cNvCxnSpPr/>
            <p:nvPr/>
          </p:nvCxnSpPr>
          <p:spPr>
            <a:xfrm flipH="1">
              <a:off x="10403900" y="4775850"/>
              <a:ext cx="44700" cy="604200"/>
            </a:xfrm>
            <a:prstGeom prst="straightConnector1">
              <a:avLst/>
            </a:prstGeom>
            <a:noFill/>
            <a:ln w="38100" cap="flat" cmpd="sng">
              <a:solidFill>
                <a:schemeClr val="dk2"/>
              </a:solidFill>
              <a:prstDash val="solid"/>
              <a:round/>
              <a:headEnd type="none" w="med" len="med"/>
              <a:tailEnd type="none" w="med" len="med"/>
            </a:ln>
          </p:spPr>
        </p:cxnSp>
        <p:cxnSp>
          <p:nvCxnSpPr>
            <p:cNvPr id="170" name="Google Shape;170;p7"/>
            <p:cNvCxnSpPr/>
            <p:nvPr/>
          </p:nvCxnSpPr>
          <p:spPr>
            <a:xfrm flipH="1">
              <a:off x="10556300" y="4775850"/>
              <a:ext cx="44700" cy="604200"/>
            </a:xfrm>
            <a:prstGeom prst="straightConnector1">
              <a:avLst/>
            </a:prstGeom>
            <a:noFill/>
            <a:ln w="38100" cap="flat" cmpd="sng">
              <a:solidFill>
                <a:schemeClr val="dk2"/>
              </a:solidFill>
              <a:prstDash val="solid"/>
              <a:round/>
              <a:headEnd type="none" w="med" len="med"/>
              <a:tailEnd type="none" w="med" len="med"/>
            </a:ln>
          </p:spPr>
        </p:cxnSp>
        <p:cxnSp>
          <p:nvCxnSpPr>
            <p:cNvPr id="171" name="Google Shape;171;p7"/>
            <p:cNvCxnSpPr/>
            <p:nvPr/>
          </p:nvCxnSpPr>
          <p:spPr>
            <a:xfrm flipH="1">
              <a:off x="10863450" y="4816600"/>
              <a:ext cx="7200" cy="73800"/>
            </a:xfrm>
            <a:prstGeom prst="straightConnector1">
              <a:avLst/>
            </a:prstGeom>
            <a:noFill/>
            <a:ln w="38100" cap="flat" cmpd="sng">
              <a:solidFill>
                <a:schemeClr val="dk2"/>
              </a:solidFill>
              <a:prstDash val="solid"/>
              <a:round/>
              <a:headEnd type="none" w="med" len="med"/>
              <a:tailEnd type="none" w="med" len="med"/>
            </a:ln>
          </p:spPr>
        </p:cxnSp>
        <p:cxnSp>
          <p:nvCxnSpPr>
            <p:cNvPr id="172" name="Google Shape;172;p7"/>
            <p:cNvCxnSpPr/>
            <p:nvPr/>
          </p:nvCxnSpPr>
          <p:spPr>
            <a:xfrm flipH="1">
              <a:off x="10958975" y="4816600"/>
              <a:ext cx="7200" cy="73800"/>
            </a:xfrm>
            <a:prstGeom prst="straightConnector1">
              <a:avLst/>
            </a:prstGeom>
            <a:noFill/>
            <a:ln w="38100" cap="flat" cmpd="sng">
              <a:solidFill>
                <a:schemeClr val="dk2"/>
              </a:solidFill>
              <a:prstDash val="solid"/>
              <a:round/>
              <a:headEnd type="none" w="med" len="med"/>
              <a:tailEnd type="none" w="med" len="med"/>
            </a:ln>
          </p:spPr>
        </p:cxnSp>
        <p:cxnSp>
          <p:nvCxnSpPr>
            <p:cNvPr id="173" name="Google Shape;173;p7"/>
            <p:cNvCxnSpPr/>
            <p:nvPr/>
          </p:nvCxnSpPr>
          <p:spPr>
            <a:xfrm flipH="1">
              <a:off x="10767925" y="4816600"/>
              <a:ext cx="7200" cy="73800"/>
            </a:xfrm>
            <a:prstGeom prst="straightConnector1">
              <a:avLst/>
            </a:prstGeom>
            <a:noFill/>
            <a:ln w="38100" cap="flat" cmpd="sng">
              <a:solidFill>
                <a:schemeClr val="dk2"/>
              </a:solidFill>
              <a:prstDash val="solid"/>
              <a:round/>
              <a:headEnd type="none" w="med" len="med"/>
              <a:tailEnd type="none" w="med" len="med"/>
            </a:ln>
          </p:spPr>
        </p:cxn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childTnLst>
                                </p:cTn>
                              </p:par>
                              <p:par>
                                <p:cTn id="8" presetID="10" presetClass="entr" presetSubtype="0" fill="hold" nodeType="withEffect">
                                  <p:stCondLst>
                                    <p:cond delay="0"/>
                                  </p:stCondLst>
                                  <p:childTnLst>
                                    <p:set>
                                      <p:cBhvr>
                                        <p:cTn id="9" dur="1" fill="hold">
                                          <p:stCondLst>
                                            <p:cond delay="0"/>
                                          </p:stCondLst>
                                        </p:cTn>
                                        <p:tgtEl>
                                          <p:spTgt spid="121"/>
                                        </p:tgtEl>
                                        <p:attrNameLst>
                                          <p:attrName>style.visibility</p:attrName>
                                        </p:attrNameLst>
                                      </p:cBhvr>
                                      <p:to>
                                        <p:strVal val="visible"/>
                                      </p:to>
                                    </p:set>
                                    <p:animEffect transition="in" filter="fade">
                                      <p:cBhvr>
                                        <p:cTn id="10" dur="500"/>
                                        <p:tgtEl>
                                          <p:spTgt spid="121"/>
                                        </p:tgtEl>
                                      </p:cBhvr>
                                    </p:animEffect>
                                  </p:childTnLst>
                                </p:cTn>
                              </p:par>
                              <p:par>
                                <p:cTn id="11" presetID="10" presetClass="entr" presetSubtype="0" fill="hold" nodeType="withEffect">
                                  <p:stCondLst>
                                    <p:cond delay="0"/>
                                  </p:stCondLst>
                                  <p:childTnLst>
                                    <p:set>
                                      <p:cBhvr>
                                        <p:cTn id="12" dur="1" fill="hold">
                                          <p:stCondLst>
                                            <p:cond delay="0"/>
                                          </p:stCondLst>
                                        </p:cTn>
                                        <p:tgtEl>
                                          <p:spTgt spid="122"/>
                                        </p:tgtEl>
                                        <p:attrNameLst>
                                          <p:attrName>style.visibility</p:attrName>
                                        </p:attrNameLst>
                                      </p:cBhvr>
                                      <p:to>
                                        <p:strVal val="visible"/>
                                      </p:to>
                                    </p:set>
                                    <p:animEffect transition="in" filter="fade">
                                      <p:cBhvr>
                                        <p:cTn id="13" dur="500"/>
                                        <p:tgtEl>
                                          <p:spTgt spid="1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0"/>
                                        </p:tgtEl>
                                        <p:attrNameLst>
                                          <p:attrName>style.visibility</p:attrName>
                                        </p:attrNameLst>
                                      </p:cBhvr>
                                      <p:to>
                                        <p:strVal val="visible"/>
                                      </p:to>
                                    </p:set>
                                    <p:animEffect transition="in" filter="fade">
                                      <p:cBhvr>
                                        <p:cTn id="16" dur="500"/>
                                        <p:tgtEl>
                                          <p:spTgt spid="120"/>
                                        </p:tgtEl>
                                      </p:cBhvr>
                                    </p:animEffect>
                                  </p:childTnLst>
                                </p:cTn>
                              </p:par>
                            </p:childTnLst>
                          </p:cTn>
                        </p:par>
                      </p:childTnLst>
                    </p:cTn>
                  </p:par>
                </p:childTnLst>
              </p:cTn>
              <p:nextCondLst>
                <p:cond evt="onClick" delay="0">
                  <p:tgtEl>
                    <p:spTgt spid="126"/>
                  </p:tgtEl>
                </p:cond>
              </p:nextCondLst>
            </p:seq>
          </p:childTnLst>
        </p:cTn>
      </p:par>
    </p:tnLst>
    <p:bldLst>
      <p:bldP spid="1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8"/>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80" name="Google Shape;180;p8"/>
          <p:cNvSpPr txBox="1">
            <a:spLocks noGrp="1"/>
          </p:cNvSpPr>
          <p:nvPr>
            <p:ph type="body" idx="2"/>
          </p:nvPr>
        </p:nvSpPr>
        <p:spPr>
          <a:xfrm>
            <a:off x="263046" y="1176339"/>
            <a:ext cx="11736887" cy="652462"/>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How many different ways can you represent the number?</a:t>
            </a:r>
            <a:endParaRPr dirty="0"/>
          </a:p>
        </p:txBody>
      </p:sp>
      <p:sp>
        <p:nvSpPr>
          <p:cNvPr id="181" name="Google Shape;181;p8"/>
          <p:cNvSpPr/>
          <p:nvPr/>
        </p:nvSpPr>
        <p:spPr>
          <a:xfrm>
            <a:off x="5277002" y="1828801"/>
            <a:ext cx="1637996" cy="688509"/>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59</a:t>
            </a:r>
            <a:endParaRPr sz="1800">
              <a:solidFill>
                <a:srgbClr val="222222"/>
              </a:solidFill>
              <a:latin typeface="Century Gothic"/>
              <a:ea typeface="Century Gothic"/>
              <a:cs typeface="Century Gothic"/>
              <a:sym typeface="Century Gothic"/>
            </a:endParaRPr>
          </a:p>
        </p:txBody>
      </p:sp>
      <p:grpSp>
        <p:nvGrpSpPr>
          <p:cNvPr id="182" name="Google Shape;182;p8"/>
          <p:cNvGrpSpPr/>
          <p:nvPr/>
        </p:nvGrpSpPr>
        <p:grpSpPr>
          <a:xfrm>
            <a:off x="640588" y="2995882"/>
            <a:ext cx="10988487" cy="3115746"/>
            <a:chOff x="588788" y="3259102"/>
            <a:chExt cx="10988487" cy="3115746"/>
          </a:xfrm>
        </p:grpSpPr>
        <p:grpSp>
          <p:nvGrpSpPr>
            <p:cNvPr id="185" name="Google Shape;185;p8"/>
            <p:cNvGrpSpPr/>
            <p:nvPr/>
          </p:nvGrpSpPr>
          <p:grpSpPr>
            <a:xfrm>
              <a:off x="598505" y="3259102"/>
              <a:ext cx="10978770" cy="3115746"/>
              <a:chOff x="598505" y="3259102"/>
              <a:chExt cx="10978770" cy="3115746"/>
            </a:xfrm>
          </p:grpSpPr>
          <p:grpSp>
            <p:nvGrpSpPr>
              <p:cNvPr id="186" name="Google Shape;186;p8"/>
              <p:cNvGrpSpPr/>
              <p:nvPr/>
            </p:nvGrpSpPr>
            <p:grpSpPr>
              <a:xfrm>
                <a:off x="598505" y="3259102"/>
                <a:ext cx="2356430" cy="1548875"/>
                <a:chOff x="688025" y="3422454"/>
                <a:chExt cx="2656329" cy="1732522"/>
              </a:xfrm>
            </p:grpSpPr>
            <p:grpSp>
              <p:nvGrpSpPr>
                <p:cNvPr id="187" name="Google Shape;187;p8"/>
                <p:cNvGrpSpPr/>
                <p:nvPr/>
              </p:nvGrpSpPr>
              <p:grpSpPr>
                <a:xfrm>
                  <a:off x="688025" y="3422454"/>
                  <a:ext cx="2656329" cy="1732520"/>
                  <a:chOff x="6822350" y="4076566"/>
                  <a:chExt cx="2919685" cy="1894085"/>
                </a:xfrm>
              </p:grpSpPr>
              <p:pic>
                <p:nvPicPr>
                  <p:cNvPr id="188" name="Google Shape;188;p8"/>
                  <p:cNvPicPr preferRelativeResize="0"/>
                  <p:nvPr/>
                </p:nvPicPr>
                <p:blipFill rotWithShape="1">
                  <a:blip r:embed="rId3">
                    <a:alphaModFix/>
                  </a:blip>
                  <a:srcRect/>
                  <a:stretch/>
                </p:blipFill>
                <p:spPr>
                  <a:xfrm>
                    <a:off x="6832603" y="4076566"/>
                    <a:ext cx="1428240" cy="582266"/>
                  </a:xfrm>
                  <a:prstGeom prst="rect">
                    <a:avLst/>
                  </a:prstGeom>
                  <a:noFill/>
                  <a:ln>
                    <a:noFill/>
                  </a:ln>
                </p:spPr>
              </p:pic>
              <p:pic>
                <p:nvPicPr>
                  <p:cNvPr id="189" name="Google Shape;189;p8"/>
                  <p:cNvPicPr preferRelativeResize="0"/>
                  <p:nvPr/>
                </p:nvPicPr>
                <p:blipFill rotWithShape="1">
                  <a:blip r:embed="rId3">
                    <a:alphaModFix/>
                  </a:blip>
                  <a:srcRect/>
                  <a:stretch/>
                </p:blipFill>
                <p:spPr>
                  <a:xfrm>
                    <a:off x="6822350" y="4746217"/>
                    <a:ext cx="1428240" cy="582266"/>
                  </a:xfrm>
                  <a:prstGeom prst="rect">
                    <a:avLst/>
                  </a:prstGeom>
                  <a:noFill/>
                  <a:ln>
                    <a:noFill/>
                  </a:ln>
                </p:spPr>
              </p:pic>
              <p:pic>
                <p:nvPicPr>
                  <p:cNvPr id="190" name="Google Shape;190;p8"/>
                  <p:cNvPicPr preferRelativeResize="0"/>
                  <p:nvPr/>
                </p:nvPicPr>
                <p:blipFill rotWithShape="1">
                  <a:blip r:embed="rId3">
                    <a:alphaModFix/>
                  </a:blip>
                  <a:srcRect/>
                  <a:stretch/>
                </p:blipFill>
                <p:spPr>
                  <a:xfrm>
                    <a:off x="6822350" y="5388384"/>
                    <a:ext cx="1428240" cy="582266"/>
                  </a:xfrm>
                  <a:prstGeom prst="rect">
                    <a:avLst/>
                  </a:prstGeom>
                  <a:noFill/>
                  <a:ln>
                    <a:noFill/>
                  </a:ln>
                </p:spPr>
              </p:pic>
              <p:pic>
                <p:nvPicPr>
                  <p:cNvPr id="191" name="Google Shape;191;p8"/>
                  <p:cNvPicPr preferRelativeResize="0"/>
                  <p:nvPr/>
                </p:nvPicPr>
                <p:blipFill rotWithShape="1">
                  <a:blip r:embed="rId3">
                    <a:alphaModFix/>
                  </a:blip>
                  <a:srcRect/>
                  <a:stretch/>
                </p:blipFill>
                <p:spPr>
                  <a:xfrm>
                    <a:off x="8313795" y="4076566"/>
                    <a:ext cx="1428240" cy="582266"/>
                  </a:xfrm>
                  <a:prstGeom prst="rect">
                    <a:avLst/>
                  </a:prstGeom>
                  <a:noFill/>
                  <a:ln>
                    <a:noFill/>
                  </a:ln>
                </p:spPr>
              </p:pic>
            </p:grpSp>
            <p:pic>
              <p:nvPicPr>
                <p:cNvPr id="192" name="Google Shape;192;p8"/>
                <p:cNvPicPr preferRelativeResize="0"/>
                <p:nvPr/>
              </p:nvPicPr>
              <p:blipFill rotWithShape="1">
                <a:blip r:embed="rId3">
                  <a:alphaModFix/>
                </a:blip>
                <a:srcRect/>
                <a:stretch/>
              </p:blipFill>
              <p:spPr>
                <a:xfrm>
                  <a:off x="2035614" y="4034980"/>
                  <a:ext cx="1299413" cy="532599"/>
                </a:xfrm>
                <a:prstGeom prst="rect">
                  <a:avLst/>
                </a:prstGeom>
                <a:noFill/>
                <a:ln>
                  <a:noFill/>
                </a:ln>
              </p:spPr>
            </p:pic>
            <p:pic>
              <p:nvPicPr>
                <p:cNvPr id="193" name="Google Shape;193;p8"/>
                <p:cNvPicPr preferRelativeResize="0"/>
                <p:nvPr/>
              </p:nvPicPr>
              <p:blipFill rotWithShape="1">
                <a:blip r:embed="rId4">
                  <a:alphaModFix/>
                </a:blip>
                <a:srcRect/>
                <a:stretch/>
              </p:blipFill>
              <p:spPr>
                <a:xfrm>
                  <a:off x="2026291" y="4622600"/>
                  <a:ext cx="1318057" cy="532376"/>
                </a:xfrm>
                <a:prstGeom prst="rect">
                  <a:avLst/>
                </a:prstGeom>
                <a:noFill/>
                <a:ln>
                  <a:noFill/>
                </a:ln>
              </p:spPr>
            </p:pic>
          </p:grpSp>
          <p:grpSp>
            <p:nvGrpSpPr>
              <p:cNvPr id="194" name="Google Shape;194;p8"/>
              <p:cNvGrpSpPr/>
              <p:nvPr/>
            </p:nvGrpSpPr>
            <p:grpSpPr>
              <a:xfrm>
                <a:off x="679250" y="6205646"/>
                <a:ext cx="10432500" cy="169202"/>
                <a:chOff x="677700" y="5834646"/>
                <a:chExt cx="10432500" cy="169202"/>
              </a:xfrm>
            </p:grpSpPr>
            <p:grpSp>
              <p:nvGrpSpPr>
                <p:cNvPr id="195" name="Google Shape;195;p8"/>
                <p:cNvGrpSpPr/>
                <p:nvPr/>
              </p:nvGrpSpPr>
              <p:grpSpPr>
                <a:xfrm>
                  <a:off x="677700" y="5834646"/>
                  <a:ext cx="10432500" cy="169202"/>
                  <a:chOff x="677700" y="5834646"/>
                  <a:chExt cx="10432500" cy="169202"/>
                </a:xfrm>
              </p:grpSpPr>
              <p:cxnSp>
                <p:nvCxnSpPr>
                  <p:cNvPr id="196" name="Google Shape;196;p8"/>
                  <p:cNvCxnSpPr/>
                  <p:nvPr/>
                </p:nvCxnSpPr>
                <p:spPr>
                  <a:xfrm rot="10800000" flipH="1">
                    <a:off x="677700" y="5930400"/>
                    <a:ext cx="10432500" cy="7500"/>
                  </a:xfrm>
                  <a:prstGeom prst="straightConnector1">
                    <a:avLst/>
                  </a:prstGeom>
                  <a:noFill/>
                  <a:ln w="28575" cap="flat" cmpd="sng">
                    <a:solidFill>
                      <a:schemeClr val="dk2"/>
                    </a:solidFill>
                    <a:prstDash val="solid"/>
                    <a:round/>
                    <a:headEnd type="none" w="med" len="med"/>
                    <a:tailEnd type="none" w="med" len="med"/>
                  </a:ln>
                </p:spPr>
              </p:cxnSp>
              <p:grpSp>
                <p:nvGrpSpPr>
                  <p:cNvPr id="197" name="Google Shape;197;p8"/>
                  <p:cNvGrpSpPr/>
                  <p:nvPr/>
                </p:nvGrpSpPr>
                <p:grpSpPr>
                  <a:xfrm>
                    <a:off x="820111" y="5834646"/>
                    <a:ext cx="8593482" cy="169202"/>
                    <a:chOff x="820111" y="5834646"/>
                    <a:chExt cx="8593482" cy="169202"/>
                  </a:xfrm>
                </p:grpSpPr>
                <p:grpSp>
                  <p:nvGrpSpPr>
                    <p:cNvPr id="198" name="Google Shape;198;p8"/>
                    <p:cNvGrpSpPr/>
                    <p:nvPr/>
                  </p:nvGrpSpPr>
                  <p:grpSpPr>
                    <a:xfrm>
                      <a:off x="4257611" y="5834646"/>
                      <a:ext cx="3437488" cy="169202"/>
                      <a:chOff x="817905" y="5891657"/>
                      <a:chExt cx="4168168" cy="206595"/>
                    </a:xfrm>
                  </p:grpSpPr>
                  <p:pic>
                    <p:nvPicPr>
                      <p:cNvPr id="199" name="Google Shape;199;p8"/>
                      <p:cNvPicPr preferRelativeResize="0"/>
                      <p:nvPr/>
                    </p:nvPicPr>
                    <p:blipFill rotWithShape="1">
                      <a:blip r:embed="rId5">
                        <a:alphaModFix/>
                      </a:blip>
                      <a:srcRect/>
                      <a:stretch/>
                    </p:blipFill>
                    <p:spPr>
                      <a:xfrm>
                        <a:off x="2901674" y="5892367"/>
                        <a:ext cx="2084399" cy="205200"/>
                      </a:xfrm>
                      <a:prstGeom prst="rect">
                        <a:avLst/>
                      </a:prstGeom>
                      <a:noFill/>
                      <a:ln>
                        <a:noFill/>
                      </a:ln>
                    </p:spPr>
                  </p:pic>
                  <p:pic>
                    <p:nvPicPr>
                      <p:cNvPr id="200" name="Google Shape;200;p8"/>
                      <p:cNvPicPr preferRelativeResize="0"/>
                      <p:nvPr/>
                    </p:nvPicPr>
                    <p:blipFill rotWithShape="1">
                      <a:blip r:embed="rId6">
                        <a:alphaModFix/>
                      </a:blip>
                      <a:srcRect/>
                      <a:stretch/>
                    </p:blipFill>
                    <p:spPr>
                      <a:xfrm>
                        <a:off x="817905" y="5891657"/>
                        <a:ext cx="2083766" cy="206595"/>
                      </a:xfrm>
                      <a:prstGeom prst="rect">
                        <a:avLst/>
                      </a:prstGeom>
                      <a:noFill/>
                      <a:ln>
                        <a:noFill/>
                      </a:ln>
                    </p:spPr>
                  </p:pic>
                </p:grpSp>
                <p:grpSp>
                  <p:nvGrpSpPr>
                    <p:cNvPr id="201" name="Google Shape;201;p8"/>
                    <p:cNvGrpSpPr/>
                    <p:nvPr/>
                  </p:nvGrpSpPr>
                  <p:grpSpPr>
                    <a:xfrm>
                      <a:off x="820111" y="5834646"/>
                      <a:ext cx="3437488" cy="169202"/>
                      <a:chOff x="817905" y="5891657"/>
                      <a:chExt cx="4168168" cy="206595"/>
                    </a:xfrm>
                  </p:grpSpPr>
                  <p:pic>
                    <p:nvPicPr>
                      <p:cNvPr id="202" name="Google Shape;202;p8"/>
                      <p:cNvPicPr preferRelativeResize="0"/>
                      <p:nvPr/>
                    </p:nvPicPr>
                    <p:blipFill rotWithShape="1">
                      <a:blip r:embed="rId5">
                        <a:alphaModFix/>
                      </a:blip>
                      <a:srcRect/>
                      <a:stretch/>
                    </p:blipFill>
                    <p:spPr>
                      <a:xfrm>
                        <a:off x="2901674" y="5892367"/>
                        <a:ext cx="2084399" cy="205200"/>
                      </a:xfrm>
                      <a:prstGeom prst="rect">
                        <a:avLst/>
                      </a:prstGeom>
                      <a:noFill/>
                      <a:ln>
                        <a:noFill/>
                      </a:ln>
                    </p:spPr>
                  </p:pic>
                  <p:pic>
                    <p:nvPicPr>
                      <p:cNvPr id="203" name="Google Shape;203;p8"/>
                      <p:cNvPicPr preferRelativeResize="0"/>
                      <p:nvPr/>
                    </p:nvPicPr>
                    <p:blipFill rotWithShape="1">
                      <a:blip r:embed="rId6">
                        <a:alphaModFix/>
                      </a:blip>
                      <a:srcRect/>
                      <a:stretch/>
                    </p:blipFill>
                    <p:spPr>
                      <a:xfrm>
                        <a:off x="817905" y="5891657"/>
                        <a:ext cx="2083766" cy="206595"/>
                      </a:xfrm>
                      <a:prstGeom prst="rect">
                        <a:avLst/>
                      </a:prstGeom>
                      <a:noFill/>
                      <a:ln>
                        <a:noFill/>
                      </a:ln>
                    </p:spPr>
                  </p:pic>
                </p:grpSp>
                <p:pic>
                  <p:nvPicPr>
                    <p:cNvPr id="204" name="Google Shape;204;p8"/>
                    <p:cNvPicPr preferRelativeResize="0"/>
                    <p:nvPr/>
                  </p:nvPicPr>
                  <p:blipFill rotWithShape="1">
                    <a:blip r:embed="rId6">
                      <a:alphaModFix/>
                    </a:blip>
                    <a:srcRect/>
                    <a:stretch/>
                  </p:blipFill>
                  <p:spPr>
                    <a:xfrm>
                      <a:off x="7695111" y="5834646"/>
                      <a:ext cx="1718482" cy="169202"/>
                    </a:xfrm>
                    <a:prstGeom prst="rect">
                      <a:avLst/>
                    </a:prstGeom>
                    <a:noFill/>
                    <a:ln>
                      <a:noFill/>
                    </a:ln>
                  </p:spPr>
                </p:pic>
              </p:grpSp>
            </p:grpSp>
            <p:pic>
              <p:nvPicPr>
                <p:cNvPr id="205" name="Google Shape;205;p8"/>
                <p:cNvPicPr preferRelativeResize="0"/>
                <p:nvPr/>
              </p:nvPicPr>
              <p:blipFill rotWithShape="1">
                <a:blip r:embed="rId5">
                  <a:alphaModFix/>
                </a:blip>
                <a:srcRect r="10063" b="10"/>
                <a:stretch/>
              </p:blipFill>
              <p:spPr>
                <a:xfrm>
                  <a:off x="9406975" y="5835225"/>
                  <a:ext cx="1545976" cy="168050"/>
                </a:xfrm>
                <a:prstGeom prst="rect">
                  <a:avLst/>
                </a:prstGeom>
                <a:noFill/>
                <a:ln>
                  <a:noFill/>
                </a:ln>
              </p:spPr>
            </p:pic>
          </p:grpSp>
          <p:grpSp>
            <p:nvGrpSpPr>
              <p:cNvPr id="206" name="Google Shape;206;p8"/>
              <p:cNvGrpSpPr/>
              <p:nvPr/>
            </p:nvGrpSpPr>
            <p:grpSpPr>
              <a:xfrm>
                <a:off x="3369208" y="3329757"/>
                <a:ext cx="3348081" cy="1253751"/>
                <a:chOff x="3851550" y="3447150"/>
                <a:chExt cx="3995800" cy="1512001"/>
              </a:xfrm>
            </p:grpSpPr>
            <p:pic>
              <p:nvPicPr>
                <p:cNvPr id="207" name="Google Shape;207;p8"/>
                <p:cNvPicPr preferRelativeResize="0"/>
                <p:nvPr/>
              </p:nvPicPr>
              <p:blipFill rotWithShape="1">
                <a:blip r:embed="rId7">
                  <a:alphaModFix/>
                </a:blip>
                <a:srcRect/>
                <a:stretch/>
              </p:blipFill>
              <p:spPr>
                <a:xfrm>
                  <a:off x="3851550" y="3447600"/>
                  <a:ext cx="604450" cy="1511100"/>
                </a:xfrm>
                <a:prstGeom prst="rect">
                  <a:avLst/>
                </a:prstGeom>
                <a:noFill/>
                <a:ln>
                  <a:noFill/>
                </a:ln>
              </p:spPr>
            </p:pic>
            <p:pic>
              <p:nvPicPr>
                <p:cNvPr id="208" name="Google Shape;208;p8"/>
                <p:cNvPicPr preferRelativeResize="0"/>
                <p:nvPr/>
              </p:nvPicPr>
              <p:blipFill rotWithShape="1">
                <a:blip r:embed="rId7">
                  <a:alphaModFix/>
                </a:blip>
                <a:srcRect/>
                <a:stretch/>
              </p:blipFill>
              <p:spPr>
                <a:xfrm>
                  <a:off x="4529750" y="3447600"/>
                  <a:ext cx="604450" cy="1511100"/>
                </a:xfrm>
                <a:prstGeom prst="rect">
                  <a:avLst/>
                </a:prstGeom>
                <a:noFill/>
                <a:ln>
                  <a:noFill/>
                </a:ln>
              </p:spPr>
            </p:pic>
            <p:pic>
              <p:nvPicPr>
                <p:cNvPr id="209" name="Google Shape;209;p8"/>
                <p:cNvPicPr preferRelativeResize="0"/>
                <p:nvPr/>
              </p:nvPicPr>
              <p:blipFill rotWithShape="1">
                <a:blip r:embed="rId7">
                  <a:alphaModFix/>
                </a:blip>
                <a:srcRect/>
                <a:stretch/>
              </p:blipFill>
              <p:spPr>
                <a:xfrm>
                  <a:off x="5207950" y="3447600"/>
                  <a:ext cx="604450" cy="1511100"/>
                </a:xfrm>
                <a:prstGeom prst="rect">
                  <a:avLst/>
                </a:prstGeom>
                <a:noFill/>
                <a:ln>
                  <a:noFill/>
                </a:ln>
              </p:spPr>
            </p:pic>
            <p:pic>
              <p:nvPicPr>
                <p:cNvPr id="210" name="Google Shape;210;p8"/>
                <p:cNvPicPr preferRelativeResize="0"/>
                <p:nvPr/>
              </p:nvPicPr>
              <p:blipFill rotWithShape="1">
                <a:blip r:embed="rId7">
                  <a:alphaModFix/>
                </a:blip>
                <a:srcRect/>
                <a:stretch/>
              </p:blipFill>
              <p:spPr>
                <a:xfrm>
                  <a:off x="5886150" y="3447600"/>
                  <a:ext cx="604450" cy="1511100"/>
                </a:xfrm>
                <a:prstGeom prst="rect">
                  <a:avLst/>
                </a:prstGeom>
                <a:noFill/>
                <a:ln>
                  <a:noFill/>
                </a:ln>
              </p:spPr>
            </p:pic>
            <p:pic>
              <p:nvPicPr>
                <p:cNvPr id="211" name="Google Shape;211;p8"/>
                <p:cNvPicPr preferRelativeResize="0"/>
                <p:nvPr/>
              </p:nvPicPr>
              <p:blipFill rotWithShape="1">
                <a:blip r:embed="rId7">
                  <a:alphaModFix/>
                </a:blip>
                <a:srcRect/>
                <a:stretch/>
              </p:blipFill>
              <p:spPr>
                <a:xfrm>
                  <a:off x="6564350" y="3447600"/>
                  <a:ext cx="604450" cy="1511100"/>
                </a:xfrm>
                <a:prstGeom prst="rect">
                  <a:avLst/>
                </a:prstGeom>
                <a:noFill/>
                <a:ln>
                  <a:noFill/>
                </a:ln>
              </p:spPr>
            </p:pic>
            <p:pic>
              <p:nvPicPr>
                <p:cNvPr id="212" name="Google Shape;212;p8"/>
                <p:cNvPicPr preferRelativeResize="0"/>
                <p:nvPr/>
              </p:nvPicPr>
              <p:blipFill rotWithShape="1">
                <a:blip r:embed="rId8">
                  <a:alphaModFix/>
                </a:blip>
                <a:srcRect/>
                <a:stretch/>
              </p:blipFill>
              <p:spPr>
                <a:xfrm>
                  <a:off x="7242550" y="3447150"/>
                  <a:ext cx="604800" cy="1512001"/>
                </a:xfrm>
                <a:prstGeom prst="rect">
                  <a:avLst/>
                </a:prstGeom>
                <a:noFill/>
                <a:ln>
                  <a:noFill/>
                </a:ln>
              </p:spPr>
            </p:pic>
          </p:grpSp>
          <p:sp>
            <p:nvSpPr>
              <p:cNvPr id="213" name="Google Shape;213;p8"/>
              <p:cNvSpPr/>
              <p:nvPr/>
            </p:nvSpPr>
            <p:spPr>
              <a:xfrm>
                <a:off x="9185375" y="5189350"/>
                <a:ext cx="2391900" cy="688500"/>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222222"/>
                    </a:solidFill>
                    <a:latin typeface="Century Gothic"/>
                    <a:ea typeface="Century Gothic"/>
                    <a:cs typeface="Century Gothic"/>
                    <a:sym typeface="Century Gothic"/>
                  </a:rPr>
                  <a:t>fifty-nine</a:t>
                </a:r>
                <a:endParaRPr/>
              </a:p>
            </p:txBody>
          </p:sp>
          <p:grpSp>
            <p:nvGrpSpPr>
              <p:cNvPr id="214" name="Google Shape;214;p8"/>
              <p:cNvGrpSpPr/>
              <p:nvPr/>
            </p:nvGrpSpPr>
            <p:grpSpPr>
              <a:xfrm>
                <a:off x="7001256" y="3281575"/>
                <a:ext cx="2365794" cy="2318875"/>
                <a:chOff x="7560631" y="3429700"/>
                <a:chExt cx="2365794" cy="2318875"/>
              </a:xfrm>
            </p:grpSpPr>
            <p:pic>
              <p:nvPicPr>
                <p:cNvPr id="215" name="Google Shape;215;p8"/>
                <p:cNvPicPr preferRelativeResize="0"/>
                <p:nvPr/>
              </p:nvPicPr>
              <p:blipFill rotWithShape="1">
                <a:blip r:embed="rId9">
                  <a:alphaModFix/>
                </a:blip>
                <a:srcRect/>
                <a:stretch/>
              </p:blipFill>
              <p:spPr>
                <a:xfrm>
                  <a:off x="7637650" y="3429700"/>
                  <a:ext cx="915725" cy="892675"/>
                </a:xfrm>
                <a:prstGeom prst="rect">
                  <a:avLst/>
                </a:prstGeom>
                <a:noFill/>
                <a:ln>
                  <a:noFill/>
                </a:ln>
              </p:spPr>
            </p:pic>
            <p:pic>
              <p:nvPicPr>
                <p:cNvPr id="216" name="Google Shape;216;p8"/>
                <p:cNvPicPr preferRelativeResize="0"/>
                <p:nvPr/>
              </p:nvPicPr>
              <p:blipFill rotWithShape="1">
                <a:blip r:embed="rId9">
                  <a:alphaModFix/>
                </a:blip>
                <a:srcRect/>
                <a:stretch/>
              </p:blipFill>
              <p:spPr>
                <a:xfrm>
                  <a:off x="8332500" y="3429700"/>
                  <a:ext cx="915725" cy="892675"/>
                </a:xfrm>
                <a:prstGeom prst="rect">
                  <a:avLst/>
                </a:prstGeom>
                <a:noFill/>
                <a:ln>
                  <a:noFill/>
                </a:ln>
              </p:spPr>
            </p:pic>
            <p:pic>
              <p:nvPicPr>
                <p:cNvPr id="217" name="Google Shape;217;p8"/>
                <p:cNvPicPr preferRelativeResize="0"/>
                <p:nvPr/>
              </p:nvPicPr>
              <p:blipFill rotWithShape="1">
                <a:blip r:embed="rId9">
                  <a:alphaModFix/>
                </a:blip>
                <a:srcRect/>
                <a:stretch/>
              </p:blipFill>
              <p:spPr>
                <a:xfrm>
                  <a:off x="9010700" y="3429713"/>
                  <a:ext cx="915725" cy="892675"/>
                </a:xfrm>
                <a:prstGeom prst="rect">
                  <a:avLst/>
                </a:prstGeom>
                <a:noFill/>
                <a:ln>
                  <a:noFill/>
                </a:ln>
              </p:spPr>
            </p:pic>
            <p:pic>
              <p:nvPicPr>
                <p:cNvPr id="218" name="Google Shape;218;p8"/>
                <p:cNvPicPr preferRelativeResize="0"/>
                <p:nvPr/>
              </p:nvPicPr>
              <p:blipFill rotWithShape="1">
                <a:blip r:embed="rId9">
                  <a:alphaModFix/>
                </a:blip>
                <a:srcRect/>
                <a:stretch/>
              </p:blipFill>
              <p:spPr>
                <a:xfrm>
                  <a:off x="7637650" y="4187600"/>
                  <a:ext cx="915725" cy="892675"/>
                </a:xfrm>
                <a:prstGeom prst="rect">
                  <a:avLst/>
                </a:prstGeom>
                <a:noFill/>
                <a:ln>
                  <a:noFill/>
                </a:ln>
              </p:spPr>
            </p:pic>
            <p:pic>
              <p:nvPicPr>
                <p:cNvPr id="219" name="Google Shape;219;p8"/>
                <p:cNvPicPr preferRelativeResize="0"/>
                <p:nvPr/>
              </p:nvPicPr>
              <p:blipFill rotWithShape="1">
                <a:blip r:embed="rId9">
                  <a:alphaModFix/>
                </a:blip>
                <a:srcRect/>
                <a:stretch/>
              </p:blipFill>
              <p:spPr>
                <a:xfrm>
                  <a:off x="8276575" y="4187600"/>
                  <a:ext cx="915725" cy="892675"/>
                </a:xfrm>
                <a:prstGeom prst="rect">
                  <a:avLst/>
                </a:prstGeom>
                <a:noFill/>
                <a:ln>
                  <a:noFill/>
                </a:ln>
              </p:spPr>
            </p:pic>
            <p:grpSp>
              <p:nvGrpSpPr>
                <p:cNvPr id="220" name="Google Shape;220;p8"/>
                <p:cNvGrpSpPr/>
                <p:nvPr/>
              </p:nvGrpSpPr>
              <p:grpSpPr>
                <a:xfrm>
                  <a:off x="7560631" y="5080263"/>
                  <a:ext cx="1877793" cy="668313"/>
                  <a:chOff x="7370431" y="5155238"/>
                  <a:chExt cx="1877793" cy="668313"/>
                </a:xfrm>
              </p:grpSpPr>
              <p:grpSp>
                <p:nvGrpSpPr>
                  <p:cNvPr id="221" name="Google Shape;221;p8"/>
                  <p:cNvGrpSpPr/>
                  <p:nvPr/>
                </p:nvGrpSpPr>
                <p:grpSpPr>
                  <a:xfrm>
                    <a:off x="7370431" y="5155238"/>
                    <a:ext cx="857806" cy="643550"/>
                    <a:chOff x="7370431" y="5155238"/>
                    <a:chExt cx="857806" cy="643550"/>
                  </a:xfrm>
                </p:grpSpPr>
                <p:pic>
                  <p:nvPicPr>
                    <p:cNvPr id="222" name="Google Shape;222;p8"/>
                    <p:cNvPicPr preferRelativeResize="0"/>
                    <p:nvPr/>
                  </p:nvPicPr>
                  <p:blipFill rotWithShape="1">
                    <a:blip r:embed="rId10">
                      <a:alphaModFix/>
                    </a:blip>
                    <a:srcRect/>
                    <a:stretch/>
                  </p:blipFill>
                  <p:spPr>
                    <a:xfrm>
                      <a:off x="7370431" y="5155238"/>
                      <a:ext cx="590606" cy="594000"/>
                    </a:xfrm>
                    <a:prstGeom prst="rect">
                      <a:avLst/>
                    </a:prstGeom>
                    <a:noFill/>
                    <a:ln>
                      <a:noFill/>
                    </a:ln>
                  </p:spPr>
                </p:pic>
                <p:pic>
                  <p:nvPicPr>
                    <p:cNvPr id="223" name="Google Shape;223;p8"/>
                    <p:cNvPicPr preferRelativeResize="0"/>
                    <p:nvPr/>
                  </p:nvPicPr>
                  <p:blipFill rotWithShape="1">
                    <a:blip r:embed="rId10">
                      <a:alphaModFix/>
                    </a:blip>
                    <a:srcRect/>
                    <a:stretch/>
                  </p:blipFill>
                  <p:spPr>
                    <a:xfrm>
                      <a:off x="7514556" y="5155250"/>
                      <a:ext cx="590606" cy="594000"/>
                    </a:xfrm>
                    <a:prstGeom prst="rect">
                      <a:avLst/>
                    </a:prstGeom>
                    <a:noFill/>
                    <a:ln>
                      <a:noFill/>
                    </a:ln>
                  </p:spPr>
                </p:pic>
                <p:pic>
                  <p:nvPicPr>
                    <p:cNvPr id="224" name="Google Shape;224;p8"/>
                    <p:cNvPicPr preferRelativeResize="0"/>
                    <p:nvPr/>
                  </p:nvPicPr>
                  <p:blipFill rotWithShape="1">
                    <a:blip r:embed="rId10">
                      <a:alphaModFix/>
                    </a:blip>
                    <a:srcRect/>
                    <a:stretch/>
                  </p:blipFill>
                  <p:spPr>
                    <a:xfrm>
                      <a:off x="7637631" y="5204788"/>
                      <a:ext cx="590606" cy="594000"/>
                    </a:xfrm>
                    <a:prstGeom prst="rect">
                      <a:avLst/>
                    </a:prstGeom>
                    <a:noFill/>
                    <a:ln>
                      <a:noFill/>
                    </a:ln>
                  </p:spPr>
                </p:pic>
              </p:grpSp>
              <p:grpSp>
                <p:nvGrpSpPr>
                  <p:cNvPr id="225" name="Google Shape;225;p8"/>
                  <p:cNvGrpSpPr/>
                  <p:nvPr/>
                </p:nvGrpSpPr>
                <p:grpSpPr>
                  <a:xfrm>
                    <a:off x="7858481" y="5180000"/>
                    <a:ext cx="857806" cy="643550"/>
                    <a:chOff x="7370431" y="5155238"/>
                    <a:chExt cx="857806" cy="643550"/>
                  </a:xfrm>
                </p:grpSpPr>
                <p:pic>
                  <p:nvPicPr>
                    <p:cNvPr id="226" name="Google Shape;226;p8"/>
                    <p:cNvPicPr preferRelativeResize="0"/>
                    <p:nvPr/>
                  </p:nvPicPr>
                  <p:blipFill rotWithShape="1">
                    <a:blip r:embed="rId10">
                      <a:alphaModFix/>
                    </a:blip>
                    <a:srcRect/>
                    <a:stretch/>
                  </p:blipFill>
                  <p:spPr>
                    <a:xfrm>
                      <a:off x="7370431" y="5155238"/>
                      <a:ext cx="590606" cy="594000"/>
                    </a:xfrm>
                    <a:prstGeom prst="rect">
                      <a:avLst/>
                    </a:prstGeom>
                    <a:noFill/>
                    <a:ln>
                      <a:noFill/>
                    </a:ln>
                  </p:spPr>
                </p:pic>
                <p:pic>
                  <p:nvPicPr>
                    <p:cNvPr id="227" name="Google Shape;227;p8"/>
                    <p:cNvPicPr preferRelativeResize="0"/>
                    <p:nvPr/>
                  </p:nvPicPr>
                  <p:blipFill rotWithShape="1">
                    <a:blip r:embed="rId10">
                      <a:alphaModFix/>
                    </a:blip>
                    <a:srcRect/>
                    <a:stretch/>
                  </p:blipFill>
                  <p:spPr>
                    <a:xfrm>
                      <a:off x="7514556" y="5155250"/>
                      <a:ext cx="590606" cy="594000"/>
                    </a:xfrm>
                    <a:prstGeom prst="rect">
                      <a:avLst/>
                    </a:prstGeom>
                    <a:noFill/>
                    <a:ln>
                      <a:noFill/>
                    </a:ln>
                  </p:spPr>
                </p:pic>
                <p:pic>
                  <p:nvPicPr>
                    <p:cNvPr id="228" name="Google Shape;228;p8"/>
                    <p:cNvPicPr preferRelativeResize="0"/>
                    <p:nvPr/>
                  </p:nvPicPr>
                  <p:blipFill rotWithShape="1">
                    <a:blip r:embed="rId10">
                      <a:alphaModFix/>
                    </a:blip>
                    <a:srcRect/>
                    <a:stretch/>
                  </p:blipFill>
                  <p:spPr>
                    <a:xfrm>
                      <a:off x="7637631" y="5204788"/>
                      <a:ext cx="590606" cy="594000"/>
                    </a:xfrm>
                    <a:prstGeom prst="rect">
                      <a:avLst/>
                    </a:prstGeom>
                    <a:noFill/>
                    <a:ln>
                      <a:noFill/>
                    </a:ln>
                  </p:spPr>
                </p:pic>
              </p:grpSp>
              <p:grpSp>
                <p:nvGrpSpPr>
                  <p:cNvPr id="229" name="Google Shape;229;p8"/>
                  <p:cNvGrpSpPr/>
                  <p:nvPr/>
                </p:nvGrpSpPr>
                <p:grpSpPr>
                  <a:xfrm>
                    <a:off x="8390419" y="5180000"/>
                    <a:ext cx="857806" cy="643550"/>
                    <a:chOff x="7370431" y="5155238"/>
                    <a:chExt cx="857806" cy="643550"/>
                  </a:xfrm>
                </p:grpSpPr>
                <p:pic>
                  <p:nvPicPr>
                    <p:cNvPr id="230" name="Google Shape;230;p8"/>
                    <p:cNvPicPr preferRelativeResize="0"/>
                    <p:nvPr/>
                  </p:nvPicPr>
                  <p:blipFill rotWithShape="1">
                    <a:blip r:embed="rId10">
                      <a:alphaModFix/>
                    </a:blip>
                    <a:srcRect/>
                    <a:stretch/>
                  </p:blipFill>
                  <p:spPr>
                    <a:xfrm>
                      <a:off x="7370431" y="5155238"/>
                      <a:ext cx="590606" cy="594000"/>
                    </a:xfrm>
                    <a:prstGeom prst="rect">
                      <a:avLst/>
                    </a:prstGeom>
                    <a:noFill/>
                    <a:ln>
                      <a:noFill/>
                    </a:ln>
                  </p:spPr>
                </p:pic>
                <p:pic>
                  <p:nvPicPr>
                    <p:cNvPr id="231" name="Google Shape;231;p8"/>
                    <p:cNvPicPr preferRelativeResize="0"/>
                    <p:nvPr/>
                  </p:nvPicPr>
                  <p:blipFill rotWithShape="1">
                    <a:blip r:embed="rId10">
                      <a:alphaModFix/>
                    </a:blip>
                    <a:srcRect/>
                    <a:stretch/>
                  </p:blipFill>
                  <p:spPr>
                    <a:xfrm>
                      <a:off x="7514556" y="5155250"/>
                      <a:ext cx="590606" cy="594000"/>
                    </a:xfrm>
                    <a:prstGeom prst="rect">
                      <a:avLst/>
                    </a:prstGeom>
                    <a:noFill/>
                    <a:ln>
                      <a:noFill/>
                    </a:ln>
                  </p:spPr>
                </p:pic>
                <p:pic>
                  <p:nvPicPr>
                    <p:cNvPr id="232" name="Google Shape;232;p8"/>
                    <p:cNvPicPr preferRelativeResize="0"/>
                    <p:nvPr/>
                  </p:nvPicPr>
                  <p:blipFill rotWithShape="1">
                    <a:blip r:embed="rId10">
                      <a:alphaModFix/>
                    </a:blip>
                    <a:srcRect/>
                    <a:stretch/>
                  </p:blipFill>
                  <p:spPr>
                    <a:xfrm>
                      <a:off x="7637631" y="5204788"/>
                      <a:ext cx="590606" cy="594000"/>
                    </a:xfrm>
                    <a:prstGeom prst="rect">
                      <a:avLst/>
                    </a:prstGeom>
                    <a:noFill/>
                    <a:ln>
                      <a:noFill/>
                    </a:ln>
                  </p:spPr>
                </p:pic>
              </p:grpSp>
            </p:grpSp>
          </p:grpSp>
          <p:grpSp>
            <p:nvGrpSpPr>
              <p:cNvPr id="233" name="Google Shape;233;p8"/>
              <p:cNvGrpSpPr/>
              <p:nvPr/>
            </p:nvGrpSpPr>
            <p:grpSpPr>
              <a:xfrm>
                <a:off x="9972896" y="3281569"/>
                <a:ext cx="1209804" cy="1742400"/>
                <a:chOff x="9924712" y="3290881"/>
                <a:chExt cx="1030322" cy="1487959"/>
              </a:xfrm>
            </p:grpSpPr>
            <p:pic>
              <p:nvPicPr>
                <p:cNvPr id="234" name="Google Shape;234;p8"/>
                <p:cNvPicPr preferRelativeResize="0"/>
                <p:nvPr/>
              </p:nvPicPr>
              <p:blipFill rotWithShape="1">
                <a:blip r:embed="rId11">
                  <a:alphaModFix/>
                </a:blip>
                <a:srcRect/>
                <a:stretch/>
              </p:blipFill>
              <p:spPr>
                <a:xfrm>
                  <a:off x="9924712" y="3290881"/>
                  <a:ext cx="163066" cy="962966"/>
                </a:xfrm>
                <a:prstGeom prst="rect">
                  <a:avLst/>
                </a:prstGeom>
                <a:noFill/>
                <a:ln>
                  <a:noFill/>
                </a:ln>
              </p:spPr>
            </p:pic>
            <p:pic>
              <p:nvPicPr>
                <p:cNvPr id="235" name="Google Shape;235;p8"/>
                <p:cNvPicPr preferRelativeResize="0"/>
                <p:nvPr/>
              </p:nvPicPr>
              <p:blipFill rotWithShape="1">
                <a:blip r:embed="rId11">
                  <a:alphaModFix/>
                </a:blip>
                <a:srcRect/>
                <a:stretch/>
              </p:blipFill>
              <p:spPr>
                <a:xfrm>
                  <a:off x="10141524" y="3290891"/>
                  <a:ext cx="163066" cy="962966"/>
                </a:xfrm>
                <a:prstGeom prst="rect">
                  <a:avLst/>
                </a:prstGeom>
                <a:noFill/>
                <a:ln>
                  <a:noFill/>
                </a:ln>
              </p:spPr>
            </p:pic>
            <p:pic>
              <p:nvPicPr>
                <p:cNvPr id="236" name="Google Shape;236;p8"/>
                <p:cNvPicPr preferRelativeResize="0"/>
                <p:nvPr/>
              </p:nvPicPr>
              <p:blipFill rotWithShape="1">
                <a:blip r:embed="rId11">
                  <a:alphaModFix/>
                </a:blip>
                <a:srcRect/>
                <a:stretch/>
              </p:blipFill>
              <p:spPr>
                <a:xfrm>
                  <a:off x="10575147" y="3290910"/>
                  <a:ext cx="163066" cy="962966"/>
                </a:xfrm>
                <a:prstGeom prst="rect">
                  <a:avLst/>
                </a:prstGeom>
                <a:noFill/>
                <a:ln>
                  <a:noFill/>
                </a:ln>
              </p:spPr>
            </p:pic>
            <p:pic>
              <p:nvPicPr>
                <p:cNvPr id="237" name="Google Shape;237;p8"/>
                <p:cNvPicPr preferRelativeResize="0"/>
                <p:nvPr/>
              </p:nvPicPr>
              <p:blipFill rotWithShape="1">
                <a:blip r:embed="rId11">
                  <a:alphaModFix/>
                </a:blip>
                <a:srcRect/>
                <a:stretch/>
              </p:blipFill>
              <p:spPr>
                <a:xfrm>
                  <a:off x="10358335" y="3290901"/>
                  <a:ext cx="163066" cy="962966"/>
                </a:xfrm>
                <a:prstGeom prst="rect">
                  <a:avLst/>
                </a:prstGeom>
                <a:noFill/>
                <a:ln>
                  <a:noFill/>
                </a:ln>
              </p:spPr>
            </p:pic>
            <p:pic>
              <p:nvPicPr>
                <p:cNvPr id="238" name="Google Shape;238;p8"/>
                <p:cNvPicPr preferRelativeResize="0"/>
                <p:nvPr/>
              </p:nvPicPr>
              <p:blipFill rotWithShape="1">
                <a:blip r:embed="rId11">
                  <a:alphaModFix/>
                </a:blip>
                <a:srcRect/>
                <a:stretch/>
              </p:blipFill>
              <p:spPr>
                <a:xfrm>
                  <a:off x="10791958" y="3290910"/>
                  <a:ext cx="163066" cy="962966"/>
                </a:xfrm>
                <a:prstGeom prst="rect">
                  <a:avLst/>
                </a:prstGeom>
                <a:noFill/>
                <a:ln>
                  <a:noFill/>
                </a:ln>
              </p:spPr>
            </p:pic>
            <p:grpSp>
              <p:nvGrpSpPr>
                <p:cNvPr id="239" name="Google Shape;239;p8"/>
                <p:cNvGrpSpPr/>
                <p:nvPr/>
              </p:nvGrpSpPr>
              <p:grpSpPr>
                <a:xfrm>
                  <a:off x="9924722" y="4378169"/>
                  <a:ext cx="379878" cy="180204"/>
                  <a:chOff x="9924722" y="4378169"/>
                  <a:chExt cx="379878" cy="180204"/>
                </a:xfrm>
              </p:grpSpPr>
              <p:pic>
                <p:nvPicPr>
                  <p:cNvPr id="240" name="Google Shape;240;p8"/>
                  <p:cNvPicPr preferRelativeResize="0"/>
                  <p:nvPr/>
                </p:nvPicPr>
                <p:blipFill rotWithShape="1">
                  <a:blip r:embed="rId12">
                    <a:alphaModFix/>
                  </a:blip>
                  <a:srcRect/>
                  <a:stretch/>
                </p:blipFill>
                <p:spPr>
                  <a:xfrm>
                    <a:off x="9924722" y="4378169"/>
                    <a:ext cx="163066" cy="180204"/>
                  </a:xfrm>
                  <a:prstGeom prst="rect">
                    <a:avLst/>
                  </a:prstGeom>
                  <a:noFill/>
                  <a:ln>
                    <a:noFill/>
                  </a:ln>
                </p:spPr>
              </p:pic>
              <p:pic>
                <p:nvPicPr>
                  <p:cNvPr id="241" name="Google Shape;241;p8"/>
                  <p:cNvPicPr preferRelativeResize="0"/>
                  <p:nvPr/>
                </p:nvPicPr>
                <p:blipFill rotWithShape="1">
                  <a:blip r:embed="rId12">
                    <a:alphaModFix/>
                  </a:blip>
                  <a:srcRect/>
                  <a:stretch/>
                </p:blipFill>
                <p:spPr>
                  <a:xfrm>
                    <a:off x="10141533" y="4378169"/>
                    <a:ext cx="163066" cy="180204"/>
                  </a:xfrm>
                  <a:prstGeom prst="rect">
                    <a:avLst/>
                  </a:prstGeom>
                  <a:noFill/>
                  <a:ln>
                    <a:noFill/>
                  </a:ln>
                </p:spPr>
              </p:pic>
            </p:grpSp>
            <p:grpSp>
              <p:nvGrpSpPr>
                <p:cNvPr id="242" name="Google Shape;242;p8"/>
                <p:cNvGrpSpPr/>
                <p:nvPr/>
              </p:nvGrpSpPr>
              <p:grpSpPr>
                <a:xfrm>
                  <a:off x="10358345" y="4378169"/>
                  <a:ext cx="379878" cy="180204"/>
                  <a:chOff x="9807445" y="4378169"/>
                  <a:chExt cx="379878" cy="180204"/>
                </a:xfrm>
              </p:grpSpPr>
              <p:pic>
                <p:nvPicPr>
                  <p:cNvPr id="243" name="Google Shape;243;p8"/>
                  <p:cNvPicPr preferRelativeResize="0"/>
                  <p:nvPr/>
                </p:nvPicPr>
                <p:blipFill rotWithShape="1">
                  <a:blip r:embed="rId12">
                    <a:alphaModFix/>
                  </a:blip>
                  <a:srcRect/>
                  <a:stretch/>
                </p:blipFill>
                <p:spPr>
                  <a:xfrm>
                    <a:off x="9807445" y="4378169"/>
                    <a:ext cx="163066" cy="180204"/>
                  </a:xfrm>
                  <a:prstGeom prst="rect">
                    <a:avLst/>
                  </a:prstGeom>
                  <a:noFill/>
                  <a:ln>
                    <a:noFill/>
                  </a:ln>
                </p:spPr>
              </p:pic>
              <p:pic>
                <p:nvPicPr>
                  <p:cNvPr id="244" name="Google Shape;244;p8"/>
                  <p:cNvPicPr preferRelativeResize="0"/>
                  <p:nvPr/>
                </p:nvPicPr>
                <p:blipFill rotWithShape="1">
                  <a:blip r:embed="rId12">
                    <a:alphaModFix/>
                  </a:blip>
                  <a:srcRect/>
                  <a:stretch/>
                </p:blipFill>
                <p:spPr>
                  <a:xfrm>
                    <a:off x="10024256" y="4378169"/>
                    <a:ext cx="163066" cy="180204"/>
                  </a:xfrm>
                  <a:prstGeom prst="rect">
                    <a:avLst/>
                  </a:prstGeom>
                  <a:noFill/>
                  <a:ln>
                    <a:noFill/>
                  </a:ln>
                </p:spPr>
              </p:pic>
            </p:grpSp>
            <p:grpSp>
              <p:nvGrpSpPr>
                <p:cNvPr id="245" name="Google Shape;245;p8"/>
                <p:cNvGrpSpPr/>
                <p:nvPr/>
              </p:nvGrpSpPr>
              <p:grpSpPr>
                <a:xfrm>
                  <a:off x="9924722" y="4378169"/>
                  <a:ext cx="1030313" cy="400670"/>
                  <a:chOff x="8822922" y="4378169"/>
                  <a:chExt cx="1030313" cy="400670"/>
                </a:xfrm>
              </p:grpSpPr>
              <p:pic>
                <p:nvPicPr>
                  <p:cNvPr id="246" name="Google Shape;246;p8"/>
                  <p:cNvPicPr preferRelativeResize="0"/>
                  <p:nvPr/>
                </p:nvPicPr>
                <p:blipFill rotWithShape="1">
                  <a:blip r:embed="rId12">
                    <a:alphaModFix/>
                  </a:blip>
                  <a:srcRect/>
                  <a:stretch/>
                </p:blipFill>
                <p:spPr>
                  <a:xfrm>
                    <a:off x="9690168" y="4378169"/>
                    <a:ext cx="163066" cy="180204"/>
                  </a:xfrm>
                  <a:prstGeom prst="rect">
                    <a:avLst/>
                  </a:prstGeom>
                  <a:noFill/>
                  <a:ln>
                    <a:noFill/>
                  </a:ln>
                </p:spPr>
              </p:pic>
              <p:pic>
                <p:nvPicPr>
                  <p:cNvPr id="247" name="Google Shape;247;p8"/>
                  <p:cNvPicPr preferRelativeResize="0"/>
                  <p:nvPr/>
                </p:nvPicPr>
                <p:blipFill rotWithShape="1">
                  <a:blip r:embed="rId12">
                    <a:alphaModFix/>
                  </a:blip>
                  <a:srcRect/>
                  <a:stretch/>
                </p:blipFill>
                <p:spPr>
                  <a:xfrm>
                    <a:off x="8822922" y="4598636"/>
                    <a:ext cx="163066" cy="180204"/>
                  </a:xfrm>
                  <a:prstGeom prst="rect">
                    <a:avLst/>
                  </a:prstGeom>
                  <a:noFill/>
                  <a:ln>
                    <a:noFill/>
                  </a:ln>
                </p:spPr>
              </p:pic>
            </p:grpSp>
            <p:grpSp>
              <p:nvGrpSpPr>
                <p:cNvPr id="248" name="Google Shape;248;p8"/>
                <p:cNvGrpSpPr/>
                <p:nvPr/>
              </p:nvGrpSpPr>
              <p:grpSpPr>
                <a:xfrm>
                  <a:off x="10141533" y="4598636"/>
                  <a:ext cx="379878" cy="180204"/>
                  <a:chOff x="9866083" y="4318961"/>
                  <a:chExt cx="379878" cy="180204"/>
                </a:xfrm>
              </p:grpSpPr>
              <p:pic>
                <p:nvPicPr>
                  <p:cNvPr id="249" name="Google Shape;249;p8"/>
                  <p:cNvPicPr preferRelativeResize="0"/>
                  <p:nvPr/>
                </p:nvPicPr>
                <p:blipFill rotWithShape="1">
                  <a:blip r:embed="rId12">
                    <a:alphaModFix/>
                  </a:blip>
                  <a:srcRect/>
                  <a:stretch/>
                </p:blipFill>
                <p:spPr>
                  <a:xfrm>
                    <a:off x="9866083" y="4318961"/>
                    <a:ext cx="163066" cy="180204"/>
                  </a:xfrm>
                  <a:prstGeom prst="rect">
                    <a:avLst/>
                  </a:prstGeom>
                  <a:noFill/>
                  <a:ln>
                    <a:noFill/>
                  </a:ln>
                </p:spPr>
              </p:pic>
              <p:pic>
                <p:nvPicPr>
                  <p:cNvPr id="250" name="Google Shape;250;p8"/>
                  <p:cNvPicPr preferRelativeResize="0"/>
                  <p:nvPr/>
                </p:nvPicPr>
                <p:blipFill rotWithShape="1">
                  <a:blip r:embed="rId12">
                    <a:alphaModFix/>
                  </a:blip>
                  <a:srcRect/>
                  <a:stretch/>
                </p:blipFill>
                <p:spPr>
                  <a:xfrm>
                    <a:off x="10082895" y="4318961"/>
                    <a:ext cx="163066" cy="180204"/>
                  </a:xfrm>
                  <a:prstGeom prst="rect">
                    <a:avLst/>
                  </a:prstGeom>
                  <a:noFill/>
                  <a:ln>
                    <a:noFill/>
                  </a:ln>
                </p:spPr>
              </p:pic>
            </p:grpSp>
            <p:pic>
              <p:nvPicPr>
                <p:cNvPr id="251" name="Google Shape;251;p8"/>
                <p:cNvPicPr preferRelativeResize="0"/>
                <p:nvPr/>
              </p:nvPicPr>
              <p:blipFill rotWithShape="1">
                <a:blip r:embed="rId12">
                  <a:alphaModFix/>
                </a:blip>
                <a:srcRect/>
                <a:stretch/>
              </p:blipFill>
              <p:spPr>
                <a:xfrm>
                  <a:off x="10575156" y="4598636"/>
                  <a:ext cx="163066" cy="180204"/>
                </a:xfrm>
                <a:prstGeom prst="rect">
                  <a:avLst/>
                </a:prstGeom>
                <a:noFill/>
                <a:ln>
                  <a:noFill/>
                </a:ln>
              </p:spPr>
            </p:pic>
          </p:grpSp>
        </p:grpSp>
        <p:sp>
          <p:nvSpPr>
            <p:cNvPr id="252" name="Google Shape;252;p8"/>
            <p:cNvSpPr/>
            <p:nvPr/>
          </p:nvSpPr>
          <p:spPr>
            <a:xfrm>
              <a:off x="588788" y="5165538"/>
              <a:ext cx="2391900" cy="688500"/>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222222"/>
                  </a:solidFill>
                  <a:latin typeface="Century Gothic"/>
                  <a:ea typeface="Century Gothic"/>
                  <a:cs typeface="Century Gothic"/>
                  <a:sym typeface="Century Gothic"/>
                </a:rPr>
                <a:t>five tens and nine ones</a:t>
              </a:r>
              <a:endParaRPr/>
            </a:p>
          </p:txBody>
        </p:sp>
        <p:grpSp>
          <p:nvGrpSpPr>
            <p:cNvPr id="253" name="Google Shape;253;p8"/>
            <p:cNvGrpSpPr/>
            <p:nvPr/>
          </p:nvGrpSpPr>
          <p:grpSpPr>
            <a:xfrm>
              <a:off x="4097775" y="4844225"/>
              <a:ext cx="1933825" cy="1082225"/>
              <a:chOff x="3762150" y="4799475"/>
              <a:chExt cx="1933825" cy="1082225"/>
            </a:xfrm>
          </p:grpSpPr>
          <p:sp>
            <p:nvSpPr>
              <p:cNvPr id="254" name="Google Shape;254;p8"/>
              <p:cNvSpPr/>
              <p:nvPr/>
            </p:nvSpPr>
            <p:spPr>
              <a:xfrm>
                <a:off x="3762150" y="4799475"/>
                <a:ext cx="1933825" cy="1082225"/>
              </a:xfrm>
              <a:prstGeom prst="flowChartProcess">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5" name="Google Shape;255;p8"/>
              <p:cNvCxnSpPr/>
              <p:nvPr/>
            </p:nvCxnSpPr>
            <p:spPr>
              <a:xfrm flipH="1">
                <a:off x="4019525" y="5045600"/>
                <a:ext cx="44700" cy="604200"/>
              </a:xfrm>
              <a:prstGeom prst="straightConnector1">
                <a:avLst/>
              </a:prstGeom>
              <a:noFill/>
              <a:ln w="38100" cap="flat" cmpd="sng">
                <a:solidFill>
                  <a:schemeClr val="dk2"/>
                </a:solidFill>
                <a:prstDash val="solid"/>
                <a:round/>
                <a:headEnd type="none" w="med" len="med"/>
                <a:tailEnd type="none" w="med" len="med"/>
              </a:ln>
            </p:spPr>
          </p:cxnSp>
          <p:cxnSp>
            <p:nvCxnSpPr>
              <p:cNvPr id="256" name="Google Shape;256;p8"/>
              <p:cNvCxnSpPr/>
              <p:nvPr/>
            </p:nvCxnSpPr>
            <p:spPr>
              <a:xfrm flipH="1">
                <a:off x="4171925" y="5045600"/>
                <a:ext cx="44700" cy="604200"/>
              </a:xfrm>
              <a:prstGeom prst="straightConnector1">
                <a:avLst/>
              </a:prstGeom>
              <a:noFill/>
              <a:ln w="38100" cap="flat" cmpd="sng">
                <a:solidFill>
                  <a:schemeClr val="dk2"/>
                </a:solidFill>
                <a:prstDash val="solid"/>
                <a:round/>
                <a:headEnd type="none" w="med" len="med"/>
                <a:tailEnd type="none" w="med" len="med"/>
              </a:ln>
            </p:spPr>
          </p:cxnSp>
          <p:cxnSp>
            <p:nvCxnSpPr>
              <p:cNvPr id="257" name="Google Shape;257;p8"/>
              <p:cNvCxnSpPr/>
              <p:nvPr/>
            </p:nvCxnSpPr>
            <p:spPr>
              <a:xfrm flipH="1">
                <a:off x="4324325" y="5045600"/>
                <a:ext cx="44700" cy="604200"/>
              </a:xfrm>
              <a:prstGeom prst="straightConnector1">
                <a:avLst/>
              </a:prstGeom>
              <a:noFill/>
              <a:ln w="38100" cap="flat" cmpd="sng">
                <a:solidFill>
                  <a:schemeClr val="dk2"/>
                </a:solidFill>
                <a:prstDash val="solid"/>
                <a:round/>
                <a:headEnd type="none" w="med" len="med"/>
                <a:tailEnd type="none" w="med" len="med"/>
              </a:ln>
            </p:spPr>
          </p:cxnSp>
          <p:cxnSp>
            <p:nvCxnSpPr>
              <p:cNvPr id="258" name="Google Shape;258;p8"/>
              <p:cNvCxnSpPr/>
              <p:nvPr/>
            </p:nvCxnSpPr>
            <p:spPr>
              <a:xfrm flipH="1">
                <a:off x="4476725" y="5045600"/>
                <a:ext cx="44700" cy="604200"/>
              </a:xfrm>
              <a:prstGeom prst="straightConnector1">
                <a:avLst/>
              </a:prstGeom>
              <a:noFill/>
              <a:ln w="38100" cap="flat" cmpd="sng">
                <a:solidFill>
                  <a:schemeClr val="dk2"/>
                </a:solidFill>
                <a:prstDash val="solid"/>
                <a:round/>
                <a:headEnd type="none" w="med" len="med"/>
                <a:tailEnd type="none" w="med" len="med"/>
              </a:ln>
            </p:spPr>
          </p:cxnSp>
          <p:cxnSp>
            <p:nvCxnSpPr>
              <p:cNvPr id="259" name="Google Shape;259;p8"/>
              <p:cNvCxnSpPr/>
              <p:nvPr/>
            </p:nvCxnSpPr>
            <p:spPr>
              <a:xfrm flipH="1">
                <a:off x="4629125" y="5045600"/>
                <a:ext cx="44700" cy="604200"/>
              </a:xfrm>
              <a:prstGeom prst="straightConnector1">
                <a:avLst/>
              </a:prstGeom>
              <a:noFill/>
              <a:ln w="38100" cap="flat" cmpd="sng">
                <a:solidFill>
                  <a:schemeClr val="dk2"/>
                </a:solidFill>
                <a:prstDash val="solid"/>
                <a:round/>
                <a:headEnd type="none" w="med" len="med"/>
                <a:tailEnd type="none" w="med" len="med"/>
              </a:ln>
            </p:spPr>
          </p:cxnSp>
          <p:cxnSp>
            <p:nvCxnSpPr>
              <p:cNvPr id="260" name="Google Shape;260;p8"/>
              <p:cNvCxnSpPr/>
              <p:nvPr/>
            </p:nvCxnSpPr>
            <p:spPr>
              <a:xfrm flipH="1">
                <a:off x="4983900" y="5124450"/>
                <a:ext cx="7200" cy="73800"/>
              </a:xfrm>
              <a:prstGeom prst="straightConnector1">
                <a:avLst/>
              </a:prstGeom>
              <a:noFill/>
              <a:ln w="38100" cap="flat" cmpd="sng">
                <a:solidFill>
                  <a:schemeClr val="dk2"/>
                </a:solidFill>
                <a:prstDash val="solid"/>
                <a:round/>
                <a:headEnd type="none" w="med" len="med"/>
                <a:tailEnd type="none" w="med" len="med"/>
              </a:ln>
            </p:spPr>
          </p:cxnSp>
          <p:cxnSp>
            <p:nvCxnSpPr>
              <p:cNvPr id="261" name="Google Shape;261;p8"/>
              <p:cNvCxnSpPr/>
              <p:nvPr/>
            </p:nvCxnSpPr>
            <p:spPr>
              <a:xfrm flipH="1">
                <a:off x="5072025" y="5124450"/>
                <a:ext cx="7200" cy="73800"/>
              </a:xfrm>
              <a:prstGeom prst="straightConnector1">
                <a:avLst/>
              </a:prstGeom>
              <a:noFill/>
              <a:ln w="38100" cap="flat" cmpd="sng">
                <a:solidFill>
                  <a:schemeClr val="dk2"/>
                </a:solidFill>
                <a:prstDash val="solid"/>
                <a:round/>
                <a:headEnd type="none" w="med" len="med"/>
                <a:tailEnd type="none" w="med" len="med"/>
              </a:ln>
            </p:spPr>
          </p:cxnSp>
          <p:cxnSp>
            <p:nvCxnSpPr>
              <p:cNvPr id="262" name="Google Shape;262;p8"/>
              <p:cNvCxnSpPr/>
              <p:nvPr/>
            </p:nvCxnSpPr>
            <p:spPr>
              <a:xfrm flipH="1">
                <a:off x="5174450" y="5124450"/>
                <a:ext cx="7200" cy="73800"/>
              </a:xfrm>
              <a:prstGeom prst="straightConnector1">
                <a:avLst/>
              </a:prstGeom>
              <a:noFill/>
              <a:ln w="38100" cap="flat" cmpd="sng">
                <a:solidFill>
                  <a:schemeClr val="dk2"/>
                </a:solidFill>
                <a:prstDash val="solid"/>
                <a:round/>
                <a:headEnd type="none" w="med" len="med"/>
                <a:tailEnd type="none" w="med" len="med"/>
              </a:ln>
            </p:spPr>
          </p:cxnSp>
          <p:cxnSp>
            <p:nvCxnSpPr>
              <p:cNvPr id="263" name="Google Shape;263;p8"/>
              <p:cNvCxnSpPr/>
              <p:nvPr/>
            </p:nvCxnSpPr>
            <p:spPr>
              <a:xfrm flipH="1">
                <a:off x="5276875" y="5124450"/>
                <a:ext cx="7200" cy="73800"/>
              </a:xfrm>
              <a:prstGeom prst="straightConnector1">
                <a:avLst/>
              </a:prstGeom>
              <a:noFill/>
              <a:ln w="38100" cap="flat" cmpd="sng">
                <a:solidFill>
                  <a:schemeClr val="dk2"/>
                </a:solidFill>
                <a:prstDash val="solid"/>
                <a:round/>
                <a:headEnd type="none" w="med" len="med"/>
                <a:tailEnd type="none" w="med" len="med"/>
              </a:ln>
            </p:spPr>
          </p:cxnSp>
          <p:cxnSp>
            <p:nvCxnSpPr>
              <p:cNvPr id="264" name="Google Shape;264;p8"/>
              <p:cNvCxnSpPr/>
              <p:nvPr/>
            </p:nvCxnSpPr>
            <p:spPr>
              <a:xfrm flipH="1">
                <a:off x="5379300" y="5124450"/>
                <a:ext cx="7200" cy="73800"/>
              </a:xfrm>
              <a:prstGeom prst="straightConnector1">
                <a:avLst/>
              </a:prstGeom>
              <a:noFill/>
              <a:ln w="38100" cap="flat" cmpd="sng">
                <a:solidFill>
                  <a:schemeClr val="dk2"/>
                </a:solidFill>
                <a:prstDash val="solid"/>
                <a:round/>
                <a:headEnd type="none" w="med" len="med"/>
                <a:tailEnd type="none" w="med" len="med"/>
              </a:ln>
            </p:spPr>
          </p:cxnSp>
          <p:cxnSp>
            <p:nvCxnSpPr>
              <p:cNvPr id="265" name="Google Shape;265;p8"/>
              <p:cNvCxnSpPr/>
              <p:nvPr/>
            </p:nvCxnSpPr>
            <p:spPr>
              <a:xfrm flipH="1">
                <a:off x="4983900" y="5303688"/>
                <a:ext cx="7200" cy="73800"/>
              </a:xfrm>
              <a:prstGeom prst="straightConnector1">
                <a:avLst/>
              </a:prstGeom>
              <a:noFill/>
              <a:ln w="38100" cap="flat" cmpd="sng">
                <a:solidFill>
                  <a:schemeClr val="dk2"/>
                </a:solidFill>
                <a:prstDash val="solid"/>
                <a:round/>
                <a:headEnd type="none" w="med" len="med"/>
                <a:tailEnd type="none" w="med" len="med"/>
              </a:ln>
            </p:spPr>
          </p:cxnSp>
          <p:cxnSp>
            <p:nvCxnSpPr>
              <p:cNvPr id="266" name="Google Shape;266;p8"/>
              <p:cNvCxnSpPr/>
              <p:nvPr/>
            </p:nvCxnSpPr>
            <p:spPr>
              <a:xfrm flipH="1">
                <a:off x="5072025" y="5303688"/>
                <a:ext cx="7200" cy="73800"/>
              </a:xfrm>
              <a:prstGeom prst="straightConnector1">
                <a:avLst/>
              </a:prstGeom>
              <a:noFill/>
              <a:ln w="38100" cap="flat" cmpd="sng">
                <a:solidFill>
                  <a:schemeClr val="dk2"/>
                </a:solidFill>
                <a:prstDash val="solid"/>
                <a:round/>
                <a:headEnd type="none" w="med" len="med"/>
                <a:tailEnd type="none" w="med" len="med"/>
              </a:ln>
            </p:spPr>
          </p:cxnSp>
          <p:cxnSp>
            <p:nvCxnSpPr>
              <p:cNvPr id="267" name="Google Shape;267;p8"/>
              <p:cNvCxnSpPr/>
              <p:nvPr/>
            </p:nvCxnSpPr>
            <p:spPr>
              <a:xfrm flipH="1">
                <a:off x="5174450" y="5310800"/>
                <a:ext cx="7200" cy="73800"/>
              </a:xfrm>
              <a:prstGeom prst="straightConnector1">
                <a:avLst/>
              </a:prstGeom>
              <a:noFill/>
              <a:ln w="38100" cap="flat" cmpd="sng">
                <a:solidFill>
                  <a:schemeClr val="dk2"/>
                </a:solidFill>
                <a:prstDash val="solid"/>
                <a:round/>
                <a:headEnd type="none" w="med" len="med"/>
                <a:tailEnd type="none" w="med" len="med"/>
              </a:ln>
            </p:spPr>
          </p:cxnSp>
          <p:cxnSp>
            <p:nvCxnSpPr>
              <p:cNvPr id="268" name="Google Shape;268;p8"/>
              <p:cNvCxnSpPr/>
              <p:nvPr/>
            </p:nvCxnSpPr>
            <p:spPr>
              <a:xfrm flipH="1">
                <a:off x="5276875" y="5303688"/>
                <a:ext cx="7200" cy="73800"/>
              </a:xfrm>
              <a:prstGeom prst="straightConnector1">
                <a:avLst/>
              </a:prstGeom>
              <a:noFill/>
              <a:ln w="38100" cap="flat" cmpd="sng">
                <a:solidFill>
                  <a:schemeClr val="dk2"/>
                </a:solidFill>
                <a:prstDash val="solid"/>
                <a:round/>
                <a:headEnd type="none" w="med" len="med"/>
                <a:tailEnd type="none" w="med" len="med"/>
              </a:ln>
            </p:spPr>
          </p:cxnSp>
        </p:grpSp>
      </p:grpSp>
      <p:sp>
        <p:nvSpPr>
          <p:cNvPr id="92" name="Google Shape;126;p7">
            <a:extLst>
              <a:ext uri="{FF2B5EF4-FFF2-40B4-BE49-F238E27FC236}">
                <a16:creationId xmlns:a16="http://schemas.microsoft.com/office/drawing/2014/main" id="{68309BF8-A978-B147-8378-06F75A9AEFD8}"/>
              </a:ext>
            </a:extLst>
          </p:cNvPr>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500"/>
                                        <p:tgtEl>
                                          <p:spTgt spid="182"/>
                                        </p:tgtEl>
                                      </p:cBhvr>
                                    </p:animEffect>
                                  </p:childTnLst>
                                </p:cTn>
                              </p:par>
                            </p:childTnLst>
                          </p:cTn>
                        </p:par>
                      </p:childTnLst>
                    </p:cTn>
                  </p:par>
                </p:childTnLst>
              </p:cTn>
              <p:nextCondLst>
                <p:cond evt="onClick" delay="0">
                  <p:tgtEl>
                    <p:spTgt spid="9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9"/>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Graphical user interface, text, application&#10;&#10;Description automatically generated">
            <a:extLst>
              <a:ext uri="{FF2B5EF4-FFF2-40B4-BE49-F238E27FC236}">
                <a16:creationId xmlns:a16="http://schemas.microsoft.com/office/drawing/2014/main" id="{23377935-67E8-4841-92FA-9E86F3BD356B}"/>
              </a:ext>
            </a:extLst>
          </p:cNvPr>
          <p:cNvPicPr>
            <a:picLocks noChangeAspect="1"/>
          </p:cNvPicPr>
          <p:nvPr/>
        </p:nvPicPr>
        <p:blipFill>
          <a:blip r:embed="rId3"/>
          <a:stretch>
            <a:fillRect/>
          </a:stretch>
        </p:blipFill>
        <p:spPr>
          <a:xfrm>
            <a:off x="263524" y="1077157"/>
            <a:ext cx="8244840" cy="3368040"/>
          </a:xfrm>
          <a:prstGeom prst="rect">
            <a:avLst/>
          </a:prstGeom>
          <a:effectLst>
            <a:outerShdw blurRad="50800" dist="38100" dir="2700000" algn="tl" rotWithShape="0">
              <a:prstClr val="black">
                <a:alpha val="40000"/>
              </a:prstClr>
            </a:outerShdw>
          </a:effectLst>
        </p:spPr>
      </p:pic>
    </p:spTree>
  </p:cSld>
  <p:clrMapOvr>
    <a:masterClrMapping/>
  </p:clrMapOvr>
</p:sld>
</file>

<file path=ppt/theme/theme1.xml><?xml version="1.0" encoding="utf-8"?>
<a:theme xmlns:a="http://schemas.openxmlformats.org/drawingml/2006/main" name="Titl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2167</Words>
  <Application>Microsoft Macintosh PowerPoint</Application>
  <PresentationFormat>Widescreen</PresentationFormat>
  <Paragraphs>181</Paragraphs>
  <Slides>18</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Calibri</vt:lpstr>
      <vt:lpstr>Nunito</vt:lpstr>
      <vt:lpstr>Arial</vt:lpstr>
      <vt:lpstr>Century Gothic</vt:lpstr>
      <vt:lpstr>Titles</vt:lpstr>
      <vt:lpstr>Office Theme</vt:lpstr>
      <vt:lpstr>PowerPoint Presentation</vt:lpstr>
      <vt:lpstr>PowerPoint Presentation</vt:lpstr>
      <vt:lpstr>PowerPoint Presentation</vt:lpstr>
      <vt:lpstr>PowerPoint Presentation</vt:lpstr>
      <vt:lpstr>To represent numbers to 100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Represent numbers to 50</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4</cp:revision>
  <dcterms:created xsi:type="dcterms:W3CDTF">2022-06-30T10:03:35Z</dcterms:created>
  <dcterms:modified xsi:type="dcterms:W3CDTF">2022-08-24T17:22:40Z</dcterms:modified>
</cp:coreProperties>
</file>