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48" r:id="rId2"/>
  </p:sldMasterIdLst>
  <p:notesMasterIdLst>
    <p:notesMasterId r:id="rId20"/>
  </p:notesMasterIdLst>
  <p:sldIdLst>
    <p:sldId id="260" r:id="rId3"/>
    <p:sldId id="261" r:id="rId4"/>
    <p:sldId id="262" r:id="rId5"/>
    <p:sldId id="264" r:id="rId6"/>
    <p:sldId id="266" r:id="rId7"/>
    <p:sldId id="263" r:id="rId8"/>
    <p:sldId id="267" r:id="rId9"/>
    <p:sldId id="268" r:id="rId10"/>
    <p:sldId id="269" r:id="rId11"/>
    <p:sldId id="273" r:id="rId12"/>
    <p:sldId id="274" r:id="rId13"/>
    <p:sldId id="271" r:id="rId14"/>
    <p:sldId id="272" r:id="rId15"/>
    <p:sldId id="275" r:id="rId16"/>
    <p:sldId id="265" r:id="rId17"/>
    <p:sldId id="270"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96F3"/>
    <a:srgbClr val="0277BD"/>
    <a:srgbClr val="222222"/>
    <a:srgbClr val="CCD4F4"/>
    <a:srgbClr val="F8FBFF"/>
    <a:srgbClr val="F8FCFF"/>
    <a:srgbClr val="E4F2FF"/>
    <a:srgbClr val="E8EAF6"/>
    <a:srgbClr val="E1F5FE"/>
    <a:srgbClr val="F5F5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7279"/>
  </p:normalViewPr>
  <p:slideViewPr>
    <p:cSldViewPr snapToGrid="0" snapToObjects="1">
      <p:cViewPr varScale="1">
        <p:scale>
          <a:sx n="93" d="100"/>
          <a:sy n="93" d="100"/>
        </p:scale>
        <p:origin x="56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3805F-7D1E-E94C-BB55-3B101E5AFAED}" type="datetimeFigureOut">
              <a:rPr lang="en-GB" smtClean="0"/>
              <a:t>26/08/2022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76D0C-E1F7-C24C-9F61-F920AE9184C6}" type="slidenum">
              <a:rPr lang="en-GB" smtClean="0"/>
              <a:t>‹#›</a:t>
            </a:fld>
            <a:endParaRPr lang="en-GB"/>
          </a:p>
        </p:txBody>
      </p:sp>
    </p:spTree>
    <p:extLst>
      <p:ext uri="{BB962C8B-B14F-4D97-AF65-F5344CB8AC3E}">
        <p14:creationId xmlns:p14="http://schemas.microsoft.com/office/powerpoint/2010/main" val="279741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3</a:t>
            </a:fld>
            <a:endParaRPr lang="en-GB"/>
          </a:p>
        </p:txBody>
      </p:sp>
    </p:spTree>
    <p:extLst>
      <p:ext uri="{BB962C8B-B14F-4D97-AF65-F5344CB8AC3E}">
        <p14:creationId xmlns:p14="http://schemas.microsoft.com/office/powerpoint/2010/main" val="194723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AutoNum type="alphaLcParenR"/>
            </a:pPr>
            <a:r>
              <a:rPr lang="en-GB" dirty="0"/>
              <a:t>347,536</a:t>
            </a:r>
          </a:p>
          <a:p>
            <a:pPr marL="228600" indent="-228600" rtl="0">
              <a:buAutoNum type="alphaLcParenR"/>
            </a:pPr>
            <a:r>
              <a:rPr lang="en-GB" dirty="0"/>
              <a:t>747,536</a:t>
            </a:r>
          </a:p>
          <a:p>
            <a:pPr marL="228600" indent="-228600" rtl="0">
              <a:buAutoNum type="alphaLcParenR"/>
            </a:pPr>
            <a:r>
              <a:rPr lang="en-GB" dirty="0"/>
              <a:t>347,336</a:t>
            </a:r>
          </a:p>
          <a:p>
            <a:pPr marL="228600" indent="-228600" rtl="0">
              <a:buAutoNum type="alphaLcParenR"/>
            </a:pPr>
            <a:r>
              <a:rPr lang="en-GB" dirty="0"/>
              <a:t>377,536</a:t>
            </a:r>
          </a:p>
          <a:p>
            <a:pPr marL="228600" indent="-228600" rtl="0">
              <a:buAutoNum type="alphaLcParenR"/>
            </a:pPr>
            <a:r>
              <a:rPr lang="en-GB" dirty="0"/>
              <a:t>347,531</a:t>
            </a:r>
          </a:p>
          <a:p>
            <a:pPr marL="228600" indent="-228600" rtl="0">
              <a:buAutoNum type="alphaLcParenR"/>
            </a:pPr>
            <a:r>
              <a:rPr lang="en-GB" dirty="0"/>
              <a:t>327,506</a:t>
            </a:r>
          </a:p>
        </p:txBody>
      </p:sp>
      <p:sp>
        <p:nvSpPr>
          <p:cNvPr id="4" name="Slide Number Placeholder 3"/>
          <p:cNvSpPr>
            <a:spLocks noGrp="1"/>
          </p:cNvSpPr>
          <p:nvPr>
            <p:ph type="sldNum" sz="quarter" idx="5"/>
          </p:nvPr>
        </p:nvSpPr>
        <p:spPr/>
        <p:txBody>
          <a:bodyPr/>
          <a:lstStyle/>
          <a:p>
            <a:fld id="{9FB76D0C-E1F7-C24C-9F61-F920AE9184C6}" type="slidenum">
              <a:rPr lang="en-GB" smtClean="0"/>
              <a:t>13</a:t>
            </a:fld>
            <a:endParaRPr lang="en-GB"/>
          </a:p>
        </p:txBody>
      </p:sp>
    </p:spTree>
    <p:extLst>
      <p:ext uri="{BB962C8B-B14F-4D97-AF65-F5344CB8AC3E}">
        <p14:creationId xmlns:p14="http://schemas.microsoft.com/office/powerpoint/2010/main" val="4022518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Place value chart, Gattegno chart, counters</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Where is the 4 in each number? What is the value of the 4 in each number? Is the value the same for all the numbers? Which one is different? Why is it different?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agree with Ashleigh, encourage them to circle/ identify the 4 in each number and say the value of it.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14</a:t>
            </a:fld>
            <a:endParaRPr lang="en-GB"/>
          </a:p>
        </p:txBody>
      </p:sp>
    </p:spTree>
    <p:extLst>
      <p:ext uri="{BB962C8B-B14F-4D97-AF65-F5344CB8AC3E}">
        <p14:creationId xmlns:p14="http://schemas.microsoft.com/office/powerpoint/2010/main" val="534038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How and when to use these slides </a:t>
            </a:r>
            <a:r>
              <a:rPr lang="en-GB" sz="1200" b="0" i="0" u="none" strike="noStrike" kern="1200" dirty="0">
                <a:solidFill>
                  <a:schemeClr val="tx1"/>
                </a:solidFill>
                <a:effectLst/>
                <a:latin typeface="+mn-lt"/>
                <a:ea typeface="+mn-ea"/>
                <a:cs typeface="+mn-cs"/>
              </a:rPr>
              <a:t>– Pupils may need to recap the value of digits in a number using more/ a range of concrete resources. By recapping place value to 10,000, pupils can use a wider range of concrete resources with more ease (e.g. Base 10). They can also recap the meaning of a comma in a number before moving on to larger numbers. </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Base 10</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many thousands/ hundreds/ tens/ ones do I have? What is this in numerals? Where do I put a comma? Why? How do I say this out loud? Where do I say ‘and’?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not include the comma. Pupils may say 3 thousand and 6 hundred and 51.</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16</a:t>
            </a:fld>
            <a:endParaRPr lang="en-GB"/>
          </a:p>
        </p:txBody>
      </p:sp>
    </p:spTree>
    <p:extLst>
      <p:ext uri="{BB962C8B-B14F-4D97-AF65-F5344CB8AC3E}">
        <p14:creationId xmlns:p14="http://schemas.microsoft.com/office/powerpoint/2010/main" val="2339027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Place value counters</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many ones/ tens/ hundreds/ thousands are there? How do you write this in numerals? How do you write it in words? Why is it important to write the digits in the correct order?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muddle the order of the numbers.</a:t>
            </a: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Pick up some different place value counters and identify the total value of the counters you have picked up.</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17</a:t>
            </a:fld>
            <a:endParaRPr lang="en-GB"/>
          </a:p>
        </p:txBody>
      </p:sp>
    </p:spTree>
    <p:extLst>
      <p:ext uri="{BB962C8B-B14F-4D97-AF65-F5344CB8AC3E}">
        <p14:creationId xmlns:p14="http://schemas.microsoft.com/office/powerpoint/2010/main" val="37026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Assessment point for the lesson – ask the pupils to vote for the answer they think is correct. </a:t>
            </a:r>
            <a:endParaRPr lang="en-GB" b="0" dirty="0">
              <a:effectLst/>
            </a:endParaRPr>
          </a:p>
          <a:p>
            <a:pPr rtl="0"/>
            <a:br>
              <a:rPr lang="en-GB" b="0" dirty="0">
                <a:effectLst/>
              </a:rPr>
            </a:br>
            <a:r>
              <a:rPr lang="en-GB" sz="1200" b="0" i="0" u="none" strike="noStrike" kern="1200" dirty="0">
                <a:solidFill>
                  <a:schemeClr val="tx1"/>
                </a:solidFill>
                <a:effectLst/>
                <a:latin typeface="+mn-lt"/>
                <a:ea typeface="+mn-ea"/>
                <a:cs typeface="+mn-cs"/>
              </a:rPr>
              <a:t>A – The pupil does not understand zeros as place holders and has included all the zeros. </a:t>
            </a:r>
            <a:endParaRPr lang="en-GB" b="0" dirty="0">
              <a:effectLst/>
            </a:endParaRPr>
          </a:p>
          <a:p>
            <a:pPr rtl="0"/>
            <a:r>
              <a:rPr lang="en-GB" sz="1200" b="0" i="0" u="none" strike="noStrike" kern="1200" dirty="0">
                <a:solidFill>
                  <a:schemeClr val="tx1"/>
                </a:solidFill>
                <a:effectLst/>
                <a:latin typeface="+mn-lt"/>
                <a:ea typeface="+mn-ea"/>
                <a:cs typeface="+mn-cs"/>
              </a:rPr>
              <a:t>B – The pupil has not included the zero as a place holder in the ten-thousands column.</a:t>
            </a:r>
          </a:p>
          <a:p>
            <a:pPr rtl="0"/>
            <a:r>
              <a:rPr lang="en-GB" sz="1200" b="0" i="0" u="none" strike="noStrike" kern="1200" dirty="0">
                <a:solidFill>
                  <a:schemeClr val="tx1"/>
                </a:solidFill>
                <a:effectLst/>
                <a:latin typeface="+mn-lt"/>
                <a:ea typeface="+mn-ea"/>
                <a:cs typeface="+mn-cs"/>
              </a:rPr>
              <a:t>C – Correct answer</a:t>
            </a:r>
          </a:p>
          <a:p>
            <a:pPr rtl="0"/>
            <a:r>
              <a:rPr lang="en-GB" sz="1200" b="0" i="0" u="none" strike="noStrike" kern="1200" dirty="0">
                <a:solidFill>
                  <a:schemeClr val="tx1"/>
                </a:solidFill>
                <a:effectLst/>
                <a:latin typeface="+mn-lt"/>
                <a:ea typeface="+mn-ea"/>
                <a:cs typeface="+mn-cs"/>
              </a:rPr>
              <a:t>D – The pupil has not included the zero as a place holder in the ten-thousands column. They have identified the number should be 6-digits and have instead increased the value of the 2,4,7 and 9 to accommodate this. </a:t>
            </a:r>
            <a:endParaRPr lang="en-GB" dirty="0"/>
          </a:p>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4</a:t>
            </a:fld>
            <a:endParaRPr lang="en-GB"/>
          </a:p>
        </p:txBody>
      </p:sp>
    </p:spTree>
    <p:extLst>
      <p:ext uri="{BB962C8B-B14F-4D97-AF65-F5344CB8AC3E}">
        <p14:creationId xmlns:p14="http://schemas.microsoft.com/office/powerpoint/2010/main" val="155127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1" u="none" strike="noStrike" kern="1200" dirty="0">
                <a:solidFill>
                  <a:schemeClr val="tx1"/>
                </a:solidFill>
                <a:effectLst/>
                <a:latin typeface="+mn-lt"/>
                <a:ea typeface="+mn-ea"/>
                <a:cs typeface="+mn-cs"/>
              </a:rPr>
              <a:t>Answers will vary. Pupils may identify the value of the digits. They may identify it is odd, it is a multiple of 5 etc. </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Place value chart/ counters</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do you notice about the number? What can you tell me about the value of the digits?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6</a:t>
            </a:fld>
            <a:endParaRPr lang="en-GB"/>
          </a:p>
        </p:txBody>
      </p:sp>
    </p:spTree>
    <p:extLst>
      <p:ext uri="{BB962C8B-B14F-4D97-AF65-F5344CB8AC3E}">
        <p14:creationId xmlns:p14="http://schemas.microsoft.com/office/powerpoint/2010/main" val="112873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1" u="none" strike="noStrike" kern="1200" dirty="0">
                <a:solidFill>
                  <a:schemeClr val="tx1"/>
                </a:solidFill>
                <a:effectLst/>
                <a:latin typeface="+mn-lt"/>
                <a:ea typeface="+mn-ea"/>
                <a:cs typeface="+mn-cs"/>
              </a:rPr>
              <a:t>Pupils could identify that the position of the digits in the place value chart determines the value of the digit but the Gattegno chart shows the value of each digit. The place value chart shows the number horizontally and the Gattegno chart shows numbers vertically.</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Place value chart, Gattegno chart, counters</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is similar about both resources? What is different? Can you show the number in both charts?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Some pupils may be unfamiliar with a Gattegno chart.</a:t>
            </a: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Which chart do you prefer to use, why?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7</a:t>
            </a:fld>
            <a:endParaRPr lang="en-GB"/>
          </a:p>
        </p:txBody>
      </p:sp>
    </p:spTree>
    <p:extLst>
      <p:ext uri="{BB962C8B-B14F-4D97-AF65-F5344CB8AC3E}">
        <p14:creationId xmlns:p14="http://schemas.microsoft.com/office/powerpoint/2010/main" val="2874080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1" u="none" strike="noStrike" kern="1200" dirty="0">
                <a:solidFill>
                  <a:schemeClr val="tx1"/>
                </a:solidFill>
                <a:effectLst/>
                <a:latin typeface="+mn-lt"/>
                <a:ea typeface="+mn-ea"/>
                <a:cs typeface="+mn-cs"/>
              </a:rPr>
              <a:t>Other numbers will vary e.g. 135,427</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Place value chart, counters</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number is represented? Does that match the number sentence? Where does the comma go in a number? How do I show 0 thousands counters in a number? Say the number out loud, when do you include an ‘and’?</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Commas (or spaces) make numbers easier to read. Ensure pupils understand the difference between a comma and a decimal point and ensure their symbols can be differentiated as these change the value of a number (e.g. 410,623 is different to 410.623).</a:t>
            </a: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Rearrange the counters to make a number of your own – partition the number.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8</a:t>
            </a:fld>
            <a:endParaRPr lang="en-GB"/>
          </a:p>
        </p:txBody>
      </p:sp>
    </p:spTree>
    <p:extLst>
      <p:ext uri="{BB962C8B-B14F-4D97-AF65-F5344CB8AC3E}">
        <p14:creationId xmlns:p14="http://schemas.microsoft.com/office/powerpoint/2010/main" val="2667413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AutoNum type="alphaLcParenR"/>
            </a:pPr>
            <a:r>
              <a:rPr lang="en-GB" dirty="0"/>
              <a:t>259,372</a:t>
            </a:r>
          </a:p>
          <a:p>
            <a:pPr marL="228600" indent="-228600" rtl="0">
              <a:buAutoNum type="alphaLcParenR"/>
            </a:pPr>
            <a:r>
              <a:rPr lang="en-GB" dirty="0"/>
              <a:t>900,000 </a:t>
            </a:r>
          </a:p>
          <a:p>
            <a:pPr marL="228600" indent="-228600" rtl="0">
              <a:buAutoNum type="alphaLcParenR"/>
            </a:pPr>
            <a:r>
              <a:rPr lang="en-GB" dirty="0"/>
              <a:t>20 and 9</a:t>
            </a:r>
          </a:p>
          <a:p>
            <a:pPr marL="228600" indent="-228600" rtl="0">
              <a:buAutoNum type="alphaLcParenR"/>
            </a:pPr>
            <a:r>
              <a:rPr lang="en-GB" dirty="0"/>
              <a:t>900, 20 and 5</a:t>
            </a:r>
          </a:p>
          <a:p>
            <a:pPr marL="228600" indent="-228600" rtl="0">
              <a:buAutoNum type="alphaLcParenR"/>
            </a:pPr>
            <a:r>
              <a:rPr lang="en-GB" dirty="0"/>
              <a:t>Answers will vary </a:t>
            </a:r>
          </a:p>
        </p:txBody>
      </p:sp>
      <p:sp>
        <p:nvSpPr>
          <p:cNvPr id="4" name="Slide Number Placeholder 3"/>
          <p:cNvSpPr>
            <a:spLocks noGrp="1"/>
          </p:cNvSpPr>
          <p:nvPr>
            <p:ph type="sldNum" sz="quarter" idx="5"/>
          </p:nvPr>
        </p:nvSpPr>
        <p:spPr/>
        <p:txBody>
          <a:bodyPr/>
          <a:lstStyle/>
          <a:p>
            <a:fld id="{9FB76D0C-E1F7-C24C-9F61-F920AE9184C6}" type="slidenum">
              <a:rPr lang="en-GB" smtClean="0"/>
              <a:t>9</a:t>
            </a:fld>
            <a:endParaRPr lang="en-GB"/>
          </a:p>
        </p:txBody>
      </p:sp>
    </p:spTree>
    <p:extLst>
      <p:ext uri="{BB962C8B-B14F-4D97-AF65-F5344CB8AC3E}">
        <p14:creationId xmlns:p14="http://schemas.microsoft.com/office/powerpoint/2010/main" val="931528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Place value chart, counters</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Which number has Hamish made? How do you know? Can you partition the number? Can you partition the number in different ways? What do you notice about the way Hamish has described his number?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not identify that Hamish is correct, he has used flexible partitioning. </a:t>
            </a:r>
          </a:p>
          <a:p>
            <a:pPr rtl="0"/>
            <a:r>
              <a:rPr lang="en-GB" sz="1200" b="1" i="0" u="none" strike="noStrike" kern="1200" dirty="0">
                <a:solidFill>
                  <a:schemeClr val="tx1"/>
                </a:solidFill>
                <a:effectLst/>
                <a:latin typeface="+mn-lt"/>
                <a:ea typeface="+mn-ea"/>
                <a:cs typeface="+mn-cs"/>
              </a:rPr>
              <a:t>Extension</a:t>
            </a:r>
            <a:r>
              <a:rPr lang="en-GB" sz="1200" b="0" i="0" u="none" strike="noStrike" kern="1200" dirty="0">
                <a:solidFill>
                  <a:schemeClr val="tx1"/>
                </a:solidFill>
                <a:effectLst/>
                <a:latin typeface="+mn-lt"/>
                <a:ea typeface="+mn-ea"/>
                <a:cs typeface="+mn-cs"/>
              </a:rPr>
              <a:t> – What is the largest/ smallest 6-digit number Hamish could make?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10</a:t>
            </a:fld>
            <a:endParaRPr lang="en-GB"/>
          </a:p>
        </p:txBody>
      </p:sp>
    </p:spTree>
    <p:extLst>
      <p:ext uri="{BB962C8B-B14F-4D97-AF65-F5344CB8AC3E}">
        <p14:creationId xmlns:p14="http://schemas.microsoft.com/office/powerpoint/2010/main" val="671457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dirty="0"/>
              <a:t>Answers will vary depending on the number made. </a:t>
            </a:r>
          </a:p>
          <a:p>
            <a:pPr rtl="0"/>
            <a:r>
              <a:rPr lang="en-GB" dirty="0"/>
              <a:t>Remind pupils the way they partition should be different. They could write partitioning as statements or number sentences. </a:t>
            </a:r>
          </a:p>
        </p:txBody>
      </p:sp>
      <p:sp>
        <p:nvSpPr>
          <p:cNvPr id="4" name="Slide Number Placeholder 3"/>
          <p:cNvSpPr>
            <a:spLocks noGrp="1"/>
          </p:cNvSpPr>
          <p:nvPr>
            <p:ph type="sldNum" sz="quarter" idx="5"/>
          </p:nvPr>
        </p:nvSpPr>
        <p:spPr/>
        <p:txBody>
          <a:bodyPr/>
          <a:lstStyle/>
          <a:p>
            <a:fld id="{9FB76D0C-E1F7-C24C-9F61-F920AE9184C6}" type="slidenum">
              <a:rPr lang="en-GB" smtClean="0"/>
              <a:t>11</a:t>
            </a:fld>
            <a:endParaRPr lang="en-GB"/>
          </a:p>
        </p:txBody>
      </p:sp>
    </p:spTree>
    <p:extLst>
      <p:ext uri="{BB962C8B-B14F-4D97-AF65-F5344CB8AC3E}">
        <p14:creationId xmlns:p14="http://schemas.microsoft.com/office/powerpoint/2010/main" val="2405352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1" u="none" strike="noStrike" kern="1200" dirty="0">
                <a:solidFill>
                  <a:schemeClr val="tx1"/>
                </a:solidFill>
                <a:effectLst/>
                <a:latin typeface="+mn-lt"/>
                <a:ea typeface="+mn-ea"/>
                <a:cs typeface="+mn-cs"/>
              </a:rPr>
              <a:t>Identify that the pupils can move the orange counters horizontally to find more or less.</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Gattegno chart, counters</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do I write this number? Do you need to include the zeros? When do you include zero in a number? How do you find more/ less on a Gattegno chart? Which way do you move the counters?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not understand zeros as place holders.</a:t>
            </a: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Move the counters to make a new number, repeat finding more/ less than the number.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12</a:t>
            </a:fld>
            <a:endParaRPr lang="en-GB"/>
          </a:p>
        </p:txBody>
      </p:sp>
    </p:spTree>
    <p:extLst>
      <p:ext uri="{BB962C8B-B14F-4D97-AF65-F5344CB8AC3E}">
        <p14:creationId xmlns:p14="http://schemas.microsoft.com/office/powerpoint/2010/main" val="1366136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AF3F217D-1D27-DC40-83E1-AF2038C4ABB7}"/>
              </a:ext>
            </a:extLst>
          </p:cNvPr>
          <p:cNvSpPr>
            <a:spLocks noGrp="1"/>
          </p:cNvSpPr>
          <p:nvPr>
            <p:ph sz="quarter" idx="11" hasCustomPrompt="1"/>
          </p:nvPr>
        </p:nvSpPr>
        <p:spPr>
          <a:xfrm>
            <a:off x="1880393" y="2758682"/>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Year x</a:t>
            </a:r>
          </a:p>
        </p:txBody>
      </p:sp>
      <p:sp>
        <p:nvSpPr>
          <p:cNvPr id="8" name="Content Placeholder 5">
            <a:extLst>
              <a:ext uri="{FF2B5EF4-FFF2-40B4-BE49-F238E27FC236}">
                <a16:creationId xmlns:a16="http://schemas.microsoft.com/office/drawing/2014/main" id="{E8E5B7E4-5D17-8642-8DBB-FAC30757A6C9}"/>
              </a:ext>
            </a:extLst>
          </p:cNvPr>
          <p:cNvSpPr>
            <a:spLocks noGrp="1"/>
          </p:cNvSpPr>
          <p:nvPr>
            <p:ph sz="quarter" idx="12" hasCustomPrompt="1"/>
          </p:nvPr>
        </p:nvSpPr>
        <p:spPr>
          <a:xfrm>
            <a:off x="1880393" y="3666506"/>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Block</a:t>
            </a:r>
          </a:p>
        </p:txBody>
      </p:sp>
      <p:sp>
        <p:nvSpPr>
          <p:cNvPr id="9" name="Content Placeholder 5">
            <a:extLst>
              <a:ext uri="{FF2B5EF4-FFF2-40B4-BE49-F238E27FC236}">
                <a16:creationId xmlns:a16="http://schemas.microsoft.com/office/drawing/2014/main" id="{56E54D7B-07D1-7745-81A3-0D026B86A896}"/>
              </a:ext>
            </a:extLst>
          </p:cNvPr>
          <p:cNvSpPr>
            <a:spLocks noGrp="1"/>
          </p:cNvSpPr>
          <p:nvPr>
            <p:ph sz="quarter" idx="13" hasCustomPrompt="1"/>
          </p:nvPr>
        </p:nvSpPr>
        <p:spPr>
          <a:xfrm>
            <a:off x="1880392" y="4574330"/>
            <a:ext cx="8431213" cy="713158"/>
          </a:xfrm>
          <a:prstGeom prst="rect">
            <a:avLst/>
          </a:prstGeom>
        </p:spPr>
        <p:txBody>
          <a:bodyPr/>
          <a:lstStyle>
            <a:lvl1pPr marL="0" indent="0" algn="ctr">
              <a:buNone/>
              <a:defRPr sz="2400">
                <a:latin typeface="Century Gothic" panose="020B0502020202020204" pitchFamily="34" charset="0"/>
              </a:defRPr>
            </a:lvl1pPr>
          </a:lstStyle>
          <a:p>
            <a:pPr lvl="0"/>
            <a:r>
              <a:rPr lang="en-GB" dirty="0"/>
              <a:t>LO</a:t>
            </a:r>
          </a:p>
        </p:txBody>
      </p:sp>
      <p:sp>
        <p:nvSpPr>
          <p:cNvPr id="11" name="TextBox 10">
            <a:extLst>
              <a:ext uri="{FF2B5EF4-FFF2-40B4-BE49-F238E27FC236}">
                <a16:creationId xmlns:a16="http://schemas.microsoft.com/office/drawing/2014/main" id="{35512E4D-3B51-2647-8880-5DA3468DAEAB}"/>
              </a:ext>
            </a:extLst>
          </p:cNvPr>
          <p:cNvSpPr txBox="1"/>
          <p:nvPr userDrawn="1"/>
        </p:nvSpPr>
        <p:spPr>
          <a:xfrm>
            <a:off x="1880392" y="1620279"/>
            <a:ext cx="8431213" cy="707886"/>
          </a:xfrm>
          <a:prstGeom prst="rect">
            <a:avLst/>
          </a:prstGeom>
          <a:noFill/>
        </p:spPr>
        <p:txBody>
          <a:bodyPr wrap="square" rtlCol="0">
            <a:spAutoFit/>
          </a:bodyPr>
          <a:lstStyle/>
          <a:p>
            <a:pPr algn="ctr"/>
            <a:r>
              <a:rPr lang="en-GB" sz="4000" dirty="0">
                <a:latin typeface="Century Gothic" panose="020B0502020202020204" pitchFamily="34" charset="0"/>
              </a:rPr>
              <a:t>Ready-to-go Lesson Slides</a:t>
            </a:r>
          </a:p>
        </p:txBody>
      </p:sp>
      <p:pic>
        <p:nvPicPr>
          <p:cNvPr id="3" name="Picture 2" descr="Logo&#10;&#10;Description automatically generated with medium confidence">
            <a:extLst>
              <a:ext uri="{FF2B5EF4-FFF2-40B4-BE49-F238E27FC236}">
                <a16:creationId xmlns:a16="http://schemas.microsoft.com/office/drawing/2014/main" id="{ECBA34A2-1100-1B4F-8C2A-92DAA50365B9}"/>
              </a:ext>
            </a:extLst>
          </p:cNvPr>
          <p:cNvPicPr>
            <a:picLocks noChangeAspect="1"/>
          </p:cNvPicPr>
          <p:nvPr userDrawn="1"/>
        </p:nvPicPr>
        <p:blipFill>
          <a:blip r:embed="rId2"/>
          <a:stretch>
            <a:fillRect/>
          </a:stretch>
        </p:blipFill>
        <p:spPr>
          <a:xfrm>
            <a:off x="113012" y="6346950"/>
            <a:ext cx="1757220" cy="409450"/>
          </a:xfrm>
          <a:prstGeom prst="rect">
            <a:avLst/>
          </a:prstGeom>
        </p:spPr>
      </p:pic>
    </p:spTree>
    <p:extLst>
      <p:ext uri="{BB962C8B-B14F-4D97-AF65-F5344CB8AC3E}">
        <p14:creationId xmlns:p14="http://schemas.microsoft.com/office/powerpoint/2010/main" val="44477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ppo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3429000"/>
            <a:ext cx="10515600" cy="1325563"/>
          </a:xfrm>
          <a:prstGeom prst="rect">
            <a:avLst/>
          </a:prstGeom>
        </p:spPr>
        <p:txBody>
          <a:bodyPr/>
          <a:lstStyle>
            <a:lvl1pPr algn="ctr">
              <a:defRPr sz="32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1325563"/>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277BD"/>
                </a:solidFill>
              </a:rPr>
              <a:t>Support Slides</a:t>
            </a:r>
          </a:p>
        </p:txBody>
      </p:sp>
    </p:spTree>
    <p:extLst>
      <p:ext uri="{BB962C8B-B14F-4D97-AF65-F5344CB8AC3E}">
        <p14:creationId xmlns:p14="http://schemas.microsoft.com/office/powerpoint/2010/main" val="158795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2921330"/>
            <a:ext cx="10515600" cy="1833233"/>
          </a:xfrm>
          <a:prstGeom prst="rect">
            <a:avLst/>
          </a:prstGeom>
        </p:spPr>
        <p:txBody>
          <a:bodyPr/>
          <a:lstStyle>
            <a:lvl1pPr algn="ctr">
              <a:lnSpc>
                <a:spcPct val="150000"/>
              </a:lnSpc>
              <a:defRPr sz="28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644195"/>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277BD"/>
                </a:solidFill>
              </a:rPr>
              <a:t>Today we are learning</a:t>
            </a:r>
          </a:p>
        </p:txBody>
      </p:sp>
    </p:spTree>
    <p:extLst>
      <p:ext uri="{BB962C8B-B14F-4D97-AF65-F5344CB8AC3E}">
        <p14:creationId xmlns:p14="http://schemas.microsoft.com/office/powerpoint/2010/main" val="256654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56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nostic Question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D731D0-11A9-434D-B4CC-6A57B4E02E80}"/>
              </a:ext>
            </a:extLst>
          </p:cNvPr>
          <p:cNvSpPr>
            <a:spLocks noGrp="1"/>
          </p:cNvSpPr>
          <p:nvPr>
            <p:ph sz="quarter" idx="11"/>
          </p:nvPr>
        </p:nvSpPr>
        <p:spPr>
          <a:xfrm>
            <a:off x="263047" y="1293813"/>
            <a:ext cx="11736887" cy="1722519"/>
          </a:xfrm>
        </p:spPr>
        <p:txBody>
          <a:bodyPr/>
          <a:lstStyle>
            <a:lvl2pPr marL="457200" indent="0">
              <a:buNone/>
              <a:defRPr/>
            </a:lvl2pPr>
          </a:lstStyle>
          <a:p>
            <a:pPr lvl="0"/>
            <a:r>
              <a:rPr lang="en-GB" dirty="0"/>
              <a:t>Click to edit Master text styles</a:t>
            </a:r>
          </a:p>
        </p:txBody>
      </p:sp>
      <p:sp>
        <p:nvSpPr>
          <p:cNvPr id="11" name="Content Placeholder 10">
            <a:extLst>
              <a:ext uri="{FF2B5EF4-FFF2-40B4-BE49-F238E27FC236}">
                <a16:creationId xmlns:a16="http://schemas.microsoft.com/office/drawing/2014/main" id="{85B9F7CE-5C04-F74C-BF15-55B5CF176B09}"/>
              </a:ext>
            </a:extLst>
          </p:cNvPr>
          <p:cNvSpPr>
            <a:spLocks noGrp="1"/>
          </p:cNvSpPr>
          <p:nvPr>
            <p:ph sz="quarter" idx="12"/>
          </p:nvPr>
        </p:nvSpPr>
        <p:spPr>
          <a:xfrm>
            <a:off x="820506" y="3466464"/>
            <a:ext cx="5181036" cy="341701"/>
          </a:xfrm>
        </p:spPr>
        <p:txBody>
          <a:bodyPr/>
          <a:lstStyle>
            <a:lvl1pPr>
              <a:lnSpc>
                <a:spcPct val="100000"/>
              </a:lnSpc>
              <a:defRPr/>
            </a:lvl1pPr>
          </a:lstStyle>
          <a:p>
            <a:pPr lvl="0"/>
            <a:r>
              <a:rPr lang="en-GB" dirty="0"/>
              <a:t>Click to edit Master text styles</a:t>
            </a:r>
          </a:p>
        </p:txBody>
      </p:sp>
      <p:sp>
        <p:nvSpPr>
          <p:cNvPr id="12" name="Content Placeholder 10">
            <a:extLst>
              <a:ext uri="{FF2B5EF4-FFF2-40B4-BE49-F238E27FC236}">
                <a16:creationId xmlns:a16="http://schemas.microsoft.com/office/drawing/2014/main" id="{B0493250-A884-9B42-9EAB-CC3AB545F597}"/>
              </a:ext>
            </a:extLst>
          </p:cNvPr>
          <p:cNvSpPr>
            <a:spLocks noGrp="1"/>
          </p:cNvSpPr>
          <p:nvPr>
            <p:ph sz="quarter" idx="13"/>
          </p:nvPr>
        </p:nvSpPr>
        <p:spPr>
          <a:xfrm>
            <a:off x="820506" y="4794521"/>
            <a:ext cx="5181036" cy="341701"/>
          </a:xfrm>
        </p:spPr>
        <p:txBody>
          <a:bodyPr/>
          <a:lstStyle>
            <a:lvl1pPr>
              <a:lnSpc>
                <a:spcPct val="100000"/>
              </a:lnSpc>
              <a:defRPr/>
            </a:lvl1pPr>
          </a:lstStyle>
          <a:p>
            <a:pPr lvl="0"/>
            <a:r>
              <a:rPr lang="en-GB" dirty="0"/>
              <a:t>Click to edit Master text styles</a:t>
            </a:r>
          </a:p>
        </p:txBody>
      </p:sp>
      <p:sp>
        <p:nvSpPr>
          <p:cNvPr id="13" name="Content Placeholder 10">
            <a:extLst>
              <a:ext uri="{FF2B5EF4-FFF2-40B4-BE49-F238E27FC236}">
                <a16:creationId xmlns:a16="http://schemas.microsoft.com/office/drawing/2014/main" id="{CD05C5B0-AF97-AE4F-94A0-C8AC5F250A8F}"/>
              </a:ext>
            </a:extLst>
          </p:cNvPr>
          <p:cNvSpPr>
            <a:spLocks noGrp="1"/>
          </p:cNvSpPr>
          <p:nvPr>
            <p:ph sz="quarter" idx="14"/>
          </p:nvPr>
        </p:nvSpPr>
        <p:spPr>
          <a:xfrm>
            <a:off x="6688949" y="3466464"/>
            <a:ext cx="5181036" cy="341701"/>
          </a:xfrm>
        </p:spPr>
        <p:txBody>
          <a:bodyPr/>
          <a:lstStyle>
            <a:lvl1pPr>
              <a:lnSpc>
                <a:spcPct val="100000"/>
              </a:lnSpc>
              <a:defRPr/>
            </a:lvl1pPr>
          </a:lstStyle>
          <a:p>
            <a:pPr lvl="0"/>
            <a:r>
              <a:rPr lang="en-GB" dirty="0"/>
              <a:t>Click to edit Master text styles</a:t>
            </a:r>
          </a:p>
        </p:txBody>
      </p:sp>
      <p:sp>
        <p:nvSpPr>
          <p:cNvPr id="14" name="Content Placeholder 10">
            <a:extLst>
              <a:ext uri="{FF2B5EF4-FFF2-40B4-BE49-F238E27FC236}">
                <a16:creationId xmlns:a16="http://schemas.microsoft.com/office/drawing/2014/main" id="{A25663F9-7D26-3A41-B8B5-D301AB5405F8}"/>
              </a:ext>
            </a:extLst>
          </p:cNvPr>
          <p:cNvSpPr>
            <a:spLocks noGrp="1"/>
          </p:cNvSpPr>
          <p:nvPr>
            <p:ph sz="quarter" idx="15"/>
          </p:nvPr>
        </p:nvSpPr>
        <p:spPr>
          <a:xfrm>
            <a:off x="6688947" y="4794521"/>
            <a:ext cx="5181036" cy="341701"/>
          </a:xfrm>
        </p:spPr>
        <p:txBody>
          <a:bodyPr/>
          <a:lstStyle>
            <a:lvl1pPr>
              <a:lnSpc>
                <a:spcPct val="100000"/>
              </a:lnSpc>
              <a:defRPr/>
            </a:lvl1pPr>
          </a:lstStyle>
          <a:p>
            <a:pPr lvl="0"/>
            <a:r>
              <a:rPr lang="en-GB" dirty="0"/>
              <a:t>Click to edit Master text styles</a:t>
            </a:r>
          </a:p>
        </p:txBody>
      </p:sp>
      <p:sp>
        <p:nvSpPr>
          <p:cNvPr id="15" name="TextBox 14">
            <a:extLst>
              <a:ext uri="{FF2B5EF4-FFF2-40B4-BE49-F238E27FC236}">
                <a16:creationId xmlns:a16="http://schemas.microsoft.com/office/drawing/2014/main" id="{5603792C-5A7D-AB49-924C-0C601775E88C}"/>
              </a:ext>
            </a:extLst>
          </p:cNvPr>
          <p:cNvSpPr txBox="1"/>
          <p:nvPr userDrawn="1"/>
        </p:nvSpPr>
        <p:spPr>
          <a:xfrm>
            <a:off x="263047" y="663047"/>
            <a:ext cx="3147977" cy="338554"/>
          </a:xfrm>
          <a:prstGeom prst="rect">
            <a:avLst/>
          </a:prstGeom>
          <a:noFill/>
        </p:spPr>
        <p:txBody>
          <a:bodyPr wrap="square" rtlCol="0">
            <a:spAutoFit/>
          </a:bodyPr>
          <a:lstStyle/>
          <a:p>
            <a:r>
              <a:rPr lang="en-GB" sz="1600" b="0" dirty="0">
                <a:solidFill>
                  <a:srgbClr val="0277BD"/>
                </a:solidFill>
                <a:latin typeface="Century Gothic" panose="020B0502020202020204" pitchFamily="34" charset="0"/>
              </a:rPr>
              <a:t>Diagnostic Question</a:t>
            </a:r>
          </a:p>
        </p:txBody>
      </p:sp>
      <p:pic>
        <p:nvPicPr>
          <p:cNvPr id="21" name="Picture 20" descr="A picture containing text, clipart, vector graphics&#10;&#10;Description automatically generated">
            <a:extLst>
              <a:ext uri="{FF2B5EF4-FFF2-40B4-BE49-F238E27FC236}">
                <a16:creationId xmlns:a16="http://schemas.microsoft.com/office/drawing/2014/main" id="{49073B74-0C69-5046-8E1C-89E38A232C6E}"/>
              </a:ext>
            </a:extLst>
          </p:cNvPr>
          <p:cNvPicPr>
            <a:picLocks noChangeAspect="1"/>
          </p:cNvPicPr>
          <p:nvPr userDrawn="1"/>
        </p:nvPicPr>
        <p:blipFill>
          <a:blip r:embed="rId2"/>
          <a:stretch>
            <a:fillRect/>
          </a:stretch>
        </p:blipFill>
        <p:spPr>
          <a:xfrm>
            <a:off x="269397" y="3400082"/>
            <a:ext cx="469900" cy="482600"/>
          </a:xfrm>
          <a:prstGeom prst="rect">
            <a:avLst/>
          </a:prstGeom>
        </p:spPr>
      </p:pic>
      <p:pic>
        <p:nvPicPr>
          <p:cNvPr id="23" name="Picture 22" descr="Icon&#10;&#10;Description automatically generated">
            <a:extLst>
              <a:ext uri="{FF2B5EF4-FFF2-40B4-BE49-F238E27FC236}">
                <a16:creationId xmlns:a16="http://schemas.microsoft.com/office/drawing/2014/main" id="{0F06AABC-9E9D-A44A-8E5D-A74D27C55363}"/>
              </a:ext>
            </a:extLst>
          </p:cNvPr>
          <p:cNvPicPr>
            <a:picLocks noChangeAspect="1"/>
          </p:cNvPicPr>
          <p:nvPr userDrawn="1"/>
        </p:nvPicPr>
        <p:blipFill>
          <a:blip r:embed="rId3"/>
          <a:stretch>
            <a:fillRect/>
          </a:stretch>
        </p:blipFill>
        <p:spPr>
          <a:xfrm>
            <a:off x="6103945" y="3400082"/>
            <a:ext cx="482600" cy="482600"/>
          </a:xfrm>
          <a:prstGeom prst="rect">
            <a:avLst/>
          </a:prstGeom>
        </p:spPr>
      </p:pic>
      <p:pic>
        <p:nvPicPr>
          <p:cNvPr id="25" name="Picture 24" descr="Icon&#10;&#10;Description automatically generated">
            <a:extLst>
              <a:ext uri="{FF2B5EF4-FFF2-40B4-BE49-F238E27FC236}">
                <a16:creationId xmlns:a16="http://schemas.microsoft.com/office/drawing/2014/main" id="{BCD4EF5E-E8A9-C344-B8D7-1659C5F8ECB0}"/>
              </a:ext>
            </a:extLst>
          </p:cNvPr>
          <p:cNvPicPr>
            <a:picLocks noChangeAspect="1"/>
          </p:cNvPicPr>
          <p:nvPr userDrawn="1"/>
        </p:nvPicPr>
        <p:blipFill>
          <a:blip r:embed="rId4"/>
          <a:stretch>
            <a:fillRect/>
          </a:stretch>
        </p:blipFill>
        <p:spPr>
          <a:xfrm>
            <a:off x="275747" y="4720003"/>
            <a:ext cx="457200" cy="482600"/>
          </a:xfrm>
          <a:prstGeom prst="rect">
            <a:avLst/>
          </a:prstGeom>
        </p:spPr>
      </p:pic>
      <p:pic>
        <p:nvPicPr>
          <p:cNvPr id="27" name="Picture 26" descr="Icon&#10;&#10;Description automatically generated">
            <a:extLst>
              <a:ext uri="{FF2B5EF4-FFF2-40B4-BE49-F238E27FC236}">
                <a16:creationId xmlns:a16="http://schemas.microsoft.com/office/drawing/2014/main" id="{66E5F293-9A1C-174E-A6CB-0144DCCD2B67}"/>
              </a:ext>
            </a:extLst>
          </p:cNvPr>
          <p:cNvPicPr>
            <a:picLocks noChangeAspect="1"/>
          </p:cNvPicPr>
          <p:nvPr userDrawn="1"/>
        </p:nvPicPr>
        <p:blipFill>
          <a:blip r:embed="rId5"/>
          <a:stretch>
            <a:fillRect/>
          </a:stretch>
        </p:blipFill>
        <p:spPr>
          <a:xfrm>
            <a:off x="6103945" y="4720003"/>
            <a:ext cx="482600" cy="482600"/>
          </a:xfrm>
          <a:prstGeom prst="rect">
            <a:avLst/>
          </a:prstGeom>
        </p:spPr>
      </p:pic>
    </p:spTree>
    <p:extLst>
      <p:ext uri="{BB962C8B-B14F-4D97-AF65-F5344CB8AC3E}">
        <p14:creationId xmlns:p14="http://schemas.microsoft.com/office/powerpoint/2010/main" val="229913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Layou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25D7C4-04D3-AD40-B73C-A2EFE021BC41}"/>
              </a:ext>
            </a:extLst>
          </p:cNvPr>
          <p:cNvSpPr>
            <a:spLocks noGrp="1"/>
          </p:cNvSpPr>
          <p:nvPr>
            <p:ph sz="quarter" idx="10"/>
          </p:nvPr>
        </p:nvSpPr>
        <p:spPr>
          <a:xfrm>
            <a:off x="263524" y="653143"/>
            <a:ext cx="2717181" cy="424014"/>
          </a:xfrm>
        </p:spPr>
        <p:txBody>
          <a:bodyPr>
            <a:normAutofit/>
          </a:bodyPr>
          <a:lstStyle>
            <a:lvl1pPr>
              <a:lnSpc>
                <a:spcPct val="100000"/>
              </a:lnSpc>
              <a:defRPr sz="1600" b="0">
                <a:solidFill>
                  <a:srgbClr val="0277BD"/>
                </a:solidFill>
              </a:defRPr>
            </a:lvl1pPr>
          </a:lstStyle>
          <a:p>
            <a:pPr lvl="0"/>
            <a:endParaRPr lang="en-GB" dirty="0"/>
          </a:p>
        </p:txBody>
      </p:sp>
      <p:sp>
        <p:nvSpPr>
          <p:cNvPr id="9" name="Content Placeholder 8">
            <a:extLst>
              <a:ext uri="{FF2B5EF4-FFF2-40B4-BE49-F238E27FC236}">
                <a16:creationId xmlns:a16="http://schemas.microsoft.com/office/drawing/2014/main" id="{58660E31-9254-314F-9D21-2BEA7E2533E2}"/>
              </a:ext>
            </a:extLst>
          </p:cNvPr>
          <p:cNvSpPr>
            <a:spLocks noGrp="1"/>
          </p:cNvSpPr>
          <p:nvPr>
            <p:ph sz="quarter" idx="11"/>
          </p:nvPr>
        </p:nvSpPr>
        <p:spPr>
          <a:xfrm>
            <a:off x="263046" y="1176338"/>
            <a:ext cx="11736887" cy="52482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99624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BFF"/>
        </a:solidFill>
        <a:effectLst/>
      </p:bgPr>
    </p:bg>
    <p:spTree>
      <p:nvGrpSpPr>
        <p:cNvPr id="1" name=""/>
        <p:cNvGrpSpPr/>
        <p:nvPr/>
      </p:nvGrpSpPr>
      <p:grpSpPr>
        <a:xfrm>
          <a:off x="0" y="0"/>
          <a:ext cx="0" cy="0"/>
          <a:chOff x="0" y="0"/>
          <a:chExt cx="0" cy="0"/>
        </a:xfrm>
      </p:grpSpPr>
      <p:pic>
        <p:nvPicPr>
          <p:cNvPr id="3" name="Picture 2" descr="A picture containing text, gauge&#10;&#10;Description automatically generated">
            <a:extLst>
              <a:ext uri="{FF2B5EF4-FFF2-40B4-BE49-F238E27FC236}">
                <a16:creationId xmlns:a16="http://schemas.microsoft.com/office/drawing/2014/main" id="{2B7A83AC-536F-2047-82D4-5BD95B9F4A51}"/>
              </a:ext>
            </a:extLst>
          </p:cNvPr>
          <p:cNvPicPr>
            <a:picLocks noChangeAspect="1"/>
          </p:cNvPicPr>
          <p:nvPr userDrawn="1"/>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4241947658"/>
      </p:ext>
    </p:extLst>
  </p:cSld>
  <p:clrMap bg1="lt1" tx1="dk1" bg2="lt2" tx2="dk2" accent1="accent1" accent2="accent2" accent3="accent3" accent4="accent4" accent5="accent5" accent6="accent6" hlink="hlink" folHlink="folHlink"/>
  <p:sldLayoutIdLst>
    <p:sldLayoutId id="2147483652" r:id="rId1"/>
    <p:sldLayoutId id="2147483658" r:id="rId2"/>
    <p:sldLayoutId id="21474836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CBEBE5-5FBA-B348-89AC-94591443BFEF}"/>
              </a:ext>
            </a:extLst>
          </p:cNvPr>
          <p:cNvPicPr>
            <a:picLocks noChangeAspect="1"/>
          </p:cNvPicPr>
          <p:nvPr userDrawn="1"/>
        </p:nvPicPr>
        <p:blipFill>
          <a:blip r:embed="rId5"/>
          <a:stretch>
            <a:fillRect/>
          </a:stretch>
        </p:blipFill>
        <p:spPr>
          <a:xfrm>
            <a:off x="0" y="0"/>
            <a:ext cx="12192000" cy="406400"/>
          </a:xfrm>
          <a:prstGeom prst="rect">
            <a:avLst/>
          </a:prstGeom>
        </p:spPr>
      </p:pic>
      <p:sp>
        <p:nvSpPr>
          <p:cNvPr id="3" name="Text Placeholder 2">
            <a:extLst>
              <a:ext uri="{FF2B5EF4-FFF2-40B4-BE49-F238E27FC236}">
                <a16:creationId xmlns:a16="http://schemas.microsoft.com/office/drawing/2014/main" id="{D18BFE50-F6DB-F94A-A399-89895AAA64C5}"/>
              </a:ext>
            </a:extLst>
          </p:cNvPr>
          <p:cNvSpPr>
            <a:spLocks noGrp="1"/>
          </p:cNvSpPr>
          <p:nvPr>
            <p:ph type="body" idx="1"/>
          </p:nvPr>
        </p:nvSpPr>
        <p:spPr>
          <a:xfrm>
            <a:off x="263047" y="1077238"/>
            <a:ext cx="11736887" cy="509972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Box 15">
            <a:extLst>
              <a:ext uri="{FF2B5EF4-FFF2-40B4-BE49-F238E27FC236}">
                <a16:creationId xmlns:a16="http://schemas.microsoft.com/office/drawing/2014/main" id="{B1FC1E63-4073-3049-BA7F-C5B7B418C1A1}"/>
              </a:ext>
            </a:extLst>
          </p:cNvPr>
          <p:cNvSpPr txBox="1"/>
          <p:nvPr userDrawn="1"/>
        </p:nvSpPr>
        <p:spPr>
          <a:xfrm>
            <a:off x="263046" y="34941"/>
            <a:ext cx="112797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277BD"/>
                </a:solidFill>
                <a:latin typeface="Century Gothic" panose="020B0502020202020204" pitchFamily="34" charset="0"/>
              </a:rPr>
              <a:t>To know how to read and represent numbers to 1,000,000 </a:t>
            </a:r>
          </a:p>
        </p:txBody>
      </p:sp>
      <p:pic>
        <p:nvPicPr>
          <p:cNvPr id="6" name="Picture 5">
            <a:extLst>
              <a:ext uri="{FF2B5EF4-FFF2-40B4-BE49-F238E27FC236}">
                <a16:creationId xmlns:a16="http://schemas.microsoft.com/office/drawing/2014/main" id="{1D8B7A00-251E-8449-93BD-3A16B09DBB67}"/>
              </a:ext>
            </a:extLst>
          </p:cNvPr>
          <p:cNvPicPr>
            <a:picLocks noChangeAspect="1"/>
          </p:cNvPicPr>
          <p:nvPr userDrawn="1"/>
        </p:nvPicPr>
        <p:blipFill>
          <a:blip r:embed="rId6"/>
          <a:stretch>
            <a:fillRect/>
          </a:stretch>
        </p:blipFill>
        <p:spPr>
          <a:xfrm>
            <a:off x="83127" y="6638306"/>
            <a:ext cx="2137830" cy="180844"/>
          </a:xfrm>
          <a:prstGeom prst="rect">
            <a:avLst/>
          </a:prstGeom>
        </p:spPr>
      </p:pic>
    </p:spTree>
    <p:extLst>
      <p:ext uri="{BB962C8B-B14F-4D97-AF65-F5344CB8AC3E}">
        <p14:creationId xmlns:p14="http://schemas.microsoft.com/office/powerpoint/2010/main" val="1906738739"/>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6" r:id="rId3"/>
  </p:sldLayoutIdLst>
  <p:txStyles>
    <p:titleStyle>
      <a:lvl1pPr algn="l" defTabSz="914400" rtl="0" eaLnBrk="1" latinLnBrk="0" hangingPunct="1">
        <a:lnSpc>
          <a:spcPct val="90000"/>
        </a:lnSpc>
        <a:spcBef>
          <a:spcPct val="0"/>
        </a:spcBef>
        <a:buNone/>
        <a:defRPr sz="1600" kern="1200">
          <a:solidFill>
            <a:srgbClr val="0277BD"/>
          </a:solidFill>
          <a:latin typeface="Century Gothic" panose="020B0502020202020204"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1B3845-CB0E-4842-85A8-E4EFC2A1CD11}"/>
              </a:ext>
            </a:extLst>
          </p:cNvPr>
          <p:cNvSpPr>
            <a:spLocks noGrp="1"/>
          </p:cNvSpPr>
          <p:nvPr>
            <p:ph sz="quarter" idx="11"/>
          </p:nvPr>
        </p:nvSpPr>
        <p:spPr/>
        <p:txBody>
          <a:bodyPr/>
          <a:lstStyle/>
          <a:p>
            <a:r>
              <a:rPr lang="en-GB" dirty="0"/>
              <a:t>Year 6</a:t>
            </a:r>
          </a:p>
        </p:txBody>
      </p:sp>
      <p:sp>
        <p:nvSpPr>
          <p:cNvPr id="4" name="Content Placeholder 3">
            <a:extLst>
              <a:ext uri="{FF2B5EF4-FFF2-40B4-BE49-F238E27FC236}">
                <a16:creationId xmlns:a16="http://schemas.microsoft.com/office/drawing/2014/main" id="{B699592D-F58A-1A4E-B320-C0CB29E035F9}"/>
              </a:ext>
            </a:extLst>
          </p:cNvPr>
          <p:cNvSpPr>
            <a:spLocks noGrp="1"/>
          </p:cNvSpPr>
          <p:nvPr>
            <p:ph sz="quarter" idx="12"/>
          </p:nvPr>
        </p:nvSpPr>
        <p:spPr/>
        <p:txBody>
          <a:bodyPr/>
          <a:lstStyle/>
          <a:p>
            <a:r>
              <a:rPr lang="en-GB" dirty="0"/>
              <a:t>Place Value</a:t>
            </a:r>
          </a:p>
        </p:txBody>
      </p:sp>
      <p:sp>
        <p:nvSpPr>
          <p:cNvPr id="5" name="Content Placeholder 4">
            <a:extLst>
              <a:ext uri="{FF2B5EF4-FFF2-40B4-BE49-F238E27FC236}">
                <a16:creationId xmlns:a16="http://schemas.microsoft.com/office/drawing/2014/main" id="{FD49CD48-E22B-3140-A72A-E06DA016B73A}"/>
              </a:ext>
            </a:extLst>
          </p:cNvPr>
          <p:cNvSpPr>
            <a:spLocks noGrp="1"/>
          </p:cNvSpPr>
          <p:nvPr>
            <p:ph sz="quarter" idx="13"/>
          </p:nvPr>
        </p:nvSpPr>
        <p:spPr>
          <a:xfrm>
            <a:off x="1880393" y="4574330"/>
            <a:ext cx="8431213" cy="587191"/>
          </a:xfrm>
        </p:spPr>
        <p:txBody>
          <a:bodyPr/>
          <a:lstStyle/>
          <a:p>
            <a:pPr>
              <a:lnSpc>
                <a:spcPct val="100000"/>
              </a:lnSpc>
            </a:pPr>
            <a:r>
              <a:rPr lang="en-GB" dirty="0"/>
              <a:t>To know how to read and represent numbers to 1,000,000 </a:t>
            </a:r>
            <a:endParaRPr lang="en-GB" sz="2400" dirty="0"/>
          </a:p>
        </p:txBody>
      </p:sp>
    </p:spTree>
    <p:extLst>
      <p:ext uri="{BB962C8B-B14F-4D97-AF65-F5344CB8AC3E}">
        <p14:creationId xmlns:p14="http://schemas.microsoft.com/office/powerpoint/2010/main" val="138874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a:extLst>
              <a:ext uri="{FF2B5EF4-FFF2-40B4-BE49-F238E27FC236}">
                <a16:creationId xmlns:a16="http://schemas.microsoft.com/office/drawing/2014/main" id="{9B5CEC54-45C8-1049-B0FA-7355672A67CC}"/>
              </a:ext>
            </a:extLst>
          </p:cNvPr>
          <p:cNvSpPr txBox="1">
            <a:spLocks/>
          </p:cNvSpPr>
          <p:nvPr/>
        </p:nvSpPr>
        <p:spPr>
          <a:xfrm>
            <a:off x="263046" y="3900413"/>
            <a:ext cx="11736887" cy="186593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What number has Hamish made? </a:t>
            </a:r>
          </a:p>
          <a:p>
            <a:r>
              <a:rPr lang="en-GB" dirty="0"/>
              <a:t>He says, “I have 63 ten-thousands, 1 one-thousand and 41 tens.”</a:t>
            </a:r>
          </a:p>
          <a:p>
            <a:r>
              <a:rPr lang="en-GB" b="1" dirty="0"/>
              <a:t>Is Hamish right?</a:t>
            </a:r>
          </a:p>
        </p:txBody>
      </p:sp>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569046"/>
          </a:xfrm>
        </p:spPr>
        <p:txBody>
          <a:bodyPr/>
          <a:lstStyle/>
          <a:p>
            <a:r>
              <a:rPr lang="en-GB" dirty="0"/>
              <a:t>Hamish has made this number using 15 counters. </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BC14F683-E71C-964E-AD7E-09BEA04EEE63}"/>
              </a:ext>
            </a:extLst>
          </p:cNvPr>
          <p:cNvSpPr txBox="1"/>
          <p:nvPr/>
        </p:nvSpPr>
        <p:spPr>
          <a:xfrm>
            <a:off x="4155036" y="3866336"/>
            <a:ext cx="1248806"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631,410</a:t>
            </a:r>
          </a:p>
        </p:txBody>
      </p:sp>
      <p:grpSp>
        <p:nvGrpSpPr>
          <p:cNvPr id="40" name="Group 39">
            <a:extLst>
              <a:ext uri="{FF2B5EF4-FFF2-40B4-BE49-F238E27FC236}">
                <a16:creationId xmlns:a16="http://schemas.microsoft.com/office/drawing/2014/main" id="{CA52CAAC-9874-5446-874B-1A161CA22846}"/>
              </a:ext>
            </a:extLst>
          </p:cNvPr>
          <p:cNvGrpSpPr/>
          <p:nvPr/>
        </p:nvGrpSpPr>
        <p:grpSpPr>
          <a:xfrm>
            <a:off x="2021474" y="1716940"/>
            <a:ext cx="8149051" cy="1865936"/>
            <a:chOff x="2021474" y="1716940"/>
            <a:chExt cx="8149051" cy="1865936"/>
          </a:xfrm>
        </p:grpSpPr>
        <p:pic>
          <p:nvPicPr>
            <p:cNvPr id="7" name="Picture 6" descr="Graphical user interface&#10;&#10;Description automatically generated with medium confidence">
              <a:extLst>
                <a:ext uri="{FF2B5EF4-FFF2-40B4-BE49-F238E27FC236}">
                  <a16:creationId xmlns:a16="http://schemas.microsoft.com/office/drawing/2014/main" id="{0F25F3C7-8064-8A4B-B670-E7EF053BC35D}"/>
                </a:ext>
              </a:extLst>
            </p:cNvPr>
            <p:cNvPicPr>
              <a:picLocks noChangeAspect="1"/>
            </p:cNvPicPr>
            <p:nvPr/>
          </p:nvPicPr>
          <p:blipFill>
            <a:blip r:embed="rId3"/>
            <a:stretch>
              <a:fillRect/>
            </a:stretch>
          </p:blipFill>
          <p:spPr>
            <a:xfrm>
              <a:off x="2021474" y="1716940"/>
              <a:ext cx="8149051" cy="1865936"/>
            </a:xfrm>
            <a:prstGeom prst="rect">
              <a:avLst/>
            </a:prstGeom>
          </p:spPr>
        </p:pic>
        <p:pic>
          <p:nvPicPr>
            <p:cNvPr id="8" name="Picture 7" descr="Shape, circle&#10;&#10;Description automatically generated">
              <a:extLst>
                <a:ext uri="{FF2B5EF4-FFF2-40B4-BE49-F238E27FC236}">
                  <a16:creationId xmlns:a16="http://schemas.microsoft.com/office/drawing/2014/main" id="{6BEA9223-A714-9844-BD52-F64B3AD2E541}"/>
                </a:ext>
              </a:extLst>
            </p:cNvPr>
            <p:cNvPicPr>
              <a:picLocks noChangeAspect="1"/>
            </p:cNvPicPr>
            <p:nvPr/>
          </p:nvPicPr>
          <p:blipFill>
            <a:blip r:embed="rId4"/>
            <a:stretch>
              <a:fillRect/>
            </a:stretch>
          </p:blipFill>
          <p:spPr>
            <a:xfrm>
              <a:off x="2283884" y="2366501"/>
              <a:ext cx="349304" cy="349304"/>
            </a:xfrm>
            <a:prstGeom prst="rect">
              <a:avLst/>
            </a:prstGeom>
          </p:spPr>
        </p:pic>
        <p:pic>
          <p:nvPicPr>
            <p:cNvPr id="9" name="Picture 8" descr="Shape, circle&#10;&#10;Description automatically generated">
              <a:extLst>
                <a:ext uri="{FF2B5EF4-FFF2-40B4-BE49-F238E27FC236}">
                  <a16:creationId xmlns:a16="http://schemas.microsoft.com/office/drawing/2014/main" id="{65685A1B-56D9-A549-AF9F-3112F43C19C2}"/>
                </a:ext>
              </a:extLst>
            </p:cNvPr>
            <p:cNvPicPr>
              <a:picLocks noChangeAspect="1"/>
            </p:cNvPicPr>
            <p:nvPr/>
          </p:nvPicPr>
          <p:blipFill>
            <a:blip r:embed="rId4"/>
            <a:stretch>
              <a:fillRect/>
            </a:stretch>
          </p:blipFill>
          <p:spPr>
            <a:xfrm>
              <a:off x="2758651" y="2366501"/>
              <a:ext cx="349304" cy="349304"/>
            </a:xfrm>
            <a:prstGeom prst="rect">
              <a:avLst/>
            </a:prstGeom>
          </p:spPr>
        </p:pic>
        <p:pic>
          <p:nvPicPr>
            <p:cNvPr id="10" name="Picture 9" descr="Shape, circle&#10;&#10;Description automatically generated">
              <a:extLst>
                <a:ext uri="{FF2B5EF4-FFF2-40B4-BE49-F238E27FC236}">
                  <a16:creationId xmlns:a16="http://schemas.microsoft.com/office/drawing/2014/main" id="{72A12E25-2BDF-F14C-B0EF-6D90F0E071AA}"/>
                </a:ext>
              </a:extLst>
            </p:cNvPr>
            <p:cNvPicPr>
              <a:picLocks noChangeAspect="1"/>
            </p:cNvPicPr>
            <p:nvPr/>
          </p:nvPicPr>
          <p:blipFill>
            <a:blip r:embed="rId4"/>
            <a:stretch>
              <a:fillRect/>
            </a:stretch>
          </p:blipFill>
          <p:spPr>
            <a:xfrm>
              <a:off x="2283884" y="3182951"/>
              <a:ext cx="349304" cy="349304"/>
            </a:xfrm>
            <a:prstGeom prst="rect">
              <a:avLst/>
            </a:prstGeom>
          </p:spPr>
        </p:pic>
        <p:pic>
          <p:nvPicPr>
            <p:cNvPr id="11" name="Picture 10" descr="Shape, circle&#10;&#10;Description automatically generated">
              <a:extLst>
                <a:ext uri="{FF2B5EF4-FFF2-40B4-BE49-F238E27FC236}">
                  <a16:creationId xmlns:a16="http://schemas.microsoft.com/office/drawing/2014/main" id="{2375A77F-20BA-CA40-A674-71A9C7DC4C9E}"/>
                </a:ext>
              </a:extLst>
            </p:cNvPr>
            <p:cNvPicPr>
              <a:picLocks noChangeAspect="1"/>
            </p:cNvPicPr>
            <p:nvPr/>
          </p:nvPicPr>
          <p:blipFill>
            <a:blip r:embed="rId4"/>
            <a:stretch>
              <a:fillRect/>
            </a:stretch>
          </p:blipFill>
          <p:spPr>
            <a:xfrm>
              <a:off x="2283884" y="2756304"/>
              <a:ext cx="349304" cy="349304"/>
            </a:xfrm>
            <a:prstGeom prst="rect">
              <a:avLst/>
            </a:prstGeom>
          </p:spPr>
        </p:pic>
        <p:pic>
          <p:nvPicPr>
            <p:cNvPr id="12" name="Picture 11" descr="Shape, circle&#10;&#10;Description automatically generated">
              <a:extLst>
                <a:ext uri="{FF2B5EF4-FFF2-40B4-BE49-F238E27FC236}">
                  <a16:creationId xmlns:a16="http://schemas.microsoft.com/office/drawing/2014/main" id="{D58FBA8C-7E2F-E74C-B594-A7F4012B5FF2}"/>
                </a:ext>
              </a:extLst>
            </p:cNvPr>
            <p:cNvPicPr>
              <a:picLocks noChangeAspect="1"/>
            </p:cNvPicPr>
            <p:nvPr/>
          </p:nvPicPr>
          <p:blipFill>
            <a:blip r:embed="rId4"/>
            <a:stretch>
              <a:fillRect/>
            </a:stretch>
          </p:blipFill>
          <p:spPr>
            <a:xfrm>
              <a:off x="2758651" y="2756304"/>
              <a:ext cx="349304" cy="349304"/>
            </a:xfrm>
            <a:prstGeom prst="rect">
              <a:avLst/>
            </a:prstGeom>
          </p:spPr>
        </p:pic>
        <p:pic>
          <p:nvPicPr>
            <p:cNvPr id="13" name="Picture 12" descr="Shape, circle&#10;&#10;Description automatically generated">
              <a:extLst>
                <a:ext uri="{FF2B5EF4-FFF2-40B4-BE49-F238E27FC236}">
                  <a16:creationId xmlns:a16="http://schemas.microsoft.com/office/drawing/2014/main" id="{F5C20291-9C2C-E94E-81D9-149F7744B933}"/>
                </a:ext>
              </a:extLst>
            </p:cNvPr>
            <p:cNvPicPr>
              <a:picLocks noChangeAspect="1"/>
            </p:cNvPicPr>
            <p:nvPr/>
          </p:nvPicPr>
          <p:blipFill>
            <a:blip r:embed="rId4"/>
            <a:stretch>
              <a:fillRect/>
            </a:stretch>
          </p:blipFill>
          <p:spPr>
            <a:xfrm>
              <a:off x="3629810" y="2489421"/>
              <a:ext cx="349304" cy="349304"/>
            </a:xfrm>
            <a:prstGeom prst="rect">
              <a:avLst/>
            </a:prstGeom>
          </p:spPr>
        </p:pic>
        <p:pic>
          <p:nvPicPr>
            <p:cNvPr id="14" name="Picture 13" descr="Shape, circle&#10;&#10;Description automatically generated">
              <a:extLst>
                <a:ext uri="{FF2B5EF4-FFF2-40B4-BE49-F238E27FC236}">
                  <a16:creationId xmlns:a16="http://schemas.microsoft.com/office/drawing/2014/main" id="{213B974D-5805-A241-B6EE-3C5D5EF42A72}"/>
                </a:ext>
              </a:extLst>
            </p:cNvPr>
            <p:cNvPicPr>
              <a:picLocks noChangeAspect="1"/>
            </p:cNvPicPr>
            <p:nvPr/>
          </p:nvPicPr>
          <p:blipFill>
            <a:blip r:embed="rId4"/>
            <a:stretch>
              <a:fillRect/>
            </a:stretch>
          </p:blipFill>
          <p:spPr>
            <a:xfrm>
              <a:off x="4132598" y="2483970"/>
              <a:ext cx="349304" cy="349304"/>
            </a:xfrm>
            <a:prstGeom prst="rect">
              <a:avLst/>
            </a:prstGeom>
          </p:spPr>
        </p:pic>
        <p:pic>
          <p:nvPicPr>
            <p:cNvPr id="15" name="Picture 14" descr="Shape, circle&#10;&#10;Description automatically generated">
              <a:extLst>
                <a:ext uri="{FF2B5EF4-FFF2-40B4-BE49-F238E27FC236}">
                  <a16:creationId xmlns:a16="http://schemas.microsoft.com/office/drawing/2014/main" id="{43C3B8C7-11CA-3341-AA7F-8C0D96477BD4}"/>
                </a:ext>
              </a:extLst>
            </p:cNvPr>
            <p:cNvPicPr>
              <a:picLocks noChangeAspect="1"/>
            </p:cNvPicPr>
            <p:nvPr/>
          </p:nvPicPr>
          <p:blipFill>
            <a:blip r:embed="rId4"/>
            <a:stretch>
              <a:fillRect/>
            </a:stretch>
          </p:blipFill>
          <p:spPr>
            <a:xfrm>
              <a:off x="3631787" y="2947164"/>
              <a:ext cx="349304" cy="349304"/>
            </a:xfrm>
            <a:prstGeom prst="rect">
              <a:avLst/>
            </a:prstGeom>
          </p:spPr>
        </p:pic>
        <p:pic>
          <p:nvPicPr>
            <p:cNvPr id="16" name="Picture 15" descr="Shape, circle&#10;&#10;Description automatically generated">
              <a:extLst>
                <a:ext uri="{FF2B5EF4-FFF2-40B4-BE49-F238E27FC236}">
                  <a16:creationId xmlns:a16="http://schemas.microsoft.com/office/drawing/2014/main" id="{002F223B-139F-6042-B867-42DE6C261420}"/>
                </a:ext>
              </a:extLst>
            </p:cNvPr>
            <p:cNvPicPr>
              <a:picLocks noChangeAspect="1"/>
            </p:cNvPicPr>
            <p:nvPr/>
          </p:nvPicPr>
          <p:blipFill>
            <a:blip r:embed="rId4"/>
            <a:stretch>
              <a:fillRect/>
            </a:stretch>
          </p:blipFill>
          <p:spPr>
            <a:xfrm>
              <a:off x="2758651" y="3182951"/>
              <a:ext cx="349304" cy="349304"/>
            </a:xfrm>
            <a:prstGeom prst="rect">
              <a:avLst/>
            </a:prstGeom>
          </p:spPr>
        </p:pic>
        <p:pic>
          <p:nvPicPr>
            <p:cNvPr id="17" name="Picture 16" descr="Shape, circle&#10;&#10;Description automatically generated">
              <a:extLst>
                <a:ext uri="{FF2B5EF4-FFF2-40B4-BE49-F238E27FC236}">
                  <a16:creationId xmlns:a16="http://schemas.microsoft.com/office/drawing/2014/main" id="{8CFDEBB8-9B05-8743-8421-C4749590B8BC}"/>
                </a:ext>
              </a:extLst>
            </p:cNvPr>
            <p:cNvPicPr>
              <a:picLocks noChangeAspect="1"/>
            </p:cNvPicPr>
            <p:nvPr/>
          </p:nvPicPr>
          <p:blipFill>
            <a:blip r:embed="rId4"/>
            <a:stretch>
              <a:fillRect/>
            </a:stretch>
          </p:blipFill>
          <p:spPr>
            <a:xfrm>
              <a:off x="5229190" y="2658995"/>
              <a:ext cx="349304" cy="349304"/>
            </a:xfrm>
            <a:prstGeom prst="rect">
              <a:avLst/>
            </a:prstGeom>
          </p:spPr>
        </p:pic>
        <p:pic>
          <p:nvPicPr>
            <p:cNvPr id="18" name="Picture 17" descr="Shape, circle&#10;&#10;Description automatically generated">
              <a:extLst>
                <a:ext uri="{FF2B5EF4-FFF2-40B4-BE49-F238E27FC236}">
                  <a16:creationId xmlns:a16="http://schemas.microsoft.com/office/drawing/2014/main" id="{AE4B79B1-B345-F647-8C3B-FE54AFCC9422}"/>
                </a:ext>
              </a:extLst>
            </p:cNvPr>
            <p:cNvPicPr>
              <a:picLocks noChangeAspect="1"/>
            </p:cNvPicPr>
            <p:nvPr/>
          </p:nvPicPr>
          <p:blipFill>
            <a:blip r:embed="rId4"/>
            <a:stretch>
              <a:fillRect/>
            </a:stretch>
          </p:blipFill>
          <p:spPr>
            <a:xfrm>
              <a:off x="6296559" y="2484343"/>
              <a:ext cx="349304" cy="349304"/>
            </a:xfrm>
            <a:prstGeom prst="rect">
              <a:avLst/>
            </a:prstGeom>
          </p:spPr>
        </p:pic>
        <p:pic>
          <p:nvPicPr>
            <p:cNvPr id="19" name="Picture 18" descr="Shape, circle&#10;&#10;Description automatically generated">
              <a:extLst>
                <a:ext uri="{FF2B5EF4-FFF2-40B4-BE49-F238E27FC236}">
                  <a16:creationId xmlns:a16="http://schemas.microsoft.com/office/drawing/2014/main" id="{C2D890F2-8B6C-CC46-948F-FD02A4A55DF2}"/>
                </a:ext>
              </a:extLst>
            </p:cNvPr>
            <p:cNvPicPr>
              <a:picLocks noChangeAspect="1"/>
            </p:cNvPicPr>
            <p:nvPr/>
          </p:nvPicPr>
          <p:blipFill>
            <a:blip r:embed="rId4"/>
            <a:stretch>
              <a:fillRect/>
            </a:stretch>
          </p:blipFill>
          <p:spPr>
            <a:xfrm>
              <a:off x="6296559" y="2934482"/>
              <a:ext cx="349304" cy="349304"/>
            </a:xfrm>
            <a:prstGeom prst="rect">
              <a:avLst/>
            </a:prstGeom>
          </p:spPr>
        </p:pic>
        <p:pic>
          <p:nvPicPr>
            <p:cNvPr id="20" name="Picture 19" descr="Shape, circle&#10;&#10;Description automatically generated">
              <a:extLst>
                <a:ext uri="{FF2B5EF4-FFF2-40B4-BE49-F238E27FC236}">
                  <a16:creationId xmlns:a16="http://schemas.microsoft.com/office/drawing/2014/main" id="{996E079C-5049-F44C-972C-B5BDC742AC68}"/>
                </a:ext>
              </a:extLst>
            </p:cNvPr>
            <p:cNvPicPr>
              <a:picLocks noChangeAspect="1"/>
            </p:cNvPicPr>
            <p:nvPr/>
          </p:nvPicPr>
          <p:blipFill>
            <a:blip r:embed="rId4"/>
            <a:stretch>
              <a:fillRect/>
            </a:stretch>
          </p:blipFill>
          <p:spPr>
            <a:xfrm>
              <a:off x="6886800" y="2484772"/>
              <a:ext cx="349304" cy="349304"/>
            </a:xfrm>
            <a:prstGeom prst="rect">
              <a:avLst/>
            </a:prstGeom>
          </p:spPr>
        </p:pic>
        <p:pic>
          <p:nvPicPr>
            <p:cNvPr id="21" name="Picture 20" descr="Shape, circle&#10;&#10;Description automatically generated">
              <a:extLst>
                <a:ext uri="{FF2B5EF4-FFF2-40B4-BE49-F238E27FC236}">
                  <a16:creationId xmlns:a16="http://schemas.microsoft.com/office/drawing/2014/main" id="{8D845D55-1057-C249-9A11-A347BCD77475}"/>
                </a:ext>
              </a:extLst>
            </p:cNvPr>
            <p:cNvPicPr>
              <a:picLocks noChangeAspect="1"/>
            </p:cNvPicPr>
            <p:nvPr/>
          </p:nvPicPr>
          <p:blipFill>
            <a:blip r:embed="rId4"/>
            <a:stretch>
              <a:fillRect/>
            </a:stretch>
          </p:blipFill>
          <p:spPr>
            <a:xfrm>
              <a:off x="6886800" y="2951363"/>
              <a:ext cx="349304" cy="349304"/>
            </a:xfrm>
            <a:prstGeom prst="rect">
              <a:avLst/>
            </a:prstGeom>
          </p:spPr>
        </p:pic>
        <p:pic>
          <p:nvPicPr>
            <p:cNvPr id="22" name="Picture 21" descr="Shape, circle&#10;&#10;Description automatically generated">
              <a:extLst>
                <a:ext uri="{FF2B5EF4-FFF2-40B4-BE49-F238E27FC236}">
                  <a16:creationId xmlns:a16="http://schemas.microsoft.com/office/drawing/2014/main" id="{993A9751-75D6-D143-8886-00C6FF5FDFC2}"/>
                </a:ext>
              </a:extLst>
            </p:cNvPr>
            <p:cNvPicPr>
              <a:picLocks noChangeAspect="1"/>
            </p:cNvPicPr>
            <p:nvPr/>
          </p:nvPicPr>
          <p:blipFill>
            <a:blip r:embed="rId4"/>
            <a:stretch>
              <a:fillRect/>
            </a:stretch>
          </p:blipFill>
          <p:spPr>
            <a:xfrm>
              <a:off x="7982135" y="2658995"/>
              <a:ext cx="349304" cy="349304"/>
            </a:xfrm>
            <a:prstGeom prst="rect">
              <a:avLst/>
            </a:prstGeom>
          </p:spPr>
        </p:pic>
      </p:grpSp>
      <p:sp>
        <p:nvSpPr>
          <p:cNvPr id="44" name="TextBox 43">
            <a:extLst>
              <a:ext uri="{FF2B5EF4-FFF2-40B4-BE49-F238E27FC236}">
                <a16:creationId xmlns:a16="http://schemas.microsoft.com/office/drawing/2014/main" id="{DD281C91-9F5B-3341-833C-A49899A7B9EA}"/>
              </a:ext>
            </a:extLst>
          </p:cNvPr>
          <p:cNvSpPr txBox="1"/>
          <p:nvPr/>
        </p:nvSpPr>
        <p:spPr>
          <a:xfrm>
            <a:off x="2318586" y="4983625"/>
            <a:ext cx="2267269" cy="455189"/>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Hamish is right.</a:t>
            </a:r>
          </a:p>
        </p:txBody>
      </p:sp>
    </p:spTree>
    <p:extLst>
      <p:ext uri="{BB962C8B-B14F-4D97-AF65-F5344CB8AC3E}">
        <p14:creationId xmlns:p14="http://schemas.microsoft.com/office/powerpoint/2010/main" val="536155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6" name="Picture 5" descr="Text, letter&#10;&#10;Description automatically generated">
            <a:extLst>
              <a:ext uri="{FF2B5EF4-FFF2-40B4-BE49-F238E27FC236}">
                <a16:creationId xmlns:a16="http://schemas.microsoft.com/office/drawing/2014/main" id="{6E9ECE9F-81EA-7D46-BE26-AA38B2369C00}"/>
              </a:ext>
            </a:extLst>
          </p:cNvPr>
          <p:cNvPicPr>
            <a:picLocks noChangeAspect="1"/>
          </p:cNvPicPr>
          <p:nvPr/>
        </p:nvPicPr>
        <p:blipFill>
          <a:blip r:embed="rId3"/>
          <a:stretch>
            <a:fillRect/>
          </a:stretch>
        </p:blipFill>
        <p:spPr>
          <a:xfrm>
            <a:off x="263524" y="1077157"/>
            <a:ext cx="7833360" cy="9753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4029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1151226"/>
          </a:xfrm>
        </p:spPr>
        <p:txBody>
          <a:bodyPr/>
          <a:lstStyle/>
          <a:p>
            <a:r>
              <a:rPr lang="en-GB" dirty="0"/>
              <a:t>The Gattegno chart show a number. </a:t>
            </a:r>
          </a:p>
          <a:p>
            <a:r>
              <a:rPr lang="en-GB" b="1" dirty="0"/>
              <a:t>Which number does it show? </a:t>
            </a:r>
            <a:endParaRPr lang="en-GB" dirty="0"/>
          </a:p>
          <a:p>
            <a:endParaRPr lang="en-GB" dirty="0"/>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5ED62F29-E342-DB4E-B141-2432A1628E8B}"/>
              </a:ext>
            </a:extLst>
          </p:cNvPr>
          <p:cNvSpPr txBox="1"/>
          <p:nvPr/>
        </p:nvSpPr>
        <p:spPr>
          <a:xfrm>
            <a:off x="3591306" y="1710387"/>
            <a:ext cx="1401207"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573,649</a:t>
            </a:r>
          </a:p>
        </p:txBody>
      </p:sp>
      <p:pic>
        <p:nvPicPr>
          <p:cNvPr id="7" name="Picture 6" descr="A picture containing text, scoreboard&#10;&#10;Description automatically generated">
            <a:extLst>
              <a:ext uri="{FF2B5EF4-FFF2-40B4-BE49-F238E27FC236}">
                <a16:creationId xmlns:a16="http://schemas.microsoft.com/office/drawing/2014/main" id="{3B959AA0-B0B0-8048-A823-E7D66CDF5741}"/>
              </a:ext>
            </a:extLst>
          </p:cNvPr>
          <p:cNvPicPr>
            <a:picLocks noChangeAspect="1"/>
          </p:cNvPicPr>
          <p:nvPr/>
        </p:nvPicPr>
        <p:blipFill>
          <a:blip r:embed="rId3"/>
          <a:stretch>
            <a:fillRect/>
          </a:stretch>
        </p:blipFill>
        <p:spPr>
          <a:xfrm>
            <a:off x="2347033" y="2410652"/>
            <a:ext cx="7497934" cy="2287298"/>
          </a:xfrm>
          <a:prstGeom prst="rect">
            <a:avLst/>
          </a:prstGeom>
        </p:spPr>
      </p:pic>
      <p:pic>
        <p:nvPicPr>
          <p:cNvPr id="8" name="Google Shape;102;p9">
            <a:extLst>
              <a:ext uri="{FF2B5EF4-FFF2-40B4-BE49-F238E27FC236}">
                <a16:creationId xmlns:a16="http://schemas.microsoft.com/office/drawing/2014/main" id="{A85B5338-EFCF-5646-AA10-F0D4EB8ED77F}"/>
              </a:ext>
            </a:extLst>
          </p:cNvPr>
          <p:cNvPicPr preferRelativeResize="0"/>
          <p:nvPr/>
        </p:nvPicPr>
        <p:blipFill>
          <a:blip r:embed="rId4">
            <a:alphaModFix/>
          </a:blip>
          <a:stretch>
            <a:fillRect/>
          </a:stretch>
        </p:blipFill>
        <p:spPr>
          <a:xfrm>
            <a:off x="9293400" y="4263517"/>
            <a:ext cx="551567" cy="517520"/>
          </a:xfrm>
          <a:prstGeom prst="rect">
            <a:avLst/>
          </a:prstGeom>
          <a:noFill/>
          <a:ln>
            <a:noFill/>
          </a:ln>
        </p:spPr>
      </p:pic>
      <p:pic>
        <p:nvPicPr>
          <p:cNvPr id="9" name="Google Shape;102;p9">
            <a:extLst>
              <a:ext uri="{FF2B5EF4-FFF2-40B4-BE49-F238E27FC236}">
                <a16:creationId xmlns:a16="http://schemas.microsoft.com/office/drawing/2014/main" id="{58C4B21C-383E-034A-9C3E-E4EAE98CEAFB}"/>
              </a:ext>
            </a:extLst>
          </p:cNvPr>
          <p:cNvPicPr preferRelativeResize="0"/>
          <p:nvPr/>
        </p:nvPicPr>
        <p:blipFill>
          <a:blip r:embed="rId4">
            <a:alphaModFix/>
          </a:blip>
          <a:stretch>
            <a:fillRect/>
          </a:stretch>
        </p:blipFill>
        <p:spPr>
          <a:xfrm>
            <a:off x="5150891" y="3861735"/>
            <a:ext cx="551567" cy="517520"/>
          </a:xfrm>
          <a:prstGeom prst="rect">
            <a:avLst/>
          </a:prstGeom>
          <a:noFill/>
          <a:ln>
            <a:noFill/>
          </a:ln>
        </p:spPr>
      </p:pic>
      <p:pic>
        <p:nvPicPr>
          <p:cNvPr id="10" name="Google Shape;102;p9">
            <a:extLst>
              <a:ext uri="{FF2B5EF4-FFF2-40B4-BE49-F238E27FC236}">
                <a16:creationId xmlns:a16="http://schemas.microsoft.com/office/drawing/2014/main" id="{4C5DEFC6-FFC2-3448-844B-90728B601367}"/>
              </a:ext>
            </a:extLst>
          </p:cNvPr>
          <p:cNvPicPr preferRelativeResize="0"/>
          <p:nvPr/>
        </p:nvPicPr>
        <p:blipFill>
          <a:blip r:embed="rId4">
            <a:alphaModFix/>
          </a:blip>
          <a:stretch>
            <a:fillRect/>
          </a:stretch>
        </p:blipFill>
        <p:spPr>
          <a:xfrm>
            <a:off x="6799582" y="3515371"/>
            <a:ext cx="551567" cy="517520"/>
          </a:xfrm>
          <a:prstGeom prst="rect">
            <a:avLst/>
          </a:prstGeom>
          <a:noFill/>
          <a:ln>
            <a:noFill/>
          </a:ln>
        </p:spPr>
      </p:pic>
      <p:pic>
        <p:nvPicPr>
          <p:cNvPr id="11" name="Google Shape;102;p9">
            <a:extLst>
              <a:ext uri="{FF2B5EF4-FFF2-40B4-BE49-F238E27FC236}">
                <a16:creationId xmlns:a16="http://schemas.microsoft.com/office/drawing/2014/main" id="{80F0E77E-00DC-5042-AFE7-C09C735EB215}"/>
              </a:ext>
            </a:extLst>
          </p:cNvPr>
          <p:cNvPicPr preferRelativeResize="0"/>
          <p:nvPr/>
        </p:nvPicPr>
        <p:blipFill>
          <a:blip r:embed="rId4">
            <a:alphaModFix/>
          </a:blip>
          <a:stretch>
            <a:fillRect/>
          </a:stretch>
        </p:blipFill>
        <p:spPr>
          <a:xfrm>
            <a:off x="7547727" y="2739516"/>
            <a:ext cx="551567" cy="517520"/>
          </a:xfrm>
          <a:prstGeom prst="rect">
            <a:avLst/>
          </a:prstGeom>
          <a:noFill/>
          <a:ln>
            <a:noFill/>
          </a:ln>
        </p:spPr>
      </p:pic>
      <p:pic>
        <p:nvPicPr>
          <p:cNvPr id="12" name="Google Shape;102;p9">
            <a:extLst>
              <a:ext uri="{FF2B5EF4-FFF2-40B4-BE49-F238E27FC236}">
                <a16:creationId xmlns:a16="http://schemas.microsoft.com/office/drawing/2014/main" id="{2DFB4DB9-2C42-B446-A18E-A107BB850FC6}"/>
              </a:ext>
            </a:extLst>
          </p:cNvPr>
          <p:cNvPicPr preferRelativeResize="0"/>
          <p:nvPr/>
        </p:nvPicPr>
        <p:blipFill>
          <a:blip r:embed="rId4">
            <a:alphaModFix/>
          </a:blip>
          <a:stretch>
            <a:fillRect/>
          </a:stretch>
        </p:blipFill>
        <p:spPr>
          <a:xfrm>
            <a:off x="5843618" y="2296170"/>
            <a:ext cx="551567" cy="517520"/>
          </a:xfrm>
          <a:prstGeom prst="rect">
            <a:avLst/>
          </a:prstGeom>
          <a:noFill/>
          <a:ln>
            <a:noFill/>
          </a:ln>
        </p:spPr>
      </p:pic>
      <p:pic>
        <p:nvPicPr>
          <p:cNvPr id="13" name="Google Shape;102;p9">
            <a:extLst>
              <a:ext uri="{FF2B5EF4-FFF2-40B4-BE49-F238E27FC236}">
                <a16:creationId xmlns:a16="http://schemas.microsoft.com/office/drawing/2014/main" id="{032199E6-5649-A44D-BB0E-8898B988A1A6}"/>
              </a:ext>
            </a:extLst>
          </p:cNvPr>
          <p:cNvPicPr preferRelativeResize="0"/>
          <p:nvPr/>
        </p:nvPicPr>
        <p:blipFill>
          <a:blip r:embed="rId4">
            <a:alphaModFix/>
          </a:blip>
          <a:stretch>
            <a:fillRect/>
          </a:stretch>
        </p:blipFill>
        <p:spPr>
          <a:xfrm>
            <a:off x="4264200" y="3085879"/>
            <a:ext cx="551567" cy="517520"/>
          </a:xfrm>
          <a:prstGeom prst="rect">
            <a:avLst/>
          </a:prstGeom>
          <a:noFill/>
          <a:ln>
            <a:noFill/>
          </a:ln>
        </p:spPr>
      </p:pic>
      <p:sp>
        <p:nvSpPr>
          <p:cNvPr id="14" name="Content Placeholder 2">
            <a:extLst>
              <a:ext uri="{FF2B5EF4-FFF2-40B4-BE49-F238E27FC236}">
                <a16:creationId xmlns:a16="http://schemas.microsoft.com/office/drawing/2014/main" id="{2F6BD012-CB3B-FF4A-8212-B60D9D9CD62D}"/>
              </a:ext>
            </a:extLst>
          </p:cNvPr>
          <p:cNvSpPr txBox="1">
            <a:spLocks/>
          </p:cNvSpPr>
          <p:nvPr/>
        </p:nvSpPr>
        <p:spPr>
          <a:xfrm>
            <a:off x="263047" y="4840408"/>
            <a:ext cx="1219390" cy="562865"/>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Find:</a:t>
            </a:r>
          </a:p>
          <a:p>
            <a:endParaRPr lang="en-GB" dirty="0"/>
          </a:p>
        </p:txBody>
      </p:sp>
      <p:sp>
        <p:nvSpPr>
          <p:cNvPr id="15" name="Rounded Rectangle 14">
            <a:extLst>
              <a:ext uri="{FF2B5EF4-FFF2-40B4-BE49-F238E27FC236}">
                <a16:creationId xmlns:a16="http://schemas.microsoft.com/office/drawing/2014/main" id="{41010AD3-1FC6-374B-9EFC-E14128872C0B}"/>
              </a:ext>
            </a:extLst>
          </p:cNvPr>
          <p:cNvSpPr/>
          <p:nvPr/>
        </p:nvSpPr>
        <p:spPr>
          <a:xfrm>
            <a:off x="1324059" y="4985655"/>
            <a:ext cx="2211852" cy="722415"/>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300 more</a:t>
            </a:r>
          </a:p>
        </p:txBody>
      </p:sp>
      <p:sp>
        <p:nvSpPr>
          <p:cNvPr id="16" name="Rounded Rectangle 15">
            <a:extLst>
              <a:ext uri="{FF2B5EF4-FFF2-40B4-BE49-F238E27FC236}">
                <a16:creationId xmlns:a16="http://schemas.microsoft.com/office/drawing/2014/main" id="{ED2D24F0-0528-BC42-9C81-028B5AA68988}"/>
              </a:ext>
            </a:extLst>
          </p:cNvPr>
          <p:cNvSpPr/>
          <p:nvPr/>
        </p:nvSpPr>
        <p:spPr>
          <a:xfrm>
            <a:off x="4992512" y="4985654"/>
            <a:ext cx="2211852" cy="722415"/>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200,000 less</a:t>
            </a:r>
          </a:p>
        </p:txBody>
      </p:sp>
      <p:sp>
        <p:nvSpPr>
          <p:cNvPr id="17" name="Rounded Rectangle 16">
            <a:extLst>
              <a:ext uri="{FF2B5EF4-FFF2-40B4-BE49-F238E27FC236}">
                <a16:creationId xmlns:a16="http://schemas.microsoft.com/office/drawing/2014/main" id="{007B4705-CACA-C247-88DA-97E442123703}"/>
              </a:ext>
            </a:extLst>
          </p:cNvPr>
          <p:cNvSpPr/>
          <p:nvPr/>
        </p:nvSpPr>
        <p:spPr>
          <a:xfrm>
            <a:off x="8660966" y="4985653"/>
            <a:ext cx="2211852" cy="722415"/>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20 more</a:t>
            </a:r>
          </a:p>
        </p:txBody>
      </p:sp>
      <p:sp>
        <p:nvSpPr>
          <p:cNvPr id="18" name="TextBox 17">
            <a:extLst>
              <a:ext uri="{FF2B5EF4-FFF2-40B4-BE49-F238E27FC236}">
                <a16:creationId xmlns:a16="http://schemas.microsoft.com/office/drawing/2014/main" id="{31531179-6229-9649-B6BC-BD87179E0382}"/>
              </a:ext>
            </a:extLst>
          </p:cNvPr>
          <p:cNvSpPr txBox="1"/>
          <p:nvPr/>
        </p:nvSpPr>
        <p:spPr>
          <a:xfrm>
            <a:off x="1630745" y="5755914"/>
            <a:ext cx="1401207"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573,949</a:t>
            </a:r>
          </a:p>
        </p:txBody>
      </p:sp>
      <p:sp>
        <p:nvSpPr>
          <p:cNvPr id="19" name="TextBox 18">
            <a:extLst>
              <a:ext uri="{FF2B5EF4-FFF2-40B4-BE49-F238E27FC236}">
                <a16:creationId xmlns:a16="http://schemas.microsoft.com/office/drawing/2014/main" id="{61AC198E-44DC-524A-A8CA-266241C0C147}"/>
              </a:ext>
            </a:extLst>
          </p:cNvPr>
          <p:cNvSpPr txBox="1"/>
          <p:nvPr/>
        </p:nvSpPr>
        <p:spPr>
          <a:xfrm>
            <a:off x="5395396" y="5755914"/>
            <a:ext cx="1401207"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373,649</a:t>
            </a:r>
          </a:p>
        </p:txBody>
      </p:sp>
      <p:sp>
        <p:nvSpPr>
          <p:cNvPr id="20" name="TextBox 19">
            <a:extLst>
              <a:ext uri="{FF2B5EF4-FFF2-40B4-BE49-F238E27FC236}">
                <a16:creationId xmlns:a16="http://schemas.microsoft.com/office/drawing/2014/main" id="{04CE6072-4EAB-0B40-BB05-C53ADB2C9F50}"/>
              </a:ext>
            </a:extLst>
          </p:cNvPr>
          <p:cNvSpPr txBox="1"/>
          <p:nvPr/>
        </p:nvSpPr>
        <p:spPr>
          <a:xfrm>
            <a:off x="9160048" y="5755913"/>
            <a:ext cx="1401207"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573,669</a:t>
            </a:r>
          </a:p>
        </p:txBody>
      </p:sp>
    </p:spTree>
    <p:extLst>
      <p:ext uri="{BB962C8B-B14F-4D97-AF65-F5344CB8AC3E}">
        <p14:creationId xmlns:p14="http://schemas.microsoft.com/office/powerpoint/2010/main" val="7467880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12" name="Picture 11" descr="Table&#10;&#10;Description automatically generated">
            <a:extLst>
              <a:ext uri="{FF2B5EF4-FFF2-40B4-BE49-F238E27FC236}">
                <a16:creationId xmlns:a16="http://schemas.microsoft.com/office/drawing/2014/main" id="{7EBDDEA3-00AD-A849-99F1-C80BDA1BFF9F}"/>
              </a:ext>
            </a:extLst>
          </p:cNvPr>
          <p:cNvPicPr>
            <a:picLocks noChangeAspect="1"/>
          </p:cNvPicPr>
          <p:nvPr/>
        </p:nvPicPr>
        <p:blipFill>
          <a:blip r:embed="rId3"/>
          <a:stretch>
            <a:fillRect/>
          </a:stretch>
        </p:blipFill>
        <p:spPr>
          <a:xfrm>
            <a:off x="263524" y="1077157"/>
            <a:ext cx="7940040" cy="40233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2266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Reflect</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1719262"/>
          </a:xfrm>
        </p:spPr>
        <p:txBody>
          <a:bodyPr/>
          <a:lstStyle/>
          <a:p>
            <a:r>
              <a:rPr lang="en-GB" dirty="0"/>
              <a:t>Ashleigh says the digit 4 has the same value in each of these numbers. </a:t>
            </a:r>
          </a:p>
          <a:p>
            <a:r>
              <a:rPr lang="en-GB" b="1" dirty="0"/>
              <a:t>Do you agree? </a:t>
            </a:r>
          </a:p>
          <a:p>
            <a:r>
              <a:rPr lang="en-GB" dirty="0"/>
              <a:t>Explain your answer. </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1FF77BD0-815B-8640-9528-9954286DDFEB}"/>
              </a:ext>
            </a:extLst>
          </p:cNvPr>
          <p:cNvSpPr txBox="1"/>
          <p:nvPr/>
        </p:nvSpPr>
        <p:spPr>
          <a:xfrm>
            <a:off x="263046" y="5622519"/>
            <a:ext cx="10212697" cy="870688"/>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Ashleigh is wrong. In 142,268 the 4 has a value of 40,000 but in all the other numbers, the 4 has a value of 4,000.</a:t>
            </a:r>
          </a:p>
        </p:txBody>
      </p:sp>
      <p:sp>
        <p:nvSpPr>
          <p:cNvPr id="7" name="Rounded Rectangle 6">
            <a:extLst>
              <a:ext uri="{FF2B5EF4-FFF2-40B4-BE49-F238E27FC236}">
                <a16:creationId xmlns:a16="http://schemas.microsoft.com/office/drawing/2014/main" id="{D717C8FF-3719-C04B-96FF-50103A84A779}"/>
              </a:ext>
            </a:extLst>
          </p:cNvPr>
          <p:cNvSpPr/>
          <p:nvPr/>
        </p:nvSpPr>
        <p:spPr>
          <a:xfrm>
            <a:off x="768853" y="2980092"/>
            <a:ext cx="2211852" cy="722415"/>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574,123</a:t>
            </a:r>
          </a:p>
        </p:txBody>
      </p:sp>
      <p:sp>
        <p:nvSpPr>
          <p:cNvPr id="8" name="Rounded Rectangle 7">
            <a:extLst>
              <a:ext uri="{FF2B5EF4-FFF2-40B4-BE49-F238E27FC236}">
                <a16:creationId xmlns:a16="http://schemas.microsoft.com/office/drawing/2014/main" id="{7370F3CC-071B-AC4D-BF5C-942BC8FF17E2}"/>
              </a:ext>
            </a:extLst>
          </p:cNvPr>
          <p:cNvSpPr/>
          <p:nvPr/>
        </p:nvSpPr>
        <p:spPr>
          <a:xfrm>
            <a:off x="4990074" y="2980091"/>
            <a:ext cx="2211852" cy="722415"/>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142,268</a:t>
            </a:r>
          </a:p>
        </p:txBody>
      </p:sp>
      <p:sp>
        <p:nvSpPr>
          <p:cNvPr id="9" name="Rounded Rectangle 8">
            <a:extLst>
              <a:ext uri="{FF2B5EF4-FFF2-40B4-BE49-F238E27FC236}">
                <a16:creationId xmlns:a16="http://schemas.microsoft.com/office/drawing/2014/main" id="{43C34488-5F43-A94F-B175-10EAE99B847E}"/>
              </a:ext>
            </a:extLst>
          </p:cNvPr>
          <p:cNvSpPr/>
          <p:nvPr/>
        </p:nvSpPr>
        <p:spPr>
          <a:xfrm>
            <a:off x="5025563" y="4736650"/>
            <a:ext cx="2211852" cy="722415"/>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24,882</a:t>
            </a:r>
          </a:p>
        </p:txBody>
      </p:sp>
      <p:sp>
        <p:nvSpPr>
          <p:cNvPr id="10" name="Rounded Rectangle 9">
            <a:extLst>
              <a:ext uri="{FF2B5EF4-FFF2-40B4-BE49-F238E27FC236}">
                <a16:creationId xmlns:a16="http://schemas.microsoft.com/office/drawing/2014/main" id="{123EA5C4-F0ED-5D47-B050-6B6AA099D037}"/>
              </a:ext>
            </a:extLst>
          </p:cNvPr>
          <p:cNvSpPr/>
          <p:nvPr/>
        </p:nvSpPr>
        <p:spPr>
          <a:xfrm>
            <a:off x="9211295" y="4736649"/>
            <a:ext cx="2211852" cy="722415"/>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184,923</a:t>
            </a:r>
          </a:p>
        </p:txBody>
      </p:sp>
      <p:sp>
        <p:nvSpPr>
          <p:cNvPr id="11" name="Rounded Rectangle 10">
            <a:extLst>
              <a:ext uri="{FF2B5EF4-FFF2-40B4-BE49-F238E27FC236}">
                <a16:creationId xmlns:a16="http://schemas.microsoft.com/office/drawing/2014/main" id="{C7999177-15ED-E748-810F-FDA7A8E26D45}"/>
              </a:ext>
            </a:extLst>
          </p:cNvPr>
          <p:cNvSpPr/>
          <p:nvPr/>
        </p:nvSpPr>
        <p:spPr>
          <a:xfrm>
            <a:off x="9211295" y="2980090"/>
            <a:ext cx="2211852" cy="722415"/>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324,672</a:t>
            </a:r>
          </a:p>
        </p:txBody>
      </p:sp>
      <p:sp>
        <p:nvSpPr>
          <p:cNvPr id="12" name="Rounded Rectangle 11">
            <a:extLst>
              <a:ext uri="{FF2B5EF4-FFF2-40B4-BE49-F238E27FC236}">
                <a16:creationId xmlns:a16="http://schemas.microsoft.com/office/drawing/2014/main" id="{7832A154-7FBA-7C48-8D6F-532A4E6E95AF}"/>
              </a:ext>
            </a:extLst>
          </p:cNvPr>
          <p:cNvSpPr/>
          <p:nvPr/>
        </p:nvSpPr>
        <p:spPr>
          <a:xfrm>
            <a:off x="768853" y="4736650"/>
            <a:ext cx="2211852" cy="722415"/>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724,810</a:t>
            </a:r>
          </a:p>
        </p:txBody>
      </p:sp>
    </p:spTree>
    <p:extLst>
      <p:ext uri="{BB962C8B-B14F-4D97-AF65-F5344CB8AC3E}">
        <p14:creationId xmlns:p14="http://schemas.microsoft.com/office/powerpoint/2010/main" val="23146587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EEC1-B085-D449-BE76-00E35C90ABF0}"/>
              </a:ext>
            </a:extLst>
          </p:cNvPr>
          <p:cNvSpPr>
            <a:spLocks noGrp="1"/>
          </p:cNvSpPr>
          <p:nvPr>
            <p:ph type="title"/>
          </p:nvPr>
        </p:nvSpPr>
        <p:spPr/>
        <p:txBody>
          <a:bodyPr/>
          <a:lstStyle/>
          <a:p>
            <a:pPr>
              <a:lnSpc>
                <a:spcPct val="150000"/>
              </a:lnSpc>
            </a:pPr>
            <a:r>
              <a:rPr lang="en-GB" sz="2400" dirty="0">
                <a:latin typeface="Century Gothic" panose="020B0502020202020204" pitchFamily="34" charset="0"/>
              </a:rPr>
              <a:t>The following slides are based on:</a:t>
            </a:r>
            <a:br>
              <a:rPr lang="en-GB" sz="2400" dirty="0">
                <a:latin typeface="Century Gothic" panose="020B0502020202020204" pitchFamily="34" charset="0"/>
              </a:rPr>
            </a:br>
            <a:r>
              <a:rPr lang="en-GB" sz="2400" dirty="0">
                <a:latin typeface="Century Gothic" panose="020B0502020202020204" pitchFamily="34" charset="0"/>
              </a:rPr>
              <a:t>Representing numbers to 10,000</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32697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4"/>
            <a:ext cx="11736887" cy="1242437"/>
          </a:xfrm>
        </p:spPr>
        <p:txBody>
          <a:bodyPr/>
          <a:lstStyle/>
          <a:p>
            <a:r>
              <a:rPr lang="en-GB" b="1" dirty="0"/>
              <a:t>Which number have I made? </a:t>
            </a:r>
          </a:p>
          <a:p>
            <a:r>
              <a:rPr lang="en-GB" b="1" dirty="0"/>
              <a:t>How do you write this in numerals? </a:t>
            </a:r>
          </a:p>
        </p:txBody>
      </p:sp>
      <p:sp>
        <p:nvSpPr>
          <p:cNvPr id="4" name="Rounded Rectangle 3">
            <a:extLst>
              <a:ext uri="{FF2B5EF4-FFF2-40B4-BE49-F238E27FC236}">
                <a16:creationId xmlns:a16="http://schemas.microsoft.com/office/drawing/2014/main" id="{EA34C9F9-1B8A-F549-BD2E-B481B40A23DA}"/>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5" name="TextBox 4">
            <a:extLst>
              <a:ext uri="{FF2B5EF4-FFF2-40B4-BE49-F238E27FC236}">
                <a16:creationId xmlns:a16="http://schemas.microsoft.com/office/drawing/2014/main" id="{9F0B2890-ED03-7543-845C-B8B7214D46D8}"/>
              </a:ext>
            </a:extLst>
          </p:cNvPr>
          <p:cNvSpPr txBox="1"/>
          <p:nvPr/>
        </p:nvSpPr>
        <p:spPr>
          <a:xfrm>
            <a:off x="4358757" y="1280297"/>
            <a:ext cx="1127643" cy="455189"/>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3,651</a:t>
            </a:r>
          </a:p>
        </p:txBody>
      </p:sp>
      <p:grpSp>
        <p:nvGrpSpPr>
          <p:cNvPr id="2" name="Group 1">
            <a:extLst>
              <a:ext uri="{FF2B5EF4-FFF2-40B4-BE49-F238E27FC236}">
                <a16:creationId xmlns:a16="http://schemas.microsoft.com/office/drawing/2014/main" id="{D45570AF-B147-AA47-B912-BA8787318C2F}"/>
              </a:ext>
            </a:extLst>
          </p:cNvPr>
          <p:cNvGrpSpPr/>
          <p:nvPr/>
        </p:nvGrpSpPr>
        <p:grpSpPr>
          <a:xfrm>
            <a:off x="544495" y="2560887"/>
            <a:ext cx="10387798" cy="3891880"/>
            <a:chOff x="544495" y="2560887"/>
            <a:chExt cx="10387798" cy="3891880"/>
          </a:xfrm>
        </p:grpSpPr>
        <p:pic>
          <p:nvPicPr>
            <p:cNvPr id="6" name="Google Shape;91;p9">
              <a:extLst>
                <a:ext uri="{FF2B5EF4-FFF2-40B4-BE49-F238E27FC236}">
                  <a16:creationId xmlns:a16="http://schemas.microsoft.com/office/drawing/2014/main" id="{FB464423-5907-4144-AE7C-D73E8A96591B}"/>
                </a:ext>
              </a:extLst>
            </p:cNvPr>
            <p:cNvPicPr preferRelativeResize="0"/>
            <p:nvPr/>
          </p:nvPicPr>
          <p:blipFill>
            <a:blip r:embed="rId3">
              <a:alphaModFix/>
            </a:blip>
            <a:stretch>
              <a:fillRect/>
            </a:stretch>
          </p:blipFill>
          <p:spPr>
            <a:xfrm>
              <a:off x="4775718" y="2569329"/>
              <a:ext cx="1064419" cy="1743075"/>
            </a:xfrm>
            <a:prstGeom prst="rect">
              <a:avLst/>
            </a:prstGeom>
            <a:noFill/>
            <a:ln>
              <a:noFill/>
            </a:ln>
          </p:spPr>
        </p:pic>
        <p:pic>
          <p:nvPicPr>
            <p:cNvPr id="7" name="Google Shape;92;p9">
              <a:extLst>
                <a:ext uri="{FF2B5EF4-FFF2-40B4-BE49-F238E27FC236}">
                  <a16:creationId xmlns:a16="http://schemas.microsoft.com/office/drawing/2014/main" id="{22CC5711-AB85-F044-A67C-0EDDDAAD95A0}"/>
                </a:ext>
              </a:extLst>
            </p:cNvPr>
            <p:cNvPicPr preferRelativeResize="0"/>
            <p:nvPr/>
          </p:nvPicPr>
          <p:blipFill>
            <a:blip r:embed="rId4">
              <a:alphaModFix/>
            </a:blip>
            <a:stretch>
              <a:fillRect/>
            </a:stretch>
          </p:blipFill>
          <p:spPr>
            <a:xfrm>
              <a:off x="10725124" y="3553868"/>
              <a:ext cx="207169" cy="228600"/>
            </a:xfrm>
            <a:prstGeom prst="rect">
              <a:avLst/>
            </a:prstGeom>
            <a:noFill/>
            <a:ln>
              <a:noFill/>
            </a:ln>
          </p:spPr>
        </p:pic>
        <p:pic>
          <p:nvPicPr>
            <p:cNvPr id="8" name="Google Shape;93;p9">
              <a:extLst>
                <a:ext uri="{FF2B5EF4-FFF2-40B4-BE49-F238E27FC236}">
                  <a16:creationId xmlns:a16="http://schemas.microsoft.com/office/drawing/2014/main" id="{280CD173-264A-3A4D-87E3-9B0A8E0EADBC}"/>
                </a:ext>
              </a:extLst>
            </p:cNvPr>
            <p:cNvPicPr preferRelativeResize="0"/>
            <p:nvPr/>
          </p:nvPicPr>
          <p:blipFill>
            <a:blip r:embed="rId5">
              <a:alphaModFix/>
            </a:blip>
            <a:stretch>
              <a:fillRect/>
            </a:stretch>
          </p:blipFill>
          <p:spPr>
            <a:xfrm>
              <a:off x="8562742" y="2637985"/>
              <a:ext cx="207169" cy="1221581"/>
            </a:xfrm>
            <a:prstGeom prst="rect">
              <a:avLst/>
            </a:prstGeom>
            <a:noFill/>
            <a:ln>
              <a:noFill/>
            </a:ln>
          </p:spPr>
        </p:pic>
        <p:pic>
          <p:nvPicPr>
            <p:cNvPr id="9" name="Google Shape;94;p9">
              <a:extLst>
                <a:ext uri="{FF2B5EF4-FFF2-40B4-BE49-F238E27FC236}">
                  <a16:creationId xmlns:a16="http://schemas.microsoft.com/office/drawing/2014/main" id="{EEFE6199-D2A2-5F45-BB4F-3514E9995C64}"/>
                </a:ext>
              </a:extLst>
            </p:cNvPr>
            <p:cNvPicPr preferRelativeResize="0"/>
            <p:nvPr/>
          </p:nvPicPr>
          <p:blipFill>
            <a:blip r:embed="rId6">
              <a:alphaModFix/>
            </a:blip>
            <a:stretch>
              <a:fillRect/>
            </a:stretch>
          </p:blipFill>
          <p:spPr>
            <a:xfrm>
              <a:off x="544495" y="2560887"/>
              <a:ext cx="1950244" cy="2214563"/>
            </a:xfrm>
            <a:prstGeom prst="rect">
              <a:avLst/>
            </a:prstGeom>
            <a:noFill/>
            <a:ln>
              <a:noFill/>
            </a:ln>
          </p:spPr>
        </p:pic>
        <p:pic>
          <p:nvPicPr>
            <p:cNvPr id="10" name="Google Shape;94;p9">
              <a:extLst>
                <a:ext uri="{FF2B5EF4-FFF2-40B4-BE49-F238E27FC236}">
                  <a16:creationId xmlns:a16="http://schemas.microsoft.com/office/drawing/2014/main" id="{7ADB9A4A-D10B-C54D-8E52-8141E443DF80}"/>
                </a:ext>
              </a:extLst>
            </p:cNvPr>
            <p:cNvPicPr preferRelativeResize="0"/>
            <p:nvPr/>
          </p:nvPicPr>
          <p:blipFill>
            <a:blip r:embed="rId6">
              <a:alphaModFix/>
            </a:blip>
            <a:stretch>
              <a:fillRect/>
            </a:stretch>
          </p:blipFill>
          <p:spPr>
            <a:xfrm>
              <a:off x="2602841" y="2560887"/>
              <a:ext cx="1950244" cy="2214563"/>
            </a:xfrm>
            <a:prstGeom prst="rect">
              <a:avLst/>
            </a:prstGeom>
            <a:noFill/>
            <a:ln>
              <a:noFill/>
            </a:ln>
          </p:spPr>
        </p:pic>
        <p:pic>
          <p:nvPicPr>
            <p:cNvPr id="11" name="Google Shape;94;p9">
              <a:extLst>
                <a:ext uri="{FF2B5EF4-FFF2-40B4-BE49-F238E27FC236}">
                  <a16:creationId xmlns:a16="http://schemas.microsoft.com/office/drawing/2014/main" id="{C52FD02B-20F8-094D-81DE-162AA480C57E}"/>
                </a:ext>
              </a:extLst>
            </p:cNvPr>
            <p:cNvPicPr preferRelativeResize="0"/>
            <p:nvPr/>
          </p:nvPicPr>
          <p:blipFill>
            <a:blip r:embed="rId6">
              <a:alphaModFix/>
            </a:blip>
            <a:stretch>
              <a:fillRect/>
            </a:stretch>
          </p:blipFill>
          <p:spPr>
            <a:xfrm>
              <a:off x="1573668" y="4238204"/>
              <a:ext cx="1950244" cy="2214563"/>
            </a:xfrm>
            <a:prstGeom prst="rect">
              <a:avLst/>
            </a:prstGeom>
            <a:noFill/>
            <a:ln>
              <a:noFill/>
            </a:ln>
          </p:spPr>
        </p:pic>
        <p:pic>
          <p:nvPicPr>
            <p:cNvPr id="12" name="Google Shape;91;p9">
              <a:extLst>
                <a:ext uri="{FF2B5EF4-FFF2-40B4-BE49-F238E27FC236}">
                  <a16:creationId xmlns:a16="http://schemas.microsoft.com/office/drawing/2014/main" id="{521D95FE-4E8E-DB4D-AB24-14268C97F481}"/>
                </a:ext>
              </a:extLst>
            </p:cNvPr>
            <p:cNvPicPr preferRelativeResize="0"/>
            <p:nvPr/>
          </p:nvPicPr>
          <p:blipFill>
            <a:blip r:embed="rId3">
              <a:alphaModFix/>
            </a:blip>
            <a:stretch>
              <a:fillRect/>
            </a:stretch>
          </p:blipFill>
          <p:spPr>
            <a:xfrm>
              <a:off x="5870566" y="2560887"/>
              <a:ext cx="1064419" cy="1743075"/>
            </a:xfrm>
            <a:prstGeom prst="rect">
              <a:avLst/>
            </a:prstGeom>
            <a:noFill/>
            <a:ln>
              <a:noFill/>
            </a:ln>
          </p:spPr>
        </p:pic>
        <p:pic>
          <p:nvPicPr>
            <p:cNvPr id="13" name="Google Shape;91;p9">
              <a:extLst>
                <a:ext uri="{FF2B5EF4-FFF2-40B4-BE49-F238E27FC236}">
                  <a16:creationId xmlns:a16="http://schemas.microsoft.com/office/drawing/2014/main" id="{58610135-13FD-5C47-BE82-AFECB4E692C6}"/>
                </a:ext>
              </a:extLst>
            </p:cNvPr>
            <p:cNvPicPr preferRelativeResize="0"/>
            <p:nvPr/>
          </p:nvPicPr>
          <p:blipFill>
            <a:blip r:embed="rId3">
              <a:alphaModFix/>
            </a:blip>
            <a:stretch>
              <a:fillRect/>
            </a:stretch>
          </p:blipFill>
          <p:spPr>
            <a:xfrm>
              <a:off x="6965414" y="2564532"/>
              <a:ext cx="1064419" cy="1743075"/>
            </a:xfrm>
            <a:prstGeom prst="rect">
              <a:avLst/>
            </a:prstGeom>
            <a:noFill/>
            <a:ln>
              <a:noFill/>
            </a:ln>
          </p:spPr>
        </p:pic>
        <p:pic>
          <p:nvPicPr>
            <p:cNvPr id="14" name="Google Shape;91;p9">
              <a:extLst>
                <a:ext uri="{FF2B5EF4-FFF2-40B4-BE49-F238E27FC236}">
                  <a16:creationId xmlns:a16="http://schemas.microsoft.com/office/drawing/2014/main" id="{BD5C2CEC-A1F0-6747-B60F-E13C4E0AF072}"/>
                </a:ext>
              </a:extLst>
            </p:cNvPr>
            <p:cNvPicPr preferRelativeResize="0"/>
            <p:nvPr/>
          </p:nvPicPr>
          <p:blipFill>
            <a:blip r:embed="rId3">
              <a:alphaModFix/>
            </a:blip>
            <a:stretch>
              <a:fillRect/>
            </a:stretch>
          </p:blipFill>
          <p:spPr>
            <a:xfrm>
              <a:off x="4706582" y="4048179"/>
              <a:ext cx="1064419" cy="1743075"/>
            </a:xfrm>
            <a:prstGeom prst="rect">
              <a:avLst/>
            </a:prstGeom>
            <a:noFill/>
            <a:ln>
              <a:noFill/>
            </a:ln>
          </p:spPr>
        </p:pic>
        <p:pic>
          <p:nvPicPr>
            <p:cNvPr id="15" name="Google Shape;91;p9">
              <a:extLst>
                <a:ext uri="{FF2B5EF4-FFF2-40B4-BE49-F238E27FC236}">
                  <a16:creationId xmlns:a16="http://schemas.microsoft.com/office/drawing/2014/main" id="{6CBF233C-8B36-2447-A9A8-BAAD7B1C52B6}"/>
                </a:ext>
              </a:extLst>
            </p:cNvPr>
            <p:cNvPicPr preferRelativeResize="0"/>
            <p:nvPr/>
          </p:nvPicPr>
          <p:blipFill>
            <a:blip r:embed="rId3">
              <a:alphaModFix/>
            </a:blip>
            <a:stretch>
              <a:fillRect/>
            </a:stretch>
          </p:blipFill>
          <p:spPr>
            <a:xfrm>
              <a:off x="5801430" y="4039737"/>
              <a:ext cx="1064419" cy="1743075"/>
            </a:xfrm>
            <a:prstGeom prst="rect">
              <a:avLst/>
            </a:prstGeom>
            <a:noFill/>
            <a:ln>
              <a:noFill/>
            </a:ln>
          </p:spPr>
        </p:pic>
        <p:pic>
          <p:nvPicPr>
            <p:cNvPr id="16" name="Google Shape;91;p9">
              <a:extLst>
                <a:ext uri="{FF2B5EF4-FFF2-40B4-BE49-F238E27FC236}">
                  <a16:creationId xmlns:a16="http://schemas.microsoft.com/office/drawing/2014/main" id="{E9D38407-B0AA-CA45-ADFE-A4C82716721F}"/>
                </a:ext>
              </a:extLst>
            </p:cNvPr>
            <p:cNvPicPr preferRelativeResize="0"/>
            <p:nvPr/>
          </p:nvPicPr>
          <p:blipFill>
            <a:blip r:embed="rId3">
              <a:alphaModFix/>
            </a:blip>
            <a:stretch>
              <a:fillRect/>
            </a:stretch>
          </p:blipFill>
          <p:spPr>
            <a:xfrm>
              <a:off x="6896278" y="4043382"/>
              <a:ext cx="1064419" cy="1743075"/>
            </a:xfrm>
            <a:prstGeom prst="rect">
              <a:avLst/>
            </a:prstGeom>
            <a:noFill/>
            <a:ln>
              <a:noFill/>
            </a:ln>
          </p:spPr>
        </p:pic>
        <p:pic>
          <p:nvPicPr>
            <p:cNvPr id="17" name="Google Shape;93;p9">
              <a:extLst>
                <a:ext uri="{FF2B5EF4-FFF2-40B4-BE49-F238E27FC236}">
                  <a16:creationId xmlns:a16="http://schemas.microsoft.com/office/drawing/2014/main" id="{DFC6613E-6EB9-DC45-A1DA-932A4A35006B}"/>
                </a:ext>
              </a:extLst>
            </p:cNvPr>
            <p:cNvPicPr preferRelativeResize="0"/>
            <p:nvPr/>
          </p:nvPicPr>
          <p:blipFill>
            <a:blip r:embed="rId5">
              <a:alphaModFix/>
            </a:blip>
            <a:stretch>
              <a:fillRect/>
            </a:stretch>
          </p:blipFill>
          <p:spPr>
            <a:xfrm>
              <a:off x="8918408" y="2637985"/>
              <a:ext cx="207169" cy="1221581"/>
            </a:xfrm>
            <a:prstGeom prst="rect">
              <a:avLst/>
            </a:prstGeom>
            <a:noFill/>
            <a:ln>
              <a:noFill/>
            </a:ln>
          </p:spPr>
        </p:pic>
        <p:pic>
          <p:nvPicPr>
            <p:cNvPr id="18" name="Google Shape;93;p9">
              <a:extLst>
                <a:ext uri="{FF2B5EF4-FFF2-40B4-BE49-F238E27FC236}">
                  <a16:creationId xmlns:a16="http://schemas.microsoft.com/office/drawing/2014/main" id="{C7D4B711-1E52-B94C-A07A-BC0D04ACEE3D}"/>
                </a:ext>
              </a:extLst>
            </p:cNvPr>
            <p:cNvPicPr preferRelativeResize="0"/>
            <p:nvPr/>
          </p:nvPicPr>
          <p:blipFill>
            <a:blip r:embed="rId5">
              <a:alphaModFix/>
            </a:blip>
            <a:stretch>
              <a:fillRect/>
            </a:stretch>
          </p:blipFill>
          <p:spPr>
            <a:xfrm>
              <a:off x="9290779" y="2637985"/>
              <a:ext cx="207169" cy="1221581"/>
            </a:xfrm>
            <a:prstGeom prst="rect">
              <a:avLst/>
            </a:prstGeom>
            <a:noFill/>
            <a:ln>
              <a:noFill/>
            </a:ln>
          </p:spPr>
        </p:pic>
        <p:pic>
          <p:nvPicPr>
            <p:cNvPr id="19" name="Google Shape;93;p9">
              <a:extLst>
                <a:ext uri="{FF2B5EF4-FFF2-40B4-BE49-F238E27FC236}">
                  <a16:creationId xmlns:a16="http://schemas.microsoft.com/office/drawing/2014/main" id="{5381B105-8F83-AC4D-A0FD-C8E6D1E83CB8}"/>
                </a:ext>
              </a:extLst>
            </p:cNvPr>
            <p:cNvPicPr preferRelativeResize="0"/>
            <p:nvPr/>
          </p:nvPicPr>
          <p:blipFill>
            <a:blip r:embed="rId5">
              <a:alphaModFix/>
            </a:blip>
            <a:stretch>
              <a:fillRect/>
            </a:stretch>
          </p:blipFill>
          <p:spPr>
            <a:xfrm>
              <a:off x="9646445" y="2637985"/>
              <a:ext cx="207169" cy="1221581"/>
            </a:xfrm>
            <a:prstGeom prst="rect">
              <a:avLst/>
            </a:prstGeom>
            <a:noFill/>
            <a:ln>
              <a:noFill/>
            </a:ln>
          </p:spPr>
        </p:pic>
        <p:pic>
          <p:nvPicPr>
            <p:cNvPr id="20" name="Google Shape;93;p9">
              <a:extLst>
                <a:ext uri="{FF2B5EF4-FFF2-40B4-BE49-F238E27FC236}">
                  <a16:creationId xmlns:a16="http://schemas.microsoft.com/office/drawing/2014/main" id="{022CD358-E499-3043-BD95-480C25C5F3AD}"/>
                </a:ext>
              </a:extLst>
            </p:cNvPr>
            <p:cNvPicPr preferRelativeResize="0"/>
            <p:nvPr/>
          </p:nvPicPr>
          <p:blipFill>
            <a:blip r:embed="rId5">
              <a:alphaModFix/>
            </a:blip>
            <a:stretch>
              <a:fillRect/>
            </a:stretch>
          </p:blipFill>
          <p:spPr>
            <a:xfrm>
              <a:off x="10019276" y="2637985"/>
              <a:ext cx="207169" cy="1221581"/>
            </a:xfrm>
            <a:prstGeom prst="rect">
              <a:avLst/>
            </a:prstGeom>
            <a:noFill/>
            <a:ln>
              <a:noFill/>
            </a:ln>
          </p:spPr>
        </p:pic>
      </p:grpSp>
    </p:spTree>
    <p:extLst>
      <p:ext uri="{BB962C8B-B14F-4D97-AF65-F5344CB8AC3E}">
        <p14:creationId xmlns:p14="http://schemas.microsoft.com/office/powerpoint/2010/main" val="2834551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nextCondLst>
                <p:cond evt="onClick" delay="0">
                  <p:tgtEl>
                    <p:spTgt spid="4"/>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4"/>
            <a:ext cx="11736887" cy="1058883"/>
          </a:xfrm>
        </p:spPr>
        <p:txBody>
          <a:bodyPr/>
          <a:lstStyle/>
          <a:p>
            <a:r>
              <a:rPr lang="en-GB" dirty="0"/>
              <a:t>Peter has dropped some counters. </a:t>
            </a:r>
            <a:br>
              <a:rPr lang="en-GB" dirty="0"/>
            </a:br>
            <a:r>
              <a:rPr lang="en-GB" b="1" dirty="0"/>
              <a:t>What is the value of the counters he has dropped?</a:t>
            </a:r>
          </a:p>
        </p:txBody>
      </p:sp>
      <p:sp>
        <p:nvSpPr>
          <p:cNvPr id="4" name="Rounded Rectangle 3">
            <a:extLst>
              <a:ext uri="{FF2B5EF4-FFF2-40B4-BE49-F238E27FC236}">
                <a16:creationId xmlns:a16="http://schemas.microsoft.com/office/drawing/2014/main" id="{C8D590E7-D9D4-EE40-B018-A495C0ABE5C1}"/>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5" name="TextBox 4">
            <a:extLst>
              <a:ext uri="{FF2B5EF4-FFF2-40B4-BE49-F238E27FC236}">
                <a16:creationId xmlns:a16="http://schemas.microsoft.com/office/drawing/2014/main" id="{9CC83D94-7448-0B43-8C1C-D22C259C6BC2}"/>
              </a:ext>
            </a:extLst>
          </p:cNvPr>
          <p:cNvSpPr txBox="1"/>
          <p:nvPr/>
        </p:nvSpPr>
        <p:spPr>
          <a:xfrm>
            <a:off x="6169440" y="1110793"/>
            <a:ext cx="1110260"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5,146</a:t>
            </a:r>
          </a:p>
        </p:txBody>
      </p:sp>
      <p:pic>
        <p:nvPicPr>
          <p:cNvPr id="6" name="Picture 5" descr="Icon&#10;&#10;Description automatically generated">
            <a:extLst>
              <a:ext uri="{FF2B5EF4-FFF2-40B4-BE49-F238E27FC236}">
                <a16:creationId xmlns:a16="http://schemas.microsoft.com/office/drawing/2014/main" id="{540FDE33-DCA3-CD4E-90FF-D0C12A1A5F3F}"/>
              </a:ext>
            </a:extLst>
          </p:cNvPr>
          <p:cNvPicPr>
            <a:picLocks noChangeAspect="1"/>
          </p:cNvPicPr>
          <p:nvPr/>
        </p:nvPicPr>
        <p:blipFill>
          <a:blip r:embed="rId3"/>
          <a:stretch>
            <a:fillRect/>
          </a:stretch>
        </p:blipFill>
        <p:spPr>
          <a:xfrm>
            <a:off x="3976492" y="2230613"/>
            <a:ext cx="814170" cy="814170"/>
          </a:xfrm>
          <a:prstGeom prst="rect">
            <a:avLst/>
          </a:prstGeom>
        </p:spPr>
      </p:pic>
      <p:pic>
        <p:nvPicPr>
          <p:cNvPr id="7" name="Picture 6" descr="Icon&#10;&#10;Description automatically generated">
            <a:extLst>
              <a:ext uri="{FF2B5EF4-FFF2-40B4-BE49-F238E27FC236}">
                <a16:creationId xmlns:a16="http://schemas.microsoft.com/office/drawing/2014/main" id="{DA4BFBA7-8321-F341-AD73-12408F3A1AA8}"/>
              </a:ext>
            </a:extLst>
          </p:cNvPr>
          <p:cNvPicPr>
            <a:picLocks noChangeAspect="1"/>
          </p:cNvPicPr>
          <p:nvPr/>
        </p:nvPicPr>
        <p:blipFill>
          <a:blip r:embed="rId4"/>
          <a:stretch>
            <a:fillRect/>
          </a:stretch>
        </p:blipFill>
        <p:spPr>
          <a:xfrm>
            <a:off x="5824032" y="2555580"/>
            <a:ext cx="814170" cy="814170"/>
          </a:xfrm>
          <a:prstGeom prst="rect">
            <a:avLst/>
          </a:prstGeom>
        </p:spPr>
      </p:pic>
      <p:pic>
        <p:nvPicPr>
          <p:cNvPr id="8" name="Picture 7" descr="Icon&#10;&#10;Description automatically generated">
            <a:extLst>
              <a:ext uri="{FF2B5EF4-FFF2-40B4-BE49-F238E27FC236}">
                <a16:creationId xmlns:a16="http://schemas.microsoft.com/office/drawing/2014/main" id="{44AC06F3-6E2F-F648-92AE-2E36BA3E9DFF}"/>
              </a:ext>
            </a:extLst>
          </p:cNvPr>
          <p:cNvPicPr>
            <a:picLocks noChangeAspect="1"/>
          </p:cNvPicPr>
          <p:nvPr/>
        </p:nvPicPr>
        <p:blipFill>
          <a:blip r:embed="rId5"/>
          <a:stretch>
            <a:fillRect/>
          </a:stretch>
        </p:blipFill>
        <p:spPr>
          <a:xfrm>
            <a:off x="7571328" y="2090467"/>
            <a:ext cx="814170" cy="814170"/>
          </a:xfrm>
          <a:prstGeom prst="rect">
            <a:avLst/>
          </a:prstGeom>
        </p:spPr>
      </p:pic>
      <p:pic>
        <p:nvPicPr>
          <p:cNvPr id="9" name="Picture 8" descr="Icon&#10;&#10;Description automatically generated">
            <a:extLst>
              <a:ext uri="{FF2B5EF4-FFF2-40B4-BE49-F238E27FC236}">
                <a16:creationId xmlns:a16="http://schemas.microsoft.com/office/drawing/2014/main" id="{565B45A4-5A9A-194C-8414-172DC60393C5}"/>
              </a:ext>
            </a:extLst>
          </p:cNvPr>
          <p:cNvPicPr>
            <a:picLocks noChangeAspect="1"/>
          </p:cNvPicPr>
          <p:nvPr/>
        </p:nvPicPr>
        <p:blipFill>
          <a:blip r:embed="rId6"/>
          <a:stretch>
            <a:fillRect/>
          </a:stretch>
        </p:blipFill>
        <p:spPr>
          <a:xfrm>
            <a:off x="2445815" y="4147898"/>
            <a:ext cx="814170" cy="814170"/>
          </a:xfrm>
          <a:prstGeom prst="rect">
            <a:avLst/>
          </a:prstGeom>
        </p:spPr>
      </p:pic>
      <p:pic>
        <p:nvPicPr>
          <p:cNvPr id="10" name="Picture 9" descr="Icon&#10;&#10;Description automatically generated">
            <a:extLst>
              <a:ext uri="{FF2B5EF4-FFF2-40B4-BE49-F238E27FC236}">
                <a16:creationId xmlns:a16="http://schemas.microsoft.com/office/drawing/2014/main" id="{656401C2-E8DD-2140-BF28-75DD97CC528A}"/>
              </a:ext>
            </a:extLst>
          </p:cNvPr>
          <p:cNvPicPr>
            <a:picLocks noChangeAspect="1"/>
          </p:cNvPicPr>
          <p:nvPr/>
        </p:nvPicPr>
        <p:blipFill>
          <a:blip r:embed="rId3"/>
          <a:stretch>
            <a:fillRect/>
          </a:stretch>
        </p:blipFill>
        <p:spPr>
          <a:xfrm>
            <a:off x="8008165" y="3934722"/>
            <a:ext cx="814170" cy="814170"/>
          </a:xfrm>
          <a:prstGeom prst="rect">
            <a:avLst/>
          </a:prstGeom>
        </p:spPr>
      </p:pic>
      <p:pic>
        <p:nvPicPr>
          <p:cNvPr id="11" name="Picture 10" descr="Icon&#10;&#10;Description automatically generated">
            <a:extLst>
              <a:ext uri="{FF2B5EF4-FFF2-40B4-BE49-F238E27FC236}">
                <a16:creationId xmlns:a16="http://schemas.microsoft.com/office/drawing/2014/main" id="{AA5110EE-BD51-4F41-9F11-9179D06D38AD}"/>
              </a:ext>
            </a:extLst>
          </p:cNvPr>
          <p:cNvPicPr>
            <a:picLocks noChangeAspect="1"/>
          </p:cNvPicPr>
          <p:nvPr/>
        </p:nvPicPr>
        <p:blipFill>
          <a:blip r:embed="rId3"/>
          <a:stretch>
            <a:fillRect/>
          </a:stretch>
        </p:blipFill>
        <p:spPr>
          <a:xfrm>
            <a:off x="5542056" y="5181631"/>
            <a:ext cx="814170" cy="814170"/>
          </a:xfrm>
          <a:prstGeom prst="rect">
            <a:avLst/>
          </a:prstGeom>
        </p:spPr>
      </p:pic>
      <p:pic>
        <p:nvPicPr>
          <p:cNvPr id="12" name="Picture 11" descr="Icon&#10;&#10;Description automatically generated">
            <a:extLst>
              <a:ext uri="{FF2B5EF4-FFF2-40B4-BE49-F238E27FC236}">
                <a16:creationId xmlns:a16="http://schemas.microsoft.com/office/drawing/2014/main" id="{4E195E2D-EC7E-2841-9FF6-6CE7208CF763}"/>
              </a:ext>
            </a:extLst>
          </p:cNvPr>
          <p:cNvPicPr>
            <a:picLocks noChangeAspect="1"/>
          </p:cNvPicPr>
          <p:nvPr/>
        </p:nvPicPr>
        <p:blipFill>
          <a:blip r:embed="rId3"/>
          <a:stretch>
            <a:fillRect/>
          </a:stretch>
        </p:blipFill>
        <p:spPr>
          <a:xfrm>
            <a:off x="1648928" y="3089595"/>
            <a:ext cx="814170" cy="814170"/>
          </a:xfrm>
          <a:prstGeom prst="rect">
            <a:avLst/>
          </a:prstGeom>
        </p:spPr>
      </p:pic>
      <p:pic>
        <p:nvPicPr>
          <p:cNvPr id="13" name="Picture 12" descr="Icon&#10;&#10;Description automatically generated">
            <a:extLst>
              <a:ext uri="{FF2B5EF4-FFF2-40B4-BE49-F238E27FC236}">
                <a16:creationId xmlns:a16="http://schemas.microsoft.com/office/drawing/2014/main" id="{C46BB004-FB41-3D42-BCAE-75103A4232C9}"/>
              </a:ext>
            </a:extLst>
          </p:cNvPr>
          <p:cNvPicPr>
            <a:picLocks noChangeAspect="1"/>
          </p:cNvPicPr>
          <p:nvPr/>
        </p:nvPicPr>
        <p:blipFill>
          <a:blip r:embed="rId4"/>
          <a:stretch>
            <a:fillRect/>
          </a:stretch>
        </p:blipFill>
        <p:spPr>
          <a:xfrm>
            <a:off x="3357923" y="3206743"/>
            <a:ext cx="814170" cy="814170"/>
          </a:xfrm>
          <a:prstGeom prst="rect">
            <a:avLst/>
          </a:prstGeom>
        </p:spPr>
      </p:pic>
      <p:pic>
        <p:nvPicPr>
          <p:cNvPr id="14" name="Picture 13" descr="Icon&#10;&#10;Description automatically generated">
            <a:extLst>
              <a:ext uri="{FF2B5EF4-FFF2-40B4-BE49-F238E27FC236}">
                <a16:creationId xmlns:a16="http://schemas.microsoft.com/office/drawing/2014/main" id="{ACB3F736-AB7C-4B49-A942-0FFBEDB78EED}"/>
              </a:ext>
            </a:extLst>
          </p:cNvPr>
          <p:cNvPicPr>
            <a:picLocks noChangeAspect="1"/>
          </p:cNvPicPr>
          <p:nvPr/>
        </p:nvPicPr>
        <p:blipFill>
          <a:blip r:embed="rId4"/>
          <a:stretch>
            <a:fillRect/>
          </a:stretch>
        </p:blipFill>
        <p:spPr>
          <a:xfrm>
            <a:off x="9190686" y="5104816"/>
            <a:ext cx="814170" cy="814170"/>
          </a:xfrm>
          <a:prstGeom prst="rect">
            <a:avLst/>
          </a:prstGeom>
        </p:spPr>
      </p:pic>
      <p:pic>
        <p:nvPicPr>
          <p:cNvPr id="15" name="Picture 14" descr="Icon&#10;&#10;Description automatically generated">
            <a:extLst>
              <a:ext uri="{FF2B5EF4-FFF2-40B4-BE49-F238E27FC236}">
                <a16:creationId xmlns:a16="http://schemas.microsoft.com/office/drawing/2014/main" id="{366AE308-8E1C-6941-A752-E88CE316F078}"/>
              </a:ext>
            </a:extLst>
          </p:cNvPr>
          <p:cNvPicPr>
            <a:picLocks noChangeAspect="1"/>
          </p:cNvPicPr>
          <p:nvPr/>
        </p:nvPicPr>
        <p:blipFill>
          <a:blip r:embed="rId4"/>
          <a:stretch>
            <a:fillRect/>
          </a:stretch>
        </p:blipFill>
        <p:spPr>
          <a:xfrm>
            <a:off x="10132795" y="2278489"/>
            <a:ext cx="814170" cy="814170"/>
          </a:xfrm>
          <a:prstGeom prst="rect">
            <a:avLst/>
          </a:prstGeom>
        </p:spPr>
      </p:pic>
      <p:pic>
        <p:nvPicPr>
          <p:cNvPr id="16" name="Picture 15" descr="Icon&#10;&#10;Description automatically generated">
            <a:extLst>
              <a:ext uri="{FF2B5EF4-FFF2-40B4-BE49-F238E27FC236}">
                <a16:creationId xmlns:a16="http://schemas.microsoft.com/office/drawing/2014/main" id="{B54B283A-7777-3743-B8DD-DC041BD8ECE3}"/>
              </a:ext>
            </a:extLst>
          </p:cNvPr>
          <p:cNvPicPr>
            <a:picLocks noChangeAspect="1"/>
          </p:cNvPicPr>
          <p:nvPr/>
        </p:nvPicPr>
        <p:blipFill>
          <a:blip r:embed="rId6"/>
          <a:stretch>
            <a:fillRect/>
          </a:stretch>
        </p:blipFill>
        <p:spPr>
          <a:xfrm>
            <a:off x="3443343" y="5145426"/>
            <a:ext cx="814170" cy="814170"/>
          </a:xfrm>
          <a:prstGeom prst="rect">
            <a:avLst/>
          </a:prstGeom>
        </p:spPr>
      </p:pic>
      <p:pic>
        <p:nvPicPr>
          <p:cNvPr id="17" name="Picture 16" descr="Icon&#10;&#10;Description automatically generated">
            <a:extLst>
              <a:ext uri="{FF2B5EF4-FFF2-40B4-BE49-F238E27FC236}">
                <a16:creationId xmlns:a16="http://schemas.microsoft.com/office/drawing/2014/main" id="{F3821DA6-DD2B-6141-8565-DC7826FFE4E6}"/>
              </a:ext>
            </a:extLst>
          </p:cNvPr>
          <p:cNvPicPr>
            <a:picLocks noChangeAspect="1"/>
          </p:cNvPicPr>
          <p:nvPr/>
        </p:nvPicPr>
        <p:blipFill>
          <a:blip r:embed="rId6"/>
          <a:stretch>
            <a:fillRect/>
          </a:stretch>
        </p:blipFill>
        <p:spPr>
          <a:xfrm>
            <a:off x="5355270" y="3538299"/>
            <a:ext cx="814170" cy="814170"/>
          </a:xfrm>
          <a:prstGeom prst="rect">
            <a:avLst/>
          </a:prstGeom>
        </p:spPr>
      </p:pic>
      <p:pic>
        <p:nvPicPr>
          <p:cNvPr id="18" name="Picture 17" descr="Icon&#10;&#10;Description automatically generated">
            <a:extLst>
              <a:ext uri="{FF2B5EF4-FFF2-40B4-BE49-F238E27FC236}">
                <a16:creationId xmlns:a16="http://schemas.microsoft.com/office/drawing/2014/main" id="{C8A41B71-EF61-4D46-AEE1-2A6C1E60FB8F}"/>
              </a:ext>
            </a:extLst>
          </p:cNvPr>
          <p:cNvPicPr>
            <a:picLocks noChangeAspect="1"/>
          </p:cNvPicPr>
          <p:nvPr/>
        </p:nvPicPr>
        <p:blipFill>
          <a:blip r:embed="rId6"/>
          <a:stretch>
            <a:fillRect/>
          </a:stretch>
        </p:blipFill>
        <p:spPr>
          <a:xfrm>
            <a:off x="7530434" y="5380954"/>
            <a:ext cx="814170" cy="814170"/>
          </a:xfrm>
          <a:prstGeom prst="rect">
            <a:avLst/>
          </a:prstGeom>
        </p:spPr>
      </p:pic>
      <p:pic>
        <p:nvPicPr>
          <p:cNvPr id="19" name="Picture 18" descr="Icon&#10;&#10;Description automatically generated">
            <a:extLst>
              <a:ext uri="{FF2B5EF4-FFF2-40B4-BE49-F238E27FC236}">
                <a16:creationId xmlns:a16="http://schemas.microsoft.com/office/drawing/2014/main" id="{C9C68B1A-95DE-5E4B-B382-3C9172C1AB71}"/>
              </a:ext>
            </a:extLst>
          </p:cNvPr>
          <p:cNvPicPr>
            <a:picLocks noChangeAspect="1"/>
          </p:cNvPicPr>
          <p:nvPr/>
        </p:nvPicPr>
        <p:blipFill>
          <a:blip r:embed="rId6"/>
          <a:stretch>
            <a:fillRect/>
          </a:stretch>
        </p:blipFill>
        <p:spPr>
          <a:xfrm>
            <a:off x="8971306" y="2914845"/>
            <a:ext cx="814170" cy="814170"/>
          </a:xfrm>
          <a:prstGeom prst="rect">
            <a:avLst/>
          </a:prstGeom>
        </p:spPr>
      </p:pic>
      <p:pic>
        <p:nvPicPr>
          <p:cNvPr id="20" name="Picture 19" descr="Icon&#10;&#10;Description automatically generated">
            <a:extLst>
              <a:ext uri="{FF2B5EF4-FFF2-40B4-BE49-F238E27FC236}">
                <a16:creationId xmlns:a16="http://schemas.microsoft.com/office/drawing/2014/main" id="{51CFDD1B-9E27-1245-B147-065DE1B65D6D}"/>
              </a:ext>
            </a:extLst>
          </p:cNvPr>
          <p:cNvPicPr>
            <a:picLocks noChangeAspect="1"/>
          </p:cNvPicPr>
          <p:nvPr/>
        </p:nvPicPr>
        <p:blipFill>
          <a:blip r:embed="rId3"/>
          <a:stretch>
            <a:fillRect/>
          </a:stretch>
        </p:blipFill>
        <p:spPr>
          <a:xfrm>
            <a:off x="1773619" y="1759558"/>
            <a:ext cx="814170" cy="814170"/>
          </a:xfrm>
          <a:prstGeom prst="rect">
            <a:avLst/>
          </a:prstGeom>
        </p:spPr>
      </p:pic>
      <p:pic>
        <p:nvPicPr>
          <p:cNvPr id="21" name="Picture 20" descr="Icon&#10;&#10;Description automatically generated">
            <a:extLst>
              <a:ext uri="{FF2B5EF4-FFF2-40B4-BE49-F238E27FC236}">
                <a16:creationId xmlns:a16="http://schemas.microsoft.com/office/drawing/2014/main" id="{0E1DB993-9DA9-4641-99FD-300DD98FD63E}"/>
              </a:ext>
            </a:extLst>
          </p:cNvPr>
          <p:cNvPicPr>
            <a:picLocks noChangeAspect="1"/>
          </p:cNvPicPr>
          <p:nvPr/>
        </p:nvPicPr>
        <p:blipFill>
          <a:blip r:embed="rId3"/>
          <a:stretch>
            <a:fillRect/>
          </a:stretch>
        </p:blipFill>
        <p:spPr>
          <a:xfrm>
            <a:off x="762237" y="4904539"/>
            <a:ext cx="814170" cy="814170"/>
          </a:xfrm>
          <a:prstGeom prst="rect">
            <a:avLst/>
          </a:prstGeom>
        </p:spPr>
      </p:pic>
    </p:spTree>
    <p:extLst>
      <p:ext uri="{BB962C8B-B14F-4D97-AF65-F5344CB8AC3E}">
        <p14:creationId xmlns:p14="http://schemas.microsoft.com/office/powerpoint/2010/main" val="22791734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nextCondLst>
                <p:cond evt="onClick" delay="0">
                  <p:tgtEl>
                    <p:spTgt spid="4"/>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54699864-96C4-3340-8062-98B92FD5CA76}"/>
              </a:ext>
            </a:extLst>
          </p:cNvPr>
          <p:cNvSpPr txBox="1">
            <a:spLocks/>
          </p:cNvSpPr>
          <p:nvPr/>
        </p:nvSpPr>
        <p:spPr>
          <a:xfrm>
            <a:off x="263525" y="676894"/>
            <a:ext cx="11736388" cy="5759531"/>
          </a:xfrm>
          <a:prstGeom prst="rect">
            <a:avLst/>
          </a:prstGeom>
        </p:spPr>
        <p:txBody>
          <a:bodyPr>
            <a:normAutofit/>
          </a:bodyPr>
          <a:lstStyle>
            <a:lvl1pPr marL="0" indent="0" algn="l" defTabSz="914400" rtl="0" eaLnBrk="1" latinLnBrk="0" hangingPunct="1">
              <a:lnSpc>
                <a:spcPct val="115000"/>
              </a:lnSpc>
              <a:spcBef>
                <a:spcPts val="600"/>
              </a:spcBef>
              <a:spcAft>
                <a:spcPts val="0"/>
              </a:spcAft>
              <a:buClr>
                <a:schemeClr val="dk1"/>
              </a:buClr>
              <a:buSzPts val="1800"/>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GB" sz="2400" b="1" dirty="0"/>
              <a:t>Summary</a:t>
            </a:r>
          </a:p>
          <a:p>
            <a:pPr>
              <a:lnSpc>
                <a:spcPct val="110000"/>
              </a:lnSpc>
              <a:spcBef>
                <a:spcPts val="0"/>
              </a:spcBef>
            </a:pPr>
            <a:r>
              <a:rPr lang="en-GB" dirty="0"/>
              <a:t>Key Vocabulary and Sentence Stems </a:t>
            </a:r>
          </a:p>
          <a:p>
            <a:pPr>
              <a:lnSpc>
                <a:spcPct val="110000"/>
              </a:lnSpc>
            </a:pPr>
            <a:r>
              <a:rPr lang="en-GB" dirty="0"/>
              <a:t>Diagnostic Question</a:t>
            </a:r>
          </a:p>
          <a:p>
            <a:pPr>
              <a:lnSpc>
                <a:spcPct val="110000"/>
              </a:lnSpc>
            </a:pPr>
            <a:r>
              <a:rPr lang="en-GB" dirty="0"/>
              <a:t>Learning Objective</a:t>
            </a:r>
          </a:p>
          <a:p>
            <a:pPr>
              <a:lnSpc>
                <a:spcPct val="110000"/>
              </a:lnSpc>
            </a:pPr>
            <a:r>
              <a:rPr lang="en-GB" dirty="0"/>
              <a:t>Starter – Tell me about the number</a:t>
            </a:r>
          </a:p>
          <a:p>
            <a:pPr>
              <a:lnSpc>
                <a:spcPct val="110000"/>
              </a:lnSpc>
            </a:pPr>
            <a:r>
              <a:rPr lang="en-GB" dirty="0"/>
              <a:t>Let’s Learn</a:t>
            </a:r>
          </a:p>
          <a:p>
            <a:pPr>
              <a:lnSpc>
                <a:spcPct val="110000"/>
              </a:lnSpc>
            </a:pPr>
            <a:r>
              <a:rPr lang="en-GB" dirty="0"/>
              <a:t>Follow Me – Partitioning a number</a:t>
            </a:r>
          </a:p>
          <a:p>
            <a:pPr>
              <a:lnSpc>
                <a:spcPct val="110000"/>
              </a:lnSpc>
            </a:pPr>
            <a:r>
              <a:rPr lang="en-GB" dirty="0"/>
              <a:t>Your Turn (1) – Partitioning a number</a:t>
            </a:r>
          </a:p>
          <a:p>
            <a:pPr>
              <a:lnSpc>
                <a:spcPct val="110000"/>
              </a:lnSpc>
            </a:pPr>
            <a:r>
              <a:rPr lang="en-GB" dirty="0"/>
              <a:t>Follow Me – Partitioning a number in different ways</a:t>
            </a:r>
          </a:p>
          <a:p>
            <a:pPr>
              <a:lnSpc>
                <a:spcPct val="110000"/>
              </a:lnSpc>
            </a:pPr>
            <a:r>
              <a:rPr lang="en-GB" dirty="0"/>
              <a:t>Your Turn (2) – Partitioning a number in different ways</a:t>
            </a:r>
          </a:p>
          <a:p>
            <a:pPr>
              <a:lnSpc>
                <a:spcPct val="110000"/>
              </a:lnSpc>
            </a:pPr>
            <a:r>
              <a:rPr lang="en-GB" dirty="0"/>
              <a:t>Follow Me – Finding more/ less using a Gattegno chart</a:t>
            </a:r>
          </a:p>
          <a:p>
            <a:pPr>
              <a:lnSpc>
                <a:spcPct val="110000"/>
              </a:lnSpc>
            </a:pPr>
            <a:r>
              <a:rPr lang="en-GB" dirty="0"/>
              <a:t>Your Turn (3) – Finding more/ less using a Gattegno chart</a:t>
            </a:r>
          </a:p>
          <a:p>
            <a:pPr>
              <a:lnSpc>
                <a:spcPct val="110000"/>
              </a:lnSpc>
            </a:pPr>
            <a:r>
              <a:rPr lang="en-GB" dirty="0"/>
              <a:t>Let’s Reflect </a:t>
            </a:r>
          </a:p>
          <a:p>
            <a:pPr>
              <a:lnSpc>
                <a:spcPct val="110000"/>
              </a:lnSpc>
            </a:pPr>
            <a:r>
              <a:rPr lang="en-GB" dirty="0"/>
              <a:t>Support Slides – Based on representing numbers to 10,000</a:t>
            </a:r>
          </a:p>
        </p:txBody>
      </p:sp>
    </p:spTree>
    <p:extLst>
      <p:ext uri="{BB962C8B-B14F-4D97-AF65-F5344CB8AC3E}">
        <p14:creationId xmlns:p14="http://schemas.microsoft.com/office/powerpoint/2010/main" val="385855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90639-1173-8341-A5A1-6DFD4516CD62}"/>
              </a:ext>
            </a:extLst>
          </p:cNvPr>
          <p:cNvSpPr>
            <a:spLocks noGrp="1"/>
          </p:cNvSpPr>
          <p:nvPr>
            <p:ph sz="quarter" idx="10"/>
          </p:nvPr>
        </p:nvSpPr>
        <p:spPr/>
        <p:txBody>
          <a:bodyPr/>
          <a:lstStyle/>
          <a:p>
            <a:r>
              <a:rPr lang="en-GB" dirty="0"/>
              <a:t>Key Vocabulary</a:t>
            </a:r>
          </a:p>
        </p:txBody>
      </p:sp>
      <p:sp>
        <p:nvSpPr>
          <p:cNvPr id="6" name="Content Placeholder 2">
            <a:extLst>
              <a:ext uri="{FF2B5EF4-FFF2-40B4-BE49-F238E27FC236}">
                <a16:creationId xmlns:a16="http://schemas.microsoft.com/office/drawing/2014/main" id="{01CEA0DE-22D5-164F-A366-A7C30146B046}"/>
              </a:ext>
            </a:extLst>
          </p:cNvPr>
          <p:cNvSpPr txBox="1">
            <a:spLocks/>
          </p:cNvSpPr>
          <p:nvPr/>
        </p:nvSpPr>
        <p:spPr>
          <a:xfrm>
            <a:off x="263524" y="3216993"/>
            <a:ext cx="2717181" cy="42401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b="1" kern="1200">
                <a:solidFill>
                  <a:srgbClr val="0277BD"/>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Sentence Stems</a:t>
            </a:r>
          </a:p>
        </p:txBody>
      </p:sp>
      <p:sp>
        <p:nvSpPr>
          <p:cNvPr id="7" name="TextBox 6">
            <a:extLst>
              <a:ext uri="{FF2B5EF4-FFF2-40B4-BE49-F238E27FC236}">
                <a16:creationId xmlns:a16="http://schemas.microsoft.com/office/drawing/2014/main" id="{1043ACAB-7DB3-7449-BAF0-D49EBF6D5354}"/>
              </a:ext>
            </a:extLst>
          </p:cNvPr>
          <p:cNvSpPr txBox="1"/>
          <p:nvPr/>
        </p:nvSpPr>
        <p:spPr>
          <a:xfrm>
            <a:off x="263524" y="3641007"/>
            <a:ext cx="11736388" cy="1701684"/>
          </a:xfrm>
          <a:prstGeom prst="rect">
            <a:avLst/>
          </a:prstGeom>
          <a:noFill/>
        </p:spPr>
        <p:txBody>
          <a:bodyPr wrap="square" rtlCol="0">
            <a:spAutoFit/>
          </a:bodyPr>
          <a:lstStyle/>
          <a:p>
            <a:pPr>
              <a:lnSpc>
                <a:spcPct val="150000"/>
              </a:lnSpc>
            </a:pPr>
            <a:r>
              <a:rPr lang="en-GB" dirty="0">
                <a:solidFill>
                  <a:srgbClr val="222222"/>
                </a:solidFill>
                <a:latin typeface="Century Gothic" panose="020B0502020202020204" pitchFamily="34" charset="0"/>
              </a:rPr>
              <a:t>There are ten one thousands in ten thousand.</a:t>
            </a:r>
          </a:p>
          <a:p>
            <a:pPr>
              <a:lnSpc>
                <a:spcPct val="150000"/>
              </a:lnSpc>
            </a:pPr>
            <a:r>
              <a:rPr lang="en-GB" dirty="0">
                <a:solidFill>
                  <a:srgbClr val="222222"/>
                </a:solidFill>
                <a:latin typeface="Century Gothic" panose="020B0502020202020204" pitchFamily="34" charset="0"/>
              </a:rPr>
              <a:t>There are one hundred hundreds in ten thousand.</a:t>
            </a:r>
          </a:p>
          <a:p>
            <a:pPr>
              <a:lnSpc>
                <a:spcPct val="150000"/>
              </a:lnSpc>
            </a:pPr>
            <a:r>
              <a:rPr lang="en-GB" dirty="0">
                <a:solidFill>
                  <a:srgbClr val="222222"/>
                </a:solidFill>
                <a:latin typeface="Century Gothic" panose="020B0502020202020204" pitchFamily="34" charset="0"/>
              </a:rPr>
              <a:t>There are ten ten thousands in one hundred thousand.</a:t>
            </a:r>
          </a:p>
          <a:p>
            <a:pPr>
              <a:lnSpc>
                <a:spcPct val="150000"/>
              </a:lnSpc>
            </a:pPr>
            <a:r>
              <a:rPr lang="en-GB" dirty="0">
                <a:solidFill>
                  <a:srgbClr val="222222"/>
                </a:solidFill>
                <a:latin typeface="Century Gothic" panose="020B0502020202020204" pitchFamily="34" charset="0"/>
              </a:rPr>
              <a:t>There are one hundred one thousands in one hundred thousand.</a:t>
            </a:r>
          </a:p>
        </p:txBody>
      </p:sp>
      <p:graphicFrame>
        <p:nvGraphicFramePr>
          <p:cNvPr id="14" name="Table 5">
            <a:extLst>
              <a:ext uri="{FF2B5EF4-FFF2-40B4-BE49-F238E27FC236}">
                <a16:creationId xmlns:a16="http://schemas.microsoft.com/office/drawing/2014/main" id="{5AE47A2B-E553-6046-BB5F-FC0E04DBC71F}"/>
              </a:ext>
            </a:extLst>
          </p:cNvPr>
          <p:cNvGraphicFramePr>
            <a:graphicFrameLocks noGrp="1"/>
          </p:cNvGraphicFramePr>
          <p:nvPr>
            <p:ph sz="quarter" idx="11"/>
            <p:extLst>
              <p:ext uri="{D42A27DB-BD31-4B8C-83A1-F6EECF244321}">
                <p14:modId xmlns:p14="http://schemas.microsoft.com/office/powerpoint/2010/main" val="2334650237"/>
              </p:ext>
            </p:extLst>
          </p:nvPr>
        </p:nvGraphicFramePr>
        <p:xfrm>
          <a:off x="263524" y="1155866"/>
          <a:ext cx="11736388" cy="1107440"/>
        </p:xfrm>
        <a:graphic>
          <a:graphicData uri="http://schemas.openxmlformats.org/drawingml/2006/table">
            <a:tbl>
              <a:tblPr firstRow="1" bandRow="1">
                <a:tableStyleId>{5C22544A-7EE6-4342-B048-85BDC9FD1C3A}</a:tableStyleId>
              </a:tblPr>
              <a:tblGrid>
                <a:gridCol w="5868194">
                  <a:extLst>
                    <a:ext uri="{9D8B030D-6E8A-4147-A177-3AD203B41FA5}">
                      <a16:colId xmlns:a16="http://schemas.microsoft.com/office/drawing/2014/main" val="1882064463"/>
                    </a:ext>
                  </a:extLst>
                </a:gridCol>
                <a:gridCol w="5868194">
                  <a:extLst>
                    <a:ext uri="{9D8B030D-6E8A-4147-A177-3AD203B41FA5}">
                      <a16:colId xmlns:a16="http://schemas.microsoft.com/office/drawing/2014/main" val="1322308403"/>
                    </a:ext>
                  </a:extLst>
                </a:gridCol>
              </a:tblGrid>
              <a:tr h="0">
                <a:tc>
                  <a:txBody>
                    <a:bodyPr/>
                    <a:lstStyle/>
                    <a:p>
                      <a:r>
                        <a:rPr lang="en-GB" b="0" dirty="0">
                          <a:solidFill>
                            <a:srgbClr val="222222"/>
                          </a:solidFill>
                          <a:latin typeface="Century Gothic" panose="020B0502020202020204" pitchFamily="34" charset="0"/>
                        </a:rPr>
                        <a:t>represent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rgbClr val="222222"/>
                          </a:solidFill>
                          <a:latin typeface="Century Gothic" panose="020B0502020202020204" pitchFamily="34" charset="0"/>
                        </a:rPr>
                        <a:t>thousands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3743152"/>
                  </a:ext>
                </a:extLst>
              </a:tr>
              <a:tr h="370840">
                <a:tc>
                  <a:txBody>
                    <a:bodyPr/>
                    <a:lstStyle/>
                    <a:p>
                      <a:r>
                        <a:rPr lang="en-GB" dirty="0">
                          <a:solidFill>
                            <a:srgbClr val="222222"/>
                          </a:solidFill>
                          <a:latin typeface="Century Gothic" panose="020B0502020202020204" pitchFamily="34" charset="0"/>
                        </a:rPr>
                        <a:t>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rgbClr val="222222"/>
                          </a:solidFill>
                          <a:latin typeface="Century Gothic" panose="020B0502020202020204" pitchFamily="34" charset="0"/>
                        </a:rPr>
                        <a:t>partition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448505"/>
                  </a:ext>
                </a:extLst>
              </a:tr>
              <a:tr h="370840">
                <a:tc>
                  <a:txBody>
                    <a:bodyPr/>
                    <a:lstStyle/>
                    <a:p>
                      <a:r>
                        <a:rPr lang="en-GB" dirty="0">
                          <a:solidFill>
                            <a:srgbClr val="222222"/>
                          </a:solidFill>
                          <a:latin typeface="Century Gothic" panose="020B0502020202020204" pitchFamily="34" charset="0"/>
                        </a:rPr>
                        <a:t>more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rgbClr val="222222"/>
                          </a:solidFill>
                          <a:latin typeface="Century Gothic" panose="020B0502020202020204" pitchFamily="34" charset="0"/>
                        </a:rPr>
                        <a:t>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229737"/>
                  </a:ext>
                </a:extLst>
              </a:tr>
            </a:tbl>
          </a:graphicData>
        </a:graphic>
      </p:graphicFrame>
    </p:spTree>
    <p:extLst>
      <p:ext uri="{BB962C8B-B14F-4D97-AF65-F5344CB8AC3E}">
        <p14:creationId xmlns:p14="http://schemas.microsoft.com/office/powerpoint/2010/main" val="2697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03B70-CC75-0944-B456-4C2C1EAD7A9E}"/>
              </a:ext>
            </a:extLst>
          </p:cNvPr>
          <p:cNvSpPr>
            <a:spLocks noGrp="1"/>
          </p:cNvSpPr>
          <p:nvPr>
            <p:ph sz="quarter" idx="11"/>
          </p:nvPr>
        </p:nvSpPr>
        <p:spPr>
          <a:xfrm>
            <a:off x="263047" y="1293813"/>
            <a:ext cx="11736887" cy="576551"/>
          </a:xfrm>
        </p:spPr>
        <p:txBody>
          <a:bodyPr/>
          <a:lstStyle/>
          <a:p>
            <a:r>
              <a:rPr lang="en-GB" b="1" dirty="0"/>
              <a:t>Complete this number sentence.</a:t>
            </a:r>
          </a:p>
        </p:txBody>
      </p:sp>
      <p:sp>
        <p:nvSpPr>
          <p:cNvPr id="4" name="Content Placeholder 3">
            <a:extLst>
              <a:ext uri="{FF2B5EF4-FFF2-40B4-BE49-F238E27FC236}">
                <a16:creationId xmlns:a16="http://schemas.microsoft.com/office/drawing/2014/main" id="{2CE12647-E6A1-D943-961A-B5276A3E25A9}"/>
              </a:ext>
            </a:extLst>
          </p:cNvPr>
          <p:cNvSpPr>
            <a:spLocks noGrp="1"/>
          </p:cNvSpPr>
          <p:nvPr>
            <p:ph sz="quarter" idx="12"/>
          </p:nvPr>
        </p:nvSpPr>
        <p:spPr/>
        <p:txBody>
          <a:bodyPr>
            <a:normAutofit lnSpcReduction="10000"/>
          </a:bodyPr>
          <a:lstStyle/>
          <a:p>
            <a:r>
              <a:rPr lang="en-GB" dirty="0"/>
              <a:t>5000002000400709</a:t>
            </a:r>
          </a:p>
        </p:txBody>
      </p:sp>
      <p:sp>
        <p:nvSpPr>
          <p:cNvPr id="5" name="Content Placeholder 4">
            <a:extLst>
              <a:ext uri="{FF2B5EF4-FFF2-40B4-BE49-F238E27FC236}">
                <a16:creationId xmlns:a16="http://schemas.microsoft.com/office/drawing/2014/main" id="{812F4617-8C5F-2741-B7B9-E074AD33A100}"/>
              </a:ext>
            </a:extLst>
          </p:cNvPr>
          <p:cNvSpPr>
            <a:spLocks noGrp="1"/>
          </p:cNvSpPr>
          <p:nvPr>
            <p:ph sz="quarter" idx="13"/>
          </p:nvPr>
        </p:nvSpPr>
        <p:spPr/>
        <p:txBody>
          <a:bodyPr>
            <a:normAutofit lnSpcReduction="10000"/>
          </a:bodyPr>
          <a:lstStyle/>
          <a:p>
            <a:r>
              <a:rPr lang="en-GB" dirty="0"/>
              <a:t>502,479</a:t>
            </a:r>
          </a:p>
        </p:txBody>
      </p:sp>
      <p:sp>
        <p:nvSpPr>
          <p:cNvPr id="6" name="Content Placeholder 5">
            <a:extLst>
              <a:ext uri="{FF2B5EF4-FFF2-40B4-BE49-F238E27FC236}">
                <a16:creationId xmlns:a16="http://schemas.microsoft.com/office/drawing/2014/main" id="{43CAB18F-3C6C-7341-8583-31D7CE46B53C}"/>
              </a:ext>
            </a:extLst>
          </p:cNvPr>
          <p:cNvSpPr>
            <a:spLocks noGrp="1"/>
          </p:cNvSpPr>
          <p:nvPr>
            <p:ph sz="quarter" idx="14"/>
          </p:nvPr>
        </p:nvSpPr>
        <p:spPr/>
        <p:txBody>
          <a:bodyPr>
            <a:normAutofit lnSpcReduction="10000"/>
          </a:bodyPr>
          <a:lstStyle/>
          <a:p>
            <a:r>
              <a:rPr lang="en-GB" dirty="0"/>
              <a:t>52,479</a:t>
            </a:r>
          </a:p>
        </p:txBody>
      </p:sp>
      <p:sp>
        <p:nvSpPr>
          <p:cNvPr id="7" name="Content Placeholder 6">
            <a:extLst>
              <a:ext uri="{FF2B5EF4-FFF2-40B4-BE49-F238E27FC236}">
                <a16:creationId xmlns:a16="http://schemas.microsoft.com/office/drawing/2014/main" id="{8CA56D4D-EA3D-3048-80C0-17BA4ADC8E28}"/>
              </a:ext>
            </a:extLst>
          </p:cNvPr>
          <p:cNvSpPr>
            <a:spLocks noGrp="1"/>
          </p:cNvSpPr>
          <p:nvPr>
            <p:ph sz="quarter" idx="15"/>
          </p:nvPr>
        </p:nvSpPr>
        <p:spPr/>
        <p:txBody>
          <a:bodyPr>
            <a:normAutofit lnSpcReduction="10000"/>
          </a:bodyPr>
          <a:lstStyle/>
          <a:p>
            <a:r>
              <a:rPr lang="en-GB" dirty="0"/>
              <a:t>524,790</a:t>
            </a:r>
          </a:p>
        </p:txBody>
      </p:sp>
      <p:sp>
        <p:nvSpPr>
          <p:cNvPr id="9" name="Rounded Rectangle 8">
            <a:extLst>
              <a:ext uri="{FF2B5EF4-FFF2-40B4-BE49-F238E27FC236}">
                <a16:creationId xmlns:a16="http://schemas.microsoft.com/office/drawing/2014/main" id="{1040ADEB-F76F-E04E-B8C5-188E845D3EA8}"/>
              </a:ext>
            </a:extLst>
          </p:cNvPr>
          <p:cNvSpPr/>
          <p:nvPr/>
        </p:nvSpPr>
        <p:spPr>
          <a:xfrm>
            <a:off x="1850531" y="1889665"/>
            <a:ext cx="9149978" cy="576552"/>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______ = 500,000 + 2,000 + 400 + 70 + 9</a:t>
            </a:r>
          </a:p>
        </p:txBody>
      </p:sp>
    </p:spTree>
    <p:extLst>
      <p:ext uri="{BB962C8B-B14F-4D97-AF65-F5344CB8AC3E}">
        <p14:creationId xmlns:p14="http://schemas.microsoft.com/office/powerpoint/2010/main" val="125305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95D9-F427-CA44-8BD2-7441CD1C791F}"/>
              </a:ext>
            </a:extLst>
          </p:cNvPr>
          <p:cNvSpPr>
            <a:spLocks noGrp="1"/>
          </p:cNvSpPr>
          <p:nvPr>
            <p:ph type="title"/>
          </p:nvPr>
        </p:nvSpPr>
        <p:spPr/>
        <p:txBody>
          <a:bodyPr/>
          <a:lstStyle/>
          <a:p>
            <a:r>
              <a:rPr lang="en-GB" dirty="0"/>
              <a:t>To read and represent numbers to 1,000,000 </a:t>
            </a:r>
          </a:p>
        </p:txBody>
      </p:sp>
    </p:spTree>
    <p:extLst>
      <p:ext uri="{BB962C8B-B14F-4D97-AF65-F5344CB8AC3E}">
        <p14:creationId xmlns:p14="http://schemas.microsoft.com/office/powerpoint/2010/main" val="3292392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Starter</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514598"/>
          </a:xfrm>
        </p:spPr>
        <p:txBody>
          <a:bodyPr/>
          <a:lstStyle/>
          <a:p>
            <a:r>
              <a:rPr lang="en-GB" b="1" dirty="0"/>
              <a:t>What can you tell me about this number? </a:t>
            </a:r>
          </a:p>
        </p:txBody>
      </p:sp>
      <p:sp>
        <p:nvSpPr>
          <p:cNvPr id="6" name="Rounded Rectangle 5">
            <a:extLst>
              <a:ext uri="{FF2B5EF4-FFF2-40B4-BE49-F238E27FC236}">
                <a16:creationId xmlns:a16="http://schemas.microsoft.com/office/drawing/2014/main" id="{B99A5DBB-3EB2-F74A-97B3-2E08954A591F}"/>
              </a:ext>
            </a:extLst>
          </p:cNvPr>
          <p:cNvSpPr/>
          <p:nvPr/>
        </p:nvSpPr>
        <p:spPr>
          <a:xfrm>
            <a:off x="4893510" y="1792781"/>
            <a:ext cx="2404979" cy="514598"/>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49,075</a:t>
            </a:r>
          </a:p>
        </p:txBody>
      </p:sp>
    </p:spTree>
    <p:extLst>
      <p:ext uri="{BB962C8B-B14F-4D97-AF65-F5344CB8AC3E}">
        <p14:creationId xmlns:p14="http://schemas.microsoft.com/office/powerpoint/2010/main" val="1957542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Learn</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1220498"/>
          </a:xfrm>
        </p:spPr>
        <p:txBody>
          <a:bodyPr/>
          <a:lstStyle/>
          <a:p>
            <a:r>
              <a:rPr lang="en-GB" dirty="0"/>
              <a:t>There are lots of different ways to represent numbers to show the value of each digit in a number. </a:t>
            </a:r>
          </a:p>
          <a:p>
            <a:r>
              <a:rPr lang="en-GB" dirty="0"/>
              <a:t>Explain the difference between showing </a:t>
            </a:r>
            <a:r>
              <a:rPr lang="en-GB" b="1" dirty="0"/>
              <a:t>571,208 </a:t>
            </a:r>
            <a:r>
              <a:rPr lang="en-GB" dirty="0"/>
              <a:t>on a Gattegno chart and a place value chart.</a:t>
            </a:r>
          </a:p>
        </p:txBody>
      </p:sp>
      <p:pic>
        <p:nvPicPr>
          <p:cNvPr id="7" name="Picture 6" descr="Graphical user interface&#10;&#10;Description automatically generated with medium confidence">
            <a:extLst>
              <a:ext uri="{FF2B5EF4-FFF2-40B4-BE49-F238E27FC236}">
                <a16:creationId xmlns:a16="http://schemas.microsoft.com/office/drawing/2014/main" id="{A0DA695B-640D-6E45-9A7F-052F1234CBED}"/>
              </a:ext>
            </a:extLst>
          </p:cNvPr>
          <p:cNvPicPr>
            <a:picLocks noChangeAspect="1"/>
          </p:cNvPicPr>
          <p:nvPr/>
        </p:nvPicPr>
        <p:blipFill>
          <a:blip r:embed="rId3"/>
          <a:stretch>
            <a:fillRect/>
          </a:stretch>
        </p:blipFill>
        <p:spPr>
          <a:xfrm>
            <a:off x="263046" y="2396837"/>
            <a:ext cx="7789074" cy="1783510"/>
          </a:xfrm>
          <a:prstGeom prst="rect">
            <a:avLst/>
          </a:prstGeom>
        </p:spPr>
      </p:pic>
      <p:pic>
        <p:nvPicPr>
          <p:cNvPr id="8" name="Picture 7" descr="A picture containing text, scoreboard&#10;&#10;Description automatically generated">
            <a:extLst>
              <a:ext uri="{FF2B5EF4-FFF2-40B4-BE49-F238E27FC236}">
                <a16:creationId xmlns:a16="http://schemas.microsoft.com/office/drawing/2014/main" id="{D0AB076F-291B-7949-8299-D114C0C66CB5}"/>
              </a:ext>
            </a:extLst>
          </p:cNvPr>
          <p:cNvPicPr>
            <a:picLocks noChangeAspect="1"/>
          </p:cNvPicPr>
          <p:nvPr/>
        </p:nvPicPr>
        <p:blipFill>
          <a:blip r:embed="rId4"/>
          <a:stretch>
            <a:fillRect/>
          </a:stretch>
        </p:blipFill>
        <p:spPr>
          <a:xfrm>
            <a:off x="4501999" y="4342751"/>
            <a:ext cx="7497934" cy="2287298"/>
          </a:xfrm>
          <a:prstGeom prst="rect">
            <a:avLst/>
          </a:prstGeom>
        </p:spPr>
      </p:pic>
    </p:spTree>
    <p:extLst>
      <p:ext uri="{BB962C8B-B14F-4D97-AF65-F5344CB8AC3E}">
        <p14:creationId xmlns:p14="http://schemas.microsoft.com/office/powerpoint/2010/main" val="406596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624753"/>
          </a:xfrm>
        </p:spPr>
        <p:txBody>
          <a:bodyPr/>
          <a:lstStyle/>
          <a:p>
            <a:r>
              <a:rPr lang="en-GB" b="1" dirty="0"/>
              <a:t>Use the place value chart to complete the number sentence.</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4" name="Group 3">
            <a:extLst>
              <a:ext uri="{FF2B5EF4-FFF2-40B4-BE49-F238E27FC236}">
                <a16:creationId xmlns:a16="http://schemas.microsoft.com/office/drawing/2014/main" id="{3457F4EA-02BD-1542-B7C3-EA007D19B8A1}"/>
              </a:ext>
            </a:extLst>
          </p:cNvPr>
          <p:cNvGrpSpPr/>
          <p:nvPr/>
        </p:nvGrpSpPr>
        <p:grpSpPr>
          <a:xfrm>
            <a:off x="2255713" y="1801091"/>
            <a:ext cx="8149051" cy="1865936"/>
            <a:chOff x="2255713" y="1801091"/>
            <a:chExt cx="8149051" cy="1865936"/>
          </a:xfrm>
        </p:grpSpPr>
        <p:pic>
          <p:nvPicPr>
            <p:cNvPr id="7" name="Picture 6" descr="Graphical user interface&#10;&#10;Description automatically generated with medium confidence">
              <a:extLst>
                <a:ext uri="{FF2B5EF4-FFF2-40B4-BE49-F238E27FC236}">
                  <a16:creationId xmlns:a16="http://schemas.microsoft.com/office/drawing/2014/main" id="{046379E1-8613-AD40-923C-CFBDFF04C70E}"/>
                </a:ext>
              </a:extLst>
            </p:cNvPr>
            <p:cNvPicPr>
              <a:picLocks noChangeAspect="1"/>
            </p:cNvPicPr>
            <p:nvPr/>
          </p:nvPicPr>
          <p:blipFill>
            <a:blip r:embed="rId3"/>
            <a:stretch>
              <a:fillRect/>
            </a:stretch>
          </p:blipFill>
          <p:spPr>
            <a:xfrm>
              <a:off x="2255713" y="1801091"/>
              <a:ext cx="8149051" cy="1865936"/>
            </a:xfrm>
            <a:prstGeom prst="rect">
              <a:avLst/>
            </a:prstGeom>
          </p:spPr>
        </p:pic>
        <p:pic>
          <p:nvPicPr>
            <p:cNvPr id="13" name="Picture 12" descr="Shape, circle&#10;&#10;Description automatically generated">
              <a:extLst>
                <a:ext uri="{FF2B5EF4-FFF2-40B4-BE49-F238E27FC236}">
                  <a16:creationId xmlns:a16="http://schemas.microsoft.com/office/drawing/2014/main" id="{AC041FD6-6363-0941-A609-07BB65CB483D}"/>
                </a:ext>
              </a:extLst>
            </p:cNvPr>
            <p:cNvPicPr>
              <a:picLocks noChangeAspect="1"/>
            </p:cNvPicPr>
            <p:nvPr/>
          </p:nvPicPr>
          <p:blipFill>
            <a:blip r:embed="rId4"/>
            <a:stretch>
              <a:fillRect/>
            </a:stretch>
          </p:blipFill>
          <p:spPr>
            <a:xfrm>
              <a:off x="2504155" y="2582832"/>
              <a:ext cx="349304" cy="349304"/>
            </a:xfrm>
            <a:prstGeom prst="rect">
              <a:avLst/>
            </a:prstGeom>
          </p:spPr>
        </p:pic>
        <p:pic>
          <p:nvPicPr>
            <p:cNvPr id="14" name="Picture 13" descr="Shape, circle&#10;&#10;Description automatically generated">
              <a:extLst>
                <a:ext uri="{FF2B5EF4-FFF2-40B4-BE49-F238E27FC236}">
                  <a16:creationId xmlns:a16="http://schemas.microsoft.com/office/drawing/2014/main" id="{8FE9FBD2-ACE0-A240-BAD7-CE6302E719DB}"/>
                </a:ext>
              </a:extLst>
            </p:cNvPr>
            <p:cNvPicPr>
              <a:picLocks noChangeAspect="1"/>
            </p:cNvPicPr>
            <p:nvPr/>
          </p:nvPicPr>
          <p:blipFill>
            <a:blip r:embed="rId4"/>
            <a:stretch>
              <a:fillRect/>
            </a:stretch>
          </p:blipFill>
          <p:spPr>
            <a:xfrm>
              <a:off x="2966850" y="2582832"/>
              <a:ext cx="349304" cy="349304"/>
            </a:xfrm>
            <a:prstGeom prst="rect">
              <a:avLst/>
            </a:prstGeom>
          </p:spPr>
        </p:pic>
        <p:pic>
          <p:nvPicPr>
            <p:cNvPr id="15" name="Picture 14" descr="Shape, circle&#10;&#10;Description automatically generated">
              <a:extLst>
                <a:ext uri="{FF2B5EF4-FFF2-40B4-BE49-F238E27FC236}">
                  <a16:creationId xmlns:a16="http://schemas.microsoft.com/office/drawing/2014/main" id="{476C0352-6560-3740-B806-76C14B94824C}"/>
                </a:ext>
              </a:extLst>
            </p:cNvPr>
            <p:cNvPicPr>
              <a:picLocks noChangeAspect="1"/>
            </p:cNvPicPr>
            <p:nvPr/>
          </p:nvPicPr>
          <p:blipFill>
            <a:blip r:embed="rId4"/>
            <a:stretch>
              <a:fillRect/>
            </a:stretch>
          </p:blipFill>
          <p:spPr>
            <a:xfrm>
              <a:off x="2966850" y="3022529"/>
              <a:ext cx="349304" cy="349304"/>
            </a:xfrm>
            <a:prstGeom prst="rect">
              <a:avLst/>
            </a:prstGeom>
          </p:spPr>
        </p:pic>
        <p:pic>
          <p:nvPicPr>
            <p:cNvPr id="16" name="Picture 15" descr="Shape, circle&#10;&#10;Description automatically generated">
              <a:extLst>
                <a:ext uri="{FF2B5EF4-FFF2-40B4-BE49-F238E27FC236}">
                  <a16:creationId xmlns:a16="http://schemas.microsoft.com/office/drawing/2014/main" id="{20A90D49-8C85-1D4D-A3CA-EEB122A2DED5}"/>
                </a:ext>
              </a:extLst>
            </p:cNvPr>
            <p:cNvPicPr>
              <a:picLocks noChangeAspect="1"/>
            </p:cNvPicPr>
            <p:nvPr/>
          </p:nvPicPr>
          <p:blipFill>
            <a:blip r:embed="rId4"/>
            <a:stretch>
              <a:fillRect/>
            </a:stretch>
          </p:blipFill>
          <p:spPr>
            <a:xfrm>
              <a:off x="2504155" y="3022529"/>
              <a:ext cx="349304" cy="349304"/>
            </a:xfrm>
            <a:prstGeom prst="rect">
              <a:avLst/>
            </a:prstGeom>
          </p:spPr>
        </p:pic>
        <p:pic>
          <p:nvPicPr>
            <p:cNvPr id="17" name="Picture 16" descr="Shape, circle&#10;&#10;Description automatically generated">
              <a:extLst>
                <a:ext uri="{FF2B5EF4-FFF2-40B4-BE49-F238E27FC236}">
                  <a16:creationId xmlns:a16="http://schemas.microsoft.com/office/drawing/2014/main" id="{6B7E295E-1774-D043-8C7B-7F29C7D4906A}"/>
                </a:ext>
              </a:extLst>
            </p:cNvPr>
            <p:cNvPicPr>
              <a:picLocks noChangeAspect="1"/>
            </p:cNvPicPr>
            <p:nvPr/>
          </p:nvPicPr>
          <p:blipFill>
            <a:blip r:embed="rId4"/>
            <a:stretch>
              <a:fillRect/>
            </a:stretch>
          </p:blipFill>
          <p:spPr>
            <a:xfrm>
              <a:off x="4102923" y="2787632"/>
              <a:ext cx="349304" cy="349304"/>
            </a:xfrm>
            <a:prstGeom prst="rect">
              <a:avLst/>
            </a:prstGeom>
          </p:spPr>
        </p:pic>
        <p:pic>
          <p:nvPicPr>
            <p:cNvPr id="18" name="Picture 17" descr="Shape, circle&#10;&#10;Description automatically generated">
              <a:extLst>
                <a:ext uri="{FF2B5EF4-FFF2-40B4-BE49-F238E27FC236}">
                  <a16:creationId xmlns:a16="http://schemas.microsoft.com/office/drawing/2014/main" id="{D2225609-4E58-DD49-8A5B-6C068D16CA45}"/>
                </a:ext>
              </a:extLst>
            </p:cNvPr>
            <p:cNvPicPr>
              <a:picLocks noChangeAspect="1"/>
            </p:cNvPicPr>
            <p:nvPr/>
          </p:nvPicPr>
          <p:blipFill>
            <a:blip r:embed="rId4"/>
            <a:stretch>
              <a:fillRect/>
            </a:stretch>
          </p:blipFill>
          <p:spPr>
            <a:xfrm>
              <a:off x="6514166" y="2440603"/>
              <a:ext cx="349304" cy="349304"/>
            </a:xfrm>
            <a:prstGeom prst="rect">
              <a:avLst/>
            </a:prstGeom>
          </p:spPr>
        </p:pic>
        <p:pic>
          <p:nvPicPr>
            <p:cNvPr id="19" name="Picture 18" descr="Shape, circle&#10;&#10;Description automatically generated">
              <a:extLst>
                <a:ext uri="{FF2B5EF4-FFF2-40B4-BE49-F238E27FC236}">
                  <a16:creationId xmlns:a16="http://schemas.microsoft.com/office/drawing/2014/main" id="{A0F19E5D-93C1-A747-B7FE-53B762629476}"/>
                </a:ext>
              </a:extLst>
            </p:cNvPr>
            <p:cNvPicPr>
              <a:picLocks noChangeAspect="1"/>
            </p:cNvPicPr>
            <p:nvPr/>
          </p:nvPicPr>
          <p:blipFill>
            <a:blip r:embed="rId4"/>
            <a:stretch>
              <a:fillRect/>
            </a:stretch>
          </p:blipFill>
          <p:spPr>
            <a:xfrm>
              <a:off x="7148463" y="2440603"/>
              <a:ext cx="349304" cy="349304"/>
            </a:xfrm>
            <a:prstGeom prst="rect">
              <a:avLst/>
            </a:prstGeom>
          </p:spPr>
        </p:pic>
        <p:pic>
          <p:nvPicPr>
            <p:cNvPr id="20" name="Picture 19" descr="Shape, circle&#10;&#10;Description automatically generated">
              <a:extLst>
                <a:ext uri="{FF2B5EF4-FFF2-40B4-BE49-F238E27FC236}">
                  <a16:creationId xmlns:a16="http://schemas.microsoft.com/office/drawing/2014/main" id="{164A2F72-C0AE-3546-9AF0-B5289B9F9E82}"/>
                </a:ext>
              </a:extLst>
            </p:cNvPr>
            <p:cNvPicPr>
              <a:picLocks noChangeAspect="1"/>
            </p:cNvPicPr>
            <p:nvPr/>
          </p:nvPicPr>
          <p:blipFill>
            <a:blip r:embed="rId4"/>
            <a:stretch>
              <a:fillRect/>
            </a:stretch>
          </p:blipFill>
          <p:spPr>
            <a:xfrm>
              <a:off x="6514166" y="2847877"/>
              <a:ext cx="349304" cy="349304"/>
            </a:xfrm>
            <a:prstGeom prst="rect">
              <a:avLst/>
            </a:prstGeom>
          </p:spPr>
        </p:pic>
        <p:pic>
          <p:nvPicPr>
            <p:cNvPr id="21" name="Picture 20" descr="Shape, circle&#10;&#10;Description automatically generated">
              <a:extLst>
                <a:ext uri="{FF2B5EF4-FFF2-40B4-BE49-F238E27FC236}">
                  <a16:creationId xmlns:a16="http://schemas.microsoft.com/office/drawing/2014/main" id="{18303D58-5185-9143-9D15-001E5C152DBE}"/>
                </a:ext>
              </a:extLst>
            </p:cNvPr>
            <p:cNvPicPr>
              <a:picLocks noChangeAspect="1"/>
            </p:cNvPicPr>
            <p:nvPr/>
          </p:nvPicPr>
          <p:blipFill>
            <a:blip r:embed="rId4"/>
            <a:stretch>
              <a:fillRect/>
            </a:stretch>
          </p:blipFill>
          <p:spPr>
            <a:xfrm>
              <a:off x="7148463" y="2847877"/>
              <a:ext cx="349304" cy="349304"/>
            </a:xfrm>
            <a:prstGeom prst="rect">
              <a:avLst/>
            </a:prstGeom>
          </p:spPr>
        </p:pic>
        <p:pic>
          <p:nvPicPr>
            <p:cNvPr id="22" name="Picture 21" descr="Shape, circle&#10;&#10;Description automatically generated">
              <a:extLst>
                <a:ext uri="{FF2B5EF4-FFF2-40B4-BE49-F238E27FC236}">
                  <a16:creationId xmlns:a16="http://schemas.microsoft.com/office/drawing/2014/main" id="{75749379-0610-E544-BBD5-C25F5A6DC87D}"/>
                </a:ext>
              </a:extLst>
            </p:cNvPr>
            <p:cNvPicPr>
              <a:picLocks noChangeAspect="1"/>
            </p:cNvPicPr>
            <p:nvPr/>
          </p:nvPicPr>
          <p:blipFill>
            <a:blip r:embed="rId4"/>
            <a:stretch>
              <a:fillRect/>
            </a:stretch>
          </p:blipFill>
          <p:spPr>
            <a:xfrm>
              <a:off x="6514166" y="3254348"/>
              <a:ext cx="349304" cy="349304"/>
            </a:xfrm>
            <a:prstGeom prst="rect">
              <a:avLst/>
            </a:prstGeom>
          </p:spPr>
        </p:pic>
        <p:pic>
          <p:nvPicPr>
            <p:cNvPr id="23" name="Picture 22" descr="Shape, circle&#10;&#10;Description automatically generated">
              <a:extLst>
                <a:ext uri="{FF2B5EF4-FFF2-40B4-BE49-F238E27FC236}">
                  <a16:creationId xmlns:a16="http://schemas.microsoft.com/office/drawing/2014/main" id="{E75F9278-1163-D049-BFA9-75D30643440C}"/>
                </a:ext>
              </a:extLst>
            </p:cNvPr>
            <p:cNvPicPr>
              <a:picLocks noChangeAspect="1"/>
            </p:cNvPicPr>
            <p:nvPr/>
          </p:nvPicPr>
          <p:blipFill>
            <a:blip r:embed="rId4"/>
            <a:stretch>
              <a:fillRect/>
            </a:stretch>
          </p:blipFill>
          <p:spPr>
            <a:xfrm>
              <a:off x="7148463" y="3254348"/>
              <a:ext cx="349304" cy="349304"/>
            </a:xfrm>
            <a:prstGeom prst="rect">
              <a:avLst/>
            </a:prstGeom>
          </p:spPr>
        </p:pic>
        <p:pic>
          <p:nvPicPr>
            <p:cNvPr id="24" name="Picture 23" descr="Shape, circle&#10;&#10;Description automatically generated">
              <a:extLst>
                <a:ext uri="{FF2B5EF4-FFF2-40B4-BE49-F238E27FC236}">
                  <a16:creationId xmlns:a16="http://schemas.microsoft.com/office/drawing/2014/main" id="{101FD194-6962-CC48-8DDE-58DA744071E4}"/>
                </a:ext>
              </a:extLst>
            </p:cNvPr>
            <p:cNvPicPr>
              <a:picLocks noChangeAspect="1"/>
            </p:cNvPicPr>
            <p:nvPr/>
          </p:nvPicPr>
          <p:blipFill>
            <a:blip r:embed="rId4"/>
            <a:stretch>
              <a:fillRect/>
            </a:stretch>
          </p:blipFill>
          <p:spPr>
            <a:xfrm>
              <a:off x="7900610" y="2790500"/>
              <a:ext cx="349304" cy="349304"/>
            </a:xfrm>
            <a:prstGeom prst="rect">
              <a:avLst/>
            </a:prstGeom>
          </p:spPr>
        </p:pic>
        <p:pic>
          <p:nvPicPr>
            <p:cNvPr id="25" name="Picture 24" descr="Shape, circle&#10;&#10;Description automatically generated">
              <a:extLst>
                <a:ext uri="{FF2B5EF4-FFF2-40B4-BE49-F238E27FC236}">
                  <a16:creationId xmlns:a16="http://schemas.microsoft.com/office/drawing/2014/main" id="{774BF902-AF4B-E148-8F0D-876F92D4B461}"/>
                </a:ext>
              </a:extLst>
            </p:cNvPr>
            <p:cNvPicPr>
              <a:picLocks noChangeAspect="1"/>
            </p:cNvPicPr>
            <p:nvPr/>
          </p:nvPicPr>
          <p:blipFill>
            <a:blip r:embed="rId4"/>
            <a:stretch>
              <a:fillRect/>
            </a:stretch>
          </p:blipFill>
          <p:spPr>
            <a:xfrm>
              <a:off x="8484612" y="2790500"/>
              <a:ext cx="349304" cy="349304"/>
            </a:xfrm>
            <a:prstGeom prst="rect">
              <a:avLst/>
            </a:prstGeom>
          </p:spPr>
        </p:pic>
        <p:pic>
          <p:nvPicPr>
            <p:cNvPr id="26" name="Picture 25" descr="Shape, circle&#10;&#10;Description automatically generated">
              <a:extLst>
                <a:ext uri="{FF2B5EF4-FFF2-40B4-BE49-F238E27FC236}">
                  <a16:creationId xmlns:a16="http://schemas.microsoft.com/office/drawing/2014/main" id="{F87C7F9E-B0A7-F44D-922E-6F29DCD454C6}"/>
                </a:ext>
              </a:extLst>
            </p:cNvPr>
            <p:cNvPicPr>
              <a:picLocks noChangeAspect="1"/>
            </p:cNvPicPr>
            <p:nvPr/>
          </p:nvPicPr>
          <p:blipFill>
            <a:blip r:embed="rId4"/>
            <a:stretch>
              <a:fillRect/>
            </a:stretch>
          </p:blipFill>
          <p:spPr>
            <a:xfrm>
              <a:off x="9598069" y="3098264"/>
              <a:ext cx="349304" cy="349304"/>
            </a:xfrm>
            <a:prstGeom prst="rect">
              <a:avLst/>
            </a:prstGeom>
          </p:spPr>
        </p:pic>
        <p:pic>
          <p:nvPicPr>
            <p:cNvPr id="27" name="Picture 26" descr="Shape, circle&#10;&#10;Description automatically generated">
              <a:extLst>
                <a:ext uri="{FF2B5EF4-FFF2-40B4-BE49-F238E27FC236}">
                  <a16:creationId xmlns:a16="http://schemas.microsoft.com/office/drawing/2014/main" id="{B31EF306-F344-8D46-84EC-F07D583FAABD}"/>
                </a:ext>
              </a:extLst>
            </p:cNvPr>
            <p:cNvPicPr>
              <a:picLocks noChangeAspect="1"/>
            </p:cNvPicPr>
            <p:nvPr/>
          </p:nvPicPr>
          <p:blipFill>
            <a:blip r:embed="rId4"/>
            <a:stretch>
              <a:fillRect/>
            </a:stretch>
          </p:blipFill>
          <p:spPr>
            <a:xfrm>
              <a:off x="9254691" y="2634553"/>
              <a:ext cx="349304" cy="349304"/>
            </a:xfrm>
            <a:prstGeom prst="rect">
              <a:avLst/>
            </a:prstGeom>
          </p:spPr>
        </p:pic>
        <p:pic>
          <p:nvPicPr>
            <p:cNvPr id="28" name="Picture 27" descr="Shape, circle&#10;&#10;Description automatically generated">
              <a:extLst>
                <a:ext uri="{FF2B5EF4-FFF2-40B4-BE49-F238E27FC236}">
                  <a16:creationId xmlns:a16="http://schemas.microsoft.com/office/drawing/2014/main" id="{BC807865-4FEF-8A4F-B174-760486382C95}"/>
                </a:ext>
              </a:extLst>
            </p:cNvPr>
            <p:cNvPicPr>
              <a:picLocks noChangeAspect="1"/>
            </p:cNvPicPr>
            <p:nvPr/>
          </p:nvPicPr>
          <p:blipFill>
            <a:blip r:embed="rId4"/>
            <a:stretch>
              <a:fillRect/>
            </a:stretch>
          </p:blipFill>
          <p:spPr>
            <a:xfrm>
              <a:off x="9922818" y="2634553"/>
              <a:ext cx="349304" cy="349304"/>
            </a:xfrm>
            <a:prstGeom prst="rect">
              <a:avLst/>
            </a:prstGeom>
          </p:spPr>
        </p:pic>
      </p:grpSp>
      <p:sp>
        <p:nvSpPr>
          <p:cNvPr id="29" name="Content Placeholder 2">
            <a:extLst>
              <a:ext uri="{FF2B5EF4-FFF2-40B4-BE49-F238E27FC236}">
                <a16:creationId xmlns:a16="http://schemas.microsoft.com/office/drawing/2014/main" id="{3F2C7E70-22B7-7145-A9DD-F39DD9EC31B4}"/>
              </a:ext>
            </a:extLst>
          </p:cNvPr>
          <p:cNvSpPr txBox="1">
            <a:spLocks/>
          </p:cNvSpPr>
          <p:nvPr/>
        </p:nvSpPr>
        <p:spPr>
          <a:xfrm>
            <a:off x="263047" y="4160552"/>
            <a:ext cx="11485608" cy="1278515"/>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__________ = 400,000 + 10,000 + 600 + 20 + 3</a:t>
            </a:r>
          </a:p>
          <a:p>
            <a:r>
              <a:rPr lang="en-GB" b="1" dirty="0"/>
              <a:t>Write another 6-digit number where the digit 2 has the same value as this number. </a:t>
            </a:r>
          </a:p>
        </p:txBody>
      </p:sp>
      <p:sp>
        <p:nvSpPr>
          <p:cNvPr id="30" name="TextBox 29">
            <a:extLst>
              <a:ext uri="{FF2B5EF4-FFF2-40B4-BE49-F238E27FC236}">
                <a16:creationId xmlns:a16="http://schemas.microsoft.com/office/drawing/2014/main" id="{18CE0DA5-FA10-B649-8FBA-336EA0B3977F}"/>
              </a:ext>
            </a:extLst>
          </p:cNvPr>
          <p:cNvSpPr txBox="1"/>
          <p:nvPr/>
        </p:nvSpPr>
        <p:spPr>
          <a:xfrm>
            <a:off x="263047" y="4045434"/>
            <a:ext cx="1219390"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410,623</a:t>
            </a:r>
          </a:p>
        </p:txBody>
      </p:sp>
    </p:spTree>
    <p:extLst>
      <p:ext uri="{BB962C8B-B14F-4D97-AF65-F5344CB8AC3E}">
        <p14:creationId xmlns:p14="http://schemas.microsoft.com/office/powerpoint/2010/main" val="970928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nextCondLst>
                <p:cond evt="onClick" delay="0">
                  <p:tgtEl>
                    <p:spTgt spid="5"/>
                  </p:tgtEl>
                </p:cond>
              </p:nextCondLst>
            </p:seq>
          </p:childTnLst>
        </p:cTn>
      </p:par>
    </p:tnLst>
    <p:bldLst>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4" name="Picture 3" descr="Table&#10;&#10;Description automatically generated">
            <a:extLst>
              <a:ext uri="{FF2B5EF4-FFF2-40B4-BE49-F238E27FC236}">
                <a16:creationId xmlns:a16="http://schemas.microsoft.com/office/drawing/2014/main" id="{5BD9B3E5-9DC3-C440-999A-F9D68E2A95CD}"/>
              </a:ext>
            </a:extLst>
          </p:cNvPr>
          <p:cNvPicPr>
            <a:picLocks noChangeAspect="1"/>
          </p:cNvPicPr>
          <p:nvPr/>
        </p:nvPicPr>
        <p:blipFill>
          <a:blip r:embed="rId3"/>
          <a:stretch>
            <a:fillRect/>
          </a:stretch>
        </p:blipFill>
        <p:spPr>
          <a:xfrm>
            <a:off x="263524" y="1077157"/>
            <a:ext cx="7848600" cy="38557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45295588"/>
      </p:ext>
    </p:extLst>
  </p:cSld>
  <p:clrMapOvr>
    <a:masterClrMapping/>
  </p:clrMapOvr>
</p:sld>
</file>

<file path=ppt/theme/theme1.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TotalTime>
  <Words>1431</Words>
  <Application>Microsoft Macintosh PowerPoint</Application>
  <PresentationFormat>Widescreen</PresentationFormat>
  <Paragraphs>155</Paragraphs>
  <Slides>17</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Century Gothic</vt:lpstr>
      <vt:lpstr>Titles</vt:lpstr>
      <vt:lpstr>Office Theme</vt:lpstr>
      <vt:lpstr>PowerPoint Presentation</vt:lpstr>
      <vt:lpstr>PowerPoint Presentation</vt:lpstr>
      <vt:lpstr>PowerPoint Presentation</vt:lpstr>
      <vt:lpstr>PowerPoint Presentation</vt:lpstr>
      <vt:lpstr>To read and represent numbers to 1,000,000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Representing numbers to 10,000</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37</cp:revision>
  <dcterms:created xsi:type="dcterms:W3CDTF">2022-06-30T10:03:35Z</dcterms:created>
  <dcterms:modified xsi:type="dcterms:W3CDTF">2022-08-26T14:02:12Z</dcterms:modified>
</cp:coreProperties>
</file>