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Nunito Sans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jkFOZ8aTQqF9CAtsKCgkD8VuM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13E5DA-F24F-4B84-84F9-72893067220D}">
  <a:tblStyle styleId="{5713E5DA-F24F-4B84-84F9-7289306722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FB05C-7D7C-45FB-BE3F-DFA3214A9E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293"/>
  </p:normalViewPr>
  <p:slideViewPr>
    <p:cSldViewPr snapToGrid="0" snapToObjects="1">
      <p:cViewPr varScale="1">
        <p:scale>
          <a:sx n="85" d="100"/>
          <a:sy n="85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 value chart, arrow cards,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10 equipment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is the missing number? How can we partition this number?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 not be confident in partitioning numbers in ways other than TTH, TH, H, T, 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partition other numbers - can they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the number from a partitioned addition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52,346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60,000           10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14,449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Answers will vary but need to total 93,372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The 12,000 + 500 + 43 + 3 does not show 12,543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bla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nk number line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is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interval worth? What does each arrow point to? How will we find B? What is C and how will we find it? How can we use the intervals to decide where C is?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not calculate the intervals correctly and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find it difficult to use the scale. pupils may not read the information carefully enough and may try to estimate B without using the information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 arrows could be place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for pupils to work out the value of them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pupils to plot a point on the number line and then write a clue to what it is pointing to.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GB" sz="1300" i="1" dirty="0">
                <a:latin typeface="Arial"/>
                <a:ea typeface="Arial"/>
                <a:cs typeface="Arial"/>
                <a:sym typeface="Arial"/>
              </a:rPr>
              <a:t>Arrows should be accurately added to the number line for b and c.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90,000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86,000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92,000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10,000 more than C is 102,000. The number line only goes to 100,000 so 102,000 is larger than the end of the number line.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 line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digit will change?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di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gits will not? How do you know that it will be in the sequence? Why won’t...be in the sequence?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be confused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they may not identify which digits will change and which will not</a:t>
            </a:r>
            <a:endParaRPr dirty="0"/>
          </a:p>
        </p:txBody>
      </p:sp>
      <p:sp>
        <p:nvSpPr>
          <p:cNvPr id="256" name="Google Shape;25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his slide could be used as a pre-teach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to the main lesson for pupils who are not as confident, it could be used to revise gaps identified in the main teaching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lank number lines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is the scale? What is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each interval? What does...point to? How do you know? Where is...on the number line? What could other numbers on the number line be?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not work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 the scale and may find it difficult to determine what each line is worth - they may need reminding to find the halfway point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hange the numbers on the number li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ne, choose number lines with different intervals</a:t>
            </a:r>
            <a:endParaRPr dirty="0"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This slide could be used as a pre-teach to the main lesson for pupils who are not as confident, it could be used to revise gaps identified in the main teaching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Blank number lines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 Where is...on the number line? What could other numbers on the number line be?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Pupils may not work out the scale and may find it difficult to determine what each line is worth - they may need reminding to find the halfway point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Change the number on the number line.</a:t>
            </a:r>
            <a:endParaRPr dirty="0"/>
          </a:p>
        </p:txBody>
      </p:sp>
      <p:sp>
        <p:nvSpPr>
          <p:cNvPr id="299" name="Google Shape;29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pupils to vote for the answer they think is correct. 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understand the place value columns and the role of the placeholder 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have not reco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gnised the the role of the placeholder 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have not understood the place value columns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– Correct answer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counters, blank number lines, place value blocks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How do we say the number? What is each digit worth? How we show that using…?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– Write the number in words. Write the number in Roman Numerals.</a:t>
            </a:r>
            <a:endParaRPr dirty="0"/>
          </a:p>
        </p:txBody>
      </p:sp>
      <p:sp>
        <p:nvSpPr>
          <p:cNvPr id="83" name="Google Shape;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 value chart and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number is shown? How do we say the number? How do you know that is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right? How do you write that in words? </a:t>
            </a:r>
            <a:endParaRPr dirty="0"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Place value chart and counters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does the number change when you add one tens counter (etc)? What do you notice? What happens to the digits? What happens to the value of each digit? </a:t>
            </a:r>
            <a:endParaRPr dirty="0"/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38,094 Thirty-eight thousand and ninety-four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38,104 Thirty-eight thousand, one hundred and four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38,194 Thirty-eight thousand, one hundred and ninety-four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39,094 Thirty-nine thousand and ninety-four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48,094 Forty-eight thousand and ninety-four</a:t>
            </a:r>
            <a:endParaRPr dirty="0"/>
          </a:p>
        </p:txBody>
      </p:sp>
      <p:sp>
        <p:nvSpPr>
          <p:cNvPr id="206" name="Google Shape;20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/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read, write and represent numbers to 100,000</a:t>
            </a:r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5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58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To know how to read, write and represent numbers to 100,000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217" name="Google Shape;217;p10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467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/>
              <a:t>Complete the missing numbers: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20,934 = 20,000 + 900 + _____ + 4     </a:t>
            </a:r>
            <a:endParaRPr dirty="0">
              <a:solidFill>
                <a:srgbClr val="00BC8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79,291 = _____ + 9,000 + 200 + _____ + 1     </a:t>
            </a:r>
            <a:endParaRPr dirty="0">
              <a:solidFill>
                <a:srgbClr val="00BC8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30,000 + 8,000 + 400 + _____  + 6 = 38,456   </a:t>
            </a:r>
            <a:endParaRPr dirty="0">
              <a:solidFill>
                <a:srgbClr val="00BC8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Here are three ways of partitioning 82,348: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82 thousands, 3 hundreds and 48 ones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82 thousands and 348 ones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82 thousands, 3 hundreds, 4 tens and 8 ones.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/>
              <a:t>Write three more ways to partition the number.</a:t>
            </a:r>
            <a:endParaRPr b="1" dirty="0">
              <a:solidFill>
                <a:srgbClr val="00BC89"/>
              </a:solidFill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5132925" y="1473635"/>
            <a:ext cx="30000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70,000      90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572522" y="3511479"/>
            <a:ext cx="5506800" cy="26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 may vary but could include: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ten thousands, 2 thousands and 348 ones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ten thousands, 2 thousands, 3 hundreds  and 48 ones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ten thousands, 2 thousands, 3 hundreds, 4 tens  and 8 ones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6FC69D0-2884-B44B-8F86-C27CCA48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48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172" y="4955337"/>
            <a:ext cx="8915397" cy="39207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body" idx="2"/>
          </p:nvPr>
        </p:nvSpPr>
        <p:spPr>
          <a:xfrm>
            <a:off x="263524" y="1176338"/>
            <a:ext cx="11736409" cy="321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What is the value of A?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B is 80 less than A.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What is the value of B?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C is worth 400 more than B.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What is C? 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Add it to the number line.</a:t>
            </a:r>
            <a:endParaRPr dirty="0"/>
          </a:p>
        </p:txBody>
      </p:sp>
      <p:sp>
        <p:nvSpPr>
          <p:cNvPr id="236" name="Google Shape;236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cxnSp>
        <p:nvCxnSpPr>
          <p:cNvPr id="237" name="Google Shape;237;p12"/>
          <p:cNvCxnSpPr/>
          <p:nvPr/>
        </p:nvCxnSpPr>
        <p:spPr>
          <a:xfrm rot="10800000">
            <a:off x="4677379" y="5367807"/>
            <a:ext cx="0" cy="83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8" name="Google Shape;238;p12"/>
          <p:cNvCxnSpPr/>
          <p:nvPr/>
        </p:nvCxnSpPr>
        <p:spPr>
          <a:xfrm rot="10800000">
            <a:off x="3983404" y="5102657"/>
            <a:ext cx="0" cy="6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9" name="Google Shape;239;p12"/>
          <p:cNvCxnSpPr/>
          <p:nvPr/>
        </p:nvCxnSpPr>
        <p:spPr>
          <a:xfrm rot="10800000">
            <a:off x="7494054" y="5061857"/>
            <a:ext cx="0" cy="653100"/>
          </a:xfrm>
          <a:prstGeom prst="straightConnector1">
            <a:avLst/>
          </a:prstGeom>
          <a:noFill/>
          <a:ln w="38100" cap="flat" cmpd="sng">
            <a:solidFill>
              <a:srgbClr val="00BC8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0" name="Google Shape;240;p12"/>
          <p:cNvSpPr txBox="1"/>
          <p:nvPr/>
        </p:nvSpPr>
        <p:spPr>
          <a:xfrm>
            <a:off x="7302590" y="5735358"/>
            <a:ext cx="417300" cy="57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BC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3206274" y="1404000"/>
            <a:ext cx="969000" cy="20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6,300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6,220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6,620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1586536" y="5375851"/>
            <a:ext cx="83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6,000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10501933" y="5346590"/>
            <a:ext cx="83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7,000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3567767" y="5779003"/>
            <a:ext cx="83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4274349" y="6222348"/>
            <a:ext cx="83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5B541653-CFB2-8347-9B03-7BC5DA644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4709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10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 Mathling counts forwards and backwards out loud in 100s from 425.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Which of the following numbers will the Mathling say out loud?</a:t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419625" y="2506300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2943618" y="2506300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252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5467612" y="2506300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525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419625" y="3654853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1,225</a:t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2943618" y="3654853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1,052</a:t>
            </a: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5467612" y="3654853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251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1676401" y="4803406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4200394" y="4803406"/>
            <a:ext cx="1256776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1,250</a:t>
            </a:r>
            <a:endParaRPr/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590492" y="4929630"/>
            <a:ext cx="1766258" cy="174796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 txBox="1"/>
          <p:nvPr/>
        </p:nvSpPr>
        <p:spPr>
          <a:xfrm>
            <a:off x="8201675" y="1710374"/>
            <a:ext cx="3634800" cy="29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Mathling</a:t>
            </a: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will not say 15, 252, 1,052, 251 or 1,250 out loud because the numbers do not have the digit 2 in the tens column and the digit 5 in the ones column. He starts at 425 so he will not say 25.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The following slides are based on: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Number lines to 10,000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11" y="4081858"/>
            <a:ext cx="8915397" cy="24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21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number is A pointing to?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number is B pointing to?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Draw an arrow where 3,500 is on the number line.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Draw an arrow where 9,750 is on the number line.</a:t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cxnSp>
        <p:nvCxnSpPr>
          <p:cNvPr id="284" name="Google Shape;284;p16"/>
          <p:cNvCxnSpPr/>
          <p:nvPr/>
        </p:nvCxnSpPr>
        <p:spPr>
          <a:xfrm rot="10800000">
            <a:off x="3157037" y="4444490"/>
            <a:ext cx="0" cy="44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5" name="Google Shape;285;p16"/>
          <p:cNvCxnSpPr/>
          <p:nvPr/>
        </p:nvCxnSpPr>
        <p:spPr>
          <a:xfrm rot="10800000">
            <a:off x="6871837" y="4444640"/>
            <a:ext cx="10200" cy="58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6" name="Google Shape;286;p16"/>
          <p:cNvCxnSpPr/>
          <p:nvPr/>
        </p:nvCxnSpPr>
        <p:spPr>
          <a:xfrm rot="10800000">
            <a:off x="4075512" y="4444565"/>
            <a:ext cx="0" cy="571500"/>
          </a:xfrm>
          <a:prstGeom prst="straightConnector1">
            <a:avLst/>
          </a:prstGeom>
          <a:noFill/>
          <a:ln w="28575" cap="flat" cmpd="sng">
            <a:solidFill>
              <a:srgbClr val="43A04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7" name="Google Shape;287;p16"/>
          <p:cNvCxnSpPr/>
          <p:nvPr/>
        </p:nvCxnSpPr>
        <p:spPr>
          <a:xfrm>
            <a:off x="9933387" y="4117990"/>
            <a:ext cx="0" cy="1102200"/>
          </a:xfrm>
          <a:prstGeom prst="straightConnector1">
            <a:avLst/>
          </a:prstGeom>
          <a:noFill/>
          <a:ln w="28575" cap="flat" cmpd="sng">
            <a:solidFill>
              <a:srgbClr val="43A047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288" name="Google Shape;288;p16"/>
          <p:cNvSpPr txBox="1"/>
          <p:nvPr/>
        </p:nvSpPr>
        <p:spPr>
          <a:xfrm>
            <a:off x="3671412" y="5016065"/>
            <a:ext cx="808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3,500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9529287" y="5220190"/>
            <a:ext cx="808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9,750 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3802213" y="663789"/>
            <a:ext cx="80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2,500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3802213" y="1201000"/>
            <a:ext cx="80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6,500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1304475" y="4341395"/>
            <a:ext cx="83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1,000</a:t>
            </a:r>
            <a:endParaRPr/>
          </a:p>
        </p:txBody>
      </p:sp>
      <p:sp>
        <p:nvSpPr>
          <p:cNvPr id="293" name="Google Shape;293;p16"/>
          <p:cNvSpPr txBox="1"/>
          <p:nvPr/>
        </p:nvSpPr>
        <p:spPr>
          <a:xfrm>
            <a:off x="10219872" y="4312134"/>
            <a:ext cx="1150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10,000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2716996" y="4893591"/>
            <a:ext cx="83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/>
          </a:p>
        </p:txBody>
      </p:sp>
      <p:sp>
        <p:nvSpPr>
          <p:cNvPr id="295" name="Google Shape;295;p16"/>
          <p:cNvSpPr txBox="1"/>
          <p:nvPr/>
        </p:nvSpPr>
        <p:spPr>
          <a:xfrm>
            <a:off x="6466401" y="4989817"/>
            <a:ext cx="83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body" idx="2"/>
          </p:nvPr>
        </p:nvSpPr>
        <p:spPr>
          <a:xfrm>
            <a:off x="263046" y="700644"/>
            <a:ext cx="11736887" cy="165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4,200 is shown on the number line.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could the start and end number be on the number line?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Find three possibilities. </a:t>
            </a:r>
            <a:endParaRPr/>
          </a:p>
        </p:txBody>
      </p:sp>
      <p:sp>
        <p:nvSpPr>
          <p:cNvPr id="302" name="Google Shape;302;p1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303" name="Google Shape;3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505" y="2833147"/>
            <a:ext cx="8915397" cy="3395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17"/>
          <p:cNvCxnSpPr/>
          <p:nvPr/>
        </p:nvCxnSpPr>
        <p:spPr>
          <a:xfrm rot="10800000">
            <a:off x="8364906" y="2861154"/>
            <a:ext cx="0" cy="55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5" name="Google Shape;305;p17"/>
          <p:cNvSpPr txBox="1"/>
          <p:nvPr/>
        </p:nvSpPr>
        <p:spPr>
          <a:xfrm>
            <a:off x="7949270" y="3440261"/>
            <a:ext cx="83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4,200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360000" y="4080900"/>
            <a:ext cx="30000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3,400 and 4,500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  and 5,000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4,120 and 4,</a:t>
            </a: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Represent a number in multiple ways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Represent a number using a place value chart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Represent a number using a place value chart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Expanded form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Expanded form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Number line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Number line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number lines to 10,000</a:t>
            </a:r>
            <a:endParaRPr sz="1800" b="0" i="0" u="none" strike="noStrike" cap="non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321699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641007"/>
            <a:ext cx="11736388" cy="87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ten ten thousands in one hundred thousand.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one hundred one thousands in one hundred thousand.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2821194010"/>
              </p:ext>
            </p:extLst>
          </p:nvPr>
        </p:nvGraphicFramePr>
        <p:xfrm>
          <a:off x="263524" y="1155866"/>
          <a:ext cx="11736400" cy="1107470"/>
        </p:xfrm>
        <a:graphic>
          <a:graphicData uri="http://schemas.openxmlformats.org/drawingml/2006/table">
            <a:tbl>
              <a:tblPr firstRow="1" bandRow="1">
                <a:noFill/>
                <a:tableStyleId>{5713E5DA-F24F-4B84-84F9-72893067220D}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place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integer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digit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represent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hundred thousands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4"/>
            <a:ext cx="11736887" cy="46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Write this number in words: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69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One hundred and thirty thousand and forty-five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Thirteen thousand, four hundred and fifty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Thirteen thousand, four hundred and five.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Thirteen thousand and forty-five</a:t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5350544" y="1809361"/>
            <a:ext cx="1490912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13,045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To read, write and represent numbers to 100,000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oogle Shape;85;p6"/>
          <p:cNvGraphicFramePr/>
          <p:nvPr/>
        </p:nvGraphicFramePr>
        <p:xfrm>
          <a:off x="428137" y="1731499"/>
          <a:ext cx="11353900" cy="4473350"/>
        </p:xfrm>
        <a:graphic>
          <a:graphicData uri="http://schemas.openxmlformats.org/drawingml/2006/table">
            <a:tbl>
              <a:tblPr>
                <a:noFill/>
                <a:tableStyleId>{477FB05C-7D7C-45FB-BE3F-DFA3214A9EE3}</a:tableStyleId>
              </a:tblPr>
              <a:tblGrid>
                <a:gridCol w="567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Counters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</a:t>
                      </a:r>
                      <a:r>
                        <a:rPr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 Line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Bar Model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Part-Whole Model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006" y="2306398"/>
            <a:ext cx="4402246" cy="18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5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grid to show the number in different ways:</a:t>
            </a: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5110710" y="3504021"/>
            <a:ext cx="1755300" cy="71430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9525" cap="flat" cmpd="sng">
            <a:solidFill>
              <a:srgbClr val="CCD4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56,839</a:t>
            </a: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6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6140" y="4291024"/>
            <a:ext cx="5835908" cy="2027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070517-BAAC-0944-AD26-BE6C054B774B}"/>
              </a:ext>
            </a:extLst>
          </p:cNvPr>
          <p:cNvGrpSpPr/>
          <p:nvPr/>
        </p:nvGrpSpPr>
        <p:grpSpPr>
          <a:xfrm>
            <a:off x="563062" y="2024590"/>
            <a:ext cx="10962563" cy="4189675"/>
            <a:chOff x="563062" y="2024590"/>
            <a:chExt cx="10962563" cy="4189675"/>
          </a:xfrm>
        </p:grpSpPr>
        <p:grpSp>
          <p:nvGrpSpPr>
            <p:cNvPr id="96" name="Google Shape;96;p6"/>
            <p:cNvGrpSpPr/>
            <p:nvPr/>
          </p:nvGrpSpPr>
          <p:grpSpPr>
            <a:xfrm>
              <a:off x="6483122" y="4337658"/>
              <a:ext cx="4983841" cy="1876607"/>
              <a:chOff x="6483122" y="4337658"/>
              <a:chExt cx="4983841" cy="1876607"/>
            </a:xfrm>
          </p:grpSpPr>
          <p:sp>
            <p:nvSpPr>
              <p:cNvPr id="97" name="Google Shape;97;p6"/>
              <p:cNvSpPr txBox="1"/>
              <p:nvPr/>
            </p:nvSpPr>
            <p:spPr>
              <a:xfrm>
                <a:off x="6483122" y="4830626"/>
                <a:ext cx="844007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43A047"/>
                  </a:buClr>
                  <a:buSzPts val="1600"/>
                  <a:buFont typeface="Nunito Sans"/>
                  <a:buNone/>
                </a:pPr>
                <a:r>
                  <a:rPr lang="en-GB" sz="1600" dirty="0">
                    <a:solidFill>
                      <a:srgbClr val="43A047"/>
                    </a:solidFill>
                    <a:latin typeface="Century Gothic" panose="020B0502020202020204" pitchFamily="34" charset="0"/>
                    <a:ea typeface="Nunito Sans"/>
                    <a:cs typeface="Nunito Sans"/>
                    <a:sym typeface="Nunito Sans"/>
                  </a:rPr>
                  <a:t>50,000</a:t>
                </a:r>
                <a:endParaRPr sz="1600" dirty="0">
                  <a:solidFill>
                    <a:srgbClr val="43A047"/>
                  </a:solidFill>
                  <a:latin typeface="Century Gothic" panose="020B0502020202020204" pitchFamily="34" charset="0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98" name="Google Shape;98;p6"/>
              <p:cNvSpPr txBox="1"/>
              <p:nvPr/>
            </p:nvSpPr>
            <p:spPr>
              <a:xfrm>
                <a:off x="7491861" y="5339680"/>
                <a:ext cx="844007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43A047"/>
                  </a:buClr>
                  <a:buSzPts val="1600"/>
                  <a:buFont typeface="Nunito Sans"/>
                  <a:buNone/>
                </a:pPr>
                <a:r>
                  <a:rPr lang="en-GB" sz="1600">
                    <a:solidFill>
                      <a:srgbClr val="43A047"/>
                    </a:solidFill>
                    <a:latin typeface="Century Gothic" panose="020B0502020202020204" pitchFamily="34" charset="0"/>
                    <a:ea typeface="Nunito Sans"/>
                    <a:cs typeface="Nunito Sans"/>
                    <a:sym typeface="Nunito Sans"/>
                  </a:rPr>
                  <a:t>6,000</a:t>
                </a:r>
                <a:endParaRPr sz="1600">
                  <a:solidFill>
                    <a:srgbClr val="43A047"/>
                  </a:solidFill>
                  <a:latin typeface="Century Gothic" panose="020B0502020202020204" pitchFamily="34" charset="0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99" name="Google Shape;99;p6"/>
              <p:cNvSpPr txBox="1"/>
              <p:nvPr/>
            </p:nvSpPr>
            <p:spPr>
              <a:xfrm>
                <a:off x="8568858" y="5783408"/>
                <a:ext cx="844007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43A047"/>
                  </a:buClr>
                  <a:buSzPts val="1600"/>
                  <a:buFont typeface="Nunito Sans"/>
                  <a:buNone/>
                </a:pPr>
                <a:r>
                  <a:rPr lang="en-GB" sz="1600">
                    <a:solidFill>
                      <a:srgbClr val="43A047"/>
                    </a:solidFill>
                    <a:latin typeface="Century Gothic" panose="020B0502020202020204" pitchFamily="34" charset="0"/>
                    <a:ea typeface="Nunito Sans"/>
                    <a:cs typeface="Nunito Sans"/>
                    <a:sym typeface="Nunito Sans"/>
                  </a:rPr>
                  <a:t>800</a:t>
                </a:r>
                <a:endParaRPr sz="1600">
                  <a:solidFill>
                    <a:srgbClr val="43A047"/>
                  </a:solidFill>
                  <a:latin typeface="Century Gothic" panose="020B0502020202020204" pitchFamily="34" charset="0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00" name="Google Shape;100;p6"/>
              <p:cNvSpPr txBox="1"/>
              <p:nvPr/>
            </p:nvSpPr>
            <p:spPr>
              <a:xfrm>
                <a:off x="9714609" y="5339680"/>
                <a:ext cx="844007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43A047"/>
                  </a:buClr>
                  <a:buSzPts val="1600"/>
                  <a:buFont typeface="Nunito Sans"/>
                  <a:buNone/>
                </a:pPr>
                <a:r>
                  <a:rPr lang="en-GB" sz="1600">
                    <a:solidFill>
                      <a:srgbClr val="43A047"/>
                    </a:solidFill>
                    <a:latin typeface="Century Gothic" panose="020B0502020202020204" pitchFamily="34" charset="0"/>
                    <a:ea typeface="Nunito Sans"/>
                    <a:cs typeface="Nunito Sans"/>
                    <a:sym typeface="Nunito Sans"/>
                  </a:rPr>
                  <a:t>30</a:t>
                </a:r>
                <a:endParaRPr sz="1600">
                  <a:solidFill>
                    <a:srgbClr val="43A047"/>
                  </a:solidFill>
                  <a:latin typeface="Century Gothic" panose="020B0502020202020204" pitchFamily="34" charset="0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01" name="Google Shape;101;p6"/>
              <p:cNvSpPr txBox="1"/>
              <p:nvPr/>
            </p:nvSpPr>
            <p:spPr>
              <a:xfrm>
                <a:off x="10622956" y="4830626"/>
                <a:ext cx="844007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43A047"/>
                  </a:buClr>
                  <a:buSzPts val="1600"/>
                  <a:buFont typeface="Nunito Sans"/>
                  <a:buNone/>
                </a:pPr>
                <a:r>
                  <a:rPr lang="en-GB" sz="1600">
                    <a:solidFill>
                      <a:srgbClr val="43A047"/>
                    </a:solidFill>
                    <a:latin typeface="Century Gothic" panose="020B0502020202020204" pitchFamily="34" charset="0"/>
                    <a:ea typeface="Nunito Sans"/>
                    <a:cs typeface="Nunito Sans"/>
                    <a:sym typeface="Nunito Sans"/>
                  </a:rPr>
                  <a:t>9</a:t>
                </a:r>
                <a:endParaRPr sz="1600">
                  <a:solidFill>
                    <a:srgbClr val="43A047"/>
                  </a:solidFill>
                  <a:latin typeface="Century Gothic" panose="020B0502020202020204" pitchFamily="34" charset="0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02" name="Google Shape;102;p6"/>
              <p:cNvSpPr txBox="1"/>
              <p:nvPr/>
            </p:nvSpPr>
            <p:spPr>
              <a:xfrm>
                <a:off x="8568858" y="4337658"/>
                <a:ext cx="844007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43A047"/>
                  </a:buClr>
                  <a:buSzPts val="1600"/>
                  <a:buFont typeface="Nunito Sans"/>
                  <a:buNone/>
                </a:pPr>
                <a:r>
                  <a:rPr lang="en-GB" sz="1600">
                    <a:solidFill>
                      <a:srgbClr val="43A047"/>
                    </a:solidFill>
                    <a:latin typeface="Century Gothic" panose="020B0502020202020204" pitchFamily="34" charset="0"/>
                    <a:ea typeface="Nunito Sans"/>
                    <a:cs typeface="Nunito Sans"/>
                    <a:sym typeface="Nunito Sans"/>
                  </a:rPr>
                  <a:t>56,839</a:t>
                </a:r>
                <a:endParaRPr sz="1600">
                  <a:solidFill>
                    <a:srgbClr val="43A047"/>
                  </a:solidFill>
                  <a:latin typeface="Century Gothic" panose="020B0502020202020204" pitchFamily="34" charset="0"/>
                  <a:ea typeface="Nunito Sans"/>
                  <a:cs typeface="Nunito Sans"/>
                  <a:sym typeface="Nunito Sans"/>
                </a:endParaRPr>
              </a:p>
            </p:txBody>
          </p:sp>
        </p:grpSp>
        <p:graphicFrame>
          <p:nvGraphicFramePr>
            <p:cNvPr id="92" name="Google Shape;92;p6"/>
            <p:cNvGraphicFramePr/>
            <p:nvPr>
              <p:extLst>
                <p:ext uri="{D42A27DB-BD31-4B8C-83A1-F6EECF244321}">
                  <p14:modId xmlns:p14="http://schemas.microsoft.com/office/powerpoint/2010/main" val="908163118"/>
                </p:ext>
              </p:extLst>
            </p:nvPr>
          </p:nvGraphicFramePr>
          <p:xfrm>
            <a:off x="1034550" y="4567375"/>
            <a:ext cx="4911600" cy="914340"/>
          </p:xfrm>
          <a:graphic>
            <a:graphicData uri="http://schemas.openxmlformats.org/drawingml/2006/table">
              <a:tbl>
                <a:tblPr>
                  <a:noFill/>
                  <a:tableStyleId>{477FB05C-7D7C-45FB-BE3F-DFA3214A9EE3}</a:tableStyleId>
                </a:tblPr>
                <a:tblGrid>
                  <a:gridCol w="32705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411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81000">
                  <a:tc gridSpan="2"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43A047"/>
                          </a:buClr>
                          <a:buSzPts val="1800"/>
                          <a:buFont typeface="Century Gothic"/>
                          <a:buNone/>
                        </a:pPr>
                        <a:r>
                          <a:rPr lang="en-GB" sz="1800">
                            <a:solidFill>
                              <a:srgbClr val="43A047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56,839</a:t>
                        </a:r>
                        <a:endParaRPr sz="1800">
                          <a:solidFill>
                            <a:srgbClr val="43A0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43A047"/>
                          </a:buClr>
                          <a:buSzPts val="1800"/>
                          <a:buFont typeface="Century Gothic"/>
                          <a:buNone/>
                        </a:pPr>
                        <a:r>
                          <a:rPr lang="en-GB" sz="1800">
                            <a:solidFill>
                              <a:srgbClr val="43A047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56,000</a:t>
                        </a:r>
                        <a:endParaRPr sz="1800">
                          <a:solidFill>
                            <a:srgbClr val="43A0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43A047"/>
                          </a:buClr>
                          <a:buSzPts val="1800"/>
                          <a:buFont typeface="Century Gothic"/>
                          <a:buNone/>
                        </a:pPr>
                        <a:r>
                          <a:rPr lang="en-GB" sz="1800">
                            <a:solidFill>
                              <a:srgbClr val="43A047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839</a:t>
                        </a:r>
                        <a:endParaRPr sz="1800">
                          <a:solidFill>
                            <a:srgbClr val="43A04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pSp>
          <p:nvGrpSpPr>
            <p:cNvPr id="93" name="Google Shape;93;p6"/>
            <p:cNvGrpSpPr/>
            <p:nvPr/>
          </p:nvGrpSpPr>
          <p:grpSpPr>
            <a:xfrm>
              <a:off x="6164025" y="2321975"/>
              <a:ext cx="5361600" cy="553325"/>
              <a:chOff x="6164025" y="2321975"/>
              <a:chExt cx="5361600" cy="553325"/>
            </a:xfrm>
          </p:grpSpPr>
          <p:sp>
            <p:nvSpPr>
              <p:cNvPr id="94" name="Google Shape;94;p6"/>
              <p:cNvSpPr txBox="1"/>
              <p:nvPr/>
            </p:nvSpPr>
            <p:spPr>
              <a:xfrm>
                <a:off x="6164025" y="2490100"/>
                <a:ext cx="53616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0" i="0" u="none" strike="noStrike" cap="none" dirty="0">
                    <a:solidFill>
                      <a:srgbClr val="43A047"/>
                    </a:solidFill>
                    <a:latin typeface="Century Gothic" panose="020B0502020202020204" pitchFamily="34" charset="0"/>
                    <a:ea typeface="Century Gothic"/>
                    <a:cs typeface="Century Gothic"/>
                    <a:sym typeface="Century Gothic"/>
                  </a:rPr>
                  <a:t>50,000                             56,839                  60,000</a:t>
                </a:r>
                <a:endParaRPr sz="1800" b="0" i="0" u="none" strike="noStrike" cap="none" dirty="0">
                  <a:solidFill>
                    <a:srgbClr val="43A047"/>
                  </a:solidFill>
                  <a:latin typeface="Century Gothic" panose="020B0502020202020204" pitchFamily="34" charset="0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9062350" y="2321975"/>
                <a:ext cx="122400" cy="2091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43A04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A047"/>
                  </a:solidFill>
                  <a:latin typeface="Century Gothic" panose="020B0502020202020204" pitchFamily="34" charset="0"/>
                  <a:sym typeface="Arial"/>
                </a:endParaRPr>
              </a:p>
            </p:txBody>
          </p:sp>
        </p:grpSp>
        <p:grpSp>
          <p:nvGrpSpPr>
            <p:cNvPr id="103" name="Google Shape;103;p6"/>
            <p:cNvGrpSpPr/>
            <p:nvPr/>
          </p:nvGrpSpPr>
          <p:grpSpPr>
            <a:xfrm>
              <a:off x="563062" y="2024590"/>
              <a:ext cx="3702776" cy="1872068"/>
              <a:chOff x="563062" y="2024590"/>
              <a:chExt cx="3702776" cy="1872068"/>
            </a:xfrm>
          </p:grpSpPr>
          <p:pic>
            <p:nvPicPr>
              <p:cNvPr id="104" name="Google Shape;104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06038" y="3424065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896401" y="2945658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63062" y="2069168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70546" y="2024590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506038" y="2039991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63062" y="2525160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63062" y="2983125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34550" y="2510108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34550" y="2981152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113;p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506038" y="2509759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34550" y="3453745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63062" y="3453745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034550" y="2067372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17;p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506038" y="2968073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66462" y="2024590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66462" y="2509758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71366" y="2965750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77526" y="3422526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18504" y="2024590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18504" y="2509758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23408" y="2965750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87272" y="2509757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442965" y="3409447"/>
                <a:ext cx="471488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894896" y="3388571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52942" y="2024590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51437" y="2467503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52942" y="2945658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351437" y="3388571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822925" y="2024590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821420" y="2467503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822925" y="2945658"/>
                <a:ext cx="442913" cy="4429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Write the number in numerals and words.  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>
            <a:off x="1846135" y="1690937"/>
            <a:ext cx="8570707" cy="2354590"/>
            <a:chOff x="1846135" y="1690937"/>
            <a:chExt cx="8570707" cy="2354590"/>
          </a:xfrm>
        </p:grpSpPr>
        <p:pic>
          <p:nvPicPr>
            <p:cNvPr id="144" name="Google Shape;144;p7" descr="Timeline&#10;&#10;Description automatically generated with medium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6135" y="1690937"/>
              <a:ext cx="8570707" cy="2354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15796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630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15796" y="2973039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630" y="2973039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15796" y="341674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630" y="341674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22209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17043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39035" y="294665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05298" y="254033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132" y="254033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05298" y="298529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132" y="298529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132" y="3429000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4966" y="298529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4966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5600" y="294665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40434" y="294665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97432" y="2631991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92266" y="2631991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97432" y="307694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7100" y="307694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7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7100" y="261973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7"/>
          <p:cNvSpPr txBox="1"/>
          <p:nvPr/>
        </p:nvSpPr>
        <p:spPr>
          <a:xfrm>
            <a:off x="5060754" y="1119117"/>
            <a:ext cx="6868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63,725  Sixty</a:t>
            </a: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thousand, seven hundred and twenty five</a:t>
            </a:r>
            <a:endParaRPr sz="1800" b="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275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Using words and numerals, write what the number would be if I added one counter to: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lphaLcParenR"/>
            </a:pPr>
            <a:r>
              <a:rPr lang="en-GB" dirty="0"/>
              <a:t>The tens column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lphaLcParenR"/>
            </a:pPr>
            <a:r>
              <a:rPr lang="en-GB" dirty="0"/>
              <a:t>The hundreds column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lphaLcParenR"/>
            </a:pPr>
            <a:r>
              <a:rPr lang="en-GB" dirty="0"/>
              <a:t>The thousands column</a:t>
            </a:r>
            <a:endParaRPr dirty="0"/>
          </a:p>
        </p:txBody>
      </p:sp>
      <p:sp>
        <p:nvSpPr>
          <p:cNvPr id="176" name="Google Shape;176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grpSp>
        <p:nvGrpSpPr>
          <p:cNvPr id="177" name="Google Shape;177;p8"/>
          <p:cNvGrpSpPr/>
          <p:nvPr/>
        </p:nvGrpSpPr>
        <p:grpSpPr>
          <a:xfrm>
            <a:off x="3413394" y="2021838"/>
            <a:ext cx="8570707" cy="2354590"/>
            <a:chOff x="1846135" y="1690937"/>
            <a:chExt cx="8570707" cy="2354590"/>
          </a:xfrm>
        </p:grpSpPr>
        <p:pic>
          <p:nvPicPr>
            <p:cNvPr id="178" name="Google Shape;178;p8" descr="Timeline&#10;&#10;Description automatically generated with medium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6135" y="1690937"/>
              <a:ext cx="8570707" cy="2354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15796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630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15796" y="2973039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630" y="2973039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15796" y="341674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630" y="341674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22209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17043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39035" y="294665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05298" y="254033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132" y="254033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05298" y="298529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132" y="298529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132" y="3429000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4966" y="298529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94966" y="2528082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5600" y="294665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40434" y="2946654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97432" y="2631991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92266" y="2631991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97432" y="307694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7100" y="3076948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 descr="Shape, circ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7100" y="2619735"/>
              <a:ext cx="340150" cy="340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8"/>
          <p:cNvSpPr txBox="1"/>
          <p:nvPr/>
        </p:nvSpPr>
        <p:spPr>
          <a:xfrm>
            <a:off x="92076" y="4629414"/>
            <a:ext cx="72441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A047"/>
              </a:buClr>
              <a:buSzPts val="1800"/>
              <a:buFont typeface="Century Gothic"/>
              <a:buAutoNum type="alphaLcParenR"/>
            </a:pP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63,735 Sixty-three thousand, seven hundred and thirty</a:t>
            </a: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endParaRPr lang="en-GB"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A047"/>
              </a:buClr>
              <a:buSzPts val="1800"/>
              <a:buFont typeface="Century Gothic"/>
              <a:buAutoNum type="alphaLcParenR"/>
            </a:pP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63,825 Sixty</a:t>
            </a: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thousand, eight hundred and twenty</a:t>
            </a: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endParaRPr lang="en-GB"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A047"/>
              </a:buClr>
              <a:buSzPts val="1800"/>
              <a:buFont typeface="Century Gothic"/>
              <a:buAutoNum type="alphaLcParenR"/>
            </a:pP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64,725 Sixty</a:t>
            </a: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 thousand, seven hundred and twenty</a:t>
            </a: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endParaRPr sz="1400" b="0" i="0" u="none" strike="noStrike" cap="none" dirty="0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8ADB93B-20A4-7448-A4BD-FE6EFADC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4373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1469</Words>
  <Application>Microsoft Macintosh PowerPoint</Application>
  <PresentationFormat>Widescreen</PresentationFormat>
  <Paragraphs>204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Century Gothic</vt:lpstr>
      <vt:lpstr>Nunito Sans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read, write and represent numbers to 100,000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Number lines to 10,000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5</cp:revision>
  <dcterms:created xsi:type="dcterms:W3CDTF">2022-06-30T10:03:35Z</dcterms:created>
  <dcterms:modified xsi:type="dcterms:W3CDTF">2022-08-25T15:55:46Z</dcterms:modified>
</cp:coreProperties>
</file>