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9Tqbj+Yxth++t/VEwpIXaDMbx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F9AFF2-DF08-4525-9101-D6BAD7882FE1}">
  <a:tblStyle styleId="{01F9AFF2-DF08-4525-9101-D6BAD7882FE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000"/>
  </p:normalViewPr>
  <p:slideViewPr>
    <p:cSldViewPr snapToGrid="0" snapToObjects="1">
      <p:cViewPr varScale="1">
        <p:scale>
          <a:sx n="97" d="100"/>
          <a:sy n="97" d="100"/>
        </p:scale>
        <p:origin x="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is each interval worth on this number line? How do you know? How do you find the value of the arrow if it isn’t pointing to a line? If the value of each interval is 100, the value of the half an interval must be…?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say 405 for b or 605 for c. They may understand that 5 is half of 10 but not applied this to each interval equalling 100 so they are finding half of 100, not 10. </a:t>
            </a:r>
            <a:endParaRPr dirty="0"/>
          </a:p>
        </p:txBody>
      </p:sp>
      <p:sp>
        <p:nvSpPr>
          <p:cNvPr id="165" name="Google Shape;1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lphaLcParenR"/>
            </a:pPr>
            <a:r>
              <a:rPr lang="en-GB" dirty="0"/>
              <a:t>50</a:t>
            </a:r>
            <a:endParaRPr dirty="0"/>
          </a:p>
          <a:p>
            <a:pPr marL="228600" lvl="0" indent="-228600" algn="l" rtl="0">
              <a:spcBef>
                <a:spcPts val="0"/>
              </a:spcBef>
              <a:spcAft>
                <a:spcPts val="0"/>
              </a:spcAft>
              <a:buClr>
                <a:schemeClr val="dk1"/>
              </a:buClr>
              <a:buSzPts val="1200"/>
              <a:buFont typeface="Calibri"/>
              <a:buAutoNum type="alphaLcParenR"/>
            </a:pPr>
            <a:r>
              <a:rPr lang="en-GB" dirty="0"/>
              <a:t>400</a:t>
            </a:r>
            <a:endParaRPr dirty="0"/>
          </a:p>
          <a:p>
            <a:pPr marL="228600" lvl="0" indent="-228600" algn="l" rtl="0">
              <a:spcBef>
                <a:spcPts val="0"/>
              </a:spcBef>
              <a:spcAft>
                <a:spcPts val="0"/>
              </a:spcAft>
              <a:buClr>
                <a:schemeClr val="dk1"/>
              </a:buClr>
              <a:buSzPts val="1200"/>
              <a:buFont typeface="Calibri"/>
              <a:buAutoNum type="alphaLcParenR"/>
            </a:pPr>
            <a:r>
              <a:rPr lang="en-GB" dirty="0"/>
              <a:t>750</a:t>
            </a:r>
            <a:endParaRPr dirty="0"/>
          </a:p>
          <a:p>
            <a:pPr marL="228600" lvl="0" indent="-228600" algn="l" rtl="0">
              <a:spcBef>
                <a:spcPts val="0"/>
              </a:spcBef>
              <a:spcAft>
                <a:spcPts val="0"/>
              </a:spcAft>
              <a:buClr>
                <a:schemeClr val="dk1"/>
              </a:buClr>
              <a:buSzPts val="1200"/>
              <a:buFont typeface="Calibri"/>
              <a:buAutoNum type="alphaLcParenR"/>
            </a:pPr>
            <a:r>
              <a:rPr lang="en-GB" dirty="0"/>
              <a:t>950</a:t>
            </a:r>
            <a:endParaRPr dirty="0"/>
          </a:p>
          <a:p>
            <a:pPr marL="228600" lvl="0" indent="-228600" algn="l" rtl="0">
              <a:spcBef>
                <a:spcPts val="0"/>
              </a:spcBef>
              <a:spcAft>
                <a:spcPts val="0"/>
              </a:spcAft>
              <a:buClr>
                <a:schemeClr val="dk1"/>
              </a:buClr>
              <a:buSzPts val="1200"/>
              <a:buFont typeface="Calibri"/>
              <a:buAutoNum type="alphaLcParenR"/>
            </a:pPr>
            <a:r>
              <a:rPr lang="en-GB" dirty="0"/>
              <a:t>100</a:t>
            </a:r>
            <a:endParaRPr dirty="0"/>
          </a:p>
          <a:p>
            <a:pPr marL="228600" lvl="0" indent="-228600" algn="l" rtl="0">
              <a:spcBef>
                <a:spcPts val="0"/>
              </a:spcBef>
              <a:spcAft>
                <a:spcPts val="0"/>
              </a:spcAft>
              <a:buClr>
                <a:schemeClr val="dk1"/>
              </a:buClr>
              <a:buSzPts val="1200"/>
              <a:buFont typeface="Calibri"/>
              <a:buAutoNum type="alphaLcParenR"/>
            </a:pPr>
            <a:r>
              <a:rPr lang="en-GB" dirty="0"/>
              <a:t>600</a:t>
            </a:r>
            <a:endParaRPr dirty="0"/>
          </a:p>
          <a:p>
            <a:pPr marL="228600" lvl="0" indent="-228600" algn="l" rtl="0">
              <a:spcBef>
                <a:spcPts val="0"/>
              </a:spcBef>
              <a:spcAft>
                <a:spcPts val="0"/>
              </a:spcAft>
              <a:buClr>
                <a:schemeClr val="dk1"/>
              </a:buClr>
              <a:buSzPts val="1200"/>
              <a:buFont typeface="Calibri"/>
              <a:buAutoNum type="alphaLcParenR"/>
            </a:pPr>
            <a:r>
              <a:rPr lang="en-GB" dirty="0"/>
              <a:t>700</a:t>
            </a:r>
            <a:endParaRPr dirty="0"/>
          </a:p>
        </p:txBody>
      </p:sp>
      <p:sp>
        <p:nvSpPr>
          <p:cNvPr id="186" name="Google Shape;1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Why is this number line different? What is the value of each interval? How do you know? What do you need to do to find the value of each interval?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assume this number line starts at 0 and ends at 1,000. They would then struggle to identify any of the missing numbers.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Draw an arrow – what is the value of the arrow?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Make a number line where the intervals are 300. Decide on your start and end number, explain your number line.</a:t>
            </a:r>
            <a:endParaRPr dirty="0"/>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lphaLcParenR"/>
            </a:pPr>
            <a:r>
              <a:rPr lang="en-GB" dirty="0"/>
              <a:t>220, 240, 260, 280</a:t>
            </a:r>
            <a:endParaRPr dirty="0"/>
          </a:p>
          <a:p>
            <a:pPr marL="228600" lvl="0" indent="-228600" algn="l" rtl="0">
              <a:spcBef>
                <a:spcPts val="0"/>
              </a:spcBef>
              <a:spcAft>
                <a:spcPts val="0"/>
              </a:spcAft>
              <a:buClr>
                <a:schemeClr val="dk1"/>
              </a:buClr>
              <a:buSzPts val="1200"/>
              <a:buFont typeface="Calibri"/>
              <a:buAutoNum type="alphaLcParenR"/>
            </a:pPr>
            <a:r>
              <a:rPr lang="en-GB" dirty="0"/>
              <a:t>450, 500, 550, 600, 650, 700, 750</a:t>
            </a:r>
            <a:endParaRPr dirty="0"/>
          </a:p>
          <a:p>
            <a:pPr marL="228600" lvl="0" indent="-228600" algn="l" rtl="0">
              <a:spcBef>
                <a:spcPts val="0"/>
              </a:spcBef>
              <a:spcAft>
                <a:spcPts val="0"/>
              </a:spcAft>
              <a:buClr>
                <a:schemeClr val="dk1"/>
              </a:buClr>
              <a:buSzPts val="1200"/>
              <a:buFont typeface="Calibri"/>
              <a:buAutoNum type="alphaLcParenR"/>
            </a:pPr>
            <a:r>
              <a:rPr lang="en-GB" dirty="0"/>
              <a:t>125, 150, 175, 200, 225, 250, 275</a:t>
            </a:r>
            <a:endParaRPr dirty="0"/>
          </a:p>
        </p:txBody>
      </p:sp>
      <p:sp>
        <p:nvSpPr>
          <p:cNvPr id="216" name="Google Shape;2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Number line</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What is the start and end value of the number line? How many intervals are there? Is the Mathling right or wrong? Can you explain why?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may find the representation of a curved number line confusing. Remind them that this is still a representation of a line of numbers and the intervals are all equally spread around the curve. They can therefore apply their understanding of number lines to this question. </a:t>
            </a:r>
            <a:endParaRPr/>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Use these slides if pupils need to recap how to find intervals on a number line and how to read/ complete a simple number line within 100.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Which numbers are missing? How do you know? Which number comes after 39? How did you know which number is missing?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Change the given and missing numbers, recap.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Prove that your missing numbers are correct. </a:t>
            </a:r>
            <a:endParaRPr dirty="0"/>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Use this slide to specifically explore calculating intervals. This can be linked to bar models so pupils understand that the interval is the value of the space between points.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is the start number? What is the end number? How many intervals are there? How would you calculate the value of the intervals? How do you know you’re right?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guess that each marked point is a multiple of 10. Encourage pupils to explain their thinking to check understanding. </a:t>
            </a:r>
            <a:endParaRPr dirty="0"/>
          </a:p>
        </p:txBody>
      </p:sp>
      <p:sp>
        <p:nvSpPr>
          <p:cNvPr id="267" name="Google Shape;2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The pupil has not understood how to calculate intervals and as such has found one of the closes hundreds to the answer. </a:t>
            </a:r>
            <a:endParaRPr b="0"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B – Correct answer</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The pupil may have counted 0 as 100 and continued counting from there. </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The pupil has understood that 5 is half of 10 and that they need to find half of the interval but they have not applied this to the fact the interval is 100. </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Blank number line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is the difference between 0 and 20? There is only one missing interval directly between these two numbers, which number would go here? How do you know? What do you notice about all the numbers we have written? What do they have in common? What are they multiples of?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forget 60 is included and write it again (e.g. 60, 60, 70, 80, 100).</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Indicate points between the marked intervals – what would this number be? How do you know? </a:t>
            </a:r>
            <a:endParaRPr dirty="0"/>
          </a:p>
        </p:txBody>
      </p:sp>
      <p:sp>
        <p:nvSpPr>
          <p:cNvPr id="87" name="Google Shape;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line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Where are intervals on a number line? Are all intervals on all number lines equal? What are intervals similar to (link intervals and bar models – 4 groups of ? = 1,000)? How do we find the value of the intervals? Are they always equally spaced?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think that the interval is the line marking a number on the number line. </a:t>
            </a:r>
            <a:endParaRPr dirty="0"/>
          </a:p>
        </p:txBody>
      </p:sp>
      <p:sp>
        <p:nvSpPr>
          <p:cNvPr id="116" name="Google Shape;1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1" u="none" strike="noStrike" dirty="0">
                <a:solidFill>
                  <a:schemeClr val="dk1"/>
                </a:solidFill>
                <a:latin typeface="Calibri"/>
                <a:ea typeface="Calibri"/>
                <a:cs typeface="Calibri"/>
                <a:sym typeface="Calibri"/>
              </a:rPr>
              <a:t>Encourage pupils to explain how they know their numbers are correct based on the intervals.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Blank number line</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is the number line increasing in? How do you know? Which two numbers have you marked? How do you know your numbers are correct?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mark all the numbers. Encourage them to only give two answers so that they need to explain the position on the number line.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Compare your numbers to someone else – do your number lines match/ work together? </a:t>
            </a:r>
            <a:endParaRPr dirty="0"/>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lphaLcParenR"/>
            </a:pPr>
            <a:r>
              <a:rPr lang="en-GB" dirty="0"/>
              <a:t>200, 400, 600, 800</a:t>
            </a:r>
            <a:endParaRPr dirty="0"/>
          </a:p>
          <a:p>
            <a:pPr marL="228600" lvl="0" indent="-228600" algn="l" rtl="0">
              <a:spcBef>
                <a:spcPts val="0"/>
              </a:spcBef>
              <a:spcAft>
                <a:spcPts val="0"/>
              </a:spcAft>
              <a:buClr>
                <a:schemeClr val="dk1"/>
              </a:buClr>
              <a:buSzPts val="1200"/>
              <a:buFont typeface="Calibri"/>
              <a:buAutoNum type="alphaLcParenR"/>
            </a:pPr>
            <a:r>
              <a:rPr lang="en-GB" dirty="0"/>
              <a:t>100, 200, 300, 400, 500, 600, 700, 800, 900</a:t>
            </a:r>
            <a:endParaRPr dirty="0"/>
          </a:p>
          <a:p>
            <a:pPr marL="228600" lvl="0" indent="-228600" algn="l" rtl="0">
              <a:spcBef>
                <a:spcPts val="0"/>
              </a:spcBef>
              <a:spcAft>
                <a:spcPts val="0"/>
              </a:spcAft>
              <a:buClr>
                <a:schemeClr val="dk1"/>
              </a:buClr>
              <a:buSzPts val="1200"/>
              <a:buFont typeface="Calibri"/>
              <a:buAutoNum type="alphaLcParenR"/>
            </a:pPr>
            <a:r>
              <a:rPr lang="en-GB" dirty="0"/>
              <a:t>50, 100, 150, 200, 250, 300, 350, 400, 450, 500, 550, 600, 650, 700, 750, 800, 850, 900, 950</a:t>
            </a:r>
            <a:endParaRPr dirty="0"/>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use a number line to 1,000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4</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a:t>To know how to use a number line to 1,000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68" name="Google Shape;168;p10"/>
          <p:cNvSpPr txBox="1">
            <a:spLocks noGrp="1"/>
          </p:cNvSpPr>
          <p:nvPr>
            <p:ph type="body" idx="2"/>
          </p:nvPr>
        </p:nvSpPr>
        <p:spPr>
          <a:xfrm>
            <a:off x="263046" y="1176338"/>
            <a:ext cx="11736887" cy="6386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numbers are indicated by the arrows on the number line? </a:t>
            </a:r>
            <a:endParaRPr/>
          </a:p>
        </p:txBody>
      </p:sp>
      <p:sp>
        <p:nvSpPr>
          <p:cNvPr id="169" name="Google Shape;169;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70" name="Google Shape;170;p10"/>
          <p:cNvSpPr txBox="1"/>
          <p:nvPr/>
        </p:nvSpPr>
        <p:spPr>
          <a:xfrm>
            <a:off x="3938159" y="3701927"/>
            <a:ext cx="618565" cy="4551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300</a:t>
            </a:r>
            <a:endParaRPr/>
          </a:p>
        </p:txBody>
      </p:sp>
      <p:grpSp>
        <p:nvGrpSpPr>
          <p:cNvPr id="171" name="Google Shape;171;p10"/>
          <p:cNvGrpSpPr/>
          <p:nvPr/>
        </p:nvGrpSpPr>
        <p:grpSpPr>
          <a:xfrm>
            <a:off x="1424605" y="3473557"/>
            <a:ext cx="9413768" cy="683656"/>
            <a:chOff x="1148440" y="3674546"/>
            <a:chExt cx="9413768" cy="683656"/>
          </a:xfrm>
        </p:grpSpPr>
        <p:pic>
          <p:nvPicPr>
            <p:cNvPr id="172" name="Google Shape;172;p10"/>
            <p:cNvPicPr preferRelativeResize="0"/>
            <p:nvPr/>
          </p:nvPicPr>
          <p:blipFill rotWithShape="1">
            <a:blip r:embed="rId3">
              <a:alphaModFix/>
            </a:blip>
            <a:srcRect/>
            <a:stretch/>
          </p:blipFill>
          <p:spPr>
            <a:xfrm>
              <a:off x="1316182" y="3674546"/>
              <a:ext cx="8839200" cy="294640"/>
            </a:xfrm>
            <a:prstGeom prst="rect">
              <a:avLst/>
            </a:prstGeom>
            <a:noFill/>
            <a:ln>
              <a:noFill/>
            </a:ln>
          </p:spPr>
        </p:pic>
        <p:sp>
          <p:nvSpPr>
            <p:cNvPr id="173" name="Google Shape;173;p10"/>
            <p:cNvSpPr txBox="1"/>
            <p:nvPr/>
          </p:nvSpPr>
          <p:spPr>
            <a:xfrm>
              <a:off x="1148440" y="3896470"/>
              <a:ext cx="335484" cy="46173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174" name="Google Shape;174;p10"/>
            <p:cNvSpPr txBox="1"/>
            <p:nvPr/>
          </p:nvSpPr>
          <p:spPr>
            <a:xfrm>
              <a:off x="9748555" y="3896470"/>
              <a:ext cx="813653"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1,000</a:t>
              </a:r>
              <a:endParaRPr sz="1800">
                <a:solidFill>
                  <a:schemeClr val="dk1"/>
                </a:solidFill>
                <a:latin typeface="Nunito Sans"/>
                <a:ea typeface="Nunito Sans"/>
                <a:cs typeface="Nunito Sans"/>
                <a:sym typeface="Nunito Sans"/>
              </a:endParaRPr>
            </a:p>
          </p:txBody>
        </p:sp>
      </p:grpSp>
      <p:sp>
        <p:nvSpPr>
          <p:cNvPr id="175" name="Google Shape;175;p10"/>
          <p:cNvSpPr/>
          <p:nvPr/>
        </p:nvSpPr>
        <p:spPr>
          <a:xfrm rot="5400000">
            <a:off x="3849738" y="2817575"/>
            <a:ext cx="801889" cy="420961"/>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0"/>
          <p:cNvSpPr/>
          <p:nvPr/>
        </p:nvSpPr>
        <p:spPr>
          <a:xfrm rot="5400000">
            <a:off x="5184011" y="2817575"/>
            <a:ext cx="801889" cy="420961"/>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10" descr="A picture containing text, clipart, vector graphics&#10;&#10;Description automatically generated"/>
          <p:cNvPicPr preferRelativeResize="0"/>
          <p:nvPr/>
        </p:nvPicPr>
        <p:blipFill rotWithShape="1">
          <a:blip r:embed="rId4">
            <a:alphaModFix/>
          </a:blip>
          <a:srcRect/>
          <a:stretch/>
        </p:blipFill>
        <p:spPr>
          <a:xfrm>
            <a:off x="4012492" y="2115221"/>
            <a:ext cx="469900" cy="482600"/>
          </a:xfrm>
          <a:prstGeom prst="rect">
            <a:avLst/>
          </a:prstGeom>
          <a:noFill/>
          <a:ln>
            <a:noFill/>
          </a:ln>
        </p:spPr>
      </p:pic>
      <p:pic>
        <p:nvPicPr>
          <p:cNvPr id="178" name="Google Shape;178;p10" descr="Icon&#10;&#10;Description automatically generated"/>
          <p:cNvPicPr preferRelativeResize="0"/>
          <p:nvPr/>
        </p:nvPicPr>
        <p:blipFill rotWithShape="1">
          <a:blip r:embed="rId5">
            <a:alphaModFix/>
          </a:blip>
          <a:srcRect/>
          <a:stretch/>
        </p:blipFill>
        <p:spPr>
          <a:xfrm>
            <a:off x="5346765" y="2124928"/>
            <a:ext cx="482600" cy="482600"/>
          </a:xfrm>
          <a:prstGeom prst="rect">
            <a:avLst/>
          </a:prstGeom>
          <a:noFill/>
          <a:ln>
            <a:noFill/>
          </a:ln>
        </p:spPr>
      </p:pic>
      <p:pic>
        <p:nvPicPr>
          <p:cNvPr id="179" name="Google Shape;179;p10" descr="Icon&#10;&#10;Description automatically generated"/>
          <p:cNvPicPr preferRelativeResize="0"/>
          <p:nvPr/>
        </p:nvPicPr>
        <p:blipFill rotWithShape="1">
          <a:blip r:embed="rId6">
            <a:alphaModFix/>
          </a:blip>
          <a:srcRect/>
          <a:stretch/>
        </p:blipFill>
        <p:spPr>
          <a:xfrm>
            <a:off x="7103049" y="2115221"/>
            <a:ext cx="457200" cy="482600"/>
          </a:xfrm>
          <a:prstGeom prst="rect">
            <a:avLst/>
          </a:prstGeom>
          <a:noFill/>
          <a:ln>
            <a:noFill/>
          </a:ln>
        </p:spPr>
      </p:pic>
      <p:sp>
        <p:nvSpPr>
          <p:cNvPr id="180" name="Google Shape;180;p10"/>
          <p:cNvSpPr/>
          <p:nvPr/>
        </p:nvSpPr>
        <p:spPr>
          <a:xfrm rot="5400000">
            <a:off x="6926440" y="2817574"/>
            <a:ext cx="801889" cy="420961"/>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0"/>
          <p:cNvSpPr txBox="1"/>
          <p:nvPr/>
        </p:nvSpPr>
        <p:spPr>
          <a:xfrm>
            <a:off x="5273839" y="3701927"/>
            <a:ext cx="618565" cy="4551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450</a:t>
            </a:r>
            <a:endParaRPr/>
          </a:p>
        </p:txBody>
      </p:sp>
      <p:sp>
        <p:nvSpPr>
          <p:cNvPr id="182" name="Google Shape;182;p10"/>
          <p:cNvSpPr txBox="1"/>
          <p:nvPr/>
        </p:nvSpPr>
        <p:spPr>
          <a:xfrm>
            <a:off x="7018101" y="3701927"/>
            <a:ext cx="618565" cy="4551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650</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500"/>
                                        <p:tgtEl>
                                          <p:spTgt spid="1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500"/>
                                        <p:tgtEl>
                                          <p:spTgt spid="170"/>
                                        </p:tgtEl>
                                      </p:cBhvr>
                                    </p:animEffect>
                                  </p:childTnLst>
                                </p:cTn>
                              </p:par>
                            </p:childTnLst>
                          </p:cTn>
                        </p:par>
                      </p:childTnLst>
                    </p:cTn>
                  </p:par>
                </p:childTnLst>
              </p:cTn>
              <p:nextCondLst>
                <p:cond evt="onClick" delay="0">
                  <p:tgtEl>
                    <p:spTgt spid="169"/>
                  </p:tgtEl>
                </p:cond>
              </p:nextCondLst>
            </p:seq>
          </p:childTnLst>
        </p:cTn>
      </p:par>
    </p:tnLst>
    <p:bldLst>
      <p:bldP spid="170" grpId="0"/>
      <p:bldP spid="181" grpId="0"/>
      <p:bldP spid="1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189" name="Google Shape;189;p11" descr="Chart, timeline, box and whisker chart&#10;&#10;Description automatically generated"/>
          <p:cNvPicPr preferRelativeResize="0"/>
          <p:nvPr/>
        </p:nvPicPr>
        <p:blipFill rotWithShape="1">
          <a:blip r:embed="rId3">
            <a:alphaModFix/>
          </a:blip>
          <a:srcRect/>
          <a:stretch/>
        </p:blipFill>
        <p:spPr>
          <a:xfrm>
            <a:off x="263524" y="1077157"/>
            <a:ext cx="9810750" cy="45720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96" name="Google Shape;196;p12"/>
          <p:cNvSpPr txBox="1">
            <a:spLocks noGrp="1"/>
          </p:cNvSpPr>
          <p:nvPr>
            <p:ph type="body" idx="2"/>
          </p:nvPr>
        </p:nvSpPr>
        <p:spPr>
          <a:xfrm>
            <a:off x="263046" y="1176339"/>
            <a:ext cx="11736887" cy="166384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This number line is different to the others we’ve been looking at. </a:t>
            </a:r>
            <a:endParaRPr/>
          </a:p>
          <a:p>
            <a:pPr marL="0" lvl="0" indent="0" algn="l" rtl="0">
              <a:lnSpc>
                <a:spcPct val="150000"/>
              </a:lnSpc>
              <a:spcBef>
                <a:spcPts val="1000"/>
              </a:spcBef>
              <a:spcAft>
                <a:spcPts val="0"/>
              </a:spcAft>
              <a:buClr>
                <a:srgbClr val="222222"/>
              </a:buClr>
              <a:buSzPts val="1800"/>
              <a:buNone/>
            </a:pPr>
            <a:r>
              <a:rPr lang="en-GB" b="1"/>
              <a:t>Explain why it’s different.</a:t>
            </a:r>
            <a:endParaRPr/>
          </a:p>
          <a:p>
            <a:pPr marL="0" lvl="0" indent="0" algn="l" rtl="0">
              <a:lnSpc>
                <a:spcPct val="150000"/>
              </a:lnSpc>
              <a:spcBef>
                <a:spcPts val="1000"/>
              </a:spcBef>
              <a:spcAft>
                <a:spcPts val="0"/>
              </a:spcAft>
              <a:buClr>
                <a:srgbClr val="222222"/>
              </a:buClr>
              <a:buSzPts val="1800"/>
              <a:buNone/>
            </a:pPr>
            <a:r>
              <a:rPr lang="en-GB"/>
              <a:t>Mark any two numbers on this number line. </a:t>
            </a:r>
            <a:endParaRPr/>
          </a:p>
        </p:txBody>
      </p:sp>
      <p:sp>
        <p:nvSpPr>
          <p:cNvPr id="197" name="Google Shape;197;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98" name="Google Shape;198;p12"/>
          <p:cNvGrpSpPr/>
          <p:nvPr/>
        </p:nvGrpSpPr>
        <p:grpSpPr>
          <a:xfrm>
            <a:off x="1389116" y="3964499"/>
            <a:ext cx="9568799" cy="706678"/>
            <a:chOff x="1389116" y="3964499"/>
            <a:chExt cx="9568799" cy="706678"/>
          </a:xfrm>
        </p:grpSpPr>
        <p:pic>
          <p:nvPicPr>
            <p:cNvPr id="199" name="Google Shape;199;p12"/>
            <p:cNvPicPr preferRelativeResize="0"/>
            <p:nvPr/>
          </p:nvPicPr>
          <p:blipFill rotWithShape="1">
            <a:blip r:embed="rId3">
              <a:alphaModFix/>
            </a:blip>
            <a:srcRect/>
            <a:stretch/>
          </p:blipFill>
          <p:spPr>
            <a:xfrm>
              <a:off x="1711889" y="3964499"/>
              <a:ext cx="8839200" cy="300199"/>
            </a:xfrm>
            <a:prstGeom prst="rect">
              <a:avLst/>
            </a:prstGeom>
            <a:noFill/>
            <a:ln>
              <a:noFill/>
            </a:ln>
          </p:spPr>
        </p:pic>
        <p:sp>
          <p:nvSpPr>
            <p:cNvPr id="200" name="Google Shape;200;p12"/>
            <p:cNvSpPr txBox="1"/>
            <p:nvPr/>
          </p:nvSpPr>
          <p:spPr>
            <a:xfrm>
              <a:off x="1389116" y="4209542"/>
              <a:ext cx="645546"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400</a:t>
              </a:r>
              <a:endParaRPr sz="1800">
                <a:solidFill>
                  <a:schemeClr val="dk1"/>
                </a:solidFill>
                <a:latin typeface="Nunito Sans"/>
                <a:ea typeface="Nunito Sans"/>
                <a:cs typeface="Nunito Sans"/>
                <a:sym typeface="Nunito Sans"/>
              </a:endParaRPr>
            </a:p>
          </p:txBody>
        </p:sp>
        <p:sp>
          <p:nvSpPr>
            <p:cNvPr id="201" name="Google Shape;201;p12"/>
            <p:cNvSpPr txBox="1"/>
            <p:nvPr/>
          </p:nvSpPr>
          <p:spPr>
            <a:xfrm>
              <a:off x="10144262" y="4209542"/>
              <a:ext cx="813653"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1,000</a:t>
              </a:r>
              <a:endParaRPr sz="1800">
                <a:solidFill>
                  <a:schemeClr val="dk1"/>
                </a:solidFill>
                <a:latin typeface="Nunito Sans"/>
                <a:ea typeface="Nunito Sans"/>
                <a:cs typeface="Nunito Sans"/>
                <a:sym typeface="Nunito Sans"/>
              </a:endParaRPr>
            </a:p>
          </p:txBody>
        </p:sp>
      </p:grpSp>
      <p:sp>
        <p:nvSpPr>
          <p:cNvPr id="202" name="Google Shape;202;p12"/>
          <p:cNvSpPr/>
          <p:nvPr/>
        </p:nvSpPr>
        <p:spPr>
          <a:xfrm>
            <a:off x="2939140" y="434869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03" name="Google Shape;203;p12"/>
          <p:cNvSpPr/>
          <p:nvPr/>
        </p:nvSpPr>
        <p:spPr>
          <a:xfrm>
            <a:off x="4407720" y="434869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04" name="Google Shape;204;p12"/>
          <p:cNvSpPr/>
          <p:nvPr/>
        </p:nvSpPr>
        <p:spPr>
          <a:xfrm>
            <a:off x="5881233" y="434869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05" name="Google Shape;205;p12"/>
          <p:cNvSpPr/>
          <p:nvPr/>
        </p:nvSpPr>
        <p:spPr>
          <a:xfrm>
            <a:off x="7354746" y="434869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06" name="Google Shape;206;p12"/>
          <p:cNvSpPr/>
          <p:nvPr/>
        </p:nvSpPr>
        <p:spPr>
          <a:xfrm>
            <a:off x="8828259" y="434869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222222"/>
              </a:solidFill>
              <a:latin typeface="Century Gothic"/>
              <a:ea typeface="Century Gothic"/>
              <a:cs typeface="Century Gothic"/>
              <a:sym typeface="Century Gothic"/>
            </a:endParaRPr>
          </a:p>
        </p:txBody>
      </p:sp>
      <p:grpSp>
        <p:nvGrpSpPr>
          <p:cNvPr id="207" name="Google Shape;207;p12"/>
          <p:cNvGrpSpPr/>
          <p:nvPr/>
        </p:nvGrpSpPr>
        <p:grpSpPr>
          <a:xfrm>
            <a:off x="2883646" y="4392752"/>
            <a:ext cx="6500616" cy="455128"/>
            <a:chOff x="2883646" y="4392752"/>
            <a:chExt cx="6500616" cy="455128"/>
          </a:xfrm>
        </p:grpSpPr>
        <p:sp>
          <p:nvSpPr>
            <p:cNvPr id="208" name="Google Shape;208;p12"/>
            <p:cNvSpPr txBox="1"/>
            <p:nvPr/>
          </p:nvSpPr>
          <p:spPr>
            <a:xfrm>
              <a:off x="2883646" y="4392755"/>
              <a:ext cx="61149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500</a:t>
              </a:r>
              <a:endParaRPr/>
            </a:p>
          </p:txBody>
        </p:sp>
        <p:sp>
          <p:nvSpPr>
            <p:cNvPr id="209" name="Google Shape;209;p12"/>
            <p:cNvSpPr txBox="1"/>
            <p:nvPr/>
          </p:nvSpPr>
          <p:spPr>
            <a:xfrm>
              <a:off x="4352226" y="4392754"/>
              <a:ext cx="61149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600</a:t>
              </a:r>
              <a:endParaRPr/>
            </a:p>
          </p:txBody>
        </p:sp>
        <p:sp>
          <p:nvSpPr>
            <p:cNvPr id="210" name="Google Shape;210;p12"/>
            <p:cNvSpPr txBox="1"/>
            <p:nvPr/>
          </p:nvSpPr>
          <p:spPr>
            <a:xfrm>
              <a:off x="5825739" y="4392754"/>
              <a:ext cx="61149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700</a:t>
              </a:r>
              <a:endParaRPr/>
            </a:p>
          </p:txBody>
        </p:sp>
        <p:sp>
          <p:nvSpPr>
            <p:cNvPr id="211" name="Google Shape;211;p12"/>
            <p:cNvSpPr txBox="1"/>
            <p:nvPr/>
          </p:nvSpPr>
          <p:spPr>
            <a:xfrm>
              <a:off x="7299252" y="4392753"/>
              <a:ext cx="61149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800</a:t>
              </a:r>
              <a:endParaRPr/>
            </a:p>
          </p:txBody>
        </p:sp>
        <p:sp>
          <p:nvSpPr>
            <p:cNvPr id="212" name="Google Shape;212;p12"/>
            <p:cNvSpPr txBox="1"/>
            <p:nvPr/>
          </p:nvSpPr>
          <p:spPr>
            <a:xfrm>
              <a:off x="8772765" y="4392752"/>
              <a:ext cx="61149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900</a:t>
              </a: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childTnLst>
              </p:cTn>
              <p:nextCondLst>
                <p:cond evt="onClick" delay="0">
                  <p:tgtEl>
                    <p:spTgt spid="19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219" name="Google Shape;219;p13" descr="Chart, timeline, box and whisker chart&#10;&#10;Description automatically generated"/>
          <p:cNvPicPr preferRelativeResize="0"/>
          <p:nvPr/>
        </p:nvPicPr>
        <p:blipFill rotWithShape="1">
          <a:blip r:embed="rId3">
            <a:alphaModFix/>
          </a:blip>
          <a:srcRect/>
          <a:stretch/>
        </p:blipFill>
        <p:spPr>
          <a:xfrm>
            <a:off x="263524" y="1077157"/>
            <a:ext cx="9848850" cy="49911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26" name="Google Shape;226;p14"/>
          <p:cNvSpPr txBox="1">
            <a:spLocks noGrp="1"/>
          </p:cNvSpPr>
          <p:nvPr>
            <p:ph type="body" idx="2"/>
          </p:nvPr>
        </p:nvSpPr>
        <p:spPr>
          <a:xfrm>
            <a:off x="263047" y="1176339"/>
            <a:ext cx="5832954" cy="160842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says the teddy has a mass of 650g.</a:t>
            </a:r>
            <a:endParaRPr/>
          </a:p>
          <a:p>
            <a:pPr marL="0" lvl="0" indent="0" algn="l" rtl="0">
              <a:lnSpc>
                <a:spcPct val="150000"/>
              </a:lnSpc>
              <a:spcBef>
                <a:spcPts val="1000"/>
              </a:spcBef>
              <a:spcAft>
                <a:spcPts val="0"/>
              </a:spcAft>
              <a:buClr>
                <a:srgbClr val="222222"/>
              </a:buClr>
              <a:buSzPts val="1800"/>
              <a:buNone/>
            </a:pPr>
            <a:r>
              <a:rPr lang="en-GB" b="1"/>
              <a:t>Do you agree?</a:t>
            </a:r>
            <a:endParaRPr/>
          </a:p>
        </p:txBody>
      </p:sp>
      <p:sp>
        <p:nvSpPr>
          <p:cNvPr id="227" name="Google Shape;227;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28" name="Google Shape;228;p14"/>
          <p:cNvSpPr txBox="1"/>
          <p:nvPr/>
        </p:nvSpPr>
        <p:spPr>
          <a:xfrm>
            <a:off x="263047" y="4585061"/>
            <a:ext cx="6484117" cy="17016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is wrong. The scales work like a number line. There are 10 intervals, each with a value of 100g.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arrow is pointing to the unmarked value between 600g and 800g. This would be 700g, not 650g.</a:t>
            </a:r>
            <a:endParaRPr/>
          </a:p>
        </p:txBody>
      </p:sp>
      <p:pic>
        <p:nvPicPr>
          <p:cNvPr id="229" name="Google Shape;229;p14"/>
          <p:cNvPicPr preferRelativeResize="0"/>
          <p:nvPr/>
        </p:nvPicPr>
        <p:blipFill rotWithShape="1">
          <a:blip r:embed="rId3">
            <a:alphaModFix/>
          </a:blip>
          <a:srcRect t="9835"/>
          <a:stretch/>
        </p:blipFill>
        <p:spPr>
          <a:xfrm>
            <a:off x="6927273" y="653143"/>
            <a:ext cx="2974109" cy="5821925"/>
          </a:xfrm>
          <a:prstGeom prst="rect">
            <a:avLst/>
          </a:prstGeom>
          <a:noFill/>
          <a:ln>
            <a:noFill/>
          </a:ln>
        </p:spPr>
      </p:pic>
      <p:pic>
        <p:nvPicPr>
          <p:cNvPr id="230" name="Google Shape;230;p14"/>
          <p:cNvPicPr preferRelativeResize="0"/>
          <p:nvPr/>
        </p:nvPicPr>
        <p:blipFill rotWithShape="1">
          <a:blip r:embed="rId4">
            <a:alphaModFix/>
          </a:blip>
          <a:srcRect/>
          <a:stretch/>
        </p:blipFill>
        <p:spPr>
          <a:xfrm>
            <a:off x="4765965" y="2883947"/>
            <a:ext cx="1812082" cy="1829495"/>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childTnLst>
              </p:cTn>
              <p:nextCondLst>
                <p:cond evt="onClick" delay="0">
                  <p:tgtEl>
                    <p:spTgt spid="22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Number lines to 100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body" idx="2"/>
          </p:nvPr>
        </p:nvSpPr>
        <p:spPr>
          <a:xfrm>
            <a:off x="263046" y="700645"/>
            <a:ext cx="11736887" cy="169619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Look at the number line. </a:t>
            </a:r>
            <a:endParaRPr/>
          </a:p>
          <a:p>
            <a:pPr marL="0" lvl="0" indent="0" algn="l" rtl="0">
              <a:lnSpc>
                <a:spcPct val="150000"/>
              </a:lnSpc>
              <a:spcBef>
                <a:spcPts val="1000"/>
              </a:spcBef>
              <a:spcAft>
                <a:spcPts val="0"/>
              </a:spcAft>
              <a:buClr>
                <a:srgbClr val="222222"/>
              </a:buClr>
              <a:buSzPts val="1800"/>
              <a:buNone/>
            </a:pPr>
            <a:r>
              <a:rPr lang="en-GB" b="1"/>
              <a:t>Which numbers are missing? </a:t>
            </a:r>
            <a:endParaRPr/>
          </a:p>
          <a:p>
            <a:pPr marL="0" lvl="0" indent="0" algn="l" rtl="0">
              <a:lnSpc>
                <a:spcPct val="150000"/>
              </a:lnSpc>
              <a:spcBef>
                <a:spcPts val="1000"/>
              </a:spcBef>
              <a:spcAft>
                <a:spcPts val="0"/>
              </a:spcAft>
              <a:buClr>
                <a:srgbClr val="222222"/>
              </a:buClr>
              <a:buSzPts val="1800"/>
              <a:buNone/>
            </a:pPr>
            <a:r>
              <a:rPr lang="en-GB" b="1"/>
              <a:t>How do you know? </a:t>
            </a:r>
            <a:endParaRPr/>
          </a:p>
        </p:txBody>
      </p:sp>
      <p:sp>
        <p:nvSpPr>
          <p:cNvPr id="242" name="Google Shape;242;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43" name="Google Shape;243;p16"/>
          <p:cNvGrpSpPr/>
          <p:nvPr/>
        </p:nvGrpSpPr>
        <p:grpSpPr>
          <a:xfrm>
            <a:off x="1434284" y="3213778"/>
            <a:ext cx="8885941" cy="676956"/>
            <a:chOff x="-209954" y="2634211"/>
            <a:chExt cx="9201554" cy="800942"/>
          </a:xfrm>
        </p:grpSpPr>
        <p:pic>
          <p:nvPicPr>
            <p:cNvPr id="244" name="Google Shape;244;p16"/>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45" name="Google Shape;245;p16"/>
            <p:cNvSpPr txBox="1"/>
            <p:nvPr/>
          </p:nvSpPr>
          <p:spPr>
            <a:xfrm>
              <a:off x="-209954" y="2888853"/>
              <a:ext cx="694562"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34</a:t>
              </a:r>
              <a:endParaRPr sz="1800">
                <a:solidFill>
                  <a:schemeClr val="dk1"/>
                </a:solidFill>
                <a:latin typeface="Nunito Sans"/>
                <a:ea typeface="Nunito Sans"/>
                <a:cs typeface="Nunito Sans"/>
                <a:sym typeface="Nunito Sans"/>
              </a:endParaRPr>
            </a:p>
          </p:txBody>
        </p:sp>
        <p:sp>
          <p:nvSpPr>
            <p:cNvPr id="246" name="Google Shape;246;p16"/>
            <p:cNvSpPr txBox="1"/>
            <p:nvPr/>
          </p:nvSpPr>
          <p:spPr>
            <a:xfrm>
              <a:off x="770108" y="2888853"/>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35</a:t>
              </a:r>
              <a:endParaRPr sz="1800">
                <a:solidFill>
                  <a:schemeClr val="dk1"/>
                </a:solidFill>
                <a:latin typeface="Nunito Sans"/>
                <a:ea typeface="Nunito Sans"/>
                <a:cs typeface="Nunito Sans"/>
                <a:sym typeface="Nunito Sans"/>
              </a:endParaRPr>
            </a:p>
          </p:txBody>
        </p:sp>
        <p:sp>
          <p:nvSpPr>
            <p:cNvPr id="247" name="Google Shape;247;p16"/>
            <p:cNvSpPr txBox="1"/>
            <p:nvPr/>
          </p:nvSpPr>
          <p:spPr>
            <a:xfrm>
              <a:off x="3408633" y="2888853"/>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38</a:t>
              </a:r>
              <a:endParaRPr sz="1800">
                <a:solidFill>
                  <a:schemeClr val="dk1"/>
                </a:solidFill>
                <a:latin typeface="Nunito Sans"/>
                <a:ea typeface="Nunito Sans"/>
                <a:cs typeface="Nunito Sans"/>
                <a:sym typeface="Nunito Sans"/>
              </a:endParaRPr>
            </a:p>
          </p:txBody>
        </p:sp>
        <p:sp>
          <p:nvSpPr>
            <p:cNvPr id="248" name="Google Shape;248;p16"/>
            <p:cNvSpPr txBox="1"/>
            <p:nvPr/>
          </p:nvSpPr>
          <p:spPr>
            <a:xfrm>
              <a:off x="6083508" y="2888853"/>
              <a:ext cx="5508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41</a:t>
              </a:r>
              <a:endParaRPr sz="1800">
                <a:solidFill>
                  <a:schemeClr val="dk1"/>
                </a:solidFill>
                <a:latin typeface="Nunito Sans"/>
                <a:ea typeface="Nunito Sans"/>
                <a:cs typeface="Nunito Sans"/>
                <a:sym typeface="Nunito Sans"/>
              </a:endParaRPr>
            </a:p>
          </p:txBody>
        </p:sp>
      </p:grpSp>
      <p:sp>
        <p:nvSpPr>
          <p:cNvPr id="249" name="Google Shape;249;p16"/>
          <p:cNvSpPr/>
          <p:nvPr/>
        </p:nvSpPr>
        <p:spPr>
          <a:xfrm>
            <a:off x="3233092" y="350412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50" name="Google Shape;250;p16"/>
          <p:cNvSpPr/>
          <p:nvPr/>
        </p:nvSpPr>
        <p:spPr>
          <a:xfrm>
            <a:off x="4086805" y="350412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51" name="Google Shape;251;p16"/>
          <p:cNvSpPr/>
          <p:nvPr/>
        </p:nvSpPr>
        <p:spPr>
          <a:xfrm>
            <a:off x="5802100" y="350412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52" name="Google Shape;252;p16"/>
          <p:cNvSpPr/>
          <p:nvPr/>
        </p:nvSpPr>
        <p:spPr>
          <a:xfrm>
            <a:off x="6655813" y="350412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53" name="Google Shape;253;p16"/>
          <p:cNvSpPr/>
          <p:nvPr/>
        </p:nvSpPr>
        <p:spPr>
          <a:xfrm>
            <a:off x="8375380" y="350412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54" name="Google Shape;254;p16"/>
          <p:cNvSpPr/>
          <p:nvPr/>
        </p:nvSpPr>
        <p:spPr>
          <a:xfrm>
            <a:off x="9229093" y="350412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255" name="Google Shape;255;p16"/>
          <p:cNvSpPr/>
          <p:nvPr/>
        </p:nvSpPr>
        <p:spPr>
          <a:xfrm>
            <a:off x="10069969" y="3504126"/>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256" name="Google Shape;256;p16"/>
          <p:cNvGrpSpPr/>
          <p:nvPr/>
        </p:nvGrpSpPr>
        <p:grpSpPr>
          <a:xfrm>
            <a:off x="3233092" y="3548185"/>
            <a:ext cx="7360071" cy="455125"/>
            <a:chOff x="3233092" y="3548185"/>
            <a:chExt cx="7360071" cy="455125"/>
          </a:xfrm>
        </p:grpSpPr>
        <p:sp>
          <p:nvSpPr>
            <p:cNvPr id="257" name="Google Shape;257;p16"/>
            <p:cNvSpPr txBox="1"/>
            <p:nvPr/>
          </p:nvSpPr>
          <p:spPr>
            <a:xfrm>
              <a:off x="3233092" y="3548185"/>
              <a:ext cx="5103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36</a:t>
              </a:r>
              <a:endParaRPr/>
            </a:p>
          </p:txBody>
        </p:sp>
        <p:sp>
          <p:nvSpPr>
            <p:cNvPr id="258" name="Google Shape;258;p16"/>
            <p:cNvSpPr txBox="1"/>
            <p:nvPr/>
          </p:nvSpPr>
          <p:spPr>
            <a:xfrm>
              <a:off x="4089405" y="3548185"/>
              <a:ext cx="5103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37</a:t>
              </a:r>
              <a:endParaRPr/>
            </a:p>
          </p:txBody>
        </p:sp>
        <p:sp>
          <p:nvSpPr>
            <p:cNvPr id="259" name="Google Shape;259;p16"/>
            <p:cNvSpPr txBox="1"/>
            <p:nvPr/>
          </p:nvSpPr>
          <p:spPr>
            <a:xfrm>
              <a:off x="5796262" y="3548185"/>
              <a:ext cx="5103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39</a:t>
              </a:r>
              <a:endParaRPr/>
            </a:p>
          </p:txBody>
        </p:sp>
        <p:sp>
          <p:nvSpPr>
            <p:cNvPr id="260" name="Google Shape;260;p16"/>
            <p:cNvSpPr txBox="1"/>
            <p:nvPr/>
          </p:nvSpPr>
          <p:spPr>
            <a:xfrm>
              <a:off x="6652575" y="3548185"/>
              <a:ext cx="5103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40</a:t>
              </a:r>
              <a:endParaRPr/>
            </a:p>
          </p:txBody>
        </p:sp>
        <p:sp>
          <p:nvSpPr>
            <p:cNvPr id="261" name="Google Shape;261;p16"/>
            <p:cNvSpPr txBox="1"/>
            <p:nvPr/>
          </p:nvSpPr>
          <p:spPr>
            <a:xfrm>
              <a:off x="8385547" y="3548185"/>
              <a:ext cx="5103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42</a:t>
              </a:r>
              <a:endParaRPr/>
            </a:p>
          </p:txBody>
        </p:sp>
        <p:sp>
          <p:nvSpPr>
            <p:cNvPr id="262" name="Google Shape;262;p16"/>
            <p:cNvSpPr txBox="1"/>
            <p:nvPr/>
          </p:nvSpPr>
          <p:spPr>
            <a:xfrm>
              <a:off x="9241860" y="3548185"/>
              <a:ext cx="5103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43</a:t>
              </a:r>
              <a:endParaRPr/>
            </a:p>
          </p:txBody>
        </p:sp>
        <p:sp>
          <p:nvSpPr>
            <p:cNvPr id="263" name="Google Shape;263;p16"/>
            <p:cNvSpPr txBox="1"/>
            <p:nvPr/>
          </p:nvSpPr>
          <p:spPr>
            <a:xfrm>
              <a:off x="10082806" y="3548185"/>
              <a:ext cx="51035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44</a:t>
              </a: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childTnLst>
              </p:cTn>
              <p:nextCondLst>
                <p:cond evt="onClick" delay="0">
                  <p:tgtEl>
                    <p:spTgt spid="24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body" idx="2"/>
          </p:nvPr>
        </p:nvSpPr>
        <p:spPr>
          <a:xfrm>
            <a:off x="263046" y="700644"/>
            <a:ext cx="11736887" cy="7050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could you calculate the missing numbers on this number line? </a:t>
            </a:r>
            <a:endParaRPr/>
          </a:p>
        </p:txBody>
      </p:sp>
      <p:grpSp>
        <p:nvGrpSpPr>
          <p:cNvPr id="270" name="Google Shape;270;p17"/>
          <p:cNvGrpSpPr/>
          <p:nvPr/>
        </p:nvGrpSpPr>
        <p:grpSpPr>
          <a:xfrm>
            <a:off x="565383" y="3429000"/>
            <a:ext cx="11363571" cy="710761"/>
            <a:chOff x="0" y="2634211"/>
            <a:chExt cx="9364716" cy="840939"/>
          </a:xfrm>
        </p:grpSpPr>
        <p:pic>
          <p:nvPicPr>
            <p:cNvPr id="271" name="Google Shape;271;p17"/>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272" name="Google Shape;272;p17"/>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273" name="Google Shape;273;p17"/>
            <p:cNvSpPr txBox="1"/>
            <p:nvPr/>
          </p:nvSpPr>
          <p:spPr>
            <a:xfrm>
              <a:off x="8683874" y="2928850"/>
              <a:ext cx="680842"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a:t>
              </a:r>
              <a:endParaRPr sz="1800">
                <a:solidFill>
                  <a:schemeClr val="dk1"/>
                </a:solidFill>
                <a:latin typeface="Nunito Sans"/>
                <a:ea typeface="Nunito Sans"/>
                <a:cs typeface="Nunito Sans"/>
                <a:sym typeface="Nunito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Missing numbers on a number line to 100</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Missing numbers on a number line (not 10 intervals)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Missing numbers on different number lines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Identify the value (including 50s)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Identify the value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Missing numbers on a number line (not starting with 0)</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Missing numbers on a number line (not starting with 0)</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number lines to 100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8706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are ten tens in one hundred. </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are one hundred ones in one hundred. </a:t>
            </a:r>
            <a:endParaRPr/>
          </a:p>
        </p:txBody>
      </p:sp>
      <p:graphicFrame>
        <p:nvGraphicFramePr>
          <p:cNvPr id="63" name="Google Shape;63;p3"/>
          <p:cNvGraphicFramePr/>
          <p:nvPr>
            <p:extLst>
              <p:ext uri="{D42A27DB-BD31-4B8C-83A1-F6EECF244321}">
                <p14:modId xmlns:p14="http://schemas.microsoft.com/office/powerpoint/2010/main" val="306531265"/>
              </p:ext>
            </p:extLst>
          </p:nvPr>
        </p:nvGraphicFramePr>
        <p:xfrm>
          <a:off x="263524" y="1155866"/>
          <a:ext cx="11736400" cy="1107470"/>
        </p:xfrm>
        <a:graphic>
          <a:graphicData uri="http://schemas.openxmlformats.org/drawingml/2006/table">
            <a:tbl>
              <a:tblPr firstRow="1" bandRow="1">
                <a:noFill/>
                <a:tableStyleId>{01F9AFF2-DF08-4525-9101-D6BAD7882FE1}</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hundred(s)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number line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sequence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interval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divisions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increments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64984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 is the arrow pointing to?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500</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550</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650</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505</a:t>
            </a:r>
            <a:endParaRPr/>
          </a:p>
        </p:txBody>
      </p:sp>
      <p:grpSp>
        <p:nvGrpSpPr>
          <p:cNvPr id="74" name="Google Shape;74;p4"/>
          <p:cNvGrpSpPr/>
          <p:nvPr/>
        </p:nvGrpSpPr>
        <p:grpSpPr>
          <a:xfrm>
            <a:off x="1673987" y="2557742"/>
            <a:ext cx="9413768" cy="683656"/>
            <a:chOff x="1148440" y="3674546"/>
            <a:chExt cx="9413768" cy="683656"/>
          </a:xfrm>
        </p:grpSpPr>
        <p:pic>
          <p:nvPicPr>
            <p:cNvPr id="75" name="Google Shape;75;p4"/>
            <p:cNvPicPr preferRelativeResize="0"/>
            <p:nvPr/>
          </p:nvPicPr>
          <p:blipFill rotWithShape="1">
            <a:blip r:embed="rId3">
              <a:alphaModFix/>
            </a:blip>
            <a:srcRect/>
            <a:stretch/>
          </p:blipFill>
          <p:spPr>
            <a:xfrm>
              <a:off x="1316182" y="3674546"/>
              <a:ext cx="8839200" cy="294640"/>
            </a:xfrm>
            <a:prstGeom prst="rect">
              <a:avLst/>
            </a:prstGeom>
            <a:noFill/>
            <a:ln>
              <a:noFill/>
            </a:ln>
          </p:spPr>
        </p:pic>
        <p:sp>
          <p:nvSpPr>
            <p:cNvPr id="76" name="Google Shape;76;p4"/>
            <p:cNvSpPr txBox="1"/>
            <p:nvPr/>
          </p:nvSpPr>
          <p:spPr>
            <a:xfrm>
              <a:off x="1148440" y="3896470"/>
              <a:ext cx="335484" cy="46173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77" name="Google Shape;77;p4"/>
            <p:cNvSpPr txBox="1"/>
            <p:nvPr/>
          </p:nvSpPr>
          <p:spPr>
            <a:xfrm>
              <a:off x="9748555" y="3896470"/>
              <a:ext cx="813653"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1,000</a:t>
              </a:r>
              <a:endParaRPr sz="1800">
                <a:solidFill>
                  <a:schemeClr val="dk1"/>
                </a:solidFill>
                <a:latin typeface="Nunito Sans"/>
                <a:ea typeface="Nunito Sans"/>
                <a:cs typeface="Nunito Sans"/>
                <a:sym typeface="Nunito Sans"/>
              </a:endParaRPr>
            </a:p>
          </p:txBody>
        </p:sp>
      </p:grpSp>
      <p:sp>
        <p:nvSpPr>
          <p:cNvPr id="78" name="Google Shape;78;p4"/>
          <p:cNvSpPr/>
          <p:nvPr/>
        </p:nvSpPr>
        <p:spPr>
          <a:xfrm rot="5400000">
            <a:off x="6288002" y="1927639"/>
            <a:ext cx="801889" cy="420961"/>
          </a:xfrm>
          <a:prstGeom prst="rightArrow">
            <a:avLst>
              <a:gd name="adj1" fmla="val 50000"/>
              <a:gd name="adj2" fmla="val 50000"/>
            </a:avLst>
          </a:prstGeom>
          <a:solidFill>
            <a:srgbClr val="CCD4F4"/>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use a number line to 1,000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0" name="Google Shape;90;p6"/>
          <p:cNvSpPr txBox="1">
            <a:spLocks noGrp="1"/>
          </p:cNvSpPr>
          <p:nvPr>
            <p:ph type="body" idx="2"/>
          </p:nvPr>
        </p:nvSpPr>
        <p:spPr>
          <a:xfrm>
            <a:off x="263046" y="1176339"/>
            <a:ext cx="11736887" cy="11096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numbers would complete the number line? </a:t>
            </a:r>
            <a:endParaRPr/>
          </a:p>
          <a:p>
            <a:pPr marL="0" lvl="0" indent="0" algn="l" rtl="0">
              <a:lnSpc>
                <a:spcPct val="150000"/>
              </a:lnSpc>
              <a:spcBef>
                <a:spcPts val="1000"/>
              </a:spcBef>
              <a:spcAft>
                <a:spcPts val="0"/>
              </a:spcAft>
              <a:buClr>
                <a:srgbClr val="222222"/>
              </a:buClr>
              <a:buSzPts val="1800"/>
              <a:buNone/>
            </a:pPr>
            <a:r>
              <a:rPr lang="en-GB"/>
              <a:t>Explain your answer. </a:t>
            </a:r>
            <a:endParaRPr/>
          </a:p>
        </p:txBody>
      </p:sp>
      <p:sp>
        <p:nvSpPr>
          <p:cNvPr id="91" name="Google Shape;91;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92" name="Google Shape;92;p6"/>
          <p:cNvGrpSpPr/>
          <p:nvPr/>
        </p:nvGrpSpPr>
        <p:grpSpPr>
          <a:xfrm>
            <a:off x="1943148" y="3073619"/>
            <a:ext cx="8998078" cy="710761"/>
            <a:chOff x="0" y="2634211"/>
            <a:chExt cx="9317674" cy="840939"/>
          </a:xfrm>
        </p:grpSpPr>
        <p:pic>
          <p:nvPicPr>
            <p:cNvPr id="93" name="Google Shape;93;p6"/>
            <p:cNvPicPr preferRelativeResize="0"/>
            <p:nvPr/>
          </p:nvPicPr>
          <p:blipFill rotWithShape="1">
            <a:blip r:embed="rId3">
              <a:alphaModFix/>
            </a:blip>
            <a:srcRect/>
            <a:stretch/>
          </p:blipFill>
          <p:spPr>
            <a:xfrm>
              <a:off x="152400" y="2634211"/>
              <a:ext cx="8839200" cy="294640"/>
            </a:xfrm>
            <a:prstGeom prst="rect">
              <a:avLst/>
            </a:prstGeom>
            <a:noFill/>
            <a:ln>
              <a:noFill/>
            </a:ln>
          </p:spPr>
        </p:pic>
        <p:sp>
          <p:nvSpPr>
            <p:cNvPr id="94" name="Google Shape;94;p6"/>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95" name="Google Shape;95;p6"/>
            <p:cNvSpPr txBox="1"/>
            <p:nvPr/>
          </p:nvSpPr>
          <p:spPr>
            <a:xfrm>
              <a:off x="8665526" y="2927580"/>
              <a:ext cx="652148"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a:t>
              </a:r>
              <a:endParaRPr sz="1800">
                <a:solidFill>
                  <a:schemeClr val="dk1"/>
                </a:solidFill>
                <a:latin typeface="Nunito Sans"/>
                <a:ea typeface="Nunito Sans"/>
                <a:cs typeface="Nunito Sans"/>
                <a:sym typeface="Nunito Sans"/>
              </a:endParaRPr>
            </a:p>
          </p:txBody>
        </p:sp>
        <p:sp>
          <p:nvSpPr>
            <p:cNvPr id="96" name="Google Shape;96;p6"/>
            <p:cNvSpPr txBox="1"/>
            <p:nvPr/>
          </p:nvSpPr>
          <p:spPr>
            <a:xfrm>
              <a:off x="5104583" y="2927581"/>
              <a:ext cx="652148"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60</a:t>
              </a:r>
              <a:endParaRPr sz="1800">
                <a:solidFill>
                  <a:schemeClr val="dk1"/>
                </a:solidFill>
                <a:latin typeface="Nunito Sans"/>
                <a:ea typeface="Nunito Sans"/>
                <a:cs typeface="Nunito Sans"/>
                <a:sym typeface="Nunito Sans"/>
              </a:endParaRPr>
            </a:p>
          </p:txBody>
        </p:sp>
        <p:sp>
          <p:nvSpPr>
            <p:cNvPr id="97" name="Google Shape;97;p6"/>
            <p:cNvSpPr txBox="1"/>
            <p:nvPr/>
          </p:nvSpPr>
          <p:spPr>
            <a:xfrm>
              <a:off x="1650270" y="2927580"/>
              <a:ext cx="652148"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20</a:t>
              </a:r>
              <a:endParaRPr sz="1800">
                <a:solidFill>
                  <a:schemeClr val="dk1"/>
                </a:solidFill>
                <a:latin typeface="Nunito Sans"/>
                <a:ea typeface="Nunito Sans"/>
                <a:cs typeface="Nunito Sans"/>
                <a:sym typeface="Nunito Sans"/>
              </a:endParaRPr>
            </a:p>
          </p:txBody>
        </p:sp>
      </p:grpSp>
      <p:sp>
        <p:nvSpPr>
          <p:cNvPr id="98" name="Google Shape;98;p6"/>
          <p:cNvSpPr/>
          <p:nvPr/>
        </p:nvSpPr>
        <p:spPr>
          <a:xfrm>
            <a:off x="2699032"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99" name="Google Shape;99;p6"/>
          <p:cNvSpPr/>
          <p:nvPr/>
        </p:nvSpPr>
        <p:spPr>
          <a:xfrm>
            <a:off x="4418139"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00" name="Google Shape;100;p6"/>
          <p:cNvSpPr/>
          <p:nvPr/>
        </p:nvSpPr>
        <p:spPr>
          <a:xfrm>
            <a:off x="5245961"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01" name="Google Shape;101;p6"/>
          <p:cNvSpPr/>
          <p:nvPr/>
        </p:nvSpPr>
        <p:spPr>
          <a:xfrm>
            <a:off x="6117634"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02" name="Google Shape;102;p6"/>
          <p:cNvSpPr/>
          <p:nvPr/>
        </p:nvSpPr>
        <p:spPr>
          <a:xfrm>
            <a:off x="7800111" y="3368989"/>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03" name="Google Shape;103;p6"/>
          <p:cNvSpPr/>
          <p:nvPr/>
        </p:nvSpPr>
        <p:spPr>
          <a:xfrm>
            <a:off x="8684389"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04" name="Google Shape;104;p6"/>
          <p:cNvSpPr/>
          <p:nvPr/>
        </p:nvSpPr>
        <p:spPr>
          <a:xfrm>
            <a:off x="9527316"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105" name="Google Shape;105;p6"/>
          <p:cNvGrpSpPr/>
          <p:nvPr/>
        </p:nvGrpSpPr>
        <p:grpSpPr>
          <a:xfrm>
            <a:off x="2716368" y="3395398"/>
            <a:ext cx="7296046" cy="455128"/>
            <a:chOff x="2716368" y="3395398"/>
            <a:chExt cx="7296046" cy="455128"/>
          </a:xfrm>
        </p:grpSpPr>
        <p:sp>
          <p:nvSpPr>
            <p:cNvPr id="106" name="Google Shape;106;p6"/>
            <p:cNvSpPr txBox="1"/>
            <p:nvPr/>
          </p:nvSpPr>
          <p:spPr>
            <a:xfrm>
              <a:off x="2716368" y="3395401"/>
              <a:ext cx="46968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10</a:t>
              </a:r>
              <a:endParaRPr/>
            </a:p>
          </p:txBody>
        </p:sp>
        <p:sp>
          <p:nvSpPr>
            <p:cNvPr id="107" name="Google Shape;107;p6"/>
            <p:cNvSpPr txBox="1"/>
            <p:nvPr/>
          </p:nvSpPr>
          <p:spPr>
            <a:xfrm>
              <a:off x="4436325" y="3395401"/>
              <a:ext cx="46968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30</a:t>
              </a:r>
              <a:endParaRPr/>
            </a:p>
          </p:txBody>
        </p:sp>
        <p:sp>
          <p:nvSpPr>
            <p:cNvPr id="108" name="Google Shape;108;p6"/>
            <p:cNvSpPr txBox="1"/>
            <p:nvPr/>
          </p:nvSpPr>
          <p:spPr>
            <a:xfrm>
              <a:off x="5264180" y="3395400"/>
              <a:ext cx="46968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40</a:t>
              </a:r>
              <a:endParaRPr/>
            </a:p>
          </p:txBody>
        </p:sp>
        <p:sp>
          <p:nvSpPr>
            <p:cNvPr id="109" name="Google Shape;109;p6"/>
            <p:cNvSpPr txBox="1"/>
            <p:nvPr/>
          </p:nvSpPr>
          <p:spPr>
            <a:xfrm>
              <a:off x="6137246" y="3395400"/>
              <a:ext cx="46968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50</a:t>
              </a:r>
              <a:endParaRPr/>
            </a:p>
          </p:txBody>
        </p:sp>
        <p:sp>
          <p:nvSpPr>
            <p:cNvPr id="110" name="Google Shape;110;p6"/>
            <p:cNvSpPr txBox="1"/>
            <p:nvPr/>
          </p:nvSpPr>
          <p:spPr>
            <a:xfrm>
              <a:off x="7815522" y="3395400"/>
              <a:ext cx="46968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70</a:t>
              </a:r>
              <a:endParaRPr/>
            </a:p>
          </p:txBody>
        </p:sp>
        <p:sp>
          <p:nvSpPr>
            <p:cNvPr id="111" name="Google Shape;111;p6"/>
            <p:cNvSpPr txBox="1"/>
            <p:nvPr/>
          </p:nvSpPr>
          <p:spPr>
            <a:xfrm>
              <a:off x="8699800" y="3395399"/>
              <a:ext cx="46968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80</a:t>
              </a:r>
              <a:endParaRPr/>
            </a:p>
          </p:txBody>
        </p:sp>
        <p:sp>
          <p:nvSpPr>
            <p:cNvPr id="112" name="Google Shape;112;p6"/>
            <p:cNvSpPr txBox="1"/>
            <p:nvPr/>
          </p:nvSpPr>
          <p:spPr>
            <a:xfrm>
              <a:off x="9542727" y="3395398"/>
              <a:ext cx="469687" cy="45512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90</a:t>
              </a: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childTnLst>
              </p:cTn>
              <p:nextCondLst>
                <p:cond evt="onClick" delay="0">
                  <p:tgtEl>
                    <p:spTgt spid="9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19" name="Google Shape;119;p7"/>
          <p:cNvSpPr txBox="1">
            <a:spLocks noGrp="1"/>
          </p:cNvSpPr>
          <p:nvPr>
            <p:ph type="body" idx="2"/>
          </p:nvPr>
        </p:nvSpPr>
        <p:spPr>
          <a:xfrm>
            <a:off x="263046" y="1176339"/>
            <a:ext cx="11736887" cy="113872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only has the start and end numbers marked on the number line. </a:t>
            </a:r>
            <a:endParaRPr/>
          </a:p>
          <a:p>
            <a:pPr marL="0" lvl="0" indent="0" algn="l" rtl="0">
              <a:lnSpc>
                <a:spcPct val="150000"/>
              </a:lnSpc>
              <a:spcBef>
                <a:spcPts val="1000"/>
              </a:spcBef>
              <a:spcAft>
                <a:spcPts val="0"/>
              </a:spcAft>
              <a:buClr>
                <a:srgbClr val="222222"/>
              </a:buClr>
              <a:buSzPts val="1800"/>
              <a:buNone/>
            </a:pPr>
            <a:r>
              <a:rPr lang="en-GB"/>
              <a:t>Explain </a:t>
            </a:r>
            <a:r>
              <a:rPr lang="en-GB" b="1"/>
              <a:t>how </a:t>
            </a:r>
            <a:r>
              <a:rPr lang="en-GB"/>
              <a:t>they can use this to find the value of each interval. </a:t>
            </a:r>
            <a:endParaRPr/>
          </a:p>
        </p:txBody>
      </p:sp>
      <p:sp>
        <p:nvSpPr>
          <p:cNvPr id="120" name="Google Shape;120;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21" name="Google Shape;121;p7"/>
          <p:cNvSpPr txBox="1"/>
          <p:nvPr/>
        </p:nvSpPr>
        <p:spPr>
          <a:xfrm>
            <a:off x="263046" y="3971090"/>
            <a:ext cx="11402481" cy="21171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First, it needs to find the difference between the start and end number. Then it needs to count how many intervals there are and divide the difference by the number of intervals.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difference between 1,000 and 0 is 1,000.</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4 intervals.</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1,000 ÷ 4 = 250</a:t>
            </a:r>
            <a:endParaRPr/>
          </a:p>
        </p:txBody>
      </p:sp>
      <p:pic>
        <p:nvPicPr>
          <p:cNvPr id="122" name="Google Shape;122;p7"/>
          <p:cNvPicPr preferRelativeResize="0"/>
          <p:nvPr/>
        </p:nvPicPr>
        <p:blipFill rotWithShape="1">
          <a:blip r:embed="rId3">
            <a:alphaModFix/>
          </a:blip>
          <a:srcRect/>
          <a:stretch/>
        </p:blipFill>
        <p:spPr>
          <a:xfrm>
            <a:off x="10438399" y="4542732"/>
            <a:ext cx="1511380" cy="1545541"/>
          </a:xfrm>
          <a:prstGeom prst="rect">
            <a:avLst/>
          </a:prstGeom>
          <a:noFill/>
          <a:ln>
            <a:noFill/>
          </a:ln>
        </p:spPr>
      </p:pic>
      <p:grpSp>
        <p:nvGrpSpPr>
          <p:cNvPr id="123" name="Google Shape;123;p7"/>
          <p:cNvGrpSpPr/>
          <p:nvPr/>
        </p:nvGrpSpPr>
        <p:grpSpPr>
          <a:xfrm>
            <a:off x="1372650" y="2968790"/>
            <a:ext cx="9446699" cy="790423"/>
            <a:chOff x="1059965" y="4264579"/>
            <a:chExt cx="9446699" cy="790423"/>
          </a:xfrm>
        </p:grpSpPr>
        <p:sp>
          <p:nvSpPr>
            <p:cNvPr id="124" name="Google Shape;124;p7"/>
            <p:cNvSpPr txBox="1"/>
            <p:nvPr/>
          </p:nvSpPr>
          <p:spPr>
            <a:xfrm>
              <a:off x="1059965" y="4593270"/>
              <a:ext cx="335484" cy="46173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125" name="Google Shape;125;p7"/>
            <p:cNvSpPr txBox="1"/>
            <p:nvPr/>
          </p:nvSpPr>
          <p:spPr>
            <a:xfrm>
              <a:off x="9617157" y="4593270"/>
              <a:ext cx="889507" cy="46163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1,000</a:t>
              </a:r>
              <a:endParaRPr sz="1800">
                <a:solidFill>
                  <a:schemeClr val="dk1"/>
                </a:solidFill>
                <a:latin typeface="Nunito Sans"/>
                <a:ea typeface="Nunito Sans"/>
                <a:cs typeface="Nunito Sans"/>
                <a:sym typeface="Nunito Sans"/>
              </a:endParaRPr>
            </a:p>
          </p:txBody>
        </p:sp>
        <p:pic>
          <p:nvPicPr>
            <p:cNvPr id="126" name="Google Shape;126;p7"/>
            <p:cNvPicPr preferRelativeResize="0"/>
            <p:nvPr/>
          </p:nvPicPr>
          <p:blipFill rotWithShape="1">
            <a:blip r:embed="rId4">
              <a:alphaModFix/>
            </a:blip>
            <a:srcRect/>
            <a:stretch/>
          </p:blipFill>
          <p:spPr>
            <a:xfrm>
              <a:off x="1218292" y="4264579"/>
              <a:ext cx="8839200" cy="300199"/>
            </a:xfrm>
            <a:prstGeom prst="rect">
              <a:avLst/>
            </a:prstGeom>
            <a:noFill/>
            <a:ln>
              <a:noFill/>
            </a:ln>
          </p:spPr>
        </p:pic>
      </p:grpSp>
      <p:grpSp>
        <p:nvGrpSpPr>
          <p:cNvPr id="127" name="Google Shape;127;p7"/>
          <p:cNvGrpSpPr/>
          <p:nvPr/>
        </p:nvGrpSpPr>
        <p:grpSpPr>
          <a:xfrm>
            <a:off x="1622114" y="3028137"/>
            <a:ext cx="6961699" cy="684827"/>
            <a:chOff x="1622114" y="3028137"/>
            <a:chExt cx="6961699" cy="684827"/>
          </a:xfrm>
        </p:grpSpPr>
        <p:sp>
          <p:nvSpPr>
            <p:cNvPr id="128" name="Google Shape;128;p7"/>
            <p:cNvSpPr/>
            <p:nvPr/>
          </p:nvSpPr>
          <p:spPr>
            <a:xfrm>
              <a:off x="1622114" y="3028137"/>
              <a:ext cx="2049341" cy="132317"/>
            </a:xfrm>
            <a:prstGeom prst="rect">
              <a:avLst/>
            </a:prstGeom>
            <a:solidFill>
              <a:srgbClr val="43A047"/>
            </a:solidFill>
            <a:ln w="127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7"/>
            <p:cNvSpPr txBox="1"/>
            <p:nvPr/>
          </p:nvSpPr>
          <p:spPr>
            <a:xfrm>
              <a:off x="1988693" y="3219680"/>
              <a:ext cx="131618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1 interval</a:t>
              </a:r>
              <a:endParaRPr sz="1800">
                <a:solidFill>
                  <a:schemeClr val="dk1"/>
                </a:solidFill>
                <a:latin typeface="Calibri"/>
                <a:ea typeface="Calibri"/>
                <a:cs typeface="Calibri"/>
                <a:sym typeface="Calibri"/>
              </a:endParaRPr>
            </a:p>
          </p:txBody>
        </p:sp>
        <p:sp>
          <p:nvSpPr>
            <p:cNvPr id="130" name="Google Shape;130;p7"/>
            <p:cNvSpPr txBox="1"/>
            <p:nvPr/>
          </p:nvSpPr>
          <p:spPr>
            <a:xfrm>
              <a:off x="3291020" y="3343632"/>
              <a:ext cx="88950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250</a:t>
              </a:r>
              <a:endParaRPr sz="1800">
                <a:solidFill>
                  <a:schemeClr val="dk1"/>
                </a:solidFill>
                <a:latin typeface="Calibri"/>
                <a:ea typeface="Calibri"/>
                <a:cs typeface="Calibri"/>
                <a:sym typeface="Calibri"/>
              </a:endParaRPr>
            </a:p>
          </p:txBody>
        </p:sp>
        <p:sp>
          <p:nvSpPr>
            <p:cNvPr id="131" name="Google Shape;131;p7"/>
            <p:cNvSpPr txBox="1"/>
            <p:nvPr/>
          </p:nvSpPr>
          <p:spPr>
            <a:xfrm>
              <a:off x="5519532" y="3342449"/>
              <a:ext cx="88950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500</a:t>
              </a:r>
              <a:endParaRPr sz="1800">
                <a:solidFill>
                  <a:schemeClr val="dk1"/>
                </a:solidFill>
                <a:latin typeface="Calibri"/>
                <a:ea typeface="Calibri"/>
                <a:cs typeface="Calibri"/>
                <a:sym typeface="Calibri"/>
              </a:endParaRPr>
            </a:p>
          </p:txBody>
        </p:sp>
        <p:sp>
          <p:nvSpPr>
            <p:cNvPr id="132" name="Google Shape;132;p7"/>
            <p:cNvSpPr txBox="1"/>
            <p:nvPr/>
          </p:nvSpPr>
          <p:spPr>
            <a:xfrm>
              <a:off x="7694306" y="3342449"/>
              <a:ext cx="88950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43A047"/>
                  </a:solidFill>
                  <a:latin typeface="Century Gothic"/>
                  <a:ea typeface="Century Gothic"/>
                  <a:cs typeface="Century Gothic"/>
                  <a:sym typeface="Century Gothic"/>
                </a:rPr>
                <a:t>750</a:t>
              </a: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childTnLst>
                          </p:cTn>
                        </p:par>
                      </p:childTnLst>
                    </p:cTn>
                  </p:par>
                </p:childTnLst>
              </p:cTn>
              <p:nextCondLst>
                <p:cond evt="onClick" delay="0">
                  <p:tgtEl>
                    <p:spTgt spid="1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39" name="Google Shape;139;p8"/>
          <p:cNvSpPr txBox="1">
            <a:spLocks noGrp="1"/>
          </p:cNvSpPr>
          <p:nvPr>
            <p:ph type="body" idx="2"/>
          </p:nvPr>
        </p:nvSpPr>
        <p:spPr>
          <a:xfrm>
            <a:off x="263046" y="1176339"/>
            <a:ext cx="11736887" cy="17192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has a number line. </a:t>
            </a:r>
            <a:endParaRPr/>
          </a:p>
          <a:p>
            <a:pPr marL="0" lvl="0" indent="0" algn="l" rtl="0">
              <a:lnSpc>
                <a:spcPct val="150000"/>
              </a:lnSpc>
              <a:spcBef>
                <a:spcPts val="1000"/>
              </a:spcBef>
              <a:spcAft>
                <a:spcPts val="0"/>
              </a:spcAft>
              <a:buClr>
                <a:srgbClr val="222222"/>
              </a:buClr>
              <a:buSzPts val="1800"/>
              <a:buNone/>
            </a:pPr>
            <a:r>
              <a:rPr lang="en-GB"/>
              <a:t>It needs to mark any two missing numbers on the number line. </a:t>
            </a:r>
            <a:endParaRPr/>
          </a:p>
          <a:p>
            <a:pPr marL="0" lvl="0" indent="0" algn="l" rtl="0">
              <a:lnSpc>
                <a:spcPct val="150000"/>
              </a:lnSpc>
              <a:spcBef>
                <a:spcPts val="1000"/>
              </a:spcBef>
              <a:spcAft>
                <a:spcPts val="0"/>
              </a:spcAft>
              <a:buClr>
                <a:srgbClr val="222222"/>
              </a:buClr>
              <a:buSzPts val="1800"/>
              <a:buNone/>
            </a:pPr>
            <a:r>
              <a:rPr lang="en-GB" b="1"/>
              <a:t>Which two numbers could it mark on the number line? </a:t>
            </a:r>
            <a:endParaRPr/>
          </a:p>
        </p:txBody>
      </p:sp>
      <p:sp>
        <p:nvSpPr>
          <p:cNvPr id="140" name="Google Shape;140;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41" name="Google Shape;141;p8"/>
          <p:cNvSpPr txBox="1"/>
          <p:nvPr/>
        </p:nvSpPr>
        <p:spPr>
          <a:xfrm>
            <a:off x="263046" y="4301738"/>
            <a:ext cx="1021269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 Mathling could mark any two of the given numbers on the number line. </a:t>
            </a:r>
            <a:endParaRPr/>
          </a:p>
        </p:txBody>
      </p:sp>
      <p:grpSp>
        <p:nvGrpSpPr>
          <p:cNvPr id="142" name="Google Shape;142;p8"/>
          <p:cNvGrpSpPr/>
          <p:nvPr/>
        </p:nvGrpSpPr>
        <p:grpSpPr>
          <a:xfrm>
            <a:off x="1943148" y="3282395"/>
            <a:ext cx="9442259" cy="501989"/>
            <a:chOff x="0" y="2881221"/>
            <a:chExt cx="9777632" cy="593929"/>
          </a:xfrm>
        </p:grpSpPr>
        <p:sp>
          <p:nvSpPr>
            <p:cNvPr id="143" name="Google Shape;143;p8"/>
            <p:cNvSpPr txBox="1"/>
            <p:nvPr/>
          </p:nvSpPr>
          <p:spPr>
            <a:xfrm>
              <a:off x="0" y="2928850"/>
              <a:ext cx="347400" cy="5463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0</a:t>
              </a:r>
              <a:endParaRPr sz="1800">
                <a:solidFill>
                  <a:schemeClr val="dk1"/>
                </a:solidFill>
                <a:latin typeface="Nunito Sans"/>
                <a:ea typeface="Nunito Sans"/>
                <a:cs typeface="Nunito Sans"/>
                <a:sym typeface="Nunito Sans"/>
              </a:endParaRPr>
            </a:p>
          </p:txBody>
        </p:sp>
        <p:sp>
          <p:nvSpPr>
            <p:cNvPr id="144" name="Google Shape;144;p8"/>
            <p:cNvSpPr txBox="1"/>
            <p:nvPr/>
          </p:nvSpPr>
          <p:spPr>
            <a:xfrm>
              <a:off x="8876074" y="2881221"/>
              <a:ext cx="901558" cy="54618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1,000</a:t>
              </a:r>
              <a:endParaRPr sz="1800">
                <a:solidFill>
                  <a:schemeClr val="dk1"/>
                </a:solidFill>
                <a:latin typeface="Nunito Sans"/>
                <a:ea typeface="Nunito Sans"/>
                <a:cs typeface="Nunito Sans"/>
                <a:sym typeface="Nunito Sans"/>
              </a:endParaRPr>
            </a:p>
          </p:txBody>
        </p:sp>
        <p:sp>
          <p:nvSpPr>
            <p:cNvPr id="145" name="Google Shape;145;p8"/>
            <p:cNvSpPr txBox="1"/>
            <p:nvPr/>
          </p:nvSpPr>
          <p:spPr>
            <a:xfrm>
              <a:off x="3485742" y="2881222"/>
              <a:ext cx="652148" cy="546185"/>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Nunito Sans"/>
                <a:buNone/>
              </a:pPr>
              <a:r>
                <a:rPr lang="en-GB" sz="1800">
                  <a:solidFill>
                    <a:schemeClr val="dk1"/>
                  </a:solidFill>
                  <a:latin typeface="Nunito Sans"/>
                  <a:ea typeface="Nunito Sans"/>
                  <a:cs typeface="Nunito Sans"/>
                  <a:sym typeface="Nunito Sans"/>
                </a:rPr>
                <a:t>400</a:t>
              </a:r>
              <a:endParaRPr sz="1800">
                <a:solidFill>
                  <a:schemeClr val="dk1"/>
                </a:solidFill>
                <a:latin typeface="Nunito Sans"/>
                <a:ea typeface="Nunito Sans"/>
                <a:cs typeface="Nunito Sans"/>
                <a:sym typeface="Nunito Sans"/>
              </a:endParaRPr>
            </a:p>
          </p:txBody>
        </p:sp>
      </p:grpSp>
      <p:sp>
        <p:nvSpPr>
          <p:cNvPr id="146" name="Google Shape;146;p8"/>
          <p:cNvSpPr/>
          <p:nvPr/>
        </p:nvSpPr>
        <p:spPr>
          <a:xfrm>
            <a:off x="3629988"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47" name="Google Shape;147;p8"/>
          <p:cNvSpPr/>
          <p:nvPr/>
        </p:nvSpPr>
        <p:spPr>
          <a:xfrm>
            <a:off x="7163604"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sp>
        <p:nvSpPr>
          <p:cNvPr id="148" name="Google Shape;148;p8"/>
          <p:cNvSpPr/>
          <p:nvPr/>
        </p:nvSpPr>
        <p:spPr>
          <a:xfrm>
            <a:off x="8901146" y="3366774"/>
            <a:ext cx="500511" cy="543244"/>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149" name="Google Shape;149;p8"/>
          <p:cNvGrpSpPr/>
          <p:nvPr/>
        </p:nvGrpSpPr>
        <p:grpSpPr>
          <a:xfrm>
            <a:off x="3595751" y="3396028"/>
            <a:ext cx="5854659" cy="455189"/>
            <a:chOff x="3575613" y="3395398"/>
            <a:chExt cx="5854659" cy="455189"/>
          </a:xfrm>
        </p:grpSpPr>
        <p:sp>
          <p:nvSpPr>
            <p:cNvPr id="150" name="Google Shape;150;p8"/>
            <p:cNvSpPr txBox="1"/>
            <p:nvPr/>
          </p:nvSpPr>
          <p:spPr>
            <a:xfrm>
              <a:off x="3575613" y="3395398"/>
              <a:ext cx="583869" cy="4551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200</a:t>
              </a:r>
              <a:endParaRPr/>
            </a:p>
          </p:txBody>
        </p:sp>
        <p:sp>
          <p:nvSpPr>
            <p:cNvPr id="151" name="Google Shape;151;p8"/>
            <p:cNvSpPr txBox="1"/>
            <p:nvPr/>
          </p:nvSpPr>
          <p:spPr>
            <a:xfrm>
              <a:off x="7106657" y="3395398"/>
              <a:ext cx="588123" cy="4551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600</a:t>
              </a:r>
              <a:endParaRPr/>
            </a:p>
          </p:txBody>
        </p:sp>
        <p:sp>
          <p:nvSpPr>
            <p:cNvPr id="152" name="Google Shape;152;p8"/>
            <p:cNvSpPr txBox="1"/>
            <p:nvPr/>
          </p:nvSpPr>
          <p:spPr>
            <a:xfrm>
              <a:off x="8842150" y="3395398"/>
              <a:ext cx="588122" cy="4551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800</a:t>
              </a:r>
              <a:endParaRPr/>
            </a:p>
          </p:txBody>
        </p:sp>
      </p:grpSp>
      <p:pic>
        <p:nvPicPr>
          <p:cNvPr id="153" name="Google Shape;153;p8"/>
          <p:cNvPicPr preferRelativeResize="0"/>
          <p:nvPr/>
        </p:nvPicPr>
        <p:blipFill rotWithShape="1">
          <a:blip r:embed="rId3">
            <a:alphaModFix/>
          </a:blip>
          <a:srcRect/>
          <a:stretch/>
        </p:blipFill>
        <p:spPr>
          <a:xfrm>
            <a:off x="10127154" y="962197"/>
            <a:ext cx="1402085" cy="1382083"/>
          </a:xfrm>
          <a:prstGeom prst="rect">
            <a:avLst/>
          </a:prstGeom>
          <a:noFill/>
          <a:ln>
            <a:noFill/>
          </a:ln>
        </p:spPr>
      </p:pic>
      <p:pic>
        <p:nvPicPr>
          <p:cNvPr id="154" name="Google Shape;154;p8"/>
          <p:cNvPicPr preferRelativeResize="0"/>
          <p:nvPr/>
        </p:nvPicPr>
        <p:blipFill rotWithShape="1">
          <a:blip r:embed="rId4">
            <a:alphaModFix/>
          </a:blip>
          <a:srcRect/>
          <a:stretch/>
        </p:blipFill>
        <p:spPr>
          <a:xfrm>
            <a:off x="2110890" y="2982195"/>
            <a:ext cx="8839200" cy="300199"/>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childTnLst>
                          </p:cTn>
                        </p:par>
                      </p:childTnLst>
                    </p:cTn>
                  </p:par>
                </p:childTnLst>
              </p:cTn>
              <p:nextCondLst>
                <p:cond evt="onClick" delay="0">
                  <p:tgtEl>
                    <p:spTgt spid="14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161" name="Google Shape;161;p9" descr="Chart, timeline, box and whisker chart&#10;&#10;Description automatically generated"/>
          <p:cNvPicPr preferRelativeResize="0"/>
          <p:nvPr/>
        </p:nvPicPr>
        <p:blipFill rotWithShape="1">
          <a:blip r:embed="rId3">
            <a:alphaModFix/>
          </a:blip>
          <a:srcRect/>
          <a:stretch/>
        </p:blipFill>
        <p:spPr>
          <a:xfrm>
            <a:off x="263524" y="1077157"/>
            <a:ext cx="9867900" cy="497205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1561</Words>
  <Application>Microsoft Macintosh PowerPoint</Application>
  <PresentationFormat>Widescreen</PresentationFormat>
  <Paragraphs>187</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Calibri</vt:lpstr>
      <vt:lpstr>Arial</vt:lpstr>
      <vt:lpstr>Century Gothic</vt:lpstr>
      <vt:lpstr>Nunito Sans</vt:lpstr>
      <vt:lpstr>Titles</vt:lpstr>
      <vt:lpstr>Office Theme</vt:lpstr>
      <vt:lpstr>PowerPoint Presentation</vt:lpstr>
      <vt:lpstr>PowerPoint Presentation</vt:lpstr>
      <vt:lpstr>PowerPoint Presentation</vt:lpstr>
      <vt:lpstr>PowerPoint Presentation</vt:lpstr>
      <vt:lpstr>To use a number line to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Number lines to 100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1</cp:revision>
  <dcterms:created xsi:type="dcterms:W3CDTF">2022-06-30T10:03:35Z</dcterms:created>
  <dcterms:modified xsi:type="dcterms:W3CDTF">2022-08-25T08:10:19Z</dcterms:modified>
</cp:coreProperties>
</file>