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2" r:id="rId2"/>
  </p:sldMasterIdLst>
  <p:notesMasterIdLst>
    <p:notesMasterId r:id="rId20"/>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Lst>
  <p:sldSz cx="12192000" cy="6858000"/>
  <p:notesSz cx="6858000" cy="9144000"/>
  <p:embeddedFontLst>
    <p:embeddedFont>
      <p:font typeface="Calibri" panose="020F0502020204030204" pitchFamily="34" charset="0"/>
      <p:regular r:id="rId21"/>
      <p:bold r:id="rId22"/>
      <p:italic r:id="rId23"/>
      <p:boldItalic r:id="rId24"/>
    </p:embeddedFont>
    <p:embeddedFont>
      <p:font typeface="Century Gothic" panose="020B0502020202020204" pitchFamily="34" charset="0"/>
      <p:regular r:id="rId25"/>
      <p:bold r:id="rId26"/>
      <p:italic r:id="rId27"/>
      <p:boldItalic r:id="rId28"/>
    </p:embeddedFont>
    <p:embeddedFont>
      <p:font typeface="Nunito Sans" pitchFamily="2" charset="77"/>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3" roundtripDataSignature="AMtx7mjQsg1qNu4+Dc4sMSrDumDESjC6Tw=="/>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D4F4"/>
    <a:srgbClr val="43A0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2A08D11-2351-466C-BABF-6D783EECC909}">
  <a:tblStyle styleId="{B2A08D11-2351-466C-BABF-6D783EECC909}"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188"/>
    <p:restoredTop sz="81361"/>
  </p:normalViewPr>
  <p:slideViewPr>
    <p:cSldViewPr snapToGrid="0" snapToObjects="1">
      <p:cViewPr varScale="1">
        <p:scale>
          <a:sx n="98" d="100"/>
          <a:sy n="98" d="100"/>
        </p:scale>
        <p:origin x="1264"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6.fntdata"/><Relationship Id="rId21" Type="http://schemas.openxmlformats.org/officeDocument/2006/relationships/font" Target="fonts/font1.fntdata"/><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5.fntdata"/><Relationship Id="rId33" Type="http://customschemas.google.com/relationships/presentationmetadata" Target="meta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1.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Google Shape;44;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 name="Google Shape;4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7" name="Google Shape;247;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en-GB" b="1" dirty="0">
                <a:latin typeface="Arial"/>
                <a:ea typeface="Arial"/>
                <a:cs typeface="Arial"/>
                <a:sym typeface="Arial"/>
              </a:rPr>
              <a:t>Concrete resources </a:t>
            </a:r>
            <a:r>
              <a:rPr lang="en-GB" dirty="0">
                <a:latin typeface="Arial"/>
                <a:ea typeface="Arial"/>
                <a:cs typeface="Arial"/>
                <a:sym typeface="Arial"/>
              </a:rPr>
              <a:t>– Place value charts and a range of manipulatives, such as straws, a bead string and base 10, alongside drawings and jottings.  Place value counters are not used in this particular small step, as they do not show the relative sizes of numbers.</a:t>
            </a:r>
            <a:endParaRPr dirty="0"/>
          </a:p>
          <a:p>
            <a:pPr marL="0" lvl="0" indent="0" algn="l" rtl="0">
              <a:spcBef>
                <a:spcPts val="0"/>
              </a:spcBef>
              <a:spcAft>
                <a:spcPts val="0"/>
              </a:spcAft>
              <a:buClr>
                <a:schemeClr val="dk1"/>
              </a:buClr>
              <a:buSzPts val="1200"/>
              <a:buFont typeface="Arial"/>
              <a:buNone/>
            </a:pPr>
            <a:r>
              <a:rPr lang="en-GB" b="1" dirty="0">
                <a:latin typeface="Arial"/>
                <a:ea typeface="Arial"/>
                <a:cs typeface="Arial"/>
                <a:sym typeface="Arial"/>
              </a:rPr>
              <a:t>Key Questions </a:t>
            </a:r>
            <a:r>
              <a:rPr lang="en-GB" dirty="0">
                <a:latin typeface="Arial"/>
                <a:ea typeface="Arial"/>
                <a:cs typeface="Arial"/>
                <a:sym typeface="Arial"/>
              </a:rPr>
              <a:t>– How many hundreds are there? How many tens are there? How many ones are there?  What is the value of the hundreds/tens/ones digit? If there is nothing represented in a column, what is the value? How do you write a number that has zero tens? If there is nothing represented in a column, what is the value? What is the whole? What are the parts? What is the value of the hundreds digit in 365? What is the value of the tens digit in 243? What is the value of the 6 in 604?</a:t>
            </a:r>
            <a:endParaRPr dirty="0"/>
          </a:p>
          <a:p>
            <a:pPr marL="0" lvl="0" indent="0" algn="l" rtl="0">
              <a:spcBef>
                <a:spcPts val="0"/>
              </a:spcBef>
              <a:spcAft>
                <a:spcPts val="0"/>
              </a:spcAft>
              <a:buClr>
                <a:schemeClr val="dk1"/>
              </a:buClr>
              <a:buSzPts val="1200"/>
              <a:buFont typeface="Arial"/>
              <a:buNone/>
            </a:pPr>
            <a:r>
              <a:rPr lang="en-GB" b="1" dirty="0">
                <a:latin typeface="Arial"/>
                <a:ea typeface="Arial"/>
                <a:cs typeface="Arial"/>
                <a:sym typeface="Arial"/>
              </a:rPr>
              <a:t>Misconceptions/ Common Errors </a:t>
            </a:r>
            <a:r>
              <a:rPr lang="en-GB" dirty="0">
                <a:latin typeface="Arial"/>
                <a:ea typeface="Arial"/>
                <a:cs typeface="Arial"/>
                <a:sym typeface="Arial"/>
              </a:rPr>
              <a:t>– Pupils may may not correctly assign place value to each digit of a number, for example 258= 2 + 5 + 8.  Pupils may be confused by the language relating to place value, for example saying that 258 has 50 tens rather than 5 tens. Pupils may omit zeros needed as placeholders.</a:t>
            </a:r>
            <a:endParaRPr dirty="0">
              <a:latin typeface="Arial"/>
              <a:ea typeface="Arial"/>
              <a:cs typeface="Arial"/>
              <a:sym typeface="Arial"/>
            </a:endParaRPr>
          </a:p>
          <a:p>
            <a:pPr marL="0" lvl="0" indent="0" algn="l" rtl="0">
              <a:spcBef>
                <a:spcPts val="0"/>
              </a:spcBef>
              <a:spcAft>
                <a:spcPts val="0"/>
              </a:spcAft>
              <a:buClr>
                <a:schemeClr val="dk1"/>
              </a:buClr>
              <a:buSzPts val="1200"/>
              <a:buFont typeface="Arial"/>
              <a:buNone/>
            </a:pPr>
            <a:r>
              <a:rPr lang="en-GB" b="1" dirty="0">
                <a:latin typeface="Arial"/>
                <a:ea typeface="Arial"/>
                <a:cs typeface="Arial"/>
                <a:sym typeface="Arial"/>
              </a:rPr>
              <a:t>Further Practice </a:t>
            </a:r>
            <a:r>
              <a:rPr lang="en-GB" dirty="0">
                <a:latin typeface="Arial"/>
                <a:ea typeface="Arial"/>
                <a:cs typeface="Arial"/>
                <a:sym typeface="Arial"/>
              </a:rPr>
              <a:t>– Draw a part-whole model for a number with 8 hundreds, 2 tens and 5 ones.  Create similar questions with a dice or digit cards. </a:t>
            </a:r>
            <a:endParaRPr dirty="0"/>
          </a:p>
        </p:txBody>
      </p:sp>
      <p:sp>
        <p:nvSpPr>
          <p:cNvPr id="248" name="Google Shape;248;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0" name="Google Shape;300;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317500" algn="l" rtl="0">
              <a:spcBef>
                <a:spcPts val="0"/>
              </a:spcBef>
              <a:spcAft>
                <a:spcPts val="0"/>
              </a:spcAft>
              <a:buSzPts val="1400"/>
              <a:buFont typeface="+mj-lt"/>
              <a:buAutoNum type="alphaLcParenR"/>
            </a:pPr>
            <a:r>
              <a:rPr lang="en-GB" dirty="0"/>
              <a:t>Parts show 100</a:t>
            </a:r>
            <a:r>
              <a:rPr lang="en-GB"/>
              <a:t>, 40, 4. </a:t>
            </a:r>
            <a:r>
              <a:rPr lang="en-GB" dirty="0"/>
              <a:t>135 = 100 + 30 + 5 </a:t>
            </a:r>
          </a:p>
          <a:p>
            <a:pPr marL="457200" lvl="0" indent="-317500" algn="l" rtl="0">
              <a:spcBef>
                <a:spcPts val="0"/>
              </a:spcBef>
              <a:spcAft>
                <a:spcPts val="0"/>
              </a:spcAft>
              <a:buSzPts val="1400"/>
              <a:buFont typeface="+mj-lt"/>
              <a:buAutoNum type="alphaLcParenR"/>
            </a:pPr>
            <a:r>
              <a:rPr lang="en-GB" dirty="0"/>
              <a:t>Whole shows 120. 120 = 100 + 20 + 0</a:t>
            </a:r>
            <a:endParaRPr dirty="0"/>
          </a:p>
          <a:p>
            <a:pPr marL="457200" lvl="0" indent="-317500" algn="l" rtl="0">
              <a:spcBef>
                <a:spcPts val="0"/>
              </a:spcBef>
              <a:spcAft>
                <a:spcPts val="0"/>
              </a:spcAft>
              <a:buSzPts val="1400"/>
              <a:buFont typeface="+mj-lt"/>
              <a:buAutoNum type="alphaLcParenR"/>
            </a:pPr>
            <a:r>
              <a:rPr lang="en-GB" dirty="0"/>
              <a:t>Parts show 400, 0, 7. 407 = 400 + 0 + 7</a:t>
            </a:r>
            <a:endParaRPr dirty="0"/>
          </a:p>
          <a:p>
            <a:pPr marL="457200" lvl="0" indent="-317500" algn="l" rtl="0">
              <a:spcBef>
                <a:spcPts val="0"/>
              </a:spcBef>
              <a:spcAft>
                <a:spcPts val="0"/>
              </a:spcAft>
              <a:buSzPts val="1400"/>
              <a:buFont typeface="+mj-lt"/>
              <a:buAutoNum type="alphaLcParenR"/>
            </a:pPr>
            <a:r>
              <a:rPr lang="en-GB" dirty="0"/>
              <a:t>Parts show 500, 80, 0. 580 = 500 + 80 + 0</a:t>
            </a:r>
            <a:endParaRPr dirty="0"/>
          </a:p>
        </p:txBody>
      </p:sp>
      <p:sp>
        <p:nvSpPr>
          <p:cNvPr id="301" name="Google Shape;301;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2" name="Google Shape;332;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b="1" i="0" u="none" strike="noStrike" dirty="0">
                <a:solidFill>
                  <a:schemeClr val="dk1"/>
                </a:solidFill>
              </a:rPr>
              <a:t>Concrete resources </a:t>
            </a:r>
            <a:r>
              <a:rPr lang="en-GB" sz="1200" i="0" u="none" strike="noStrike" dirty="0">
                <a:solidFill>
                  <a:schemeClr val="dk1"/>
                </a:solidFill>
              </a:rPr>
              <a:t>– </a:t>
            </a:r>
            <a:r>
              <a:rPr lang="en-GB" dirty="0"/>
              <a:t>Place value charts and base 10, alongside drawings and jottings.  Place value counters are not used in this particular small step, as they do not show the relative sizes of numbers.</a:t>
            </a:r>
            <a:endParaRPr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200" b="1" i="0" u="none" strike="noStrike" dirty="0">
                <a:solidFill>
                  <a:schemeClr val="dk1"/>
                </a:solidFill>
              </a:rPr>
              <a:t>Key Questions </a:t>
            </a:r>
            <a:r>
              <a:rPr lang="en-GB" sz="1200" i="0" u="none" strike="noStrike" dirty="0">
                <a:solidFill>
                  <a:schemeClr val="dk1"/>
                </a:solidFill>
              </a:rPr>
              <a:t>– </a:t>
            </a:r>
            <a:r>
              <a:rPr lang="en-GB" dirty="0"/>
              <a:t>If the Mathlings had 8 pieces of base 10 equipment and 5 of those were tens pieces, how many hundreds or ones did they have? (3 altogether) How could you work systematically to investigate the numbers you can make using 8 pieces of equipment? (Remember all the numbers MUST have 5 tens). For the number 152, what is the value of the digit 1/5/2?  How can you be sure you have found all the solutions? </a:t>
            </a:r>
            <a:r>
              <a:rPr lang="en-GB" sz="1200" dirty="0">
                <a:latin typeface="Century Gothic" panose="020B0502020202020204" pitchFamily="34" charset="0"/>
              </a:rPr>
              <a:t>What is the same and what is different about the numbers? (</a:t>
            </a:r>
            <a:r>
              <a:rPr lang="en-GB" sz="1200" dirty="0">
                <a:solidFill>
                  <a:srgbClr val="43A047"/>
                </a:solidFill>
                <a:latin typeface="Century Gothic"/>
                <a:ea typeface="Century Gothic"/>
                <a:cs typeface="Century Gothic"/>
                <a:sym typeface="Century Gothic"/>
              </a:rPr>
              <a:t>The tens digit is the same but they have different numbers of hundreds and ones.)</a:t>
            </a:r>
            <a:endParaRPr dirty="0"/>
          </a:p>
          <a:p>
            <a:pPr marL="0" lvl="0" indent="0" algn="l" rtl="0">
              <a:spcBef>
                <a:spcPts val="0"/>
              </a:spcBef>
              <a:spcAft>
                <a:spcPts val="0"/>
              </a:spcAft>
              <a:buNone/>
            </a:pPr>
            <a:r>
              <a:rPr lang="en-GB" sz="1200" b="1" i="0" u="none" strike="noStrike" dirty="0">
                <a:solidFill>
                  <a:schemeClr val="dk1"/>
                </a:solidFill>
              </a:rPr>
              <a:t>Misconceptions/ Common Errors </a:t>
            </a:r>
            <a:r>
              <a:rPr lang="en-GB" sz="1200" i="0" u="none" strike="noStrike" dirty="0">
                <a:solidFill>
                  <a:schemeClr val="dk1"/>
                </a:solidFill>
              </a:rPr>
              <a:t>– </a:t>
            </a:r>
            <a:r>
              <a:rPr lang="en-GB" dirty="0"/>
              <a:t>Pupils may may not correctly assign place value to each digit of a number.  Pupils may not consider using zeros needed as placeholders. Encourage pupils to use base 10 equipment on a place value chart to investigate the possibilities.</a:t>
            </a:r>
            <a:endParaRPr dirty="0"/>
          </a:p>
          <a:p>
            <a:pPr marL="0" lvl="0" indent="0" algn="l" rtl="0">
              <a:spcBef>
                <a:spcPts val="0"/>
              </a:spcBef>
              <a:spcAft>
                <a:spcPts val="0"/>
              </a:spcAft>
              <a:buNone/>
            </a:pPr>
            <a:endParaRPr dirty="0"/>
          </a:p>
        </p:txBody>
      </p:sp>
      <p:sp>
        <p:nvSpPr>
          <p:cNvPr id="333" name="Google Shape;333;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8" name="Google Shape;348;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317500" algn="l" rtl="0">
              <a:spcBef>
                <a:spcPts val="0"/>
              </a:spcBef>
              <a:spcAft>
                <a:spcPts val="0"/>
              </a:spcAft>
              <a:buSzPts val="1400"/>
              <a:buFont typeface="+mj-lt"/>
              <a:buAutoNum type="alphaLcParenR"/>
            </a:pPr>
            <a:r>
              <a:rPr lang="en-GB" dirty="0"/>
              <a:t>640, 541, 442, 343, 244, 145</a:t>
            </a:r>
          </a:p>
          <a:p>
            <a:pPr marL="457200" lvl="0" indent="-317500" algn="l" rtl="0">
              <a:spcBef>
                <a:spcPts val="0"/>
              </a:spcBef>
              <a:spcAft>
                <a:spcPts val="0"/>
              </a:spcAft>
              <a:buSzPts val="1400"/>
              <a:buFont typeface="+mj-lt"/>
              <a:buAutoNum type="alphaLcParenR"/>
            </a:pPr>
            <a:r>
              <a:rPr lang="en-GB" dirty="0"/>
              <a:t>640 = 600 + 40, 541 = 500 + 40 + 1, 442 = 400 + 40 + 2, 343 = 300 + 40 + 3, 244 = 200 + 40 + 4, 145 = 100 + 40 + 5</a:t>
            </a:r>
          </a:p>
          <a:p>
            <a:pPr marL="457200" lvl="0" indent="-317500" algn="l" rtl="0">
              <a:spcBef>
                <a:spcPts val="0"/>
              </a:spcBef>
              <a:spcAft>
                <a:spcPts val="0"/>
              </a:spcAft>
              <a:buSzPts val="1400"/>
              <a:buFont typeface="+mj-lt"/>
              <a:buAutoNum type="alphaLcParenR"/>
            </a:pPr>
            <a:r>
              <a:rPr lang="en-GB" dirty="0"/>
              <a:t>All the numbers have 4 tens but they have different numbers of ones and hundreds. Only one of the numbers uses zero as a place holder.</a:t>
            </a:r>
            <a:endParaRPr dirty="0"/>
          </a:p>
        </p:txBody>
      </p:sp>
      <p:sp>
        <p:nvSpPr>
          <p:cNvPr id="349" name="Google Shape;349;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3" name="Google Shape;363;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b="1" i="0" u="none" strike="noStrike" dirty="0">
                <a:solidFill>
                  <a:schemeClr val="dk1"/>
                </a:solidFill>
                <a:latin typeface="Calibri"/>
                <a:ea typeface="Calibri"/>
                <a:cs typeface="Calibri"/>
                <a:sym typeface="Calibri"/>
              </a:rPr>
              <a:t>Concrete resources </a:t>
            </a:r>
            <a:r>
              <a:rPr lang="en-GB" sz="1200" b="0" i="0" u="none" strike="noStrike" dirty="0">
                <a:solidFill>
                  <a:schemeClr val="dk1"/>
                </a:solidFill>
                <a:latin typeface="Calibri"/>
                <a:ea typeface="Calibri"/>
                <a:cs typeface="Calibri"/>
                <a:sym typeface="Calibri"/>
              </a:rPr>
              <a:t>– </a:t>
            </a:r>
            <a:r>
              <a:rPr lang="en-GB" dirty="0"/>
              <a:t>Place value charts and base 10, alongside drawings and jottings.  Place value counters are not used in this particular small step, as they do not show the relative sizes of numbers.</a:t>
            </a:r>
            <a:endParaRPr dirty="0"/>
          </a:p>
          <a:p>
            <a:pPr marL="0" lvl="0" indent="0" algn="l" rtl="0">
              <a:spcBef>
                <a:spcPts val="0"/>
              </a:spcBef>
              <a:spcAft>
                <a:spcPts val="0"/>
              </a:spcAft>
              <a:buNone/>
            </a:pPr>
            <a:r>
              <a:rPr lang="en-GB" sz="1200" b="1" i="0" u="none" strike="noStrike" dirty="0">
                <a:solidFill>
                  <a:schemeClr val="dk1"/>
                </a:solidFill>
                <a:latin typeface="Calibri"/>
                <a:ea typeface="Calibri"/>
                <a:cs typeface="Calibri"/>
                <a:sym typeface="Calibri"/>
              </a:rPr>
              <a:t>Key Questions </a:t>
            </a:r>
            <a:r>
              <a:rPr lang="en-GB" sz="1200" b="0" i="0" u="none" strike="noStrike" dirty="0">
                <a:solidFill>
                  <a:schemeClr val="dk1"/>
                </a:solidFill>
                <a:latin typeface="Calibri"/>
                <a:ea typeface="Calibri"/>
                <a:cs typeface="Calibri"/>
                <a:sym typeface="Calibri"/>
              </a:rPr>
              <a:t>– How many hundreds/tens/ones are there in </a:t>
            </a:r>
            <a:r>
              <a:rPr lang="en-GB" dirty="0"/>
              <a:t>810</a:t>
            </a:r>
            <a:r>
              <a:rPr lang="en-GB" sz="1200" b="0" i="0" u="none" strike="noStrike" dirty="0">
                <a:solidFill>
                  <a:schemeClr val="dk1"/>
                </a:solidFill>
                <a:latin typeface="Calibri"/>
                <a:ea typeface="Calibri"/>
                <a:cs typeface="Calibri"/>
                <a:sym typeface="Calibri"/>
              </a:rPr>
              <a:t>?  How do you write a number that has zero tens?  How do you write a number that has zero ones?  What number is equal to 300</a:t>
            </a:r>
            <a:r>
              <a:rPr lang="en-GB" dirty="0"/>
              <a:t> </a:t>
            </a:r>
            <a:r>
              <a:rPr lang="en-GB" sz="1200" b="0" i="0" u="none" strike="noStrike" dirty="0">
                <a:solidFill>
                  <a:schemeClr val="dk1"/>
                </a:solidFill>
                <a:latin typeface="Calibri"/>
                <a:ea typeface="Calibri"/>
                <a:cs typeface="Calibri"/>
                <a:sym typeface="Calibri"/>
              </a:rPr>
              <a:t>+ </a:t>
            </a:r>
            <a:r>
              <a:rPr lang="en-GB" dirty="0"/>
              <a:t>4</a:t>
            </a:r>
            <a:r>
              <a:rPr lang="en-GB" sz="1200" b="0" i="0" u="none" strike="noStrike" dirty="0">
                <a:solidFill>
                  <a:schemeClr val="dk1"/>
                </a:solidFill>
                <a:latin typeface="Calibri"/>
                <a:ea typeface="Calibri"/>
                <a:cs typeface="Calibri"/>
                <a:sym typeface="Calibri"/>
              </a:rPr>
              <a:t>?  What is the value of the missing part? How do you know?  What is the value of the digit </a:t>
            </a:r>
            <a:r>
              <a:rPr lang="en-GB" dirty="0"/>
              <a:t>1</a:t>
            </a:r>
            <a:r>
              <a:rPr lang="en-GB" sz="1200" b="0" i="0" u="none" strike="noStrike" dirty="0">
                <a:solidFill>
                  <a:schemeClr val="dk1"/>
                </a:solidFill>
                <a:latin typeface="Calibri"/>
                <a:ea typeface="Calibri"/>
                <a:cs typeface="Calibri"/>
                <a:sym typeface="Calibri"/>
              </a:rPr>
              <a:t> in </a:t>
            </a:r>
            <a:r>
              <a:rPr lang="en-GB" dirty="0"/>
              <a:t>810</a:t>
            </a:r>
            <a:r>
              <a:rPr lang="en-GB" sz="1200" b="0" i="0" u="none" strike="noStrike" dirty="0">
                <a:solidFill>
                  <a:schemeClr val="dk1"/>
                </a:solidFill>
                <a:latin typeface="Calibri"/>
                <a:ea typeface="Calibri"/>
                <a:cs typeface="Calibri"/>
                <a:sym typeface="Calibri"/>
              </a:rPr>
              <a:t>? </a:t>
            </a:r>
            <a:r>
              <a:rPr lang="en-GB" dirty="0"/>
              <a:t>What is the value of the digit 3 in 304?</a:t>
            </a:r>
            <a:endParaRPr dirty="0"/>
          </a:p>
          <a:p>
            <a:pPr marL="0" lvl="0" indent="0" algn="l" rtl="0">
              <a:spcBef>
                <a:spcPts val="0"/>
              </a:spcBef>
              <a:spcAft>
                <a:spcPts val="0"/>
              </a:spcAft>
              <a:buNone/>
            </a:pPr>
            <a:r>
              <a:rPr lang="en-GB" b="1" dirty="0"/>
              <a:t>Misconceptions/ Common Errors </a:t>
            </a:r>
            <a:r>
              <a:rPr lang="en-GB" dirty="0"/>
              <a:t>– Pupils may may not correctly assign place value to each digit of a number.  Pupils may not recognise the use of zeros as placeholders. Encourage pupils to use base 10 equipment on a place value chart to make the numbers shown in the part-whole models.</a:t>
            </a:r>
            <a:endParaRPr dirty="0"/>
          </a:p>
        </p:txBody>
      </p:sp>
      <p:sp>
        <p:nvSpPr>
          <p:cNvPr id="364" name="Google Shape;364;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0" name="Google Shape;390;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5" name="Google Shape;395;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en-GB" b="1" dirty="0">
                <a:latin typeface="Arial"/>
                <a:ea typeface="Arial"/>
                <a:cs typeface="Arial"/>
                <a:sym typeface="Arial"/>
              </a:rPr>
              <a:t>How and when to use these slides </a:t>
            </a:r>
            <a:r>
              <a:rPr lang="en-GB" b="0" dirty="0">
                <a:latin typeface="Arial"/>
                <a:ea typeface="Arial"/>
                <a:cs typeface="Arial"/>
                <a:sym typeface="Arial"/>
              </a:rPr>
              <a:t>– </a:t>
            </a:r>
            <a:r>
              <a:rPr lang="en-GB" dirty="0">
                <a:latin typeface="Arial"/>
                <a:ea typeface="Arial"/>
                <a:cs typeface="Arial"/>
                <a:sym typeface="Arial"/>
              </a:rPr>
              <a:t>These slides are based on the </a:t>
            </a:r>
            <a:r>
              <a:rPr lang="en-GB" i="1" dirty="0">
                <a:latin typeface="Arial"/>
                <a:ea typeface="Arial"/>
                <a:cs typeface="Arial"/>
                <a:sym typeface="Arial"/>
              </a:rPr>
              <a:t>writing numbers to 100 in expanded form.</a:t>
            </a:r>
            <a:r>
              <a:rPr lang="en-GB" dirty="0">
                <a:latin typeface="Arial"/>
                <a:ea typeface="Arial"/>
                <a:cs typeface="Arial"/>
                <a:sym typeface="Arial"/>
              </a:rPr>
              <a:t> They can be used to support pupils in partitioning numbers into tens and ones and in developing their confidence in the use of the part-whole model to partition 2-digit numbers. They include examples with a placeholder zero.</a:t>
            </a:r>
            <a:endParaRPr dirty="0"/>
          </a:p>
          <a:p>
            <a:pPr marL="0" lvl="0" indent="0" algn="l" rtl="0">
              <a:spcBef>
                <a:spcPts val="0"/>
              </a:spcBef>
              <a:spcAft>
                <a:spcPts val="0"/>
              </a:spcAft>
              <a:buClr>
                <a:schemeClr val="dk1"/>
              </a:buClr>
              <a:buSzPts val="1200"/>
              <a:buFont typeface="Arial"/>
              <a:buNone/>
            </a:pPr>
            <a:r>
              <a:rPr lang="en-GB" b="1" dirty="0">
                <a:latin typeface="Arial"/>
                <a:ea typeface="Arial"/>
                <a:cs typeface="Arial"/>
                <a:sym typeface="Arial"/>
              </a:rPr>
              <a:t>Concrete resources </a:t>
            </a:r>
            <a:r>
              <a:rPr lang="en-GB" dirty="0">
                <a:latin typeface="Arial"/>
                <a:ea typeface="Arial"/>
                <a:cs typeface="Arial"/>
                <a:sym typeface="Arial"/>
              </a:rPr>
              <a:t>– A range of manipulatives, such as base 10, alongside drawings and jottings.  Place value counters are not used in this particular small step, as they do not show the relative sizes of numbers.</a:t>
            </a:r>
            <a:endParaRPr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Key Questions </a:t>
            </a:r>
            <a:r>
              <a:rPr lang="en-GB" sz="1200" b="0" i="0" u="none" strike="noStrike" dirty="0">
                <a:solidFill>
                  <a:srgbClr val="000000"/>
                </a:solidFill>
                <a:latin typeface="Arial"/>
                <a:ea typeface="Arial"/>
                <a:cs typeface="Arial"/>
                <a:sym typeface="Arial"/>
              </a:rPr>
              <a:t>– </a:t>
            </a:r>
            <a:r>
              <a:rPr lang="en-GB" dirty="0">
                <a:solidFill>
                  <a:srgbClr val="000000"/>
                </a:solidFill>
                <a:latin typeface="Arial"/>
                <a:ea typeface="Arial"/>
                <a:cs typeface="Arial"/>
                <a:sym typeface="Arial"/>
              </a:rPr>
              <a:t>How many tens are there in _____? How many ones are there in _____? How do you write that as a number sentence? What number is equal to _____ + _____?</a:t>
            </a:r>
            <a:endParaRPr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Misconceptions/ Common Errors </a:t>
            </a:r>
            <a:r>
              <a:rPr lang="en-GB" sz="1200" b="0" i="0" u="none" strike="noStrike" dirty="0">
                <a:solidFill>
                  <a:srgbClr val="000000"/>
                </a:solidFill>
                <a:latin typeface="Arial"/>
                <a:ea typeface="Arial"/>
                <a:cs typeface="Arial"/>
                <a:sym typeface="Arial"/>
              </a:rPr>
              <a:t>– </a:t>
            </a:r>
            <a:r>
              <a:rPr lang="en-GB" dirty="0">
                <a:latin typeface="Arial"/>
                <a:ea typeface="Arial"/>
                <a:cs typeface="Arial"/>
                <a:sym typeface="Arial"/>
              </a:rPr>
              <a:t>Pupils may complete a part-whole model or number sentence incorrectly, forgetting the zero that is needed to represent tens, for example </a:t>
            </a:r>
            <a:endParaRPr dirty="0">
              <a:latin typeface="Arial"/>
              <a:ea typeface="Arial"/>
              <a:cs typeface="Arial"/>
              <a:sym typeface="Arial"/>
            </a:endParaRPr>
          </a:p>
          <a:p>
            <a:pPr marL="0" lvl="0" indent="0" algn="l" rtl="0">
              <a:spcBef>
                <a:spcPts val="0"/>
              </a:spcBef>
              <a:spcAft>
                <a:spcPts val="0"/>
              </a:spcAft>
              <a:buClr>
                <a:schemeClr val="dk1"/>
              </a:buClr>
              <a:buSzPts val="1200"/>
              <a:buFont typeface="Arial"/>
              <a:buNone/>
            </a:pPr>
            <a:r>
              <a:rPr lang="en-GB" dirty="0">
                <a:latin typeface="Arial"/>
                <a:ea typeface="Arial"/>
                <a:cs typeface="Arial"/>
                <a:sym typeface="Arial"/>
              </a:rPr>
              <a:t>53 = 5 + 3 instead of 53 = 50 + 3  Incorrect mathematical language can hinder understanding. For example, if pupils refer to the = symbol as “makes”, then “32 makes 30 plus 2” makes less sense than “32 is equal to 30 plus 2”.</a:t>
            </a:r>
            <a:endParaRPr dirty="0">
              <a:latin typeface="Arial"/>
              <a:ea typeface="Arial"/>
              <a:cs typeface="Arial"/>
              <a:sym typeface="Arial"/>
            </a:endParaRPr>
          </a:p>
          <a:p>
            <a:pPr marL="0" lvl="0" indent="0" algn="l" rtl="0">
              <a:spcBef>
                <a:spcPts val="0"/>
              </a:spcBef>
              <a:spcAft>
                <a:spcPts val="0"/>
              </a:spcAft>
              <a:buClr>
                <a:schemeClr val="dk1"/>
              </a:buClr>
              <a:buSzPts val="1200"/>
              <a:buFont typeface="Arial"/>
              <a:buNone/>
            </a:pPr>
            <a:r>
              <a:rPr lang="en-GB" b="1" dirty="0">
                <a:latin typeface="Arial"/>
                <a:ea typeface="Arial"/>
                <a:cs typeface="Arial"/>
                <a:sym typeface="Arial"/>
              </a:rPr>
              <a:t>Further Practice </a:t>
            </a:r>
            <a:r>
              <a:rPr lang="en-GB" dirty="0">
                <a:latin typeface="Arial"/>
                <a:ea typeface="Arial"/>
                <a:cs typeface="Arial"/>
                <a:sym typeface="Arial"/>
              </a:rPr>
              <a:t>– Give additional examples using an array of resources.</a:t>
            </a:r>
            <a:endParaRPr dirty="0">
              <a:latin typeface="Arial"/>
              <a:ea typeface="Arial"/>
              <a:cs typeface="Arial"/>
              <a:sym typeface="Arial"/>
            </a:endParaRPr>
          </a:p>
        </p:txBody>
      </p:sp>
      <p:sp>
        <p:nvSpPr>
          <p:cNvPr id="396" name="Google Shape;396;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4" name="Google Shape;474;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en-GB" b="1" dirty="0">
                <a:latin typeface="Arial"/>
                <a:ea typeface="Arial"/>
                <a:cs typeface="Arial"/>
                <a:sym typeface="Arial"/>
              </a:rPr>
              <a:t>How and when to use these slides </a:t>
            </a:r>
            <a:r>
              <a:rPr lang="en-GB" b="0" dirty="0">
                <a:latin typeface="Arial"/>
                <a:ea typeface="Arial"/>
                <a:cs typeface="Arial"/>
                <a:sym typeface="Arial"/>
              </a:rPr>
              <a:t>– </a:t>
            </a:r>
            <a:r>
              <a:rPr lang="en-GB" dirty="0">
                <a:latin typeface="Arial"/>
                <a:ea typeface="Arial"/>
                <a:cs typeface="Arial"/>
                <a:sym typeface="Arial"/>
              </a:rPr>
              <a:t>These slides are based on </a:t>
            </a:r>
            <a:r>
              <a:rPr lang="en-GB" i="1" dirty="0">
                <a:latin typeface="Arial"/>
                <a:ea typeface="Arial"/>
                <a:cs typeface="Arial"/>
                <a:sym typeface="Arial"/>
              </a:rPr>
              <a:t>writing numbers to 100 in expanded form.</a:t>
            </a:r>
            <a:r>
              <a:rPr lang="en-GB" dirty="0">
                <a:latin typeface="Arial"/>
                <a:ea typeface="Arial"/>
                <a:cs typeface="Arial"/>
                <a:sym typeface="Arial"/>
              </a:rPr>
              <a:t> They can be used to support pupils in partitioning numbers flexibly.</a:t>
            </a:r>
            <a:endParaRPr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Concrete resources </a:t>
            </a:r>
            <a:r>
              <a:rPr lang="en-GB" sz="1200" b="0" i="0" u="none" strike="noStrike" dirty="0">
                <a:solidFill>
                  <a:srgbClr val="000000"/>
                </a:solidFill>
                <a:latin typeface="Arial"/>
                <a:ea typeface="Arial"/>
                <a:cs typeface="Arial"/>
                <a:sym typeface="Arial"/>
              </a:rPr>
              <a:t>– </a:t>
            </a:r>
            <a:r>
              <a:rPr lang="en-GB" dirty="0">
                <a:latin typeface="Arial"/>
                <a:ea typeface="Arial"/>
                <a:cs typeface="Arial"/>
                <a:sym typeface="Arial"/>
              </a:rPr>
              <a:t>A range of manipulatives, such as base 10, alongside drawings and jottings.  Place value counters are not used in this particular small step, as they do not show the relative sizes of numbers.</a:t>
            </a:r>
            <a:endParaRPr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Key Questions </a:t>
            </a:r>
            <a:r>
              <a:rPr lang="en-GB" sz="1200" b="0" i="0" u="none" strike="noStrike" dirty="0">
                <a:solidFill>
                  <a:srgbClr val="000000"/>
                </a:solidFill>
                <a:latin typeface="Arial"/>
                <a:ea typeface="Arial"/>
                <a:cs typeface="Arial"/>
                <a:sym typeface="Arial"/>
              </a:rPr>
              <a:t>– </a:t>
            </a:r>
            <a:r>
              <a:rPr lang="en-GB" dirty="0">
                <a:latin typeface="Arial"/>
                <a:ea typeface="Arial"/>
                <a:cs typeface="Arial"/>
                <a:sym typeface="Arial"/>
              </a:rPr>
              <a:t> How many tens are there in _____? How many ones are there in _____? How many tens can you see in this part? So how many tens need to be in the other part? How do you write that as a number sentence? What number is equal to _____ + _____? Use your base 10 equipment to build 8 + 60, what number have you made? How many ones are equal to 1 ten? How many tens can you make with 27 ones? If you make the exchange, is it easier to work out the missing number?</a:t>
            </a:r>
            <a:endParaRPr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Misconceptions/ Common Errors </a:t>
            </a:r>
            <a:r>
              <a:rPr lang="en-GB" sz="1200" b="0" i="0" u="none" strike="noStrike" dirty="0">
                <a:solidFill>
                  <a:srgbClr val="000000"/>
                </a:solidFill>
                <a:latin typeface="Arial"/>
                <a:ea typeface="Arial"/>
                <a:cs typeface="Arial"/>
                <a:sym typeface="Arial"/>
              </a:rPr>
              <a:t>– </a:t>
            </a:r>
            <a:r>
              <a:rPr lang="en-GB" dirty="0">
                <a:latin typeface="Arial"/>
                <a:ea typeface="Arial"/>
                <a:cs typeface="Arial"/>
                <a:sym typeface="Arial"/>
              </a:rPr>
              <a:t>Pupils may complete a part-whole model or number sentence incorrectly, forgetting the zero that is needed to represent tens, for example </a:t>
            </a:r>
            <a:endParaRPr dirty="0">
              <a:latin typeface="Arial"/>
              <a:ea typeface="Arial"/>
              <a:cs typeface="Arial"/>
              <a:sym typeface="Arial"/>
            </a:endParaRPr>
          </a:p>
          <a:p>
            <a:pPr marL="0" lvl="0" indent="0" algn="l" rtl="0">
              <a:spcBef>
                <a:spcPts val="0"/>
              </a:spcBef>
              <a:spcAft>
                <a:spcPts val="0"/>
              </a:spcAft>
              <a:buClr>
                <a:schemeClr val="dk1"/>
              </a:buClr>
              <a:buSzPts val="1200"/>
              <a:buFont typeface="Arial"/>
              <a:buNone/>
            </a:pPr>
            <a:r>
              <a:rPr lang="en-GB" dirty="0">
                <a:latin typeface="Arial"/>
                <a:ea typeface="Arial"/>
                <a:cs typeface="Arial"/>
                <a:sym typeface="Arial"/>
              </a:rPr>
              <a:t>53 = 5 + 3 instead of 53 = 50 + 3  Incorrect mathematical language can hinder understanding. For example, if pupils refer to the = symbol as “makes”, then “32 makes 30 plus 2” makes less sense than “32 is equal to 30 plus 2”.</a:t>
            </a:r>
            <a:endParaRPr dirty="0"/>
          </a:p>
        </p:txBody>
      </p:sp>
      <p:sp>
        <p:nvSpPr>
          <p:cNvPr id="475" name="Google Shape;475;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17</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 name="Google Shape;5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 name="Google Shape;5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 name="Google Shape;58;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 name="Google Shape;66;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b="0" i="0" u="none" strike="noStrike" dirty="0">
                <a:solidFill>
                  <a:schemeClr val="dk1"/>
                </a:solidFill>
                <a:latin typeface="Calibri"/>
                <a:ea typeface="Calibri"/>
                <a:cs typeface="Calibri"/>
                <a:sym typeface="Calibri"/>
              </a:rPr>
              <a:t>Assessment point for the lesson – ask the pupils to vote for the answer they think is correct. </a:t>
            </a:r>
            <a:endParaRPr b="0" dirty="0"/>
          </a:p>
          <a:p>
            <a:pPr marL="0" lvl="0" indent="0" algn="l" rtl="0">
              <a:spcBef>
                <a:spcPts val="0"/>
              </a:spcBef>
              <a:spcAft>
                <a:spcPts val="0"/>
              </a:spcAft>
              <a:buClr>
                <a:schemeClr val="dk1"/>
              </a:buClr>
              <a:buSzPts val="1200"/>
              <a:buFont typeface="Calibri"/>
              <a:buNone/>
            </a:pPr>
            <a:br>
              <a:rPr lang="en-GB" b="0" dirty="0"/>
            </a:br>
            <a:r>
              <a:rPr lang="en-GB" sz="1200" b="0" i="0" u="none" strike="noStrike" dirty="0">
                <a:solidFill>
                  <a:srgbClr val="000000"/>
                </a:solidFill>
                <a:latin typeface="Arial"/>
                <a:ea typeface="Arial"/>
                <a:cs typeface="Arial"/>
                <a:sym typeface="Arial"/>
              </a:rPr>
              <a:t>A – C</a:t>
            </a:r>
            <a:r>
              <a:rPr lang="en-GB" dirty="0">
                <a:solidFill>
                  <a:srgbClr val="000000"/>
                </a:solidFill>
                <a:latin typeface="Arial"/>
                <a:ea typeface="Arial"/>
                <a:cs typeface="Arial"/>
                <a:sym typeface="Arial"/>
              </a:rPr>
              <a:t>orrect answer</a:t>
            </a:r>
            <a:endParaRPr dirty="0"/>
          </a:p>
          <a:p>
            <a:pPr marL="0" lvl="0" indent="0" algn="l" rtl="0">
              <a:spcBef>
                <a:spcPts val="0"/>
              </a:spcBef>
              <a:spcAft>
                <a:spcPts val="0"/>
              </a:spcAft>
              <a:buClr>
                <a:srgbClr val="000000"/>
              </a:buClr>
              <a:buSzPts val="1200"/>
              <a:buFont typeface="Arial"/>
              <a:buNone/>
            </a:pPr>
            <a:r>
              <a:rPr lang="en-GB" sz="1200" b="0" i="0" u="none" strike="noStrike" dirty="0">
                <a:solidFill>
                  <a:srgbClr val="000000"/>
                </a:solidFill>
                <a:latin typeface="Arial"/>
                <a:ea typeface="Arial"/>
                <a:cs typeface="Arial"/>
                <a:sym typeface="Arial"/>
              </a:rPr>
              <a:t>B – </a:t>
            </a:r>
            <a:r>
              <a:rPr lang="en-GB" dirty="0">
                <a:solidFill>
                  <a:srgbClr val="000000"/>
                </a:solidFill>
                <a:latin typeface="Arial"/>
                <a:ea typeface="Arial"/>
                <a:cs typeface="Arial"/>
                <a:sym typeface="Arial"/>
              </a:rPr>
              <a:t>Pupil has not correctly assigned place value to each digit of the number.</a:t>
            </a:r>
            <a:endParaRPr dirty="0">
              <a:solidFill>
                <a:srgbClr val="000000"/>
              </a:solidFill>
              <a:latin typeface="Arial"/>
              <a:ea typeface="Arial"/>
              <a:cs typeface="Arial"/>
              <a:sym typeface="Arial"/>
            </a:endParaRPr>
          </a:p>
          <a:p>
            <a:pPr marL="0" lvl="0" indent="0" algn="l" rtl="0">
              <a:spcBef>
                <a:spcPts val="0"/>
              </a:spcBef>
              <a:spcAft>
                <a:spcPts val="0"/>
              </a:spcAft>
              <a:buClr>
                <a:srgbClr val="000000"/>
              </a:buClr>
              <a:buSzPts val="1200"/>
              <a:buFont typeface="Arial"/>
              <a:buNone/>
            </a:pPr>
            <a:r>
              <a:rPr lang="en-GB" sz="1200" b="0" i="0" u="none" strike="noStrike" dirty="0">
                <a:solidFill>
                  <a:srgbClr val="000000"/>
                </a:solidFill>
                <a:latin typeface="Arial"/>
                <a:ea typeface="Arial"/>
                <a:cs typeface="Arial"/>
                <a:sym typeface="Arial"/>
              </a:rPr>
              <a:t>C – </a:t>
            </a:r>
            <a:r>
              <a:rPr lang="en-GB" dirty="0">
                <a:latin typeface="Arial"/>
                <a:ea typeface="Arial"/>
                <a:cs typeface="Arial"/>
                <a:sym typeface="Arial"/>
              </a:rPr>
              <a:t>Pupil has not correctly assigned place value to each digit of the number.</a:t>
            </a:r>
            <a:endParaRPr dirty="0">
              <a:latin typeface="Arial"/>
              <a:ea typeface="Arial"/>
              <a:cs typeface="Arial"/>
              <a:sym typeface="Arial"/>
            </a:endParaRPr>
          </a:p>
          <a:p>
            <a:pPr marL="0" lvl="0" indent="0" algn="l" rtl="0">
              <a:spcBef>
                <a:spcPts val="0"/>
              </a:spcBef>
              <a:spcAft>
                <a:spcPts val="0"/>
              </a:spcAft>
              <a:buClr>
                <a:srgbClr val="000000"/>
              </a:buClr>
              <a:buSzPts val="1200"/>
              <a:buFont typeface="Arial"/>
              <a:buNone/>
            </a:pPr>
            <a:r>
              <a:rPr lang="en-GB" sz="1200" b="0" i="0" u="none" strike="noStrike" dirty="0">
                <a:solidFill>
                  <a:srgbClr val="000000"/>
                </a:solidFill>
                <a:latin typeface="Arial"/>
                <a:ea typeface="Arial"/>
                <a:cs typeface="Arial"/>
                <a:sym typeface="Arial"/>
              </a:rPr>
              <a:t>D – </a:t>
            </a:r>
            <a:r>
              <a:rPr lang="en-GB" dirty="0">
                <a:latin typeface="Arial"/>
                <a:ea typeface="Arial"/>
                <a:cs typeface="Arial"/>
                <a:sym typeface="Arial"/>
              </a:rPr>
              <a:t>Pupil has not correctly assigned place value to each digit of the number.</a:t>
            </a:r>
            <a:endParaRPr dirty="0">
              <a:latin typeface="Arial"/>
              <a:ea typeface="Arial"/>
              <a:cs typeface="Arial"/>
              <a:sym typeface="Arial"/>
            </a:endParaRPr>
          </a:p>
          <a:p>
            <a:pPr marL="0" lvl="0" indent="0" algn="l" rtl="0">
              <a:spcBef>
                <a:spcPts val="0"/>
              </a:spcBef>
              <a:spcAft>
                <a:spcPts val="0"/>
              </a:spcAft>
              <a:buClr>
                <a:srgbClr val="000000"/>
              </a:buClr>
              <a:buSzPts val="1200"/>
              <a:buFont typeface="Arial"/>
              <a:buNone/>
            </a:pPr>
            <a:endParaRPr dirty="0">
              <a:latin typeface="Arial"/>
              <a:ea typeface="Arial"/>
              <a:cs typeface="Arial"/>
              <a:sym typeface="Arial"/>
            </a:endParaRPr>
          </a:p>
        </p:txBody>
      </p:sp>
      <p:sp>
        <p:nvSpPr>
          <p:cNvPr id="67" name="Google Shape;67;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7" name="Google Shape;77;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 name="Google Shape;82;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en-GB" b="1" dirty="0">
                <a:latin typeface="Arial"/>
                <a:ea typeface="Arial"/>
                <a:cs typeface="Arial"/>
                <a:sym typeface="Arial"/>
              </a:rPr>
              <a:t>Concrete resources </a:t>
            </a:r>
            <a:r>
              <a:rPr lang="en-GB" dirty="0">
                <a:latin typeface="Arial"/>
                <a:ea typeface="Arial"/>
                <a:cs typeface="Arial"/>
                <a:sym typeface="Arial"/>
              </a:rPr>
              <a:t>– A range of manipulatives, such as straws, a bead string and base 10, alongside drawings and jottings.  Place value counters are not used in this particular small step, as they do not show the relative sizes of numbers.</a:t>
            </a:r>
            <a:endParaRPr dirty="0">
              <a:latin typeface="Arial"/>
              <a:ea typeface="Arial"/>
              <a:cs typeface="Arial"/>
              <a:sym typeface="Arial"/>
            </a:endParaRPr>
          </a:p>
          <a:p>
            <a:pPr marL="0" lvl="0" indent="0" algn="l" rtl="0">
              <a:spcBef>
                <a:spcPts val="0"/>
              </a:spcBef>
              <a:spcAft>
                <a:spcPts val="0"/>
              </a:spcAft>
              <a:buClr>
                <a:schemeClr val="dk1"/>
              </a:buClr>
              <a:buSzPts val="1200"/>
              <a:buFont typeface="Arial"/>
              <a:buNone/>
            </a:pPr>
            <a:r>
              <a:rPr lang="en-GB" b="1" dirty="0">
                <a:latin typeface="Arial"/>
                <a:ea typeface="Arial"/>
                <a:cs typeface="Arial"/>
                <a:sym typeface="Arial"/>
              </a:rPr>
              <a:t>Key Questions </a:t>
            </a:r>
            <a:r>
              <a:rPr lang="en-GB" dirty="0">
                <a:latin typeface="Arial"/>
                <a:ea typeface="Arial"/>
                <a:cs typeface="Arial"/>
                <a:sym typeface="Arial"/>
              </a:rPr>
              <a:t>– Which part do you know? How can you use the whole and this part to work out the missing part? How can you use equipment or draw a picture to help you partition? Complete the stem sentences: The whole is _____.  One part is _____ . The other part is _____.</a:t>
            </a:r>
            <a:endParaRPr dirty="0">
              <a:latin typeface="Arial"/>
              <a:ea typeface="Arial"/>
              <a:cs typeface="Arial"/>
              <a:sym typeface="Arial"/>
            </a:endParaRPr>
          </a:p>
          <a:p>
            <a:pPr marL="0" lvl="0" indent="0" algn="l" rtl="0">
              <a:spcBef>
                <a:spcPts val="0"/>
              </a:spcBef>
              <a:spcAft>
                <a:spcPts val="0"/>
              </a:spcAft>
              <a:buClr>
                <a:schemeClr val="dk1"/>
              </a:buClr>
              <a:buSzPts val="1200"/>
              <a:buFont typeface="Arial"/>
              <a:buNone/>
            </a:pPr>
            <a:r>
              <a:rPr lang="en-GB" b="1" dirty="0">
                <a:latin typeface="Arial"/>
                <a:ea typeface="Arial"/>
                <a:cs typeface="Arial"/>
                <a:sym typeface="Arial"/>
              </a:rPr>
              <a:t>Misconceptions/ Common Errors </a:t>
            </a:r>
            <a:r>
              <a:rPr lang="en-GB" dirty="0">
                <a:latin typeface="Arial"/>
                <a:ea typeface="Arial"/>
                <a:cs typeface="Arial"/>
                <a:sym typeface="Arial"/>
              </a:rPr>
              <a:t>– Pupils may complete a part-whole model or number sentence incorrectly, forgetting the zero that is needed to represent tens, for example </a:t>
            </a:r>
            <a:endParaRPr dirty="0">
              <a:latin typeface="Arial"/>
              <a:ea typeface="Arial"/>
              <a:cs typeface="Arial"/>
              <a:sym typeface="Arial"/>
            </a:endParaRPr>
          </a:p>
          <a:p>
            <a:pPr marL="0" lvl="0" indent="0" algn="l" rtl="0">
              <a:spcBef>
                <a:spcPts val="0"/>
              </a:spcBef>
              <a:spcAft>
                <a:spcPts val="0"/>
              </a:spcAft>
              <a:buClr>
                <a:schemeClr val="dk1"/>
              </a:buClr>
              <a:buSzPts val="1200"/>
              <a:buFont typeface="Arial"/>
              <a:buNone/>
            </a:pPr>
            <a:r>
              <a:rPr lang="en-GB" dirty="0">
                <a:latin typeface="Arial"/>
                <a:ea typeface="Arial"/>
                <a:cs typeface="Arial"/>
                <a:sym typeface="Arial"/>
              </a:rPr>
              <a:t>53 = 5 + 3 instead of 53 = 50 + 3 </a:t>
            </a: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GB" b="1" dirty="0">
                <a:latin typeface="Arial"/>
                <a:ea typeface="Arial"/>
                <a:cs typeface="Arial"/>
                <a:sym typeface="Arial"/>
              </a:rPr>
              <a:t>Extension </a:t>
            </a:r>
            <a:r>
              <a:rPr lang="en-GB" dirty="0">
                <a:latin typeface="Arial"/>
                <a:ea typeface="Arial"/>
                <a:cs typeface="Arial"/>
                <a:sym typeface="Arial"/>
              </a:rPr>
              <a:t>- How can you complete the part-whole models in a different way?</a:t>
            </a:r>
            <a:endParaRPr dirty="0">
              <a:latin typeface="Arial"/>
              <a:ea typeface="Arial"/>
              <a:cs typeface="Arial"/>
              <a:sym typeface="Arial"/>
            </a:endParaRPr>
          </a:p>
          <a:p>
            <a:pPr marL="0" lvl="0" indent="0" algn="l" rtl="0">
              <a:spcBef>
                <a:spcPts val="0"/>
              </a:spcBef>
              <a:spcAft>
                <a:spcPts val="0"/>
              </a:spcAft>
              <a:buClr>
                <a:schemeClr val="dk1"/>
              </a:buClr>
              <a:buSzPts val="1200"/>
              <a:buFont typeface="Arial"/>
              <a:buNone/>
            </a:pPr>
            <a:endParaRPr dirty="0">
              <a:latin typeface="Arial"/>
              <a:ea typeface="Arial"/>
              <a:cs typeface="Arial"/>
              <a:sym typeface="Arial"/>
            </a:endParaRPr>
          </a:p>
        </p:txBody>
      </p:sp>
      <p:sp>
        <p:nvSpPr>
          <p:cNvPr id="83" name="Google Shape;83;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 name="Google Shape;119;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Concrete resources </a:t>
            </a:r>
            <a:r>
              <a:rPr lang="en-GB" sz="1200" b="0" i="0" u="none" strike="noStrike" dirty="0">
                <a:solidFill>
                  <a:srgbClr val="000000"/>
                </a:solidFill>
                <a:latin typeface="Arial"/>
                <a:ea typeface="Arial"/>
                <a:cs typeface="Arial"/>
                <a:sym typeface="Arial"/>
              </a:rPr>
              <a:t>– </a:t>
            </a:r>
            <a:r>
              <a:rPr lang="en-GB" dirty="0">
                <a:latin typeface="Arial"/>
                <a:ea typeface="Arial"/>
                <a:cs typeface="Arial"/>
                <a:sym typeface="Arial"/>
              </a:rPr>
              <a:t>Place value charts and a range of manipulatives, such as straws, a bead string and base 10, alongside drawings and jottings.  Place value counters are not used in this particular small step, as they do not show the relative sizes of numbers. </a:t>
            </a:r>
            <a:endParaRPr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Key Questions </a:t>
            </a:r>
            <a:r>
              <a:rPr lang="en-GB" sz="1200" b="0" i="0" u="none" strike="noStrike" dirty="0">
                <a:solidFill>
                  <a:srgbClr val="000000"/>
                </a:solidFill>
                <a:latin typeface="Arial"/>
                <a:ea typeface="Arial"/>
                <a:cs typeface="Arial"/>
                <a:sym typeface="Arial"/>
              </a:rPr>
              <a:t>– </a:t>
            </a:r>
            <a:r>
              <a:rPr lang="en-GB" dirty="0">
                <a:latin typeface="Arial"/>
                <a:ea typeface="Arial"/>
                <a:cs typeface="Arial"/>
                <a:sym typeface="Arial"/>
              </a:rPr>
              <a:t>How many hundreds are there? How many tens are there? How many ones are there? What is the value of the hundreds/tens/ones digit? How do you write a number that has zero tens? How would you write a number that has zero ones?  What’s the same and what’s different about the two numbers? </a:t>
            </a:r>
            <a:endParaRPr dirty="0"/>
          </a:p>
          <a:p>
            <a:pPr marL="0" marR="0" lvl="0" indent="0" algn="l" rtl="0">
              <a:lnSpc>
                <a:spcPct val="100000"/>
              </a:lnSpc>
              <a:spcBef>
                <a:spcPts val="0"/>
              </a:spcBef>
              <a:spcAft>
                <a:spcPts val="0"/>
              </a:spcAft>
              <a:buClr>
                <a:srgbClr val="000000"/>
              </a:buClr>
              <a:buSzPts val="1200"/>
              <a:buFont typeface="Arial"/>
              <a:buNone/>
            </a:pPr>
            <a:r>
              <a:rPr lang="en-GB" b="1" dirty="0">
                <a:latin typeface="Arial"/>
                <a:ea typeface="Arial"/>
                <a:cs typeface="Arial"/>
                <a:sym typeface="Arial"/>
              </a:rPr>
              <a:t>Misconceptions/ Common Errors </a:t>
            </a:r>
            <a:r>
              <a:rPr lang="en-GB" dirty="0">
                <a:latin typeface="Arial"/>
                <a:ea typeface="Arial"/>
                <a:cs typeface="Arial"/>
                <a:sym typeface="Arial"/>
              </a:rPr>
              <a:t>– Pupils may may not correctly assign place value to each digit of a number, for example 258= 2 + 5 + 8.  Pupils may be confused by the language relating to place value, for example saying that 258 has 50 tens rather than 5 tens. Pupils may omit zeros needed as placeholders.</a:t>
            </a:r>
            <a:endParaRPr dirty="0">
              <a:latin typeface="Arial"/>
              <a:ea typeface="Arial"/>
              <a:cs typeface="Arial"/>
              <a:sym typeface="Arial"/>
            </a:endParaRPr>
          </a:p>
          <a:p>
            <a:pPr marL="0" lvl="0" indent="0" algn="l" rtl="0">
              <a:spcBef>
                <a:spcPts val="0"/>
              </a:spcBef>
              <a:spcAft>
                <a:spcPts val="0"/>
              </a:spcAft>
              <a:buClr>
                <a:schemeClr val="dk1"/>
              </a:buClr>
              <a:buSzPts val="1200"/>
              <a:buFont typeface="Arial"/>
              <a:buNone/>
            </a:pPr>
            <a:r>
              <a:rPr lang="en-GB" b="1" dirty="0">
                <a:latin typeface="Arial"/>
                <a:ea typeface="Arial"/>
                <a:cs typeface="Arial"/>
                <a:sym typeface="Arial"/>
              </a:rPr>
              <a:t>Further Practice </a:t>
            </a:r>
            <a:r>
              <a:rPr lang="en-GB" dirty="0">
                <a:latin typeface="Arial"/>
                <a:ea typeface="Arial"/>
                <a:cs typeface="Arial"/>
                <a:sym typeface="Arial"/>
              </a:rPr>
              <a:t>– Give pupils different numbers to complete. Paired practice - one pupil makes a number and the other writes it down. Alternatively, pupils use number cards/dice to make three digit numbers that they need to create with their equipment on the place value charts. </a:t>
            </a:r>
            <a:endParaRPr dirty="0"/>
          </a:p>
        </p:txBody>
      </p:sp>
      <p:sp>
        <p:nvSpPr>
          <p:cNvPr id="120" name="Google Shape;120;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0" name="Google Shape;160;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Concrete resources </a:t>
            </a:r>
            <a:r>
              <a:rPr lang="en-GB" sz="1200" b="0" i="0" u="none" strike="noStrike" dirty="0">
                <a:solidFill>
                  <a:srgbClr val="000000"/>
                </a:solidFill>
                <a:latin typeface="Arial"/>
                <a:ea typeface="Arial"/>
                <a:cs typeface="Arial"/>
                <a:sym typeface="Arial"/>
              </a:rPr>
              <a:t>– </a:t>
            </a:r>
            <a:r>
              <a:rPr lang="en-GB" dirty="0">
                <a:latin typeface="Arial"/>
                <a:ea typeface="Arial"/>
                <a:cs typeface="Arial"/>
                <a:sym typeface="Arial"/>
              </a:rPr>
              <a:t>Place value charts and a range of manipulatives, such as straws, a bead string and base 10, alongside drawings and jottings.  Place value counters are not used in this particular small step, as they do not show the relative sizes of numbers. </a:t>
            </a:r>
            <a:endParaRPr dirty="0">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Key Questions </a:t>
            </a:r>
            <a:r>
              <a:rPr lang="en-GB" sz="1200" b="0" i="0" u="none" strike="noStrike" dirty="0">
                <a:solidFill>
                  <a:srgbClr val="000000"/>
                </a:solidFill>
                <a:latin typeface="Arial"/>
                <a:ea typeface="Arial"/>
                <a:cs typeface="Arial"/>
                <a:sym typeface="Arial"/>
              </a:rPr>
              <a:t>– </a:t>
            </a:r>
            <a:r>
              <a:rPr lang="en-GB" dirty="0">
                <a:latin typeface="Arial"/>
                <a:ea typeface="Arial"/>
                <a:cs typeface="Arial"/>
                <a:sym typeface="Arial"/>
              </a:rPr>
              <a:t>How many hundreds are there? How many tens are there? How many ones are there?  What is the value of the hundreds/tens/ones digit? If there is nothing represented in a column, what is the value? How do you write a number that has zero tens? If there is nothing represented in a column, what is the value? Recap questions - How many ones can you place on the chart? How many tens on the chart? What happens if you have more than 10 ones on the chart?</a:t>
            </a:r>
            <a:endParaRPr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Misconceptions/ Common Errors </a:t>
            </a:r>
            <a:r>
              <a:rPr lang="en-GB" sz="1200" b="0" i="0" u="none" strike="noStrike" dirty="0">
                <a:solidFill>
                  <a:srgbClr val="000000"/>
                </a:solidFill>
                <a:latin typeface="Arial"/>
                <a:ea typeface="Arial"/>
                <a:cs typeface="Arial"/>
                <a:sym typeface="Arial"/>
              </a:rPr>
              <a:t>– </a:t>
            </a:r>
            <a:r>
              <a:rPr lang="en-GB" dirty="0">
                <a:latin typeface="Arial"/>
                <a:ea typeface="Arial"/>
                <a:cs typeface="Arial"/>
                <a:sym typeface="Arial"/>
              </a:rPr>
              <a:t>Pupils may may not correctly assign place value to each digit of a number, for example 258= 2 + 5 + 8.  Pupils may be confused by the language relating to place value, for example saying that 258 has 50 tens rather than 5 tens. Pupils may omit zeros needed as placeholders.</a:t>
            </a:r>
            <a:endParaRPr dirty="0">
              <a:latin typeface="Arial"/>
              <a:ea typeface="Arial"/>
              <a:cs typeface="Arial"/>
              <a:sym typeface="Arial"/>
            </a:endParaRPr>
          </a:p>
        </p:txBody>
      </p:sp>
      <p:sp>
        <p:nvSpPr>
          <p:cNvPr id="161" name="Google Shape;161;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7" name="Google Shape;187;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28600" lvl="0" indent="-228600" algn="l" rtl="0">
              <a:spcBef>
                <a:spcPts val="0"/>
              </a:spcBef>
              <a:spcAft>
                <a:spcPts val="0"/>
              </a:spcAft>
              <a:buFont typeface="Arial" panose="020B0604020202020204" pitchFamily="34" charset="0"/>
              <a:buAutoNum type="alphaLcParenR"/>
            </a:pPr>
            <a:r>
              <a:rPr lang="en-GB" dirty="0"/>
              <a:t>There are 3 hundreds, 7 tens and 4 ones. The number is 374.  374 = 300 + 70 + 4</a:t>
            </a:r>
          </a:p>
          <a:p>
            <a:pPr marL="228600" lvl="0" indent="-228600" algn="l" rtl="0">
              <a:spcBef>
                <a:spcPts val="0"/>
              </a:spcBef>
              <a:spcAft>
                <a:spcPts val="0"/>
              </a:spcAft>
              <a:buFont typeface="Arial" panose="020B0604020202020204" pitchFamily="34" charset="0"/>
              <a:buAutoNum type="alphaLcParenR"/>
            </a:pPr>
            <a:r>
              <a:rPr lang="en-GB" dirty="0"/>
              <a:t>There are 4 hundreds, 5 tens and 0 ones. The number is 450.  450 = 400 + 50 </a:t>
            </a:r>
            <a:r>
              <a:rPr lang="en-GB" i="1" dirty="0"/>
              <a:t>or </a:t>
            </a:r>
            <a:r>
              <a:rPr lang="en-GB" dirty="0"/>
              <a:t>450 = 400 + 50 + 0</a:t>
            </a:r>
            <a:endParaRPr lang="en-GB" i="1" dirty="0"/>
          </a:p>
          <a:p>
            <a:pPr marL="228600" lvl="0" indent="-228600" algn="l" rtl="0">
              <a:spcBef>
                <a:spcPts val="0"/>
              </a:spcBef>
              <a:spcAft>
                <a:spcPts val="0"/>
              </a:spcAft>
              <a:buFont typeface="Arial" panose="020B0604020202020204" pitchFamily="34" charset="0"/>
              <a:buAutoNum type="alphaLcParenR"/>
            </a:pPr>
            <a:r>
              <a:rPr lang="en-GB" dirty="0"/>
              <a:t>There are 2 hundreds, 0 tens and 9 ones. The number is 209.  209 = 200 + 9  </a:t>
            </a:r>
            <a:r>
              <a:rPr lang="en-GB" i="1" dirty="0"/>
              <a:t>or </a:t>
            </a:r>
            <a:r>
              <a:rPr lang="en-GB" dirty="0"/>
              <a:t>209 = 200 + 0 + 9</a:t>
            </a:r>
          </a:p>
          <a:p>
            <a:pPr marL="228600" lvl="0" indent="-228600" algn="l" rtl="0">
              <a:spcBef>
                <a:spcPts val="0"/>
              </a:spcBef>
              <a:spcAft>
                <a:spcPts val="0"/>
              </a:spcAft>
              <a:buFont typeface="Arial" panose="020B0604020202020204" pitchFamily="34" charset="0"/>
              <a:buAutoNum type="alphaLcParenR"/>
            </a:pPr>
            <a:r>
              <a:rPr lang="en-GB" dirty="0"/>
              <a:t>The Mathling is not correct. There is 1 hundred, 0 tens and 7 ones. The number is 107.  107 = 100 + 7  </a:t>
            </a:r>
            <a:r>
              <a:rPr lang="en-GB" i="1" dirty="0"/>
              <a:t>or </a:t>
            </a:r>
            <a:r>
              <a:rPr lang="en-GB" dirty="0"/>
              <a:t>107 = 100 + 0 + 7</a:t>
            </a:r>
            <a:endParaRPr i="1"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188" name="Google Shape;188;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8.png"/><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Main">
  <p:cSld name="Main">
    <p:spTree>
      <p:nvGrpSpPr>
        <p:cNvPr id="1" name="Shape 11"/>
        <p:cNvGrpSpPr/>
        <p:nvPr/>
      </p:nvGrpSpPr>
      <p:grpSpPr>
        <a:xfrm>
          <a:off x="0" y="0"/>
          <a:ext cx="0" cy="0"/>
          <a:chOff x="0" y="0"/>
          <a:chExt cx="0" cy="0"/>
        </a:xfrm>
      </p:grpSpPr>
      <p:sp>
        <p:nvSpPr>
          <p:cNvPr id="12" name="Google Shape;12;p19"/>
          <p:cNvSpPr txBox="1">
            <a:spLocks noGrp="1"/>
          </p:cNvSpPr>
          <p:nvPr>
            <p:ph type="body" idx="1"/>
          </p:nvPr>
        </p:nvSpPr>
        <p:spPr>
          <a:xfrm>
            <a:off x="1880393" y="2758682"/>
            <a:ext cx="8431213" cy="71315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 name="Google Shape;13;p19"/>
          <p:cNvSpPr txBox="1">
            <a:spLocks noGrp="1"/>
          </p:cNvSpPr>
          <p:nvPr>
            <p:ph type="body" idx="2"/>
          </p:nvPr>
        </p:nvSpPr>
        <p:spPr>
          <a:xfrm>
            <a:off x="1880393" y="3666506"/>
            <a:ext cx="8431213" cy="71315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 name="Google Shape;14;p19"/>
          <p:cNvSpPr txBox="1">
            <a:spLocks noGrp="1"/>
          </p:cNvSpPr>
          <p:nvPr>
            <p:ph type="body" idx="3"/>
          </p:nvPr>
        </p:nvSpPr>
        <p:spPr>
          <a:xfrm>
            <a:off x="1880392" y="4574330"/>
            <a:ext cx="8431213" cy="71315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 name="Google Shape;15;p19"/>
          <p:cNvSpPr txBox="1"/>
          <p:nvPr/>
        </p:nvSpPr>
        <p:spPr>
          <a:xfrm>
            <a:off x="1880392" y="1620279"/>
            <a:ext cx="8431213"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4000" b="0" i="0" u="none" strike="noStrike" cap="none">
                <a:solidFill>
                  <a:schemeClr val="dk1"/>
                </a:solidFill>
                <a:latin typeface="Century Gothic"/>
                <a:ea typeface="Century Gothic"/>
                <a:cs typeface="Century Gothic"/>
                <a:sym typeface="Century Gothic"/>
              </a:rPr>
              <a:t>Ready-to-go Lesson Slides</a:t>
            </a:r>
            <a:endParaRPr/>
          </a:p>
        </p:txBody>
      </p:sp>
      <p:pic>
        <p:nvPicPr>
          <p:cNvPr id="16" name="Google Shape;16;p19" descr="Logo&#10;&#10;Description automatically generated with medium confidence"/>
          <p:cNvPicPr preferRelativeResize="0"/>
          <p:nvPr/>
        </p:nvPicPr>
        <p:blipFill rotWithShape="1">
          <a:blip r:embed="rId2">
            <a:alphaModFix/>
          </a:blip>
          <a:srcRect/>
          <a:stretch/>
        </p:blipFill>
        <p:spPr>
          <a:xfrm>
            <a:off x="113012" y="6346950"/>
            <a:ext cx="1757220" cy="40945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Learning Objective">
  <p:cSld name="Learning Objective">
    <p:spTree>
      <p:nvGrpSpPr>
        <p:cNvPr id="1" name="Shape 17"/>
        <p:cNvGrpSpPr/>
        <p:nvPr/>
      </p:nvGrpSpPr>
      <p:grpSpPr>
        <a:xfrm>
          <a:off x="0" y="0"/>
          <a:ext cx="0" cy="0"/>
          <a:chOff x="0" y="0"/>
          <a:chExt cx="0" cy="0"/>
        </a:xfrm>
      </p:grpSpPr>
      <p:sp>
        <p:nvSpPr>
          <p:cNvPr id="18" name="Google Shape;18;p24"/>
          <p:cNvSpPr txBox="1">
            <a:spLocks noGrp="1"/>
          </p:cNvSpPr>
          <p:nvPr>
            <p:ph type="title"/>
          </p:nvPr>
        </p:nvSpPr>
        <p:spPr>
          <a:xfrm>
            <a:off x="838200" y="2921330"/>
            <a:ext cx="10515600" cy="1833233"/>
          </a:xfrm>
          <a:prstGeom prst="rect">
            <a:avLst/>
          </a:prstGeom>
          <a:noFill/>
          <a:ln>
            <a:noFill/>
          </a:ln>
        </p:spPr>
        <p:txBody>
          <a:bodyPr spcFirstLastPara="1" wrap="square" lIns="91425" tIns="45700" rIns="91425" bIns="45700" anchor="t" anchorCtr="0">
            <a:noAutofit/>
          </a:bodyPr>
          <a:lstStyle>
            <a:lvl1pPr marR="0" lvl="0" algn="ctr" rtl="0">
              <a:lnSpc>
                <a:spcPct val="15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9" name="Google Shape;19;p24"/>
          <p:cNvSpPr txBox="1"/>
          <p:nvPr/>
        </p:nvSpPr>
        <p:spPr>
          <a:xfrm>
            <a:off x="838200" y="1802122"/>
            <a:ext cx="10515600" cy="644195"/>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277BD"/>
              </a:buClr>
              <a:buSzPts val="3200"/>
              <a:buFont typeface="Calibri"/>
              <a:buNone/>
            </a:pPr>
            <a:r>
              <a:rPr lang="en-GB" sz="3200">
                <a:solidFill>
                  <a:srgbClr val="0277BD"/>
                </a:solidFill>
                <a:latin typeface="Calibri"/>
                <a:ea typeface="Calibri"/>
                <a:cs typeface="Calibri"/>
                <a:sym typeface="Calibri"/>
              </a:rPr>
              <a:t>Today we are learning</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upport Slide">
  <p:cSld name="Support Slide">
    <p:spTree>
      <p:nvGrpSpPr>
        <p:cNvPr id="1" name="Shape 20"/>
        <p:cNvGrpSpPr/>
        <p:nvPr/>
      </p:nvGrpSpPr>
      <p:grpSpPr>
        <a:xfrm>
          <a:off x="0" y="0"/>
          <a:ext cx="0" cy="0"/>
          <a:chOff x="0" y="0"/>
          <a:chExt cx="0" cy="0"/>
        </a:xfrm>
      </p:grpSpPr>
      <p:sp>
        <p:nvSpPr>
          <p:cNvPr id="21" name="Google Shape;21;p25"/>
          <p:cNvSpPr txBox="1">
            <a:spLocks noGrp="1"/>
          </p:cNvSpPr>
          <p:nvPr>
            <p:ph type="title"/>
          </p:nvPr>
        </p:nvSpPr>
        <p:spPr>
          <a:xfrm>
            <a:off x="838200" y="3429000"/>
            <a:ext cx="10515600" cy="1325563"/>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2" name="Google Shape;22;p25"/>
          <p:cNvSpPr txBox="1"/>
          <p:nvPr/>
        </p:nvSpPr>
        <p:spPr>
          <a:xfrm>
            <a:off x="838200" y="1802122"/>
            <a:ext cx="10515600" cy="1325563"/>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277BD"/>
              </a:buClr>
              <a:buSzPts val="4400"/>
              <a:buFont typeface="Calibri"/>
              <a:buNone/>
            </a:pPr>
            <a:r>
              <a:rPr lang="en-GB" sz="4400">
                <a:solidFill>
                  <a:srgbClr val="0277BD"/>
                </a:solidFill>
                <a:latin typeface="Calibri"/>
                <a:ea typeface="Calibri"/>
                <a:cs typeface="Calibri"/>
                <a:sym typeface="Calibri"/>
              </a:rPr>
              <a:t>Support Slides</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ummary">
  <p:cSld name="Summary">
    <p:spTree>
      <p:nvGrpSpPr>
        <p:cNvPr id="1" name="Shape 28"/>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General Layout">
  <p:cSld name="General Layout">
    <p:spTree>
      <p:nvGrpSpPr>
        <p:cNvPr id="1" name="Shape 29"/>
        <p:cNvGrpSpPr/>
        <p:nvPr/>
      </p:nvGrpSpPr>
      <p:grpSpPr>
        <a:xfrm>
          <a:off x="0" y="0"/>
          <a:ext cx="0" cy="0"/>
          <a:chOff x="0" y="0"/>
          <a:chExt cx="0" cy="0"/>
        </a:xfrm>
      </p:grpSpPr>
      <p:sp>
        <p:nvSpPr>
          <p:cNvPr id="30" name="Google Shape;30;p22"/>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rgbClr val="0277BD"/>
              </a:buClr>
              <a:buSzPts val="1600"/>
              <a:buNone/>
              <a:defRPr sz="1600" b="0">
                <a:solidFill>
                  <a:srgbClr val="0277BD"/>
                </a:solidFill>
              </a:defRPr>
            </a:lvl1pPr>
            <a:lvl2pPr marL="914400" lvl="1" indent="-342900" algn="l">
              <a:lnSpc>
                <a:spcPct val="150000"/>
              </a:lnSpc>
              <a:spcBef>
                <a:spcPts val="500"/>
              </a:spcBef>
              <a:spcAft>
                <a:spcPts val="0"/>
              </a:spcAft>
              <a:buClr>
                <a:srgbClr val="222222"/>
              </a:buClr>
              <a:buSzPts val="1800"/>
              <a:buChar char="•"/>
              <a:defRPr/>
            </a:lvl2pPr>
            <a:lvl3pPr marL="1371600" lvl="2" indent="-342900" algn="l">
              <a:lnSpc>
                <a:spcPct val="150000"/>
              </a:lnSpc>
              <a:spcBef>
                <a:spcPts val="500"/>
              </a:spcBef>
              <a:spcAft>
                <a:spcPts val="0"/>
              </a:spcAft>
              <a:buClr>
                <a:srgbClr val="222222"/>
              </a:buClr>
              <a:buSzPts val="1800"/>
              <a:buChar char="•"/>
              <a:defRPr/>
            </a:lvl3pPr>
            <a:lvl4pPr marL="1828800" lvl="3" indent="-342900" algn="l">
              <a:lnSpc>
                <a:spcPct val="150000"/>
              </a:lnSpc>
              <a:spcBef>
                <a:spcPts val="500"/>
              </a:spcBef>
              <a:spcAft>
                <a:spcPts val="0"/>
              </a:spcAft>
              <a:buClr>
                <a:srgbClr val="222222"/>
              </a:buClr>
              <a:buSzPts val="1800"/>
              <a:buChar char="•"/>
              <a:defRPr/>
            </a:lvl4pPr>
            <a:lvl5pPr marL="2286000" lvl="4" indent="-342900" algn="l">
              <a:lnSpc>
                <a:spcPct val="150000"/>
              </a:lnSpc>
              <a:spcBef>
                <a:spcPts val="500"/>
              </a:spcBef>
              <a:spcAft>
                <a:spcPts val="0"/>
              </a:spcAft>
              <a:buClr>
                <a:srgbClr val="22222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22"/>
          <p:cNvSpPr txBox="1">
            <a:spLocks noGrp="1"/>
          </p:cNvSpPr>
          <p:nvPr>
            <p:ph type="body" idx="2"/>
          </p:nvPr>
        </p:nvSpPr>
        <p:spPr>
          <a:xfrm>
            <a:off x="263046" y="1176338"/>
            <a:ext cx="11736887" cy="5248275"/>
          </a:xfrm>
          <a:prstGeom prst="rect">
            <a:avLst/>
          </a:prstGeom>
          <a:noFill/>
          <a:ln>
            <a:noFill/>
          </a:ln>
        </p:spPr>
        <p:txBody>
          <a:bodyPr spcFirstLastPara="1" wrap="square" lIns="91425" tIns="45700" rIns="91425" bIns="45700" anchor="t" anchorCtr="0">
            <a:normAutofit/>
          </a:bodyPr>
          <a:lstStyle>
            <a:lvl1pPr marL="457200" lvl="0" indent="-228600" algn="l">
              <a:lnSpc>
                <a:spcPct val="150000"/>
              </a:lnSpc>
              <a:spcBef>
                <a:spcPts val="1000"/>
              </a:spcBef>
              <a:spcAft>
                <a:spcPts val="0"/>
              </a:spcAft>
              <a:buClr>
                <a:srgbClr val="222222"/>
              </a:buClr>
              <a:buSzPts val="1800"/>
              <a:buNone/>
              <a:defRPr/>
            </a:lvl1pPr>
            <a:lvl2pPr marL="914400" lvl="1" indent="-342900" algn="l">
              <a:lnSpc>
                <a:spcPct val="150000"/>
              </a:lnSpc>
              <a:spcBef>
                <a:spcPts val="500"/>
              </a:spcBef>
              <a:spcAft>
                <a:spcPts val="0"/>
              </a:spcAft>
              <a:buClr>
                <a:srgbClr val="222222"/>
              </a:buClr>
              <a:buSzPts val="1800"/>
              <a:buChar char="•"/>
              <a:defRPr/>
            </a:lvl2pPr>
            <a:lvl3pPr marL="1371600" lvl="2" indent="-342900" algn="l">
              <a:lnSpc>
                <a:spcPct val="150000"/>
              </a:lnSpc>
              <a:spcBef>
                <a:spcPts val="500"/>
              </a:spcBef>
              <a:spcAft>
                <a:spcPts val="0"/>
              </a:spcAft>
              <a:buClr>
                <a:srgbClr val="222222"/>
              </a:buClr>
              <a:buSzPts val="1800"/>
              <a:buChar char="•"/>
              <a:defRPr/>
            </a:lvl3pPr>
            <a:lvl4pPr marL="1828800" lvl="3" indent="-342900" algn="l">
              <a:lnSpc>
                <a:spcPct val="150000"/>
              </a:lnSpc>
              <a:spcBef>
                <a:spcPts val="500"/>
              </a:spcBef>
              <a:spcAft>
                <a:spcPts val="0"/>
              </a:spcAft>
              <a:buClr>
                <a:srgbClr val="222222"/>
              </a:buClr>
              <a:buSzPts val="1800"/>
              <a:buChar char="•"/>
              <a:defRPr/>
            </a:lvl4pPr>
            <a:lvl5pPr marL="2286000" lvl="4" indent="-342900" algn="l">
              <a:lnSpc>
                <a:spcPct val="150000"/>
              </a:lnSpc>
              <a:spcBef>
                <a:spcPts val="500"/>
              </a:spcBef>
              <a:spcAft>
                <a:spcPts val="0"/>
              </a:spcAft>
              <a:buClr>
                <a:srgbClr val="22222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Diagnostic Questions">
  <p:cSld name="Diagnostic Questions">
    <p:spTree>
      <p:nvGrpSpPr>
        <p:cNvPr id="1" name="Shape 32"/>
        <p:cNvGrpSpPr/>
        <p:nvPr/>
      </p:nvGrpSpPr>
      <p:grpSpPr>
        <a:xfrm>
          <a:off x="0" y="0"/>
          <a:ext cx="0" cy="0"/>
          <a:chOff x="0" y="0"/>
          <a:chExt cx="0" cy="0"/>
        </a:xfrm>
      </p:grpSpPr>
      <p:sp>
        <p:nvSpPr>
          <p:cNvPr id="33" name="Google Shape;33;p23"/>
          <p:cNvSpPr txBox="1">
            <a:spLocks noGrp="1"/>
          </p:cNvSpPr>
          <p:nvPr>
            <p:ph type="body" idx="1"/>
          </p:nvPr>
        </p:nvSpPr>
        <p:spPr>
          <a:xfrm>
            <a:off x="263047" y="1293813"/>
            <a:ext cx="11736887" cy="1722519"/>
          </a:xfrm>
          <a:prstGeom prst="rect">
            <a:avLst/>
          </a:prstGeom>
          <a:noFill/>
          <a:ln>
            <a:noFill/>
          </a:ln>
        </p:spPr>
        <p:txBody>
          <a:bodyPr spcFirstLastPara="1" wrap="square" lIns="91425" tIns="45700" rIns="91425" bIns="45700" anchor="t" anchorCtr="0">
            <a:normAutofit/>
          </a:bodyPr>
          <a:lstStyle>
            <a:lvl1pPr marL="457200" lvl="0" indent="-228600" algn="l">
              <a:lnSpc>
                <a:spcPct val="150000"/>
              </a:lnSpc>
              <a:spcBef>
                <a:spcPts val="1000"/>
              </a:spcBef>
              <a:spcAft>
                <a:spcPts val="0"/>
              </a:spcAft>
              <a:buClr>
                <a:srgbClr val="222222"/>
              </a:buClr>
              <a:buSzPts val="1800"/>
              <a:buNone/>
              <a:defRPr/>
            </a:lvl1pPr>
            <a:lvl2pPr marL="914400" lvl="1" indent="-228600" algn="l">
              <a:lnSpc>
                <a:spcPct val="150000"/>
              </a:lnSpc>
              <a:spcBef>
                <a:spcPts val="500"/>
              </a:spcBef>
              <a:spcAft>
                <a:spcPts val="0"/>
              </a:spcAft>
              <a:buClr>
                <a:srgbClr val="222222"/>
              </a:buClr>
              <a:buSzPts val="1600"/>
              <a:buNone/>
              <a:defRPr/>
            </a:lvl2pPr>
            <a:lvl3pPr marL="1371600" lvl="2" indent="-342900" algn="l">
              <a:lnSpc>
                <a:spcPct val="150000"/>
              </a:lnSpc>
              <a:spcBef>
                <a:spcPts val="500"/>
              </a:spcBef>
              <a:spcAft>
                <a:spcPts val="0"/>
              </a:spcAft>
              <a:buClr>
                <a:srgbClr val="222222"/>
              </a:buClr>
              <a:buSzPts val="1800"/>
              <a:buChar char="•"/>
              <a:defRPr/>
            </a:lvl3pPr>
            <a:lvl4pPr marL="1828800" lvl="3" indent="-342900" algn="l">
              <a:lnSpc>
                <a:spcPct val="150000"/>
              </a:lnSpc>
              <a:spcBef>
                <a:spcPts val="500"/>
              </a:spcBef>
              <a:spcAft>
                <a:spcPts val="0"/>
              </a:spcAft>
              <a:buClr>
                <a:srgbClr val="222222"/>
              </a:buClr>
              <a:buSzPts val="1800"/>
              <a:buChar char="•"/>
              <a:defRPr/>
            </a:lvl4pPr>
            <a:lvl5pPr marL="2286000" lvl="4" indent="-342900" algn="l">
              <a:lnSpc>
                <a:spcPct val="150000"/>
              </a:lnSpc>
              <a:spcBef>
                <a:spcPts val="500"/>
              </a:spcBef>
              <a:spcAft>
                <a:spcPts val="0"/>
              </a:spcAft>
              <a:buClr>
                <a:srgbClr val="22222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23"/>
          <p:cNvSpPr txBox="1">
            <a:spLocks noGrp="1"/>
          </p:cNvSpPr>
          <p:nvPr>
            <p:ph type="body" idx="2"/>
          </p:nvPr>
        </p:nvSpPr>
        <p:spPr>
          <a:xfrm>
            <a:off x="820506" y="3466464"/>
            <a:ext cx="5181036" cy="341701"/>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rgbClr val="222222"/>
              </a:buClr>
              <a:buSzPts val="1800"/>
              <a:buNone/>
              <a:defRPr/>
            </a:lvl1pPr>
            <a:lvl2pPr marL="914400" lvl="1" indent="-342900" algn="l">
              <a:lnSpc>
                <a:spcPct val="150000"/>
              </a:lnSpc>
              <a:spcBef>
                <a:spcPts val="500"/>
              </a:spcBef>
              <a:spcAft>
                <a:spcPts val="0"/>
              </a:spcAft>
              <a:buClr>
                <a:srgbClr val="222222"/>
              </a:buClr>
              <a:buSzPts val="1800"/>
              <a:buChar char="•"/>
              <a:defRPr/>
            </a:lvl2pPr>
            <a:lvl3pPr marL="1371600" lvl="2" indent="-342900" algn="l">
              <a:lnSpc>
                <a:spcPct val="150000"/>
              </a:lnSpc>
              <a:spcBef>
                <a:spcPts val="500"/>
              </a:spcBef>
              <a:spcAft>
                <a:spcPts val="0"/>
              </a:spcAft>
              <a:buClr>
                <a:srgbClr val="222222"/>
              </a:buClr>
              <a:buSzPts val="1800"/>
              <a:buChar char="•"/>
              <a:defRPr/>
            </a:lvl3pPr>
            <a:lvl4pPr marL="1828800" lvl="3" indent="-342900" algn="l">
              <a:lnSpc>
                <a:spcPct val="150000"/>
              </a:lnSpc>
              <a:spcBef>
                <a:spcPts val="500"/>
              </a:spcBef>
              <a:spcAft>
                <a:spcPts val="0"/>
              </a:spcAft>
              <a:buClr>
                <a:srgbClr val="222222"/>
              </a:buClr>
              <a:buSzPts val="1800"/>
              <a:buChar char="•"/>
              <a:defRPr/>
            </a:lvl4pPr>
            <a:lvl5pPr marL="2286000" lvl="4" indent="-342900" algn="l">
              <a:lnSpc>
                <a:spcPct val="150000"/>
              </a:lnSpc>
              <a:spcBef>
                <a:spcPts val="500"/>
              </a:spcBef>
              <a:spcAft>
                <a:spcPts val="0"/>
              </a:spcAft>
              <a:buClr>
                <a:srgbClr val="22222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23"/>
          <p:cNvSpPr txBox="1">
            <a:spLocks noGrp="1"/>
          </p:cNvSpPr>
          <p:nvPr>
            <p:ph type="body" idx="3"/>
          </p:nvPr>
        </p:nvSpPr>
        <p:spPr>
          <a:xfrm>
            <a:off x="820506" y="4794521"/>
            <a:ext cx="5181036" cy="341701"/>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rgbClr val="222222"/>
              </a:buClr>
              <a:buSzPts val="1800"/>
              <a:buNone/>
              <a:defRPr/>
            </a:lvl1pPr>
            <a:lvl2pPr marL="914400" lvl="1" indent="-342900" algn="l">
              <a:lnSpc>
                <a:spcPct val="150000"/>
              </a:lnSpc>
              <a:spcBef>
                <a:spcPts val="500"/>
              </a:spcBef>
              <a:spcAft>
                <a:spcPts val="0"/>
              </a:spcAft>
              <a:buClr>
                <a:srgbClr val="222222"/>
              </a:buClr>
              <a:buSzPts val="1800"/>
              <a:buChar char="•"/>
              <a:defRPr/>
            </a:lvl2pPr>
            <a:lvl3pPr marL="1371600" lvl="2" indent="-342900" algn="l">
              <a:lnSpc>
                <a:spcPct val="150000"/>
              </a:lnSpc>
              <a:spcBef>
                <a:spcPts val="500"/>
              </a:spcBef>
              <a:spcAft>
                <a:spcPts val="0"/>
              </a:spcAft>
              <a:buClr>
                <a:srgbClr val="222222"/>
              </a:buClr>
              <a:buSzPts val="1800"/>
              <a:buChar char="•"/>
              <a:defRPr/>
            </a:lvl3pPr>
            <a:lvl4pPr marL="1828800" lvl="3" indent="-342900" algn="l">
              <a:lnSpc>
                <a:spcPct val="150000"/>
              </a:lnSpc>
              <a:spcBef>
                <a:spcPts val="500"/>
              </a:spcBef>
              <a:spcAft>
                <a:spcPts val="0"/>
              </a:spcAft>
              <a:buClr>
                <a:srgbClr val="222222"/>
              </a:buClr>
              <a:buSzPts val="1800"/>
              <a:buChar char="•"/>
              <a:defRPr/>
            </a:lvl4pPr>
            <a:lvl5pPr marL="2286000" lvl="4" indent="-342900" algn="l">
              <a:lnSpc>
                <a:spcPct val="150000"/>
              </a:lnSpc>
              <a:spcBef>
                <a:spcPts val="500"/>
              </a:spcBef>
              <a:spcAft>
                <a:spcPts val="0"/>
              </a:spcAft>
              <a:buClr>
                <a:srgbClr val="22222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23"/>
          <p:cNvSpPr txBox="1">
            <a:spLocks noGrp="1"/>
          </p:cNvSpPr>
          <p:nvPr>
            <p:ph type="body" idx="4"/>
          </p:nvPr>
        </p:nvSpPr>
        <p:spPr>
          <a:xfrm>
            <a:off x="6688949" y="3466464"/>
            <a:ext cx="5181036" cy="341701"/>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rgbClr val="222222"/>
              </a:buClr>
              <a:buSzPts val="1800"/>
              <a:buNone/>
              <a:defRPr/>
            </a:lvl1pPr>
            <a:lvl2pPr marL="914400" lvl="1" indent="-342900" algn="l">
              <a:lnSpc>
                <a:spcPct val="150000"/>
              </a:lnSpc>
              <a:spcBef>
                <a:spcPts val="500"/>
              </a:spcBef>
              <a:spcAft>
                <a:spcPts val="0"/>
              </a:spcAft>
              <a:buClr>
                <a:srgbClr val="222222"/>
              </a:buClr>
              <a:buSzPts val="1800"/>
              <a:buChar char="•"/>
              <a:defRPr/>
            </a:lvl2pPr>
            <a:lvl3pPr marL="1371600" lvl="2" indent="-342900" algn="l">
              <a:lnSpc>
                <a:spcPct val="150000"/>
              </a:lnSpc>
              <a:spcBef>
                <a:spcPts val="500"/>
              </a:spcBef>
              <a:spcAft>
                <a:spcPts val="0"/>
              </a:spcAft>
              <a:buClr>
                <a:srgbClr val="222222"/>
              </a:buClr>
              <a:buSzPts val="1800"/>
              <a:buChar char="•"/>
              <a:defRPr/>
            </a:lvl3pPr>
            <a:lvl4pPr marL="1828800" lvl="3" indent="-342900" algn="l">
              <a:lnSpc>
                <a:spcPct val="150000"/>
              </a:lnSpc>
              <a:spcBef>
                <a:spcPts val="500"/>
              </a:spcBef>
              <a:spcAft>
                <a:spcPts val="0"/>
              </a:spcAft>
              <a:buClr>
                <a:srgbClr val="222222"/>
              </a:buClr>
              <a:buSzPts val="1800"/>
              <a:buChar char="•"/>
              <a:defRPr/>
            </a:lvl4pPr>
            <a:lvl5pPr marL="2286000" lvl="4" indent="-342900" algn="l">
              <a:lnSpc>
                <a:spcPct val="150000"/>
              </a:lnSpc>
              <a:spcBef>
                <a:spcPts val="500"/>
              </a:spcBef>
              <a:spcAft>
                <a:spcPts val="0"/>
              </a:spcAft>
              <a:buClr>
                <a:srgbClr val="22222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23"/>
          <p:cNvSpPr txBox="1">
            <a:spLocks noGrp="1"/>
          </p:cNvSpPr>
          <p:nvPr>
            <p:ph type="body" idx="5"/>
          </p:nvPr>
        </p:nvSpPr>
        <p:spPr>
          <a:xfrm>
            <a:off x="6688947" y="4794521"/>
            <a:ext cx="5181036" cy="341701"/>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rgbClr val="222222"/>
              </a:buClr>
              <a:buSzPts val="1800"/>
              <a:buNone/>
              <a:defRPr/>
            </a:lvl1pPr>
            <a:lvl2pPr marL="914400" lvl="1" indent="-342900" algn="l">
              <a:lnSpc>
                <a:spcPct val="150000"/>
              </a:lnSpc>
              <a:spcBef>
                <a:spcPts val="500"/>
              </a:spcBef>
              <a:spcAft>
                <a:spcPts val="0"/>
              </a:spcAft>
              <a:buClr>
                <a:srgbClr val="222222"/>
              </a:buClr>
              <a:buSzPts val="1800"/>
              <a:buChar char="•"/>
              <a:defRPr/>
            </a:lvl2pPr>
            <a:lvl3pPr marL="1371600" lvl="2" indent="-342900" algn="l">
              <a:lnSpc>
                <a:spcPct val="150000"/>
              </a:lnSpc>
              <a:spcBef>
                <a:spcPts val="500"/>
              </a:spcBef>
              <a:spcAft>
                <a:spcPts val="0"/>
              </a:spcAft>
              <a:buClr>
                <a:srgbClr val="222222"/>
              </a:buClr>
              <a:buSzPts val="1800"/>
              <a:buChar char="•"/>
              <a:defRPr/>
            </a:lvl3pPr>
            <a:lvl4pPr marL="1828800" lvl="3" indent="-342900" algn="l">
              <a:lnSpc>
                <a:spcPct val="150000"/>
              </a:lnSpc>
              <a:spcBef>
                <a:spcPts val="500"/>
              </a:spcBef>
              <a:spcAft>
                <a:spcPts val="0"/>
              </a:spcAft>
              <a:buClr>
                <a:srgbClr val="222222"/>
              </a:buClr>
              <a:buSzPts val="1800"/>
              <a:buChar char="•"/>
              <a:defRPr/>
            </a:lvl4pPr>
            <a:lvl5pPr marL="2286000" lvl="4" indent="-342900" algn="l">
              <a:lnSpc>
                <a:spcPct val="150000"/>
              </a:lnSpc>
              <a:spcBef>
                <a:spcPts val="500"/>
              </a:spcBef>
              <a:spcAft>
                <a:spcPts val="0"/>
              </a:spcAft>
              <a:buClr>
                <a:srgbClr val="22222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23"/>
          <p:cNvSpPr txBox="1"/>
          <p:nvPr/>
        </p:nvSpPr>
        <p:spPr>
          <a:xfrm>
            <a:off x="263047" y="663047"/>
            <a:ext cx="3147977"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b="0" i="0" u="none" strike="noStrike" cap="none">
                <a:solidFill>
                  <a:srgbClr val="0277BD"/>
                </a:solidFill>
                <a:latin typeface="Century Gothic"/>
                <a:ea typeface="Century Gothic"/>
                <a:cs typeface="Century Gothic"/>
                <a:sym typeface="Century Gothic"/>
              </a:rPr>
              <a:t>Diagnostic Question</a:t>
            </a:r>
            <a:endParaRPr/>
          </a:p>
        </p:txBody>
      </p:sp>
      <p:pic>
        <p:nvPicPr>
          <p:cNvPr id="39" name="Google Shape;39;p23" descr="A picture containing text, clipart, vector graphics&#10;&#10;Description automatically generated"/>
          <p:cNvPicPr preferRelativeResize="0"/>
          <p:nvPr/>
        </p:nvPicPr>
        <p:blipFill rotWithShape="1">
          <a:blip r:embed="rId2">
            <a:alphaModFix/>
          </a:blip>
          <a:srcRect/>
          <a:stretch/>
        </p:blipFill>
        <p:spPr>
          <a:xfrm>
            <a:off x="269397" y="3400082"/>
            <a:ext cx="469900" cy="482600"/>
          </a:xfrm>
          <a:prstGeom prst="rect">
            <a:avLst/>
          </a:prstGeom>
          <a:noFill/>
          <a:ln>
            <a:noFill/>
          </a:ln>
        </p:spPr>
      </p:pic>
      <p:pic>
        <p:nvPicPr>
          <p:cNvPr id="40" name="Google Shape;40;p23" descr="Icon&#10;&#10;Description automatically generated"/>
          <p:cNvPicPr preferRelativeResize="0"/>
          <p:nvPr/>
        </p:nvPicPr>
        <p:blipFill rotWithShape="1">
          <a:blip r:embed="rId3">
            <a:alphaModFix/>
          </a:blip>
          <a:srcRect/>
          <a:stretch/>
        </p:blipFill>
        <p:spPr>
          <a:xfrm>
            <a:off x="6103945" y="3400082"/>
            <a:ext cx="482600" cy="482600"/>
          </a:xfrm>
          <a:prstGeom prst="rect">
            <a:avLst/>
          </a:prstGeom>
          <a:noFill/>
          <a:ln>
            <a:noFill/>
          </a:ln>
        </p:spPr>
      </p:pic>
      <p:pic>
        <p:nvPicPr>
          <p:cNvPr id="41" name="Google Shape;41;p23" descr="Icon&#10;&#10;Description automatically generated"/>
          <p:cNvPicPr preferRelativeResize="0"/>
          <p:nvPr/>
        </p:nvPicPr>
        <p:blipFill rotWithShape="1">
          <a:blip r:embed="rId4">
            <a:alphaModFix/>
          </a:blip>
          <a:srcRect/>
          <a:stretch/>
        </p:blipFill>
        <p:spPr>
          <a:xfrm>
            <a:off x="275747" y="4720003"/>
            <a:ext cx="457200" cy="482600"/>
          </a:xfrm>
          <a:prstGeom prst="rect">
            <a:avLst/>
          </a:prstGeom>
          <a:noFill/>
          <a:ln>
            <a:noFill/>
          </a:ln>
        </p:spPr>
      </p:pic>
      <p:pic>
        <p:nvPicPr>
          <p:cNvPr id="42" name="Google Shape;42;p23" descr="Icon&#10;&#10;Description automatically generated"/>
          <p:cNvPicPr preferRelativeResize="0"/>
          <p:nvPr/>
        </p:nvPicPr>
        <p:blipFill rotWithShape="1">
          <a:blip r:embed="rId5">
            <a:alphaModFix/>
          </a:blip>
          <a:srcRect/>
          <a:stretch/>
        </p:blipFill>
        <p:spPr>
          <a:xfrm>
            <a:off x="6103945" y="4720003"/>
            <a:ext cx="482600" cy="4826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8FBFF"/>
        </a:solidFill>
        <a:effectLst/>
      </p:bgPr>
    </p:bg>
    <p:spTree>
      <p:nvGrpSpPr>
        <p:cNvPr id="1" name="Shape 9"/>
        <p:cNvGrpSpPr/>
        <p:nvPr/>
      </p:nvGrpSpPr>
      <p:grpSpPr>
        <a:xfrm>
          <a:off x="0" y="0"/>
          <a:ext cx="0" cy="0"/>
          <a:chOff x="0" y="0"/>
          <a:chExt cx="0" cy="0"/>
        </a:xfrm>
      </p:grpSpPr>
      <p:pic>
        <p:nvPicPr>
          <p:cNvPr id="10" name="Google Shape;10;p18" descr="A picture containing text, gauge&#10;&#10;Description automatically generated"/>
          <p:cNvPicPr preferRelativeResize="0"/>
          <p:nvPr/>
        </p:nvPicPr>
        <p:blipFill rotWithShape="1">
          <a:blip r:embed="rId5">
            <a:alphaModFix/>
          </a:blip>
          <a:srcRect/>
          <a:stretch/>
        </p:blipFill>
        <p:spPr>
          <a:xfrm>
            <a:off x="0" y="0"/>
            <a:ext cx="12192000" cy="68580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8FBFF"/>
        </a:solidFill>
        <a:effectLst/>
      </p:bgPr>
    </p:bg>
    <p:spTree>
      <p:nvGrpSpPr>
        <p:cNvPr id="1" name="Shape 23"/>
        <p:cNvGrpSpPr/>
        <p:nvPr/>
      </p:nvGrpSpPr>
      <p:grpSpPr>
        <a:xfrm>
          <a:off x="0" y="0"/>
          <a:ext cx="0" cy="0"/>
          <a:chOff x="0" y="0"/>
          <a:chExt cx="0" cy="0"/>
        </a:xfrm>
      </p:grpSpPr>
      <p:pic>
        <p:nvPicPr>
          <p:cNvPr id="24" name="Google Shape;24;p20"/>
          <p:cNvPicPr preferRelativeResize="0"/>
          <p:nvPr/>
        </p:nvPicPr>
        <p:blipFill rotWithShape="1">
          <a:blip r:embed="rId5">
            <a:alphaModFix/>
          </a:blip>
          <a:srcRect/>
          <a:stretch/>
        </p:blipFill>
        <p:spPr>
          <a:xfrm>
            <a:off x="0" y="0"/>
            <a:ext cx="12192000" cy="406400"/>
          </a:xfrm>
          <a:prstGeom prst="rect">
            <a:avLst/>
          </a:prstGeom>
          <a:noFill/>
          <a:ln>
            <a:noFill/>
          </a:ln>
        </p:spPr>
      </p:pic>
      <p:sp>
        <p:nvSpPr>
          <p:cNvPr id="25" name="Google Shape;25;p20"/>
          <p:cNvSpPr txBox="1">
            <a:spLocks noGrp="1"/>
          </p:cNvSpPr>
          <p:nvPr>
            <p:ph type="body" idx="1"/>
          </p:nvPr>
        </p:nvSpPr>
        <p:spPr>
          <a:xfrm>
            <a:off x="263047" y="1077238"/>
            <a:ext cx="11736887" cy="5099725"/>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50000"/>
              </a:lnSpc>
              <a:spcBef>
                <a:spcPts val="1000"/>
              </a:spcBef>
              <a:spcAft>
                <a:spcPts val="0"/>
              </a:spcAft>
              <a:buClr>
                <a:srgbClr val="222222"/>
              </a:buClr>
              <a:buSzPts val="1800"/>
              <a:buFont typeface="Arial"/>
              <a:buNone/>
              <a:defRPr sz="1800" b="0" i="0" u="none" strike="noStrike" cap="none">
                <a:solidFill>
                  <a:srgbClr val="222222"/>
                </a:solidFill>
                <a:latin typeface="Century Gothic"/>
                <a:ea typeface="Century Gothic"/>
                <a:cs typeface="Century Gothic"/>
                <a:sym typeface="Century Gothic"/>
              </a:defRPr>
            </a:lvl1pPr>
            <a:lvl2pPr marL="914400" marR="0" lvl="1" indent="-330200" algn="l" rtl="0">
              <a:lnSpc>
                <a:spcPct val="150000"/>
              </a:lnSpc>
              <a:spcBef>
                <a:spcPts val="500"/>
              </a:spcBef>
              <a:spcAft>
                <a:spcPts val="0"/>
              </a:spcAft>
              <a:buClr>
                <a:srgbClr val="222222"/>
              </a:buClr>
              <a:buSzPts val="1600"/>
              <a:buFont typeface="Arial"/>
              <a:buChar char="•"/>
              <a:defRPr sz="1600" b="0" i="0" u="none" strike="noStrike" cap="none">
                <a:solidFill>
                  <a:srgbClr val="222222"/>
                </a:solidFill>
                <a:latin typeface="Century Gothic"/>
                <a:ea typeface="Century Gothic"/>
                <a:cs typeface="Century Gothic"/>
                <a:sym typeface="Century Gothic"/>
              </a:defRPr>
            </a:lvl2pPr>
            <a:lvl3pPr marL="1371600" marR="0" lvl="2" indent="-317500" algn="l" rtl="0">
              <a:lnSpc>
                <a:spcPct val="150000"/>
              </a:lnSpc>
              <a:spcBef>
                <a:spcPts val="500"/>
              </a:spcBef>
              <a:spcAft>
                <a:spcPts val="0"/>
              </a:spcAft>
              <a:buClr>
                <a:srgbClr val="222222"/>
              </a:buClr>
              <a:buSzPts val="1400"/>
              <a:buFont typeface="Arial"/>
              <a:buChar char="•"/>
              <a:defRPr sz="1400" b="0" i="0" u="none" strike="noStrike" cap="none">
                <a:solidFill>
                  <a:srgbClr val="222222"/>
                </a:solidFill>
                <a:latin typeface="Century Gothic"/>
                <a:ea typeface="Century Gothic"/>
                <a:cs typeface="Century Gothic"/>
                <a:sym typeface="Century Gothic"/>
              </a:defRPr>
            </a:lvl3pPr>
            <a:lvl4pPr marL="1828800" marR="0" lvl="3" indent="-304800" algn="l" rtl="0">
              <a:lnSpc>
                <a:spcPct val="150000"/>
              </a:lnSpc>
              <a:spcBef>
                <a:spcPts val="500"/>
              </a:spcBef>
              <a:spcAft>
                <a:spcPts val="0"/>
              </a:spcAft>
              <a:buClr>
                <a:srgbClr val="222222"/>
              </a:buClr>
              <a:buSzPts val="1200"/>
              <a:buFont typeface="Arial"/>
              <a:buChar char="•"/>
              <a:defRPr sz="1200" b="0" i="0" u="none" strike="noStrike" cap="none">
                <a:solidFill>
                  <a:srgbClr val="222222"/>
                </a:solidFill>
                <a:latin typeface="Century Gothic"/>
                <a:ea typeface="Century Gothic"/>
                <a:cs typeface="Century Gothic"/>
                <a:sym typeface="Century Gothic"/>
              </a:defRPr>
            </a:lvl4pPr>
            <a:lvl5pPr marL="2286000" marR="0" lvl="4" indent="-304800" algn="l" rtl="0">
              <a:lnSpc>
                <a:spcPct val="150000"/>
              </a:lnSpc>
              <a:spcBef>
                <a:spcPts val="500"/>
              </a:spcBef>
              <a:spcAft>
                <a:spcPts val="0"/>
              </a:spcAft>
              <a:buClr>
                <a:srgbClr val="222222"/>
              </a:buClr>
              <a:buSzPts val="1200"/>
              <a:buFont typeface="Arial"/>
              <a:buChar char="•"/>
              <a:defRPr sz="1200" b="0" i="0" u="none" strike="noStrike" cap="none">
                <a:solidFill>
                  <a:srgbClr val="222222"/>
                </a:solidFill>
                <a:latin typeface="Century Gothic"/>
                <a:ea typeface="Century Gothic"/>
                <a:cs typeface="Century Gothic"/>
                <a:sym typeface="Century Gothic"/>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6" name="Google Shape;26;p20"/>
          <p:cNvSpPr txBox="1"/>
          <p:nvPr/>
        </p:nvSpPr>
        <p:spPr>
          <a:xfrm>
            <a:off x="263046" y="34941"/>
            <a:ext cx="11279770"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277BD"/>
              </a:buClr>
              <a:buSzPts val="2000"/>
              <a:buFont typeface="Century Gothic"/>
              <a:buNone/>
            </a:pPr>
            <a:r>
              <a:rPr lang="en-GB" sz="2000" b="0" i="0" u="none" strike="noStrike" cap="none">
                <a:solidFill>
                  <a:srgbClr val="0277BD"/>
                </a:solidFill>
                <a:latin typeface="Century Gothic"/>
                <a:ea typeface="Century Gothic"/>
                <a:cs typeface="Century Gothic"/>
                <a:sym typeface="Century Gothic"/>
              </a:rPr>
              <a:t>To know how to partition numbers to 1,000 into hundreds, tens and ones</a:t>
            </a:r>
            <a:endParaRPr/>
          </a:p>
        </p:txBody>
      </p:sp>
      <p:pic>
        <p:nvPicPr>
          <p:cNvPr id="27" name="Google Shape;27;p20"/>
          <p:cNvPicPr preferRelativeResize="0"/>
          <p:nvPr/>
        </p:nvPicPr>
        <p:blipFill rotWithShape="1">
          <a:blip r:embed="rId6">
            <a:alphaModFix/>
          </a:blip>
          <a:srcRect/>
          <a:stretch/>
        </p:blipFill>
        <p:spPr>
          <a:xfrm>
            <a:off x="83127" y="6638306"/>
            <a:ext cx="2137830" cy="180844"/>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3" r:id="rId1"/>
    <p:sldLayoutId id="2147483654" r:id="rId2"/>
    <p:sldLayoutId id="2147483655"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image" Target="../media/image26.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9.png"/><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5.xml"/><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image" Target="../media/image30.png"/><Relationship Id="rId5" Type="http://schemas.openxmlformats.org/officeDocument/2006/relationships/image" Target="../media/image22.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sp>
        <p:nvSpPr>
          <p:cNvPr id="47" name="Google Shape;47;p1"/>
          <p:cNvSpPr txBox="1">
            <a:spLocks noGrp="1"/>
          </p:cNvSpPr>
          <p:nvPr>
            <p:ph type="body" idx="1"/>
          </p:nvPr>
        </p:nvSpPr>
        <p:spPr>
          <a:xfrm>
            <a:off x="1880393" y="2758682"/>
            <a:ext cx="8431213" cy="713158"/>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3200"/>
              <a:buNone/>
            </a:pPr>
            <a:r>
              <a:rPr lang="en-GB"/>
              <a:t>Year 3</a:t>
            </a:r>
            <a:endParaRPr/>
          </a:p>
        </p:txBody>
      </p:sp>
      <p:sp>
        <p:nvSpPr>
          <p:cNvPr id="48" name="Google Shape;48;p1"/>
          <p:cNvSpPr txBox="1">
            <a:spLocks noGrp="1"/>
          </p:cNvSpPr>
          <p:nvPr>
            <p:ph type="body" idx="2"/>
          </p:nvPr>
        </p:nvSpPr>
        <p:spPr>
          <a:xfrm>
            <a:off x="1880393" y="3666506"/>
            <a:ext cx="8431213" cy="713158"/>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3200"/>
              <a:buNone/>
            </a:pPr>
            <a:r>
              <a:rPr lang="en-GB"/>
              <a:t>Place Value</a:t>
            </a:r>
            <a:endParaRPr/>
          </a:p>
        </p:txBody>
      </p:sp>
      <p:sp>
        <p:nvSpPr>
          <p:cNvPr id="49" name="Google Shape;49;p1"/>
          <p:cNvSpPr txBox="1">
            <a:spLocks noGrp="1"/>
          </p:cNvSpPr>
          <p:nvPr>
            <p:ph type="body" idx="3"/>
          </p:nvPr>
        </p:nvSpPr>
        <p:spPr>
          <a:xfrm>
            <a:off x="1880393" y="4574330"/>
            <a:ext cx="8431213" cy="587191"/>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2400"/>
              <a:buNone/>
            </a:pPr>
            <a:r>
              <a:rPr lang="en-GB" dirty="0"/>
              <a:t>To know how to partition numbers to 1,000 into hundreds, tens and ones</a:t>
            </a:r>
            <a:endParaRPr sz="2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1" name="Google Shape;251;p10"/>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dirty="0"/>
              <a:t>Follow Me</a:t>
            </a:r>
            <a:endParaRPr dirty="0"/>
          </a:p>
        </p:txBody>
      </p:sp>
      <p:sp>
        <p:nvSpPr>
          <p:cNvPr id="252" name="Google Shape;252;p10"/>
          <p:cNvSpPr/>
          <p:nvPr/>
        </p:nvSpPr>
        <p:spPr>
          <a:xfrm>
            <a:off x="10669706" y="6163001"/>
            <a:ext cx="1401206" cy="514598"/>
          </a:xfrm>
          <a:prstGeom prst="roundRect">
            <a:avLst>
              <a:gd name="adj" fmla="val 16667"/>
            </a:avLst>
          </a:prstGeom>
          <a:solidFill>
            <a:srgbClr val="2196F3"/>
          </a:solidFill>
          <a:ln w="127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Century Gothic"/>
                <a:ea typeface="Century Gothic"/>
                <a:cs typeface="Century Gothic"/>
                <a:sym typeface="Century Gothic"/>
              </a:rPr>
              <a:t>Answers</a:t>
            </a:r>
            <a:endParaRPr/>
          </a:p>
        </p:txBody>
      </p:sp>
      <p:grpSp>
        <p:nvGrpSpPr>
          <p:cNvPr id="271" name="Google Shape;271;p10"/>
          <p:cNvGrpSpPr/>
          <p:nvPr/>
        </p:nvGrpSpPr>
        <p:grpSpPr>
          <a:xfrm>
            <a:off x="556539" y="1752088"/>
            <a:ext cx="3638550" cy="2114550"/>
            <a:chOff x="486150" y="3697325"/>
            <a:chExt cx="3638550" cy="2114550"/>
          </a:xfrm>
        </p:grpSpPr>
        <p:pic>
          <p:nvPicPr>
            <p:cNvPr id="272" name="Google Shape;272;p10"/>
            <p:cNvPicPr preferRelativeResize="0"/>
            <p:nvPr/>
          </p:nvPicPr>
          <p:blipFill rotWithShape="1">
            <a:blip r:embed="rId3">
              <a:alphaModFix/>
            </a:blip>
            <a:srcRect/>
            <a:stretch/>
          </p:blipFill>
          <p:spPr>
            <a:xfrm>
              <a:off x="486150" y="3697325"/>
              <a:ext cx="3638550" cy="2114550"/>
            </a:xfrm>
            <a:prstGeom prst="rect">
              <a:avLst/>
            </a:prstGeom>
            <a:noFill/>
            <a:ln>
              <a:noFill/>
            </a:ln>
          </p:spPr>
        </p:pic>
        <p:pic>
          <p:nvPicPr>
            <p:cNvPr id="280" name="Google Shape;280;p10"/>
            <p:cNvPicPr preferRelativeResize="0"/>
            <p:nvPr/>
          </p:nvPicPr>
          <p:blipFill rotWithShape="1">
            <a:blip r:embed="rId4">
              <a:alphaModFix/>
            </a:blip>
            <a:srcRect/>
            <a:stretch/>
          </p:blipFill>
          <p:spPr>
            <a:xfrm>
              <a:off x="1108079" y="4891369"/>
              <a:ext cx="394445" cy="394445"/>
            </a:xfrm>
            <a:prstGeom prst="rect">
              <a:avLst/>
            </a:prstGeom>
            <a:noFill/>
            <a:ln>
              <a:noFill/>
            </a:ln>
          </p:spPr>
        </p:pic>
        <p:pic>
          <p:nvPicPr>
            <p:cNvPr id="281" name="Google Shape;281;p10"/>
            <p:cNvPicPr preferRelativeResize="0"/>
            <p:nvPr/>
          </p:nvPicPr>
          <p:blipFill rotWithShape="1">
            <a:blip r:embed="rId4">
              <a:alphaModFix/>
            </a:blip>
            <a:srcRect/>
            <a:stretch/>
          </p:blipFill>
          <p:spPr>
            <a:xfrm>
              <a:off x="629029" y="4891369"/>
              <a:ext cx="394445" cy="394445"/>
            </a:xfrm>
            <a:prstGeom prst="rect">
              <a:avLst/>
            </a:prstGeom>
            <a:noFill/>
            <a:ln>
              <a:noFill/>
            </a:ln>
          </p:spPr>
        </p:pic>
        <p:grpSp>
          <p:nvGrpSpPr>
            <p:cNvPr id="282" name="Google Shape;282;p10"/>
            <p:cNvGrpSpPr/>
            <p:nvPr/>
          </p:nvGrpSpPr>
          <p:grpSpPr>
            <a:xfrm>
              <a:off x="2122085" y="5231007"/>
              <a:ext cx="357762" cy="422025"/>
              <a:chOff x="1877204" y="1892567"/>
              <a:chExt cx="509197" cy="597600"/>
            </a:xfrm>
          </p:grpSpPr>
          <p:pic>
            <p:nvPicPr>
              <p:cNvPr id="283" name="Google Shape;283;p10"/>
              <p:cNvPicPr preferRelativeResize="0"/>
              <p:nvPr/>
            </p:nvPicPr>
            <p:blipFill rotWithShape="1">
              <a:blip r:embed="rId5">
                <a:alphaModFix/>
              </a:blip>
              <a:srcRect/>
              <a:stretch/>
            </p:blipFill>
            <p:spPr>
              <a:xfrm rot="-5400000">
                <a:off x="1612358" y="2157412"/>
                <a:ext cx="597600" cy="67909"/>
              </a:xfrm>
              <a:prstGeom prst="rect">
                <a:avLst/>
              </a:prstGeom>
              <a:noFill/>
              <a:ln>
                <a:noFill/>
              </a:ln>
            </p:spPr>
          </p:pic>
          <p:pic>
            <p:nvPicPr>
              <p:cNvPr id="284" name="Google Shape;284;p10"/>
              <p:cNvPicPr preferRelativeResize="0"/>
              <p:nvPr/>
            </p:nvPicPr>
            <p:blipFill rotWithShape="1">
              <a:blip r:embed="rId5">
                <a:alphaModFix/>
              </a:blip>
              <a:srcRect/>
              <a:stretch/>
            </p:blipFill>
            <p:spPr>
              <a:xfrm rot="-5400000">
                <a:off x="1755233" y="2157412"/>
                <a:ext cx="597600" cy="67909"/>
              </a:xfrm>
              <a:prstGeom prst="rect">
                <a:avLst/>
              </a:prstGeom>
              <a:noFill/>
              <a:ln>
                <a:noFill/>
              </a:ln>
            </p:spPr>
          </p:pic>
          <p:pic>
            <p:nvPicPr>
              <p:cNvPr id="285" name="Google Shape;285;p10"/>
              <p:cNvPicPr preferRelativeResize="0"/>
              <p:nvPr/>
            </p:nvPicPr>
            <p:blipFill rotWithShape="1">
              <a:blip r:embed="rId5">
                <a:alphaModFix/>
              </a:blip>
              <a:srcRect/>
              <a:stretch/>
            </p:blipFill>
            <p:spPr>
              <a:xfrm rot="-5400000">
                <a:off x="1898108" y="2157412"/>
                <a:ext cx="597600" cy="67909"/>
              </a:xfrm>
              <a:prstGeom prst="rect">
                <a:avLst/>
              </a:prstGeom>
              <a:noFill/>
              <a:ln>
                <a:noFill/>
              </a:ln>
            </p:spPr>
          </p:pic>
          <p:pic>
            <p:nvPicPr>
              <p:cNvPr id="286" name="Google Shape;286;p10"/>
              <p:cNvPicPr preferRelativeResize="0"/>
              <p:nvPr/>
            </p:nvPicPr>
            <p:blipFill rotWithShape="1">
              <a:blip r:embed="rId5">
                <a:alphaModFix/>
              </a:blip>
              <a:srcRect/>
              <a:stretch/>
            </p:blipFill>
            <p:spPr>
              <a:xfrm rot="-5400000">
                <a:off x="2053646" y="2157412"/>
                <a:ext cx="597600" cy="67909"/>
              </a:xfrm>
              <a:prstGeom prst="rect">
                <a:avLst/>
              </a:prstGeom>
              <a:noFill/>
              <a:ln>
                <a:noFill/>
              </a:ln>
            </p:spPr>
          </p:pic>
        </p:grpSp>
        <p:grpSp>
          <p:nvGrpSpPr>
            <p:cNvPr id="291" name="Google Shape;291;p10"/>
            <p:cNvGrpSpPr/>
            <p:nvPr/>
          </p:nvGrpSpPr>
          <p:grpSpPr>
            <a:xfrm>
              <a:off x="3369960" y="4946199"/>
              <a:ext cx="192252" cy="179395"/>
              <a:chOff x="10853017" y="2192475"/>
              <a:chExt cx="195200" cy="181409"/>
            </a:xfrm>
          </p:grpSpPr>
          <p:pic>
            <p:nvPicPr>
              <p:cNvPr id="292" name="Google Shape;292;p10"/>
              <p:cNvPicPr preferRelativeResize="0"/>
              <p:nvPr/>
            </p:nvPicPr>
            <p:blipFill rotWithShape="1">
              <a:blip r:embed="rId6">
                <a:alphaModFix/>
              </a:blip>
              <a:srcRect/>
              <a:stretch/>
            </p:blipFill>
            <p:spPr>
              <a:xfrm>
                <a:off x="10853017" y="2192475"/>
                <a:ext cx="74271" cy="74818"/>
              </a:xfrm>
              <a:prstGeom prst="rect">
                <a:avLst/>
              </a:prstGeom>
              <a:noFill/>
              <a:ln>
                <a:noFill/>
              </a:ln>
            </p:spPr>
          </p:pic>
          <p:pic>
            <p:nvPicPr>
              <p:cNvPr id="293" name="Google Shape;293;p10"/>
              <p:cNvPicPr preferRelativeResize="0"/>
              <p:nvPr/>
            </p:nvPicPr>
            <p:blipFill rotWithShape="1">
              <a:blip r:embed="rId6">
                <a:alphaModFix/>
              </a:blip>
              <a:srcRect/>
              <a:stretch/>
            </p:blipFill>
            <p:spPr>
              <a:xfrm>
                <a:off x="10853017" y="2299066"/>
                <a:ext cx="74271" cy="74818"/>
              </a:xfrm>
              <a:prstGeom prst="rect">
                <a:avLst/>
              </a:prstGeom>
              <a:noFill/>
              <a:ln>
                <a:noFill/>
              </a:ln>
            </p:spPr>
          </p:pic>
          <p:pic>
            <p:nvPicPr>
              <p:cNvPr id="294" name="Google Shape;294;p10"/>
              <p:cNvPicPr preferRelativeResize="0"/>
              <p:nvPr/>
            </p:nvPicPr>
            <p:blipFill rotWithShape="1">
              <a:blip r:embed="rId6">
                <a:alphaModFix/>
              </a:blip>
              <a:srcRect/>
              <a:stretch/>
            </p:blipFill>
            <p:spPr>
              <a:xfrm>
                <a:off x="10973946" y="2192475"/>
                <a:ext cx="74271" cy="74818"/>
              </a:xfrm>
              <a:prstGeom prst="rect">
                <a:avLst/>
              </a:prstGeom>
              <a:noFill/>
              <a:ln>
                <a:noFill/>
              </a:ln>
            </p:spPr>
          </p:pic>
        </p:grpSp>
      </p:grpSp>
      <p:pic>
        <p:nvPicPr>
          <p:cNvPr id="295" name="Google Shape;295;p10"/>
          <p:cNvPicPr preferRelativeResize="0"/>
          <p:nvPr/>
        </p:nvPicPr>
        <p:blipFill rotWithShape="1">
          <a:blip r:embed="rId3">
            <a:alphaModFix/>
          </a:blip>
          <a:srcRect/>
          <a:stretch/>
        </p:blipFill>
        <p:spPr>
          <a:xfrm>
            <a:off x="440048" y="4072404"/>
            <a:ext cx="3928627" cy="2275200"/>
          </a:xfrm>
          <a:prstGeom prst="rect">
            <a:avLst/>
          </a:prstGeom>
          <a:noFill/>
          <a:ln>
            <a:noFill/>
          </a:ln>
        </p:spPr>
      </p:pic>
      <p:sp>
        <p:nvSpPr>
          <p:cNvPr id="296" name="Google Shape;296;p10"/>
          <p:cNvSpPr txBox="1"/>
          <p:nvPr/>
        </p:nvSpPr>
        <p:spPr>
          <a:xfrm>
            <a:off x="2009112" y="4246796"/>
            <a:ext cx="790500" cy="461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800" dirty="0">
                <a:latin typeface="Century Gothic"/>
                <a:ea typeface="Century Gothic"/>
                <a:cs typeface="Century Gothic"/>
                <a:sym typeface="Century Gothic"/>
              </a:rPr>
              <a:t>604</a:t>
            </a:r>
            <a:endParaRPr sz="1800" dirty="0">
              <a:latin typeface="Century Gothic"/>
              <a:ea typeface="Century Gothic"/>
              <a:cs typeface="Century Gothic"/>
              <a:sym typeface="Century Gothic"/>
            </a:endParaRPr>
          </a:p>
        </p:txBody>
      </p:sp>
      <p:sp>
        <p:nvSpPr>
          <p:cNvPr id="50" name="TextBox 49">
            <a:extLst>
              <a:ext uri="{FF2B5EF4-FFF2-40B4-BE49-F238E27FC236}">
                <a16:creationId xmlns:a16="http://schemas.microsoft.com/office/drawing/2014/main" id="{6C414BD7-11CC-CB47-B932-7070B22B582D}"/>
              </a:ext>
            </a:extLst>
          </p:cNvPr>
          <p:cNvSpPr txBox="1"/>
          <p:nvPr/>
        </p:nvSpPr>
        <p:spPr>
          <a:xfrm>
            <a:off x="4958597" y="1884842"/>
            <a:ext cx="6100174" cy="1542602"/>
          </a:xfrm>
          <a:prstGeom prst="rect">
            <a:avLst/>
          </a:prstGeom>
          <a:noFill/>
        </p:spPr>
        <p:txBody>
          <a:bodyPr wrap="square">
            <a:spAutoFit/>
          </a:bodyPr>
          <a:lstStyle/>
          <a:p>
            <a:pPr marL="0" lvl="0" indent="0" algn="l" rtl="0">
              <a:lnSpc>
                <a:spcPct val="150000"/>
              </a:lnSpc>
              <a:spcBef>
                <a:spcPts val="1000"/>
              </a:spcBef>
              <a:spcAft>
                <a:spcPts val="0"/>
              </a:spcAft>
              <a:buClr>
                <a:srgbClr val="222222"/>
              </a:buClr>
              <a:buSzPts val="1800"/>
              <a:buNone/>
            </a:pPr>
            <a:r>
              <a:rPr lang="en-GB" sz="1800" dirty="0">
                <a:latin typeface="Century Gothic" panose="020B0502020202020204" pitchFamily="34" charset="0"/>
              </a:rPr>
              <a:t>There are _____ hundreds, _____ tens and _____ ones.</a:t>
            </a:r>
          </a:p>
          <a:p>
            <a:pPr marL="0" lvl="0" indent="0" algn="l" rtl="0">
              <a:lnSpc>
                <a:spcPct val="150000"/>
              </a:lnSpc>
              <a:spcBef>
                <a:spcPts val="1000"/>
              </a:spcBef>
              <a:spcAft>
                <a:spcPts val="0"/>
              </a:spcAft>
              <a:buClr>
                <a:srgbClr val="222222"/>
              </a:buClr>
              <a:buSzPts val="1800"/>
              <a:buNone/>
            </a:pPr>
            <a:r>
              <a:rPr lang="en-GB" sz="1800" dirty="0">
                <a:latin typeface="Century Gothic" panose="020B0502020202020204" pitchFamily="34" charset="0"/>
              </a:rPr>
              <a:t>The number is _____.</a:t>
            </a:r>
          </a:p>
          <a:p>
            <a:pPr marL="0" lvl="0" indent="0" algn="l" rtl="0">
              <a:lnSpc>
                <a:spcPct val="150000"/>
              </a:lnSpc>
              <a:spcBef>
                <a:spcPts val="1000"/>
              </a:spcBef>
              <a:spcAft>
                <a:spcPts val="0"/>
              </a:spcAft>
              <a:buClr>
                <a:srgbClr val="222222"/>
              </a:buClr>
              <a:buSzPts val="1800"/>
              <a:buNone/>
            </a:pPr>
            <a:r>
              <a:rPr lang="en-GB" sz="1800" dirty="0">
                <a:latin typeface="Century Gothic" panose="020B0502020202020204" pitchFamily="34" charset="0"/>
              </a:rPr>
              <a:t>_____ = _____ + _____ + _____</a:t>
            </a:r>
          </a:p>
        </p:txBody>
      </p:sp>
      <p:grpSp>
        <p:nvGrpSpPr>
          <p:cNvPr id="51" name="Group 50">
            <a:extLst>
              <a:ext uri="{FF2B5EF4-FFF2-40B4-BE49-F238E27FC236}">
                <a16:creationId xmlns:a16="http://schemas.microsoft.com/office/drawing/2014/main" id="{F33BE1C1-1442-0044-9403-6AF8A3263357}"/>
              </a:ext>
            </a:extLst>
          </p:cNvPr>
          <p:cNvGrpSpPr/>
          <p:nvPr/>
        </p:nvGrpSpPr>
        <p:grpSpPr>
          <a:xfrm>
            <a:off x="4986680" y="1906145"/>
            <a:ext cx="5252028" cy="1440919"/>
            <a:chOff x="6035053" y="1795849"/>
            <a:chExt cx="5252028" cy="1440919"/>
          </a:xfrm>
        </p:grpSpPr>
        <p:sp>
          <p:nvSpPr>
            <p:cNvPr id="52" name="TextBox 51">
              <a:extLst>
                <a:ext uri="{FF2B5EF4-FFF2-40B4-BE49-F238E27FC236}">
                  <a16:creationId xmlns:a16="http://schemas.microsoft.com/office/drawing/2014/main" id="{5F9E91A8-365E-A04D-899A-7644D5E16973}"/>
                </a:ext>
              </a:extLst>
            </p:cNvPr>
            <p:cNvSpPr txBox="1"/>
            <p:nvPr/>
          </p:nvSpPr>
          <p:spPr>
            <a:xfrm>
              <a:off x="7075154" y="1795849"/>
              <a:ext cx="758412" cy="369332"/>
            </a:xfrm>
            <a:prstGeom prst="rect">
              <a:avLst/>
            </a:prstGeom>
            <a:noFill/>
          </p:spPr>
          <p:txBody>
            <a:bodyPr wrap="square">
              <a:spAutoFit/>
            </a:bodyPr>
            <a:lstStyle/>
            <a:p>
              <a:pPr algn="ctr"/>
              <a:r>
                <a:rPr lang="en-GB" sz="1800" dirty="0">
                  <a:solidFill>
                    <a:srgbClr val="43A047"/>
                  </a:solidFill>
                  <a:latin typeface="Century Gothic"/>
                  <a:ea typeface="Century Gothic"/>
                  <a:cs typeface="Century Gothic"/>
                  <a:sym typeface="Century Gothic"/>
                </a:rPr>
                <a:t>2</a:t>
              </a:r>
              <a:endParaRPr lang="en-GB" sz="1800" dirty="0"/>
            </a:p>
          </p:txBody>
        </p:sp>
        <p:sp>
          <p:nvSpPr>
            <p:cNvPr id="53" name="TextBox 52">
              <a:extLst>
                <a:ext uri="{FF2B5EF4-FFF2-40B4-BE49-F238E27FC236}">
                  <a16:creationId xmlns:a16="http://schemas.microsoft.com/office/drawing/2014/main" id="{C8DD6714-18A1-4840-81C8-14331177D067}"/>
                </a:ext>
              </a:extLst>
            </p:cNvPr>
            <p:cNvSpPr txBox="1"/>
            <p:nvPr/>
          </p:nvSpPr>
          <p:spPr>
            <a:xfrm>
              <a:off x="8901750" y="1795849"/>
              <a:ext cx="758412" cy="369332"/>
            </a:xfrm>
            <a:prstGeom prst="rect">
              <a:avLst/>
            </a:prstGeom>
            <a:noFill/>
          </p:spPr>
          <p:txBody>
            <a:bodyPr wrap="square">
              <a:spAutoFit/>
            </a:bodyPr>
            <a:lstStyle/>
            <a:p>
              <a:pPr algn="ctr"/>
              <a:r>
                <a:rPr lang="en-GB" sz="1800" dirty="0">
                  <a:solidFill>
                    <a:srgbClr val="43A047"/>
                  </a:solidFill>
                  <a:latin typeface="Century Gothic"/>
                  <a:ea typeface="Century Gothic"/>
                  <a:cs typeface="Century Gothic"/>
                  <a:sym typeface="Century Gothic"/>
                </a:rPr>
                <a:t>4</a:t>
              </a:r>
              <a:endParaRPr lang="en-GB" sz="1800" dirty="0"/>
            </a:p>
          </p:txBody>
        </p:sp>
        <p:sp>
          <p:nvSpPr>
            <p:cNvPr id="54" name="TextBox 53">
              <a:extLst>
                <a:ext uri="{FF2B5EF4-FFF2-40B4-BE49-F238E27FC236}">
                  <a16:creationId xmlns:a16="http://schemas.microsoft.com/office/drawing/2014/main" id="{18116CC3-EC2E-FC41-ACD3-F85A41960CAA}"/>
                </a:ext>
              </a:extLst>
            </p:cNvPr>
            <p:cNvSpPr txBox="1"/>
            <p:nvPr/>
          </p:nvSpPr>
          <p:spPr>
            <a:xfrm>
              <a:off x="10528669" y="1826118"/>
              <a:ext cx="758412" cy="369332"/>
            </a:xfrm>
            <a:prstGeom prst="rect">
              <a:avLst/>
            </a:prstGeom>
            <a:noFill/>
          </p:spPr>
          <p:txBody>
            <a:bodyPr wrap="square">
              <a:spAutoFit/>
            </a:bodyPr>
            <a:lstStyle/>
            <a:p>
              <a:pPr algn="ctr"/>
              <a:r>
                <a:rPr lang="en-GB" sz="1800" dirty="0">
                  <a:solidFill>
                    <a:srgbClr val="43A047"/>
                  </a:solidFill>
                  <a:latin typeface="Century Gothic"/>
                  <a:ea typeface="Century Gothic"/>
                  <a:cs typeface="Century Gothic"/>
                  <a:sym typeface="Century Gothic"/>
                </a:rPr>
                <a:t>3</a:t>
              </a:r>
              <a:endParaRPr lang="en-GB" sz="1800" dirty="0"/>
            </a:p>
          </p:txBody>
        </p:sp>
        <p:sp>
          <p:nvSpPr>
            <p:cNvPr id="55" name="TextBox 54">
              <a:extLst>
                <a:ext uri="{FF2B5EF4-FFF2-40B4-BE49-F238E27FC236}">
                  <a16:creationId xmlns:a16="http://schemas.microsoft.com/office/drawing/2014/main" id="{5C40EE09-4724-384F-AFEB-79BE95590828}"/>
                </a:ext>
              </a:extLst>
            </p:cNvPr>
            <p:cNvSpPr txBox="1"/>
            <p:nvPr/>
          </p:nvSpPr>
          <p:spPr>
            <a:xfrm>
              <a:off x="7596210" y="2308402"/>
              <a:ext cx="758412" cy="369332"/>
            </a:xfrm>
            <a:prstGeom prst="rect">
              <a:avLst/>
            </a:prstGeom>
            <a:noFill/>
          </p:spPr>
          <p:txBody>
            <a:bodyPr wrap="square">
              <a:spAutoFit/>
            </a:bodyPr>
            <a:lstStyle/>
            <a:p>
              <a:pPr algn="ctr"/>
              <a:r>
                <a:rPr lang="en-GB" sz="1800" dirty="0">
                  <a:solidFill>
                    <a:srgbClr val="43A047"/>
                  </a:solidFill>
                  <a:latin typeface="Century Gothic"/>
                  <a:ea typeface="Century Gothic"/>
                  <a:cs typeface="Century Gothic"/>
                  <a:sym typeface="Century Gothic"/>
                </a:rPr>
                <a:t>243</a:t>
              </a:r>
              <a:endParaRPr lang="en-GB" sz="1800" dirty="0"/>
            </a:p>
          </p:txBody>
        </p:sp>
        <p:sp>
          <p:nvSpPr>
            <p:cNvPr id="56" name="TextBox 55">
              <a:extLst>
                <a:ext uri="{FF2B5EF4-FFF2-40B4-BE49-F238E27FC236}">
                  <a16:creationId xmlns:a16="http://schemas.microsoft.com/office/drawing/2014/main" id="{FE11455E-EBE7-8D45-9F8E-CC981CDD2680}"/>
                </a:ext>
              </a:extLst>
            </p:cNvPr>
            <p:cNvSpPr txBox="1"/>
            <p:nvPr/>
          </p:nvSpPr>
          <p:spPr>
            <a:xfrm>
              <a:off x="6035053" y="2865566"/>
              <a:ext cx="758412" cy="369332"/>
            </a:xfrm>
            <a:prstGeom prst="rect">
              <a:avLst/>
            </a:prstGeom>
            <a:noFill/>
          </p:spPr>
          <p:txBody>
            <a:bodyPr wrap="square">
              <a:spAutoFit/>
            </a:bodyPr>
            <a:lstStyle/>
            <a:p>
              <a:pPr algn="ctr"/>
              <a:r>
                <a:rPr lang="en-GB" sz="1800" dirty="0">
                  <a:solidFill>
                    <a:srgbClr val="43A047"/>
                  </a:solidFill>
                  <a:latin typeface="Century Gothic"/>
                  <a:ea typeface="Century Gothic"/>
                  <a:cs typeface="Century Gothic"/>
                  <a:sym typeface="Century Gothic"/>
                </a:rPr>
                <a:t>243</a:t>
              </a:r>
              <a:endParaRPr lang="en-GB" sz="1800" dirty="0"/>
            </a:p>
          </p:txBody>
        </p:sp>
        <p:sp>
          <p:nvSpPr>
            <p:cNvPr id="57" name="TextBox 56">
              <a:extLst>
                <a:ext uri="{FF2B5EF4-FFF2-40B4-BE49-F238E27FC236}">
                  <a16:creationId xmlns:a16="http://schemas.microsoft.com/office/drawing/2014/main" id="{95DADD03-80D6-B74A-B19F-F5436D013EFF}"/>
                </a:ext>
              </a:extLst>
            </p:cNvPr>
            <p:cNvSpPr txBox="1"/>
            <p:nvPr/>
          </p:nvSpPr>
          <p:spPr>
            <a:xfrm>
              <a:off x="6879437" y="2867436"/>
              <a:ext cx="758412" cy="369332"/>
            </a:xfrm>
            <a:prstGeom prst="rect">
              <a:avLst/>
            </a:prstGeom>
            <a:noFill/>
          </p:spPr>
          <p:txBody>
            <a:bodyPr wrap="square">
              <a:spAutoFit/>
            </a:bodyPr>
            <a:lstStyle/>
            <a:p>
              <a:pPr algn="ctr"/>
              <a:r>
                <a:rPr lang="en-GB" sz="1800" dirty="0">
                  <a:solidFill>
                    <a:srgbClr val="43A047"/>
                  </a:solidFill>
                  <a:latin typeface="Century Gothic"/>
                  <a:ea typeface="Century Gothic"/>
                  <a:cs typeface="Century Gothic"/>
                  <a:sym typeface="Century Gothic"/>
                </a:rPr>
                <a:t>200</a:t>
              </a:r>
              <a:endParaRPr lang="en-GB" sz="1800" dirty="0">
                <a:solidFill>
                  <a:srgbClr val="43A047"/>
                </a:solidFill>
              </a:endParaRPr>
            </a:p>
          </p:txBody>
        </p:sp>
        <p:sp>
          <p:nvSpPr>
            <p:cNvPr id="58" name="TextBox 57">
              <a:extLst>
                <a:ext uri="{FF2B5EF4-FFF2-40B4-BE49-F238E27FC236}">
                  <a16:creationId xmlns:a16="http://schemas.microsoft.com/office/drawing/2014/main" id="{F3E78B5A-B496-E641-B646-1CAFE687580B}"/>
                </a:ext>
              </a:extLst>
            </p:cNvPr>
            <p:cNvSpPr txBox="1"/>
            <p:nvPr/>
          </p:nvSpPr>
          <p:spPr>
            <a:xfrm>
              <a:off x="7665932" y="2866501"/>
              <a:ext cx="758412" cy="369332"/>
            </a:xfrm>
            <a:prstGeom prst="rect">
              <a:avLst/>
            </a:prstGeom>
            <a:noFill/>
          </p:spPr>
          <p:txBody>
            <a:bodyPr wrap="square">
              <a:spAutoFit/>
            </a:bodyPr>
            <a:lstStyle/>
            <a:p>
              <a:pPr algn="ctr"/>
              <a:r>
                <a:rPr lang="en-GB" sz="1800" dirty="0">
                  <a:solidFill>
                    <a:srgbClr val="43A047"/>
                  </a:solidFill>
                  <a:latin typeface="Century Gothic"/>
                  <a:ea typeface="Century Gothic"/>
                  <a:cs typeface="Century Gothic"/>
                  <a:sym typeface="Century Gothic"/>
                </a:rPr>
                <a:t>40</a:t>
              </a:r>
              <a:endParaRPr lang="en-GB" sz="1800" dirty="0"/>
            </a:p>
          </p:txBody>
        </p:sp>
        <p:sp>
          <p:nvSpPr>
            <p:cNvPr id="59" name="TextBox 58">
              <a:extLst>
                <a:ext uri="{FF2B5EF4-FFF2-40B4-BE49-F238E27FC236}">
                  <a16:creationId xmlns:a16="http://schemas.microsoft.com/office/drawing/2014/main" id="{5F6991A9-FBBF-044A-BB46-B59EE1788DF1}"/>
                </a:ext>
              </a:extLst>
            </p:cNvPr>
            <p:cNvSpPr txBox="1"/>
            <p:nvPr/>
          </p:nvSpPr>
          <p:spPr>
            <a:xfrm>
              <a:off x="8505623" y="2865566"/>
              <a:ext cx="758412" cy="369332"/>
            </a:xfrm>
            <a:prstGeom prst="rect">
              <a:avLst/>
            </a:prstGeom>
            <a:noFill/>
          </p:spPr>
          <p:txBody>
            <a:bodyPr wrap="square">
              <a:spAutoFit/>
            </a:bodyPr>
            <a:lstStyle/>
            <a:p>
              <a:pPr algn="ctr"/>
              <a:r>
                <a:rPr lang="en-GB" sz="1800" dirty="0">
                  <a:solidFill>
                    <a:srgbClr val="43A047"/>
                  </a:solidFill>
                  <a:latin typeface="Century Gothic"/>
                  <a:ea typeface="Century Gothic"/>
                  <a:cs typeface="Century Gothic"/>
                  <a:sym typeface="Century Gothic"/>
                </a:rPr>
                <a:t>3</a:t>
              </a:r>
              <a:endParaRPr lang="en-GB" sz="1800" dirty="0"/>
            </a:p>
          </p:txBody>
        </p:sp>
      </p:grpSp>
      <p:sp>
        <p:nvSpPr>
          <p:cNvPr id="62" name="Google Shape;122;p7">
            <a:extLst>
              <a:ext uri="{FF2B5EF4-FFF2-40B4-BE49-F238E27FC236}">
                <a16:creationId xmlns:a16="http://schemas.microsoft.com/office/drawing/2014/main" id="{340A9AB0-A642-3848-9A78-14D87CF0B924}"/>
              </a:ext>
            </a:extLst>
          </p:cNvPr>
          <p:cNvSpPr txBox="1">
            <a:spLocks/>
          </p:cNvSpPr>
          <p:nvPr/>
        </p:nvSpPr>
        <p:spPr>
          <a:xfrm>
            <a:off x="263524" y="1066788"/>
            <a:ext cx="11807526" cy="640820"/>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228600" algn="l" rtl="0">
              <a:lnSpc>
                <a:spcPct val="150000"/>
              </a:lnSpc>
              <a:spcBef>
                <a:spcPts val="1000"/>
              </a:spcBef>
              <a:spcAft>
                <a:spcPts val="0"/>
              </a:spcAft>
              <a:buClr>
                <a:srgbClr val="222222"/>
              </a:buClr>
              <a:buSzPts val="1800"/>
              <a:buFont typeface="Arial"/>
              <a:buNone/>
              <a:defRPr sz="1800" b="0" i="0" u="none" strike="noStrike" cap="none">
                <a:solidFill>
                  <a:srgbClr val="222222"/>
                </a:solidFill>
                <a:latin typeface="Century Gothic"/>
                <a:ea typeface="Century Gothic"/>
                <a:cs typeface="Century Gothic"/>
                <a:sym typeface="Century Gothic"/>
              </a:defRPr>
            </a:lvl1pPr>
            <a:lvl2pPr marL="914400" marR="0" lvl="1" indent="-342900" algn="l" rtl="0">
              <a:lnSpc>
                <a:spcPct val="150000"/>
              </a:lnSpc>
              <a:spcBef>
                <a:spcPts val="500"/>
              </a:spcBef>
              <a:spcAft>
                <a:spcPts val="0"/>
              </a:spcAft>
              <a:buClr>
                <a:srgbClr val="222222"/>
              </a:buClr>
              <a:buSzPts val="1800"/>
              <a:buFont typeface="Arial"/>
              <a:buChar char="•"/>
              <a:defRPr sz="1600" b="0" i="0" u="none" strike="noStrike" cap="none">
                <a:solidFill>
                  <a:srgbClr val="222222"/>
                </a:solidFill>
                <a:latin typeface="Century Gothic"/>
                <a:ea typeface="Century Gothic"/>
                <a:cs typeface="Century Gothic"/>
                <a:sym typeface="Century Gothic"/>
              </a:defRPr>
            </a:lvl2pPr>
            <a:lvl3pPr marL="1371600" marR="0" lvl="2" indent="-342900" algn="l" rtl="0">
              <a:lnSpc>
                <a:spcPct val="150000"/>
              </a:lnSpc>
              <a:spcBef>
                <a:spcPts val="500"/>
              </a:spcBef>
              <a:spcAft>
                <a:spcPts val="0"/>
              </a:spcAft>
              <a:buClr>
                <a:srgbClr val="222222"/>
              </a:buClr>
              <a:buSzPts val="1800"/>
              <a:buFont typeface="Arial"/>
              <a:buChar char="•"/>
              <a:defRPr sz="1400" b="0" i="0" u="none" strike="noStrike" cap="none">
                <a:solidFill>
                  <a:srgbClr val="222222"/>
                </a:solidFill>
                <a:latin typeface="Century Gothic"/>
                <a:ea typeface="Century Gothic"/>
                <a:cs typeface="Century Gothic"/>
                <a:sym typeface="Century Gothic"/>
              </a:defRPr>
            </a:lvl3pPr>
            <a:lvl4pPr marL="1828800" marR="0" lvl="3" indent="-342900" algn="l" rtl="0">
              <a:lnSpc>
                <a:spcPct val="150000"/>
              </a:lnSpc>
              <a:spcBef>
                <a:spcPts val="500"/>
              </a:spcBef>
              <a:spcAft>
                <a:spcPts val="0"/>
              </a:spcAft>
              <a:buClr>
                <a:srgbClr val="222222"/>
              </a:buClr>
              <a:buSzPts val="1800"/>
              <a:buFont typeface="Arial"/>
              <a:buChar char="•"/>
              <a:defRPr sz="1200" b="0" i="0" u="none" strike="noStrike" cap="none">
                <a:solidFill>
                  <a:srgbClr val="222222"/>
                </a:solidFill>
                <a:latin typeface="Century Gothic"/>
                <a:ea typeface="Century Gothic"/>
                <a:cs typeface="Century Gothic"/>
                <a:sym typeface="Century Gothic"/>
              </a:defRPr>
            </a:lvl4pPr>
            <a:lvl5pPr marL="2286000" marR="0" lvl="4" indent="-342900" algn="l" rtl="0">
              <a:lnSpc>
                <a:spcPct val="150000"/>
              </a:lnSpc>
              <a:spcBef>
                <a:spcPts val="500"/>
              </a:spcBef>
              <a:spcAft>
                <a:spcPts val="0"/>
              </a:spcAft>
              <a:buClr>
                <a:srgbClr val="222222"/>
              </a:buClr>
              <a:buSzPts val="1800"/>
              <a:buFont typeface="Arial"/>
              <a:buChar char="•"/>
              <a:defRPr sz="1200" b="0" i="0" u="none" strike="noStrike" cap="none">
                <a:solidFill>
                  <a:srgbClr val="222222"/>
                </a:solidFill>
                <a:latin typeface="Century Gothic"/>
                <a:ea typeface="Century Gothic"/>
                <a:cs typeface="Century Gothic"/>
                <a:sym typeface="Century Gothic"/>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0"/>
              </a:spcBef>
            </a:pPr>
            <a:r>
              <a:rPr lang="en-GB" b="1" dirty="0"/>
              <a:t>Complete part-whole models and the sentence stems.</a:t>
            </a:r>
          </a:p>
        </p:txBody>
      </p:sp>
      <p:sp>
        <p:nvSpPr>
          <p:cNvPr id="63" name="Google Shape;296;p10">
            <a:extLst>
              <a:ext uri="{FF2B5EF4-FFF2-40B4-BE49-F238E27FC236}">
                <a16:creationId xmlns:a16="http://schemas.microsoft.com/office/drawing/2014/main" id="{8253501D-5E0C-DA48-9B5E-2DFE5E3DE2D1}"/>
              </a:ext>
            </a:extLst>
          </p:cNvPr>
          <p:cNvSpPr txBox="1"/>
          <p:nvPr/>
        </p:nvSpPr>
        <p:spPr>
          <a:xfrm>
            <a:off x="2009112" y="1896375"/>
            <a:ext cx="790500" cy="461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800" dirty="0">
                <a:solidFill>
                  <a:srgbClr val="43A047"/>
                </a:solidFill>
                <a:latin typeface="Century Gothic"/>
                <a:ea typeface="Century Gothic"/>
                <a:cs typeface="Century Gothic"/>
                <a:sym typeface="Century Gothic"/>
              </a:rPr>
              <a:t>243</a:t>
            </a:r>
            <a:endParaRPr sz="1800" dirty="0">
              <a:solidFill>
                <a:srgbClr val="43A047"/>
              </a:solidFill>
              <a:latin typeface="Century Gothic"/>
              <a:ea typeface="Century Gothic"/>
              <a:cs typeface="Century Gothic"/>
              <a:sym typeface="Century Gothic"/>
            </a:endParaRPr>
          </a:p>
        </p:txBody>
      </p:sp>
      <p:sp>
        <p:nvSpPr>
          <p:cNvPr id="64" name="TextBox 63">
            <a:extLst>
              <a:ext uri="{FF2B5EF4-FFF2-40B4-BE49-F238E27FC236}">
                <a16:creationId xmlns:a16="http://schemas.microsoft.com/office/drawing/2014/main" id="{1E0FFFCD-F37F-2E41-BDC1-5BEE4035568F}"/>
              </a:ext>
            </a:extLst>
          </p:cNvPr>
          <p:cNvSpPr txBox="1"/>
          <p:nvPr/>
        </p:nvSpPr>
        <p:spPr>
          <a:xfrm>
            <a:off x="4958597" y="4225493"/>
            <a:ext cx="6100174" cy="1542602"/>
          </a:xfrm>
          <a:prstGeom prst="rect">
            <a:avLst/>
          </a:prstGeom>
          <a:noFill/>
        </p:spPr>
        <p:txBody>
          <a:bodyPr wrap="square">
            <a:spAutoFit/>
          </a:bodyPr>
          <a:lstStyle/>
          <a:p>
            <a:pPr marL="0" lvl="0" indent="0" algn="l" rtl="0">
              <a:lnSpc>
                <a:spcPct val="150000"/>
              </a:lnSpc>
              <a:spcBef>
                <a:spcPts val="1000"/>
              </a:spcBef>
              <a:spcAft>
                <a:spcPts val="0"/>
              </a:spcAft>
              <a:buClr>
                <a:srgbClr val="222222"/>
              </a:buClr>
              <a:buSzPts val="1800"/>
              <a:buNone/>
            </a:pPr>
            <a:r>
              <a:rPr lang="en-GB" sz="1800" dirty="0">
                <a:latin typeface="Century Gothic" panose="020B0502020202020204" pitchFamily="34" charset="0"/>
              </a:rPr>
              <a:t>There are _____ hundreds, _____ tens and _____ ones.</a:t>
            </a:r>
          </a:p>
          <a:p>
            <a:pPr marL="0" lvl="0" indent="0" algn="l" rtl="0">
              <a:lnSpc>
                <a:spcPct val="150000"/>
              </a:lnSpc>
              <a:spcBef>
                <a:spcPts val="1000"/>
              </a:spcBef>
              <a:spcAft>
                <a:spcPts val="0"/>
              </a:spcAft>
              <a:buClr>
                <a:srgbClr val="222222"/>
              </a:buClr>
              <a:buSzPts val="1800"/>
              <a:buNone/>
            </a:pPr>
            <a:r>
              <a:rPr lang="en-GB" sz="1800" dirty="0">
                <a:latin typeface="Century Gothic" panose="020B0502020202020204" pitchFamily="34" charset="0"/>
              </a:rPr>
              <a:t>The number is _____.</a:t>
            </a:r>
          </a:p>
          <a:p>
            <a:pPr marL="0" lvl="0" indent="0" algn="l" rtl="0">
              <a:lnSpc>
                <a:spcPct val="150000"/>
              </a:lnSpc>
              <a:spcBef>
                <a:spcPts val="1000"/>
              </a:spcBef>
              <a:spcAft>
                <a:spcPts val="0"/>
              </a:spcAft>
              <a:buClr>
                <a:srgbClr val="222222"/>
              </a:buClr>
              <a:buSzPts val="1800"/>
              <a:buNone/>
            </a:pPr>
            <a:r>
              <a:rPr lang="en-GB" sz="1800" dirty="0">
                <a:latin typeface="Century Gothic" panose="020B0502020202020204" pitchFamily="34" charset="0"/>
              </a:rPr>
              <a:t>_____ = _____ + _____ + _____</a:t>
            </a:r>
          </a:p>
        </p:txBody>
      </p:sp>
      <p:grpSp>
        <p:nvGrpSpPr>
          <p:cNvPr id="65" name="Group 64">
            <a:extLst>
              <a:ext uri="{FF2B5EF4-FFF2-40B4-BE49-F238E27FC236}">
                <a16:creationId xmlns:a16="http://schemas.microsoft.com/office/drawing/2014/main" id="{C7363D12-09AA-AE4C-8CA5-EB2C895642D9}"/>
              </a:ext>
            </a:extLst>
          </p:cNvPr>
          <p:cNvGrpSpPr/>
          <p:nvPr/>
        </p:nvGrpSpPr>
        <p:grpSpPr>
          <a:xfrm>
            <a:off x="4986680" y="4246796"/>
            <a:ext cx="5252028" cy="1440919"/>
            <a:chOff x="6035053" y="1795849"/>
            <a:chExt cx="5252028" cy="1440919"/>
          </a:xfrm>
        </p:grpSpPr>
        <p:sp>
          <p:nvSpPr>
            <p:cNvPr id="66" name="TextBox 65">
              <a:extLst>
                <a:ext uri="{FF2B5EF4-FFF2-40B4-BE49-F238E27FC236}">
                  <a16:creationId xmlns:a16="http://schemas.microsoft.com/office/drawing/2014/main" id="{B6694CE9-8CC7-2B4C-8209-0F5ED61637AD}"/>
                </a:ext>
              </a:extLst>
            </p:cNvPr>
            <p:cNvSpPr txBox="1"/>
            <p:nvPr/>
          </p:nvSpPr>
          <p:spPr>
            <a:xfrm>
              <a:off x="7075154" y="1795849"/>
              <a:ext cx="758412" cy="369332"/>
            </a:xfrm>
            <a:prstGeom prst="rect">
              <a:avLst/>
            </a:prstGeom>
            <a:noFill/>
          </p:spPr>
          <p:txBody>
            <a:bodyPr wrap="square">
              <a:spAutoFit/>
            </a:bodyPr>
            <a:lstStyle/>
            <a:p>
              <a:pPr algn="ctr"/>
              <a:r>
                <a:rPr lang="en-GB" sz="1800" dirty="0">
                  <a:solidFill>
                    <a:srgbClr val="43A047"/>
                  </a:solidFill>
                  <a:latin typeface="Century Gothic"/>
                  <a:ea typeface="Century Gothic"/>
                  <a:cs typeface="Century Gothic"/>
                  <a:sym typeface="Century Gothic"/>
                </a:rPr>
                <a:t>6</a:t>
              </a:r>
              <a:endParaRPr lang="en-GB" sz="1800" dirty="0"/>
            </a:p>
          </p:txBody>
        </p:sp>
        <p:sp>
          <p:nvSpPr>
            <p:cNvPr id="67" name="TextBox 66">
              <a:extLst>
                <a:ext uri="{FF2B5EF4-FFF2-40B4-BE49-F238E27FC236}">
                  <a16:creationId xmlns:a16="http://schemas.microsoft.com/office/drawing/2014/main" id="{7C59211D-BE02-584F-87EB-5D57CC3855AC}"/>
                </a:ext>
              </a:extLst>
            </p:cNvPr>
            <p:cNvSpPr txBox="1"/>
            <p:nvPr/>
          </p:nvSpPr>
          <p:spPr>
            <a:xfrm>
              <a:off x="8901750" y="1795849"/>
              <a:ext cx="758412" cy="369332"/>
            </a:xfrm>
            <a:prstGeom prst="rect">
              <a:avLst/>
            </a:prstGeom>
            <a:noFill/>
          </p:spPr>
          <p:txBody>
            <a:bodyPr wrap="square">
              <a:spAutoFit/>
            </a:bodyPr>
            <a:lstStyle/>
            <a:p>
              <a:pPr algn="ctr"/>
              <a:r>
                <a:rPr lang="en-GB" sz="1800" dirty="0">
                  <a:solidFill>
                    <a:srgbClr val="43A047"/>
                  </a:solidFill>
                  <a:latin typeface="Century Gothic"/>
                  <a:ea typeface="Century Gothic"/>
                  <a:cs typeface="Century Gothic"/>
                  <a:sym typeface="Century Gothic"/>
                </a:rPr>
                <a:t>0</a:t>
              </a:r>
              <a:endParaRPr lang="en-GB" sz="1800" dirty="0"/>
            </a:p>
          </p:txBody>
        </p:sp>
        <p:sp>
          <p:nvSpPr>
            <p:cNvPr id="68" name="TextBox 67">
              <a:extLst>
                <a:ext uri="{FF2B5EF4-FFF2-40B4-BE49-F238E27FC236}">
                  <a16:creationId xmlns:a16="http://schemas.microsoft.com/office/drawing/2014/main" id="{1B49AAC8-4391-B64F-99A3-EBCBD3C36D2A}"/>
                </a:ext>
              </a:extLst>
            </p:cNvPr>
            <p:cNvSpPr txBox="1"/>
            <p:nvPr/>
          </p:nvSpPr>
          <p:spPr>
            <a:xfrm>
              <a:off x="10528669" y="1826118"/>
              <a:ext cx="758412" cy="369332"/>
            </a:xfrm>
            <a:prstGeom prst="rect">
              <a:avLst/>
            </a:prstGeom>
            <a:noFill/>
          </p:spPr>
          <p:txBody>
            <a:bodyPr wrap="square">
              <a:spAutoFit/>
            </a:bodyPr>
            <a:lstStyle/>
            <a:p>
              <a:pPr algn="ctr"/>
              <a:r>
                <a:rPr lang="en-GB" sz="1800" dirty="0">
                  <a:solidFill>
                    <a:srgbClr val="43A047"/>
                  </a:solidFill>
                  <a:latin typeface="Century Gothic"/>
                  <a:ea typeface="Century Gothic"/>
                  <a:cs typeface="Century Gothic"/>
                  <a:sym typeface="Century Gothic"/>
                </a:rPr>
                <a:t>4</a:t>
              </a:r>
              <a:endParaRPr lang="en-GB" sz="1800" dirty="0"/>
            </a:p>
          </p:txBody>
        </p:sp>
        <p:sp>
          <p:nvSpPr>
            <p:cNvPr id="69" name="TextBox 68">
              <a:extLst>
                <a:ext uri="{FF2B5EF4-FFF2-40B4-BE49-F238E27FC236}">
                  <a16:creationId xmlns:a16="http://schemas.microsoft.com/office/drawing/2014/main" id="{51D8AEAB-1499-7E44-9233-16D5C04CF645}"/>
                </a:ext>
              </a:extLst>
            </p:cNvPr>
            <p:cNvSpPr txBox="1"/>
            <p:nvPr/>
          </p:nvSpPr>
          <p:spPr>
            <a:xfrm>
              <a:off x="7596210" y="2308402"/>
              <a:ext cx="758412" cy="369332"/>
            </a:xfrm>
            <a:prstGeom prst="rect">
              <a:avLst/>
            </a:prstGeom>
            <a:noFill/>
          </p:spPr>
          <p:txBody>
            <a:bodyPr wrap="square">
              <a:spAutoFit/>
            </a:bodyPr>
            <a:lstStyle/>
            <a:p>
              <a:pPr algn="ctr"/>
              <a:r>
                <a:rPr lang="en-GB" sz="1800" dirty="0">
                  <a:solidFill>
                    <a:srgbClr val="43A047"/>
                  </a:solidFill>
                  <a:latin typeface="Century Gothic"/>
                  <a:ea typeface="Century Gothic"/>
                  <a:cs typeface="Century Gothic"/>
                  <a:sym typeface="Century Gothic"/>
                </a:rPr>
                <a:t>604</a:t>
              </a:r>
              <a:endParaRPr lang="en-GB" sz="1800" dirty="0"/>
            </a:p>
          </p:txBody>
        </p:sp>
        <p:sp>
          <p:nvSpPr>
            <p:cNvPr id="70" name="TextBox 69">
              <a:extLst>
                <a:ext uri="{FF2B5EF4-FFF2-40B4-BE49-F238E27FC236}">
                  <a16:creationId xmlns:a16="http://schemas.microsoft.com/office/drawing/2014/main" id="{AC189DB7-6F08-2D43-9986-E21F02005246}"/>
                </a:ext>
              </a:extLst>
            </p:cNvPr>
            <p:cNvSpPr txBox="1"/>
            <p:nvPr/>
          </p:nvSpPr>
          <p:spPr>
            <a:xfrm>
              <a:off x="6035053" y="2865566"/>
              <a:ext cx="758412" cy="369332"/>
            </a:xfrm>
            <a:prstGeom prst="rect">
              <a:avLst/>
            </a:prstGeom>
            <a:noFill/>
          </p:spPr>
          <p:txBody>
            <a:bodyPr wrap="square">
              <a:spAutoFit/>
            </a:bodyPr>
            <a:lstStyle/>
            <a:p>
              <a:pPr algn="ctr"/>
              <a:r>
                <a:rPr lang="en-GB" sz="1800" dirty="0">
                  <a:solidFill>
                    <a:srgbClr val="43A047"/>
                  </a:solidFill>
                  <a:latin typeface="Century Gothic"/>
                  <a:ea typeface="Century Gothic"/>
                  <a:cs typeface="Century Gothic"/>
                  <a:sym typeface="Century Gothic"/>
                </a:rPr>
                <a:t>604</a:t>
              </a:r>
              <a:endParaRPr lang="en-GB" sz="1800" dirty="0"/>
            </a:p>
          </p:txBody>
        </p:sp>
        <p:sp>
          <p:nvSpPr>
            <p:cNvPr id="71" name="TextBox 70">
              <a:extLst>
                <a:ext uri="{FF2B5EF4-FFF2-40B4-BE49-F238E27FC236}">
                  <a16:creationId xmlns:a16="http://schemas.microsoft.com/office/drawing/2014/main" id="{6F7AAE1B-6AC8-2B49-A13C-0240FD3BB428}"/>
                </a:ext>
              </a:extLst>
            </p:cNvPr>
            <p:cNvSpPr txBox="1"/>
            <p:nvPr/>
          </p:nvSpPr>
          <p:spPr>
            <a:xfrm>
              <a:off x="6879437" y="2867436"/>
              <a:ext cx="758412" cy="369332"/>
            </a:xfrm>
            <a:prstGeom prst="rect">
              <a:avLst/>
            </a:prstGeom>
            <a:noFill/>
          </p:spPr>
          <p:txBody>
            <a:bodyPr wrap="square">
              <a:spAutoFit/>
            </a:bodyPr>
            <a:lstStyle/>
            <a:p>
              <a:pPr algn="ctr"/>
              <a:r>
                <a:rPr lang="en-GB" sz="1800" dirty="0">
                  <a:solidFill>
                    <a:srgbClr val="43A047"/>
                  </a:solidFill>
                  <a:latin typeface="Century Gothic"/>
                  <a:ea typeface="Century Gothic"/>
                  <a:cs typeface="Century Gothic"/>
                  <a:sym typeface="Century Gothic"/>
                </a:rPr>
                <a:t>600</a:t>
              </a:r>
              <a:endParaRPr lang="en-GB" sz="1800" dirty="0">
                <a:solidFill>
                  <a:srgbClr val="43A047"/>
                </a:solidFill>
              </a:endParaRPr>
            </a:p>
          </p:txBody>
        </p:sp>
        <p:sp>
          <p:nvSpPr>
            <p:cNvPr id="72" name="TextBox 71">
              <a:extLst>
                <a:ext uri="{FF2B5EF4-FFF2-40B4-BE49-F238E27FC236}">
                  <a16:creationId xmlns:a16="http://schemas.microsoft.com/office/drawing/2014/main" id="{AA2D183C-774D-3647-9622-06A24BF20113}"/>
                </a:ext>
              </a:extLst>
            </p:cNvPr>
            <p:cNvSpPr txBox="1"/>
            <p:nvPr/>
          </p:nvSpPr>
          <p:spPr>
            <a:xfrm>
              <a:off x="7665932" y="2866501"/>
              <a:ext cx="758412" cy="369332"/>
            </a:xfrm>
            <a:prstGeom prst="rect">
              <a:avLst/>
            </a:prstGeom>
            <a:noFill/>
          </p:spPr>
          <p:txBody>
            <a:bodyPr wrap="square">
              <a:spAutoFit/>
            </a:bodyPr>
            <a:lstStyle/>
            <a:p>
              <a:pPr algn="ctr"/>
              <a:r>
                <a:rPr lang="en-GB" sz="1800" dirty="0">
                  <a:solidFill>
                    <a:srgbClr val="43A047"/>
                  </a:solidFill>
                  <a:latin typeface="Century Gothic"/>
                  <a:ea typeface="Century Gothic"/>
                  <a:cs typeface="Century Gothic"/>
                  <a:sym typeface="Century Gothic"/>
                </a:rPr>
                <a:t>0</a:t>
              </a:r>
              <a:endParaRPr lang="en-GB" sz="1800" dirty="0"/>
            </a:p>
          </p:txBody>
        </p:sp>
        <p:sp>
          <p:nvSpPr>
            <p:cNvPr id="73" name="TextBox 72">
              <a:extLst>
                <a:ext uri="{FF2B5EF4-FFF2-40B4-BE49-F238E27FC236}">
                  <a16:creationId xmlns:a16="http://schemas.microsoft.com/office/drawing/2014/main" id="{9604866A-69E5-5D4E-9B2A-94B4969D73C4}"/>
                </a:ext>
              </a:extLst>
            </p:cNvPr>
            <p:cNvSpPr txBox="1"/>
            <p:nvPr/>
          </p:nvSpPr>
          <p:spPr>
            <a:xfrm>
              <a:off x="8505623" y="2865566"/>
              <a:ext cx="758412" cy="369332"/>
            </a:xfrm>
            <a:prstGeom prst="rect">
              <a:avLst/>
            </a:prstGeom>
            <a:noFill/>
          </p:spPr>
          <p:txBody>
            <a:bodyPr wrap="square">
              <a:spAutoFit/>
            </a:bodyPr>
            <a:lstStyle/>
            <a:p>
              <a:pPr algn="ctr"/>
              <a:r>
                <a:rPr lang="en-GB" sz="1800" dirty="0">
                  <a:solidFill>
                    <a:srgbClr val="43A047"/>
                  </a:solidFill>
                  <a:latin typeface="Century Gothic"/>
                  <a:ea typeface="Century Gothic"/>
                  <a:cs typeface="Century Gothic"/>
                  <a:sym typeface="Century Gothic"/>
                </a:rPr>
                <a:t>4</a:t>
              </a:r>
              <a:endParaRPr lang="en-GB" sz="1800" dirty="0"/>
            </a:p>
          </p:txBody>
        </p:sp>
      </p:grpSp>
      <p:sp>
        <p:nvSpPr>
          <p:cNvPr id="74" name="Google Shape;296;p10">
            <a:extLst>
              <a:ext uri="{FF2B5EF4-FFF2-40B4-BE49-F238E27FC236}">
                <a16:creationId xmlns:a16="http://schemas.microsoft.com/office/drawing/2014/main" id="{21A6EB83-9344-4049-AB84-EB2263E9A26E}"/>
              </a:ext>
            </a:extLst>
          </p:cNvPr>
          <p:cNvSpPr txBox="1"/>
          <p:nvPr/>
        </p:nvSpPr>
        <p:spPr>
          <a:xfrm>
            <a:off x="706466" y="5316513"/>
            <a:ext cx="790500" cy="461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800" dirty="0">
                <a:solidFill>
                  <a:srgbClr val="43A047"/>
                </a:solidFill>
                <a:latin typeface="Century Gothic"/>
                <a:ea typeface="Century Gothic"/>
                <a:cs typeface="Century Gothic"/>
                <a:sym typeface="Century Gothic"/>
              </a:rPr>
              <a:t>600</a:t>
            </a:r>
            <a:endParaRPr sz="1800" dirty="0">
              <a:solidFill>
                <a:srgbClr val="43A047"/>
              </a:solidFill>
              <a:latin typeface="Century Gothic"/>
              <a:ea typeface="Century Gothic"/>
              <a:cs typeface="Century Gothic"/>
              <a:sym typeface="Century Gothic"/>
            </a:endParaRPr>
          </a:p>
        </p:txBody>
      </p:sp>
      <p:sp>
        <p:nvSpPr>
          <p:cNvPr id="75" name="Google Shape;296;p10">
            <a:extLst>
              <a:ext uri="{FF2B5EF4-FFF2-40B4-BE49-F238E27FC236}">
                <a16:creationId xmlns:a16="http://schemas.microsoft.com/office/drawing/2014/main" id="{935E4095-D5CD-DE42-B420-3D612250753E}"/>
              </a:ext>
            </a:extLst>
          </p:cNvPr>
          <p:cNvSpPr txBox="1"/>
          <p:nvPr/>
        </p:nvSpPr>
        <p:spPr>
          <a:xfrm>
            <a:off x="2009112" y="5769270"/>
            <a:ext cx="790500" cy="461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800" dirty="0">
                <a:solidFill>
                  <a:srgbClr val="43A047"/>
                </a:solidFill>
                <a:latin typeface="Century Gothic"/>
                <a:ea typeface="Century Gothic"/>
                <a:cs typeface="Century Gothic"/>
                <a:sym typeface="Century Gothic"/>
              </a:rPr>
              <a:t>0</a:t>
            </a:r>
            <a:endParaRPr sz="1800" dirty="0">
              <a:solidFill>
                <a:srgbClr val="43A047"/>
              </a:solidFill>
              <a:latin typeface="Century Gothic"/>
              <a:ea typeface="Century Gothic"/>
              <a:cs typeface="Century Gothic"/>
              <a:sym typeface="Century Gothic"/>
            </a:endParaRPr>
          </a:p>
        </p:txBody>
      </p:sp>
      <p:sp>
        <p:nvSpPr>
          <p:cNvPr id="76" name="Google Shape;296;p10">
            <a:extLst>
              <a:ext uri="{FF2B5EF4-FFF2-40B4-BE49-F238E27FC236}">
                <a16:creationId xmlns:a16="http://schemas.microsoft.com/office/drawing/2014/main" id="{8BC7FE1A-642F-4144-B8E8-0D644608727F}"/>
              </a:ext>
            </a:extLst>
          </p:cNvPr>
          <p:cNvSpPr txBox="1"/>
          <p:nvPr/>
        </p:nvSpPr>
        <p:spPr>
          <a:xfrm>
            <a:off x="3304025" y="5329512"/>
            <a:ext cx="790500" cy="461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800" dirty="0">
                <a:solidFill>
                  <a:srgbClr val="43A047"/>
                </a:solidFill>
                <a:latin typeface="Century Gothic"/>
                <a:ea typeface="Century Gothic"/>
                <a:cs typeface="Century Gothic"/>
                <a:sym typeface="Century Gothic"/>
              </a:rPr>
              <a:t>4</a:t>
            </a:r>
            <a:endParaRPr sz="1800" dirty="0">
              <a:solidFill>
                <a:srgbClr val="43A047"/>
              </a:solidFill>
              <a:latin typeface="Century Gothic"/>
              <a:ea typeface="Century Gothic"/>
              <a:cs typeface="Century Gothic"/>
              <a:sym typeface="Century Gothic"/>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52"/>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500"/>
                                        <p:tgtEl>
                                          <p:spTgt spid="51"/>
                                        </p:tgtEl>
                                      </p:cBhvr>
                                    </p:animEffect>
                                  </p:childTnLst>
                                </p:cTn>
                              </p:par>
                              <p:par>
                                <p:cTn id="8" presetID="10" presetClass="entr" presetSubtype="0" fill="hold" nodeType="withEffect">
                                  <p:stCondLst>
                                    <p:cond delay="0"/>
                                  </p:stCondLst>
                                  <p:childTnLst>
                                    <p:set>
                                      <p:cBhvr>
                                        <p:cTn id="9" dur="1" fill="hold">
                                          <p:stCondLst>
                                            <p:cond delay="0"/>
                                          </p:stCondLst>
                                        </p:cTn>
                                        <p:tgtEl>
                                          <p:spTgt spid="65"/>
                                        </p:tgtEl>
                                        <p:attrNameLst>
                                          <p:attrName>style.visibility</p:attrName>
                                        </p:attrNameLst>
                                      </p:cBhvr>
                                      <p:to>
                                        <p:strVal val="visible"/>
                                      </p:to>
                                    </p:set>
                                    <p:animEffect transition="in" filter="fade">
                                      <p:cBhvr>
                                        <p:cTn id="10" dur="500"/>
                                        <p:tgtEl>
                                          <p:spTgt spid="6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3"/>
                                        </p:tgtEl>
                                        <p:attrNameLst>
                                          <p:attrName>style.visibility</p:attrName>
                                        </p:attrNameLst>
                                      </p:cBhvr>
                                      <p:to>
                                        <p:strVal val="visible"/>
                                      </p:to>
                                    </p:set>
                                    <p:animEffect transition="in" filter="fade">
                                      <p:cBhvr>
                                        <p:cTn id="13" dur="500"/>
                                        <p:tgtEl>
                                          <p:spTgt spid="6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4"/>
                                        </p:tgtEl>
                                        <p:attrNameLst>
                                          <p:attrName>style.visibility</p:attrName>
                                        </p:attrNameLst>
                                      </p:cBhvr>
                                      <p:to>
                                        <p:strVal val="visible"/>
                                      </p:to>
                                    </p:set>
                                    <p:animEffect transition="in" filter="fade">
                                      <p:cBhvr>
                                        <p:cTn id="16" dur="500"/>
                                        <p:tgtEl>
                                          <p:spTgt spid="7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fade">
                                      <p:cBhvr>
                                        <p:cTn id="22" dur="500"/>
                                        <p:tgtEl>
                                          <p:spTgt spid="76"/>
                                        </p:tgtEl>
                                      </p:cBhvr>
                                    </p:animEffect>
                                  </p:childTnLst>
                                </p:cTn>
                              </p:par>
                            </p:childTnLst>
                          </p:cTn>
                        </p:par>
                      </p:childTnLst>
                    </p:cTn>
                  </p:par>
                </p:childTnLst>
              </p:cTn>
              <p:nextCondLst>
                <p:cond evt="onClick" delay="0">
                  <p:tgtEl>
                    <p:spTgt spid="252"/>
                  </p:tgtEl>
                </p:cond>
              </p:nextCondLst>
            </p:seq>
          </p:childTnLst>
        </p:cTn>
      </p:par>
    </p:tnLst>
    <p:bldLst>
      <p:bldP spid="63" grpId="0"/>
      <p:bldP spid="74" grpId="0"/>
      <p:bldP spid="75" grpId="0"/>
      <p:bldP spid="7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11"/>
          <p:cNvSpPr txBox="1">
            <a:spLocks noGrp="1"/>
          </p:cNvSpPr>
          <p:nvPr>
            <p:ph type="body" idx="1"/>
          </p:nvPr>
        </p:nvSpPr>
        <p:spPr>
          <a:xfrm>
            <a:off x="314324" y="557068"/>
            <a:ext cx="2717100" cy="4239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Your Turn</a:t>
            </a:r>
            <a:endParaRPr/>
          </a:p>
        </p:txBody>
      </p:sp>
      <p:pic>
        <p:nvPicPr>
          <p:cNvPr id="3" name="Picture 2" descr="Diagram&#10;&#10;Description automatically generated">
            <a:extLst>
              <a:ext uri="{FF2B5EF4-FFF2-40B4-BE49-F238E27FC236}">
                <a16:creationId xmlns:a16="http://schemas.microsoft.com/office/drawing/2014/main" id="{BD010ED0-F40E-6C43-A1D9-8ED31573E7B8}"/>
              </a:ext>
            </a:extLst>
          </p:cNvPr>
          <p:cNvPicPr>
            <a:picLocks noChangeAspect="1"/>
          </p:cNvPicPr>
          <p:nvPr/>
        </p:nvPicPr>
        <p:blipFill>
          <a:blip r:embed="rId3"/>
          <a:stretch>
            <a:fillRect/>
          </a:stretch>
        </p:blipFill>
        <p:spPr>
          <a:xfrm>
            <a:off x="314324" y="980968"/>
            <a:ext cx="8397240" cy="4861560"/>
          </a:xfrm>
          <a:prstGeom prst="rect">
            <a:avLst/>
          </a:prstGeom>
          <a:effectLst>
            <a:outerShdw blurRad="50800" dist="38100" dir="2700000" algn="tl" rotWithShape="0">
              <a:prstClr val="black">
                <a:alpha val="40000"/>
              </a:prst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14" name="TextBox 13">
            <a:extLst>
              <a:ext uri="{FF2B5EF4-FFF2-40B4-BE49-F238E27FC236}">
                <a16:creationId xmlns:a16="http://schemas.microsoft.com/office/drawing/2014/main" id="{49CDE4C3-0052-6F48-B0D9-06FAB7441B65}"/>
              </a:ext>
            </a:extLst>
          </p:cNvPr>
          <p:cNvSpPr txBox="1"/>
          <p:nvPr/>
        </p:nvSpPr>
        <p:spPr>
          <a:xfrm>
            <a:off x="263524" y="4549303"/>
            <a:ext cx="9832454" cy="870623"/>
          </a:xfrm>
          <a:prstGeom prst="rect">
            <a:avLst/>
          </a:prstGeom>
          <a:noFill/>
        </p:spPr>
        <p:txBody>
          <a:bodyPr wrap="square">
            <a:spAutoFit/>
          </a:bodyPr>
          <a:lstStyle/>
          <a:p>
            <a:pPr marL="0" lvl="0" indent="0" algn="l" rtl="0">
              <a:lnSpc>
                <a:spcPct val="150000"/>
              </a:lnSpc>
              <a:spcBef>
                <a:spcPts val="0"/>
              </a:spcBef>
              <a:spcAft>
                <a:spcPts val="0"/>
              </a:spcAft>
              <a:buClr>
                <a:srgbClr val="222222"/>
              </a:buClr>
              <a:buSzPts val="1800"/>
              <a:buNone/>
            </a:pPr>
            <a:r>
              <a:rPr lang="en-GB" sz="1800" b="1" dirty="0">
                <a:latin typeface="Century Gothic" panose="020B0502020202020204" pitchFamily="34" charset="0"/>
              </a:rPr>
              <a:t>Which three 3-digit numbers did the Mathlings make?</a:t>
            </a:r>
          </a:p>
          <a:p>
            <a:pPr marL="0" lvl="0" indent="0" algn="l" rtl="0">
              <a:lnSpc>
                <a:spcPct val="150000"/>
              </a:lnSpc>
              <a:spcBef>
                <a:spcPts val="0"/>
              </a:spcBef>
              <a:spcAft>
                <a:spcPts val="0"/>
              </a:spcAft>
              <a:buClr>
                <a:srgbClr val="222222"/>
              </a:buClr>
              <a:buSzPts val="1800"/>
              <a:buNone/>
            </a:pPr>
            <a:r>
              <a:rPr lang="en-GB" sz="1800" dirty="0">
                <a:latin typeface="Century Gothic" panose="020B0502020202020204" pitchFamily="34" charset="0"/>
              </a:rPr>
              <a:t>Partition the three numbers and write a number sentence for each one.</a:t>
            </a:r>
          </a:p>
        </p:txBody>
      </p:sp>
      <p:sp>
        <p:nvSpPr>
          <p:cNvPr id="335" name="Google Shape;335;p12"/>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Follow Me</a:t>
            </a:r>
            <a:endParaRPr/>
          </a:p>
        </p:txBody>
      </p:sp>
      <p:sp>
        <p:nvSpPr>
          <p:cNvPr id="336" name="Google Shape;336;p12"/>
          <p:cNvSpPr txBox="1">
            <a:spLocks noGrp="1"/>
          </p:cNvSpPr>
          <p:nvPr>
            <p:ph type="body" idx="2"/>
          </p:nvPr>
        </p:nvSpPr>
        <p:spPr>
          <a:xfrm>
            <a:off x="263525" y="1077158"/>
            <a:ext cx="11473713" cy="673442"/>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Clr>
                <a:srgbClr val="222222"/>
              </a:buClr>
              <a:buSzPts val="1800"/>
              <a:buNone/>
            </a:pPr>
            <a:r>
              <a:rPr lang="en-GB" dirty="0"/>
              <a:t>The Mathlings have each made a 3-digit number using base 10 equipment.</a:t>
            </a:r>
            <a:endParaRPr dirty="0"/>
          </a:p>
        </p:txBody>
      </p:sp>
      <p:sp>
        <p:nvSpPr>
          <p:cNvPr id="337" name="Google Shape;337;p12"/>
          <p:cNvSpPr/>
          <p:nvPr/>
        </p:nvSpPr>
        <p:spPr>
          <a:xfrm>
            <a:off x="10669706" y="6163001"/>
            <a:ext cx="1401206" cy="514598"/>
          </a:xfrm>
          <a:prstGeom prst="roundRect">
            <a:avLst>
              <a:gd name="adj" fmla="val 16667"/>
            </a:avLst>
          </a:prstGeom>
          <a:solidFill>
            <a:srgbClr val="2196F3"/>
          </a:solidFill>
          <a:ln w="127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Century Gothic"/>
                <a:ea typeface="Century Gothic"/>
                <a:cs typeface="Century Gothic"/>
                <a:sym typeface="Century Gothic"/>
              </a:rPr>
              <a:t>Answers</a:t>
            </a:r>
            <a:endParaRPr/>
          </a:p>
        </p:txBody>
      </p:sp>
      <p:grpSp>
        <p:nvGrpSpPr>
          <p:cNvPr id="338" name="Google Shape;338;p12"/>
          <p:cNvGrpSpPr/>
          <p:nvPr/>
        </p:nvGrpSpPr>
        <p:grpSpPr>
          <a:xfrm>
            <a:off x="348635" y="1750600"/>
            <a:ext cx="11388603" cy="2299352"/>
            <a:chOff x="611822" y="1896175"/>
            <a:chExt cx="11388603" cy="2299352"/>
          </a:xfrm>
        </p:grpSpPr>
        <p:pic>
          <p:nvPicPr>
            <p:cNvPr id="339" name="Google Shape;339;p12"/>
            <p:cNvPicPr preferRelativeResize="0"/>
            <p:nvPr/>
          </p:nvPicPr>
          <p:blipFill rotWithShape="1">
            <a:blip r:embed="rId3">
              <a:alphaModFix/>
            </a:blip>
            <a:srcRect/>
            <a:stretch/>
          </p:blipFill>
          <p:spPr>
            <a:xfrm>
              <a:off x="611822" y="3032727"/>
              <a:ext cx="1162800" cy="1162800"/>
            </a:xfrm>
            <a:prstGeom prst="rect">
              <a:avLst/>
            </a:prstGeom>
            <a:noFill/>
            <a:ln>
              <a:noFill/>
            </a:ln>
          </p:spPr>
        </p:pic>
        <p:pic>
          <p:nvPicPr>
            <p:cNvPr id="340" name="Google Shape;340;p12"/>
            <p:cNvPicPr preferRelativeResize="0"/>
            <p:nvPr/>
          </p:nvPicPr>
          <p:blipFill rotWithShape="1">
            <a:blip r:embed="rId4">
              <a:alphaModFix/>
            </a:blip>
            <a:srcRect/>
            <a:stretch/>
          </p:blipFill>
          <p:spPr>
            <a:xfrm>
              <a:off x="4419326" y="3031235"/>
              <a:ext cx="1159086" cy="1162799"/>
            </a:xfrm>
            <a:prstGeom prst="rect">
              <a:avLst/>
            </a:prstGeom>
            <a:noFill/>
            <a:ln>
              <a:noFill/>
            </a:ln>
          </p:spPr>
        </p:pic>
        <p:pic>
          <p:nvPicPr>
            <p:cNvPr id="341" name="Google Shape;341;p12"/>
            <p:cNvPicPr preferRelativeResize="0"/>
            <p:nvPr/>
          </p:nvPicPr>
          <p:blipFill rotWithShape="1">
            <a:blip r:embed="rId5">
              <a:alphaModFix/>
            </a:blip>
            <a:srcRect/>
            <a:stretch/>
          </p:blipFill>
          <p:spPr>
            <a:xfrm>
              <a:off x="8223116" y="2989192"/>
              <a:ext cx="1196235" cy="1162801"/>
            </a:xfrm>
            <a:prstGeom prst="rect">
              <a:avLst/>
            </a:prstGeom>
            <a:noFill/>
            <a:ln>
              <a:noFill/>
            </a:ln>
          </p:spPr>
        </p:pic>
        <p:sp>
          <p:nvSpPr>
            <p:cNvPr id="342" name="Google Shape;342;p12"/>
            <p:cNvSpPr/>
            <p:nvPr/>
          </p:nvSpPr>
          <p:spPr>
            <a:xfrm>
              <a:off x="5495400" y="1896175"/>
              <a:ext cx="2717100" cy="1544100"/>
            </a:xfrm>
            <a:prstGeom prst="wedgeEllipseCallout">
              <a:avLst>
                <a:gd name="adj1" fmla="val -51394"/>
                <a:gd name="adj2" fmla="val 37787"/>
              </a:avLst>
            </a:prstGeom>
            <a:noFill/>
            <a:ln w="38100" cap="flat" cmpd="sng">
              <a:solidFill>
                <a:srgbClr val="CCD4F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800">
                  <a:latin typeface="Century Gothic"/>
                  <a:ea typeface="Century Gothic"/>
                  <a:cs typeface="Century Gothic"/>
                  <a:sym typeface="Century Gothic"/>
                </a:rPr>
                <a:t>5 of our pieces were tens.</a:t>
              </a:r>
              <a:endParaRPr sz="1800">
                <a:latin typeface="Century Gothic"/>
                <a:ea typeface="Century Gothic"/>
                <a:cs typeface="Century Gothic"/>
                <a:sym typeface="Century Gothic"/>
              </a:endParaRPr>
            </a:p>
          </p:txBody>
        </p:sp>
        <p:sp>
          <p:nvSpPr>
            <p:cNvPr id="343" name="Google Shape;343;p12"/>
            <p:cNvSpPr/>
            <p:nvPr/>
          </p:nvSpPr>
          <p:spPr>
            <a:xfrm>
              <a:off x="1605675" y="1896175"/>
              <a:ext cx="2717100" cy="1544100"/>
            </a:xfrm>
            <a:prstGeom prst="wedgeEllipseCallout">
              <a:avLst>
                <a:gd name="adj1" fmla="val -50906"/>
                <a:gd name="adj2" fmla="val 41220"/>
              </a:avLst>
            </a:prstGeom>
            <a:noFill/>
            <a:ln w="38100" cap="flat" cmpd="sng">
              <a:solidFill>
                <a:srgbClr val="CCD4F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800" dirty="0">
                  <a:latin typeface="Century Gothic"/>
                  <a:ea typeface="Century Gothic"/>
                  <a:cs typeface="Century Gothic"/>
                  <a:sym typeface="Century Gothic"/>
                </a:rPr>
                <a:t>We used 8 pieces of base 10 equipment each.</a:t>
              </a:r>
              <a:endParaRPr sz="1800" dirty="0">
                <a:latin typeface="Century Gothic"/>
                <a:ea typeface="Century Gothic"/>
                <a:cs typeface="Century Gothic"/>
                <a:sym typeface="Century Gothic"/>
              </a:endParaRPr>
            </a:p>
          </p:txBody>
        </p:sp>
        <p:sp>
          <p:nvSpPr>
            <p:cNvPr id="344" name="Google Shape;344;p12"/>
            <p:cNvSpPr/>
            <p:nvPr/>
          </p:nvSpPr>
          <p:spPr>
            <a:xfrm>
              <a:off x="9283325" y="1896175"/>
              <a:ext cx="2717100" cy="1544100"/>
            </a:xfrm>
            <a:prstGeom prst="wedgeEllipseCallout">
              <a:avLst>
                <a:gd name="adj1" fmla="val -48467"/>
                <a:gd name="adj2" fmla="val 46369"/>
              </a:avLst>
            </a:prstGeom>
            <a:noFill/>
            <a:ln w="38100" cap="flat" cmpd="sng">
              <a:solidFill>
                <a:srgbClr val="CCD4F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800">
                  <a:latin typeface="Century Gothic"/>
                  <a:ea typeface="Century Gothic"/>
                  <a:cs typeface="Century Gothic"/>
                  <a:sym typeface="Century Gothic"/>
                </a:rPr>
                <a:t>We each made a </a:t>
              </a:r>
              <a:r>
                <a:rPr lang="en-GB" sz="1800" b="1">
                  <a:latin typeface="Century Gothic"/>
                  <a:ea typeface="Century Gothic"/>
                  <a:cs typeface="Century Gothic"/>
                  <a:sym typeface="Century Gothic"/>
                </a:rPr>
                <a:t>different</a:t>
              </a:r>
              <a:r>
                <a:rPr lang="en-GB" sz="1800">
                  <a:latin typeface="Century Gothic"/>
                  <a:ea typeface="Century Gothic"/>
                  <a:cs typeface="Century Gothic"/>
                  <a:sym typeface="Century Gothic"/>
                </a:rPr>
                <a:t> 3-digit number!</a:t>
              </a:r>
              <a:endParaRPr sz="1800">
                <a:latin typeface="Century Gothic"/>
                <a:ea typeface="Century Gothic"/>
                <a:cs typeface="Century Gothic"/>
                <a:sym typeface="Century Gothic"/>
              </a:endParaRPr>
            </a:p>
          </p:txBody>
        </p:sp>
      </p:grpSp>
      <p:sp>
        <p:nvSpPr>
          <p:cNvPr id="16" name="TextBox 15">
            <a:extLst>
              <a:ext uri="{FF2B5EF4-FFF2-40B4-BE49-F238E27FC236}">
                <a16:creationId xmlns:a16="http://schemas.microsoft.com/office/drawing/2014/main" id="{A1DFE2A9-0A9C-7944-8AAA-29974CF8A59F}"/>
              </a:ext>
            </a:extLst>
          </p:cNvPr>
          <p:cNvSpPr txBox="1"/>
          <p:nvPr/>
        </p:nvSpPr>
        <p:spPr>
          <a:xfrm>
            <a:off x="6407063" y="4681890"/>
            <a:ext cx="1902050" cy="369332"/>
          </a:xfrm>
          <a:prstGeom prst="rect">
            <a:avLst/>
          </a:prstGeom>
          <a:noFill/>
        </p:spPr>
        <p:txBody>
          <a:bodyPr wrap="square">
            <a:spAutoFit/>
          </a:bodyPr>
          <a:lstStyle/>
          <a:p>
            <a:r>
              <a:rPr lang="en-GB" sz="1800" dirty="0">
                <a:solidFill>
                  <a:srgbClr val="43A047"/>
                </a:solidFill>
                <a:latin typeface="Century Gothic"/>
                <a:ea typeface="Century Gothic"/>
                <a:cs typeface="Century Gothic"/>
                <a:sym typeface="Century Gothic"/>
              </a:rPr>
              <a:t>152, 251, 350</a:t>
            </a:r>
            <a:endParaRPr lang="en-GB" sz="1800" dirty="0"/>
          </a:p>
        </p:txBody>
      </p:sp>
      <p:sp>
        <p:nvSpPr>
          <p:cNvPr id="18" name="TextBox 17">
            <a:extLst>
              <a:ext uri="{FF2B5EF4-FFF2-40B4-BE49-F238E27FC236}">
                <a16:creationId xmlns:a16="http://schemas.microsoft.com/office/drawing/2014/main" id="{D6A948C4-2096-6346-86F9-D2FBF742F606}"/>
              </a:ext>
            </a:extLst>
          </p:cNvPr>
          <p:cNvSpPr txBox="1"/>
          <p:nvPr/>
        </p:nvSpPr>
        <p:spPr>
          <a:xfrm>
            <a:off x="263524" y="5549945"/>
            <a:ext cx="7903031" cy="369332"/>
          </a:xfrm>
          <a:prstGeom prst="rect">
            <a:avLst/>
          </a:prstGeom>
          <a:noFill/>
        </p:spPr>
        <p:txBody>
          <a:bodyPr wrap="square">
            <a:spAutoFit/>
          </a:bodyPr>
          <a:lstStyle/>
          <a:p>
            <a:pPr marL="12700" lvl="0" algn="l" rtl="0">
              <a:spcBef>
                <a:spcPts val="0"/>
              </a:spcBef>
              <a:spcAft>
                <a:spcPts val="0"/>
              </a:spcAft>
              <a:buNone/>
            </a:pPr>
            <a:r>
              <a:rPr lang="en-GB" sz="1800" dirty="0">
                <a:solidFill>
                  <a:srgbClr val="43A047"/>
                </a:solidFill>
                <a:latin typeface="Century Gothic"/>
                <a:ea typeface="Century Gothic"/>
                <a:cs typeface="Century Gothic"/>
                <a:sym typeface="Century Gothic"/>
              </a:rPr>
              <a:t>152 = 100 + 50 + 2	251 = 200 + 50 + 1 	350 = 300 + 50</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37"/>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childTnLst>
              </p:cTn>
              <p:nextCondLst>
                <p:cond evt="onClick" delay="0">
                  <p:tgtEl>
                    <p:spTgt spid="337"/>
                  </p:tgtEl>
                </p:cond>
              </p:nextCondLst>
            </p:seq>
          </p:childTnLst>
        </p:cTn>
      </p:par>
    </p:tnLst>
    <p:bldLst>
      <p:bldP spid="16" grpId="0"/>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13"/>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Your Turn</a:t>
            </a:r>
            <a:endParaRPr/>
          </a:p>
        </p:txBody>
      </p:sp>
      <p:pic>
        <p:nvPicPr>
          <p:cNvPr id="5" name="Picture 4" descr="Diagram&#10;&#10;Description automatically generated">
            <a:extLst>
              <a:ext uri="{FF2B5EF4-FFF2-40B4-BE49-F238E27FC236}">
                <a16:creationId xmlns:a16="http://schemas.microsoft.com/office/drawing/2014/main" id="{7BBE32CF-9761-9749-B7BF-1E9D3E7D3324}"/>
              </a:ext>
            </a:extLst>
          </p:cNvPr>
          <p:cNvPicPr>
            <a:picLocks noChangeAspect="1"/>
          </p:cNvPicPr>
          <p:nvPr/>
        </p:nvPicPr>
        <p:blipFill>
          <a:blip r:embed="rId3"/>
          <a:stretch>
            <a:fillRect/>
          </a:stretch>
        </p:blipFill>
        <p:spPr>
          <a:xfrm>
            <a:off x="263524" y="1077157"/>
            <a:ext cx="7848600" cy="5090160"/>
          </a:xfrm>
          <a:prstGeom prst="rect">
            <a:avLst/>
          </a:prstGeom>
          <a:effectLst>
            <a:outerShdw blurRad="50800" dist="38100" dir="2700000" algn="tl" rotWithShape="0">
              <a:prstClr val="black">
                <a:alpha val="40000"/>
              </a:prstClr>
            </a:outerShdw>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14"/>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Let’s Reflect</a:t>
            </a:r>
            <a:endParaRPr/>
          </a:p>
        </p:txBody>
      </p:sp>
      <p:sp>
        <p:nvSpPr>
          <p:cNvPr id="367" name="Google Shape;367;p14"/>
          <p:cNvSpPr txBox="1">
            <a:spLocks noGrp="1"/>
          </p:cNvSpPr>
          <p:nvPr>
            <p:ph type="body" idx="2"/>
          </p:nvPr>
        </p:nvSpPr>
        <p:spPr>
          <a:xfrm>
            <a:off x="263050" y="1077158"/>
            <a:ext cx="11736900" cy="101635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222222"/>
              </a:buClr>
              <a:buSzPts val="1800"/>
              <a:buNone/>
            </a:pPr>
            <a:r>
              <a:rPr lang="en-GB" dirty="0"/>
              <a:t>The Mathlings are completing part-whole models.</a:t>
            </a:r>
            <a:endParaRPr b="1" dirty="0"/>
          </a:p>
          <a:p>
            <a:pPr marL="0" lvl="0" indent="0" algn="l" rtl="0">
              <a:spcBef>
                <a:spcPts val="0"/>
              </a:spcBef>
              <a:spcAft>
                <a:spcPts val="0"/>
              </a:spcAft>
              <a:buClr>
                <a:srgbClr val="222222"/>
              </a:buClr>
              <a:buSzPts val="1800"/>
              <a:buNone/>
            </a:pPr>
            <a:r>
              <a:rPr lang="en-GB" b="1" dirty="0"/>
              <a:t>Explain the mistakes that the Mathlings have made.</a:t>
            </a:r>
            <a:endParaRPr b="1" dirty="0"/>
          </a:p>
        </p:txBody>
      </p:sp>
      <p:grpSp>
        <p:nvGrpSpPr>
          <p:cNvPr id="368" name="Google Shape;368;p14"/>
          <p:cNvGrpSpPr/>
          <p:nvPr/>
        </p:nvGrpSpPr>
        <p:grpSpPr>
          <a:xfrm>
            <a:off x="4366352" y="4192951"/>
            <a:ext cx="5929284" cy="982131"/>
            <a:chOff x="3698933" y="3646195"/>
            <a:chExt cx="5929284" cy="982131"/>
          </a:xfrm>
        </p:grpSpPr>
        <p:pic>
          <p:nvPicPr>
            <p:cNvPr id="369" name="Google Shape;369;p14"/>
            <p:cNvPicPr preferRelativeResize="0"/>
            <p:nvPr/>
          </p:nvPicPr>
          <p:blipFill rotWithShape="1">
            <a:blip r:embed="rId3">
              <a:alphaModFix/>
            </a:blip>
            <a:srcRect/>
            <a:stretch/>
          </p:blipFill>
          <p:spPr>
            <a:xfrm>
              <a:off x="3698933" y="3646195"/>
              <a:ext cx="1012875" cy="982130"/>
            </a:xfrm>
            <a:prstGeom prst="rect">
              <a:avLst/>
            </a:prstGeom>
            <a:noFill/>
            <a:ln>
              <a:noFill/>
            </a:ln>
          </p:spPr>
        </p:pic>
        <p:pic>
          <p:nvPicPr>
            <p:cNvPr id="370" name="Google Shape;370;p14"/>
            <p:cNvPicPr preferRelativeResize="0"/>
            <p:nvPr/>
          </p:nvPicPr>
          <p:blipFill rotWithShape="1">
            <a:blip r:embed="rId4">
              <a:alphaModFix/>
            </a:blip>
            <a:srcRect/>
            <a:stretch/>
          </p:blipFill>
          <p:spPr>
            <a:xfrm>
              <a:off x="8631872" y="3646195"/>
              <a:ext cx="996345" cy="982131"/>
            </a:xfrm>
            <a:prstGeom prst="rect">
              <a:avLst/>
            </a:prstGeom>
            <a:noFill/>
            <a:ln>
              <a:noFill/>
            </a:ln>
          </p:spPr>
        </p:pic>
      </p:grpSp>
      <p:grpSp>
        <p:nvGrpSpPr>
          <p:cNvPr id="371" name="Google Shape;371;p14"/>
          <p:cNvGrpSpPr/>
          <p:nvPr/>
        </p:nvGrpSpPr>
        <p:grpSpPr>
          <a:xfrm>
            <a:off x="1719640" y="2287517"/>
            <a:ext cx="2943225" cy="1762125"/>
            <a:chOff x="152400" y="630275"/>
            <a:chExt cx="2943225" cy="1762125"/>
          </a:xfrm>
        </p:grpSpPr>
        <p:pic>
          <p:nvPicPr>
            <p:cNvPr id="372" name="Google Shape;372;p14"/>
            <p:cNvPicPr preferRelativeResize="0"/>
            <p:nvPr/>
          </p:nvPicPr>
          <p:blipFill rotWithShape="1">
            <a:blip r:embed="rId5">
              <a:alphaModFix/>
            </a:blip>
            <a:srcRect/>
            <a:stretch/>
          </p:blipFill>
          <p:spPr>
            <a:xfrm>
              <a:off x="152400" y="630275"/>
              <a:ext cx="2943225" cy="1762125"/>
            </a:xfrm>
            <a:prstGeom prst="rect">
              <a:avLst/>
            </a:prstGeom>
            <a:noFill/>
            <a:ln>
              <a:noFill/>
            </a:ln>
          </p:spPr>
        </p:pic>
        <p:sp>
          <p:nvSpPr>
            <p:cNvPr id="373" name="Google Shape;373;p14"/>
            <p:cNvSpPr txBox="1"/>
            <p:nvPr/>
          </p:nvSpPr>
          <p:spPr>
            <a:xfrm>
              <a:off x="341400" y="1770200"/>
              <a:ext cx="862800" cy="523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200"/>
                <a:buFont typeface="Arial"/>
                <a:buNone/>
              </a:pPr>
              <a:r>
                <a:rPr lang="en-GB" sz="2200">
                  <a:latin typeface="Nunito Sans"/>
                  <a:ea typeface="Nunito Sans"/>
                  <a:cs typeface="Nunito Sans"/>
                  <a:sym typeface="Nunito Sans"/>
                </a:rPr>
                <a:t>300</a:t>
              </a:r>
              <a:endParaRPr sz="2200" b="0" i="0" u="none" strike="noStrike" cap="none">
                <a:solidFill>
                  <a:srgbClr val="000000"/>
                </a:solidFill>
                <a:latin typeface="Nunito Sans"/>
                <a:ea typeface="Nunito Sans"/>
                <a:cs typeface="Nunito Sans"/>
                <a:sym typeface="Nunito Sans"/>
              </a:endParaRPr>
            </a:p>
          </p:txBody>
        </p:sp>
        <p:sp>
          <p:nvSpPr>
            <p:cNvPr id="374" name="Google Shape;374;p14"/>
            <p:cNvSpPr txBox="1"/>
            <p:nvPr/>
          </p:nvSpPr>
          <p:spPr>
            <a:xfrm>
              <a:off x="2124275" y="1770200"/>
              <a:ext cx="654600" cy="523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200"/>
                <a:buFont typeface="Arial"/>
                <a:buNone/>
              </a:pPr>
              <a:r>
                <a:rPr lang="en-GB" sz="2200">
                  <a:latin typeface="Nunito Sans"/>
                  <a:ea typeface="Nunito Sans"/>
                  <a:cs typeface="Nunito Sans"/>
                  <a:sym typeface="Nunito Sans"/>
                </a:rPr>
                <a:t>4</a:t>
              </a:r>
              <a:endParaRPr sz="2200" b="0" i="0" u="none" strike="noStrike" cap="none">
                <a:solidFill>
                  <a:srgbClr val="000000"/>
                </a:solidFill>
                <a:latin typeface="Nunito Sans"/>
                <a:ea typeface="Nunito Sans"/>
                <a:cs typeface="Nunito Sans"/>
                <a:sym typeface="Nunito Sans"/>
              </a:endParaRPr>
            </a:p>
          </p:txBody>
        </p:sp>
      </p:grpSp>
      <p:sp>
        <p:nvSpPr>
          <p:cNvPr id="375" name="Google Shape;375;p14"/>
          <p:cNvSpPr/>
          <p:nvPr/>
        </p:nvSpPr>
        <p:spPr>
          <a:xfrm>
            <a:off x="1744333" y="4203166"/>
            <a:ext cx="2350200" cy="965100"/>
          </a:xfrm>
          <a:prstGeom prst="wedgeEllipseCallout">
            <a:avLst>
              <a:gd name="adj1" fmla="val 65324"/>
              <a:gd name="adj2" fmla="val 7672"/>
            </a:avLst>
          </a:prstGeom>
          <a:noFill/>
          <a:ln w="38100" cap="flat" cmpd="sng">
            <a:solidFill>
              <a:srgbClr val="CCD4F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800">
                <a:latin typeface="Century Gothic"/>
                <a:ea typeface="Century Gothic"/>
                <a:cs typeface="Century Gothic"/>
                <a:sym typeface="Century Gothic"/>
              </a:rPr>
              <a:t>The whole is 34</a:t>
            </a:r>
            <a:endParaRPr sz="1800">
              <a:latin typeface="Century Gothic"/>
              <a:ea typeface="Century Gothic"/>
              <a:cs typeface="Century Gothic"/>
              <a:sym typeface="Century Gothic"/>
            </a:endParaRPr>
          </a:p>
        </p:txBody>
      </p:sp>
      <p:grpSp>
        <p:nvGrpSpPr>
          <p:cNvPr id="376" name="Google Shape;376;p14"/>
          <p:cNvGrpSpPr/>
          <p:nvPr/>
        </p:nvGrpSpPr>
        <p:grpSpPr>
          <a:xfrm>
            <a:off x="6515952" y="2419242"/>
            <a:ext cx="2943225" cy="1762125"/>
            <a:chOff x="152400" y="630275"/>
            <a:chExt cx="2943225" cy="1762125"/>
          </a:xfrm>
        </p:grpSpPr>
        <p:pic>
          <p:nvPicPr>
            <p:cNvPr id="377" name="Google Shape;377;p14"/>
            <p:cNvPicPr preferRelativeResize="0"/>
            <p:nvPr/>
          </p:nvPicPr>
          <p:blipFill rotWithShape="1">
            <a:blip r:embed="rId5">
              <a:alphaModFix/>
            </a:blip>
            <a:srcRect/>
            <a:stretch/>
          </p:blipFill>
          <p:spPr>
            <a:xfrm>
              <a:off x="152400" y="630275"/>
              <a:ext cx="2943225" cy="1762125"/>
            </a:xfrm>
            <a:prstGeom prst="rect">
              <a:avLst/>
            </a:prstGeom>
            <a:noFill/>
            <a:ln>
              <a:noFill/>
            </a:ln>
          </p:spPr>
        </p:pic>
        <p:sp>
          <p:nvSpPr>
            <p:cNvPr id="378" name="Google Shape;378;p14"/>
            <p:cNvSpPr txBox="1"/>
            <p:nvPr/>
          </p:nvSpPr>
          <p:spPr>
            <a:xfrm>
              <a:off x="341400" y="1770200"/>
              <a:ext cx="862800" cy="523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200"/>
                <a:buFont typeface="Arial"/>
                <a:buNone/>
              </a:pPr>
              <a:r>
                <a:rPr lang="en-GB" sz="2200">
                  <a:latin typeface="Nunito Sans"/>
                  <a:ea typeface="Nunito Sans"/>
                  <a:cs typeface="Nunito Sans"/>
                  <a:sym typeface="Nunito Sans"/>
                </a:rPr>
                <a:t>8</a:t>
              </a:r>
              <a:endParaRPr sz="2200" b="0" i="0" u="none" strike="noStrike" cap="none">
                <a:solidFill>
                  <a:srgbClr val="000000"/>
                </a:solidFill>
                <a:latin typeface="Nunito Sans"/>
                <a:ea typeface="Nunito Sans"/>
                <a:cs typeface="Nunito Sans"/>
                <a:sym typeface="Nunito Sans"/>
              </a:endParaRPr>
            </a:p>
          </p:txBody>
        </p:sp>
        <p:sp>
          <p:nvSpPr>
            <p:cNvPr id="379" name="Google Shape;379;p14"/>
            <p:cNvSpPr txBox="1"/>
            <p:nvPr/>
          </p:nvSpPr>
          <p:spPr>
            <a:xfrm>
              <a:off x="2124275" y="1770200"/>
              <a:ext cx="654600" cy="523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200"/>
                <a:buFont typeface="Arial"/>
                <a:buNone/>
              </a:pPr>
              <a:r>
                <a:rPr lang="en-GB" sz="2200">
                  <a:latin typeface="Nunito Sans"/>
                  <a:ea typeface="Nunito Sans"/>
                  <a:cs typeface="Nunito Sans"/>
                  <a:sym typeface="Nunito Sans"/>
                </a:rPr>
                <a:t>10</a:t>
              </a:r>
              <a:endParaRPr sz="2200" b="0" i="0" u="none" strike="noStrike" cap="none">
                <a:solidFill>
                  <a:srgbClr val="000000"/>
                </a:solidFill>
                <a:latin typeface="Nunito Sans"/>
                <a:ea typeface="Nunito Sans"/>
                <a:cs typeface="Nunito Sans"/>
                <a:sym typeface="Nunito Sans"/>
              </a:endParaRPr>
            </a:p>
          </p:txBody>
        </p:sp>
      </p:grpSp>
      <p:sp>
        <p:nvSpPr>
          <p:cNvPr id="380" name="Google Shape;380;p14"/>
          <p:cNvSpPr/>
          <p:nvPr/>
        </p:nvSpPr>
        <p:spPr>
          <a:xfrm>
            <a:off x="6534557" y="4270117"/>
            <a:ext cx="2350200" cy="965100"/>
          </a:xfrm>
          <a:prstGeom prst="wedgeEllipseCallout">
            <a:avLst>
              <a:gd name="adj1" fmla="val 64740"/>
              <a:gd name="adj2" fmla="val -13706"/>
            </a:avLst>
          </a:prstGeom>
          <a:noFill/>
          <a:ln w="38100" cap="flat" cmpd="sng">
            <a:solidFill>
              <a:srgbClr val="CCD4F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800">
                <a:latin typeface="Century Gothic"/>
                <a:ea typeface="Century Gothic"/>
                <a:cs typeface="Century Gothic"/>
                <a:sym typeface="Century Gothic"/>
              </a:rPr>
              <a:t>8 + 10 = 810</a:t>
            </a:r>
            <a:endParaRPr sz="1800">
              <a:latin typeface="Century Gothic"/>
              <a:ea typeface="Century Gothic"/>
              <a:cs typeface="Century Gothic"/>
              <a:sym typeface="Century Gothic"/>
            </a:endParaRPr>
          </a:p>
        </p:txBody>
      </p:sp>
      <p:sp>
        <p:nvSpPr>
          <p:cNvPr id="381" name="Google Shape;381;p14"/>
          <p:cNvSpPr txBox="1"/>
          <p:nvPr/>
        </p:nvSpPr>
        <p:spPr>
          <a:xfrm>
            <a:off x="7527527" y="2507992"/>
            <a:ext cx="853200" cy="523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200"/>
              <a:buFont typeface="Arial"/>
              <a:buNone/>
            </a:pPr>
            <a:r>
              <a:rPr lang="en-GB" sz="2200">
                <a:latin typeface="Nunito Sans"/>
                <a:ea typeface="Nunito Sans"/>
                <a:cs typeface="Nunito Sans"/>
                <a:sym typeface="Nunito Sans"/>
              </a:rPr>
              <a:t>810</a:t>
            </a:r>
            <a:endParaRPr sz="2200" b="0" i="0" u="none" strike="noStrike" cap="none">
              <a:solidFill>
                <a:srgbClr val="000000"/>
              </a:solidFill>
              <a:latin typeface="Nunito Sans"/>
              <a:ea typeface="Nunito Sans"/>
              <a:cs typeface="Nunito Sans"/>
              <a:sym typeface="Nunito Sans"/>
            </a:endParaRPr>
          </a:p>
        </p:txBody>
      </p:sp>
      <p:sp>
        <p:nvSpPr>
          <p:cNvPr id="382" name="Google Shape;382;p14"/>
          <p:cNvSpPr/>
          <p:nvPr/>
        </p:nvSpPr>
        <p:spPr>
          <a:xfrm>
            <a:off x="10669706" y="6163001"/>
            <a:ext cx="1401300" cy="514500"/>
          </a:xfrm>
          <a:prstGeom prst="roundRect">
            <a:avLst>
              <a:gd name="adj" fmla="val 16667"/>
            </a:avLst>
          </a:prstGeom>
          <a:solidFill>
            <a:srgbClr val="2196F3"/>
          </a:solidFill>
          <a:ln w="127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Century Gothic"/>
                <a:ea typeface="Century Gothic"/>
                <a:cs typeface="Century Gothic"/>
                <a:sym typeface="Century Gothic"/>
              </a:rPr>
              <a:t>Answers</a:t>
            </a:r>
            <a:endParaRPr/>
          </a:p>
        </p:txBody>
      </p:sp>
      <p:sp>
        <p:nvSpPr>
          <p:cNvPr id="24" name="Google Shape;386;p14">
            <a:extLst>
              <a:ext uri="{FF2B5EF4-FFF2-40B4-BE49-F238E27FC236}">
                <a16:creationId xmlns:a16="http://schemas.microsoft.com/office/drawing/2014/main" id="{1C00C6F3-86A0-A04E-90E4-109D71098E7D}"/>
              </a:ext>
            </a:extLst>
          </p:cNvPr>
          <p:cNvSpPr txBox="1"/>
          <p:nvPr/>
        </p:nvSpPr>
        <p:spPr>
          <a:xfrm>
            <a:off x="2566802" y="2388116"/>
            <a:ext cx="1248900" cy="461635"/>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800" dirty="0">
                <a:solidFill>
                  <a:srgbClr val="43A047"/>
                </a:solidFill>
                <a:latin typeface="Century Gothic"/>
                <a:ea typeface="Century Gothic"/>
                <a:cs typeface="Century Gothic"/>
                <a:sym typeface="Century Gothic"/>
              </a:rPr>
              <a:t>304</a:t>
            </a:r>
            <a:endParaRPr sz="1800" dirty="0">
              <a:solidFill>
                <a:srgbClr val="43A047"/>
              </a:solidFill>
              <a:latin typeface="Century Gothic"/>
              <a:ea typeface="Century Gothic"/>
              <a:cs typeface="Century Gothic"/>
              <a:sym typeface="Century Gothic"/>
            </a:endParaRPr>
          </a:p>
        </p:txBody>
      </p:sp>
      <p:sp>
        <p:nvSpPr>
          <p:cNvPr id="27" name="Google Shape;387;p14">
            <a:extLst>
              <a:ext uri="{FF2B5EF4-FFF2-40B4-BE49-F238E27FC236}">
                <a16:creationId xmlns:a16="http://schemas.microsoft.com/office/drawing/2014/main" id="{776378F6-542C-FD44-8686-433C61BAD45E}"/>
              </a:ext>
            </a:extLst>
          </p:cNvPr>
          <p:cNvSpPr txBox="1"/>
          <p:nvPr/>
        </p:nvSpPr>
        <p:spPr>
          <a:xfrm>
            <a:off x="8735446" y="1346958"/>
            <a:ext cx="3335560" cy="1846629"/>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0"/>
              </a:spcBef>
              <a:spcAft>
                <a:spcPts val="0"/>
              </a:spcAft>
              <a:buNone/>
            </a:pPr>
            <a:r>
              <a:rPr lang="en-GB" sz="1800" dirty="0">
                <a:solidFill>
                  <a:srgbClr val="43A047"/>
                </a:solidFill>
                <a:latin typeface="Century Gothic"/>
                <a:ea typeface="Century Gothic"/>
                <a:cs typeface="Century Gothic"/>
                <a:sym typeface="Century Gothic"/>
              </a:rPr>
              <a:t>810 = 800 + 10</a:t>
            </a:r>
            <a:endParaRPr sz="1800" dirty="0">
              <a:solidFill>
                <a:srgbClr val="43A047"/>
              </a:solidFill>
              <a:latin typeface="Century Gothic"/>
              <a:ea typeface="Century Gothic"/>
              <a:cs typeface="Century Gothic"/>
              <a:sym typeface="Century Gothic"/>
            </a:endParaRPr>
          </a:p>
          <a:p>
            <a:pPr marL="0" lvl="0" indent="0" algn="l" rtl="0">
              <a:lnSpc>
                <a:spcPct val="150000"/>
              </a:lnSpc>
              <a:spcBef>
                <a:spcPts val="0"/>
              </a:spcBef>
              <a:spcAft>
                <a:spcPts val="0"/>
              </a:spcAft>
              <a:buNone/>
            </a:pPr>
            <a:r>
              <a:rPr lang="en-GB" sz="1800" dirty="0">
                <a:solidFill>
                  <a:srgbClr val="43A047"/>
                </a:solidFill>
                <a:latin typeface="Century Gothic"/>
                <a:ea typeface="Century Gothic"/>
                <a:cs typeface="Century Gothic"/>
                <a:sym typeface="Century Gothic"/>
              </a:rPr>
              <a:t>The Mathling has written 8 ones instead of 8 hundreds in one of the parts.</a:t>
            </a:r>
            <a:endParaRPr sz="1800" dirty="0">
              <a:solidFill>
                <a:srgbClr val="43A047"/>
              </a:solidFill>
              <a:latin typeface="Century Gothic"/>
              <a:ea typeface="Century Gothic"/>
              <a:cs typeface="Century Gothic"/>
              <a:sym typeface="Century Gothic"/>
            </a:endParaRPr>
          </a:p>
        </p:txBody>
      </p:sp>
      <p:sp>
        <p:nvSpPr>
          <p:cNvPr id="28" name="Google Shape;385;p14">
            <a:extLst>
              <a:ext uri="{FF2B5EF4-FFF2-40B4-BE49-F238E27FC236}">
                <a16:creationId xmlns:a16="http://schemas.microsoft.com/office/drawing/2014/main" id="{BD367112-FB0A-8045-A5E2-ED355F4C9E44}"/>
              </a:ext>
            </a:extLst>
          </p:cNvPr>
          <p:cNvSpPr txBox="1"/>
          <p:nvPr/>
        </p:nvSpPr>
        <p:spPr>
          <a:xfrm>
            <a:off x="256051" y="5577342"/>
            <a:ext cx="6104991" cy="1015632"/>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0"/>
              </a:spcBef>
              <a:spcAft>
                <a:spcPts val="0"/>
              </a:spcAft>
              <a:buNone/>
            </a:pPr>
            <a:r>
              <a:rPr lang="en-GB" sz="1800" dirty="0">
                <a:solidFill>
                  <a:srgbClr val="43A047"/>
                </a:solidFill>
                <a:latin typeface="Century Gothic"/>
                <a:ea typeface="Century Gothic"/>
                <a:cs typeface="Century Gothic"/>
                <a:sym typeface="Century Gothic"/>
              </a:rPr>
              <a:t>300 + 4 = 304  The Mathling has not used a place holder zero to show the number has no tens.</a:t>
            </a:r>
            <a:endParaRPr sz="1800" dirty="0">
              <a:solidFill>
                <a:srgbClr val="43A047"/>
              </a:solidFill>
              <a:latin typeface="Century Gothic"/>
              <a:ea typeface="Century Gothic"/>
              <a:cs typeface="Century Gothic"/>
              <a:sym typeface="Century Gothic"/>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82"/>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500"/>
                                        <p:tgtEl>
                                          <p:spTgt spid="2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childTnLst>
                                </p:cTn>
                              </p:par>
                            </p:childTnLst>
                          </p:cTn>
                        </p:par>
                      </p:childTnLst>
                    </p:cTn>
                  </p:par>
                </p:childTnLst>
              </p:cTn>
              <p:nextCondLst>
                <p:cond evt="onClick" delay="0">
                  <p:tgtEl>
                    <p:spTgt spid="382"/>
                  </p:tgtEl>
                </p:cond>
              </p:nextCondLst>
            </p:seq>
          </p:childTnLst>
        </p:cTn>
      </p:par>
    </p:tnLst>
    <p:bldLst>
      <p:bldP spid="24" grpId="0"/>
      <p:bldP spid="27" grpId="0"/>
      <p:bldP spid="2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15"/>
          <p:cNvSpPr txBox="1">
            <a:spLocks noGrp="1"/>
          </p:cNvSpPr>
          <p:nvPr>
            <p:ph type="title"/>
          </p:nvPr>
        </p:nvSpPr>
        <p:spPr>
          <a:xfrm>
            <a:off x="838200" y="3429000"/>
            <a:ext cx="10515600" cy="1325563"/>
          </a:xfrm>
          <a:prstGeom prst="rect">
            <a:avLst/>
          </a:prstGeom>
          <a:noFill/>
          <a:ln>
            <a:noFill/>
          </a:ln>
        </p:spPr>
        <p:txBody>
          <a:bodyPr spcFirstLastPara="1" wrap="square" lIns="91425" tIns="45700" rIns="91425" bIns="45700" anchor="t" anchorCtr="0">
            <a:noAutofit/>
          </a:bodyPr>
          <a:lstStyle/>
          <a:p>
            <a:pPr marL="0" lvl="0" indent="0" algn="ctr" rtl="0">
              <a:lnSpc>
                <a:spcPct val="150000"/>
              </a:lnSpc>
              <a:spcBef>
                <a:spcPts val="0"/>
              </a:spcBef>
              <a:spcAft>
                <a:spcPts val="0"/>
              </a:spcAft>
              <a:buClr>
                <a:schemeClr val="dk1"/>
              </a:buClr>
              <a:buSzPts val="2400"/>
              <a:buFont typeface="Century Gothic"/>
              <a:buNone/>
            </a:pPr>
            <a:r>
              <a:rPr lang="en-GB" sz="2400">
                <a:latin typeface="Century Gothic"/>
                <a:ea typeface="Century Gothic"/>
                <a:cs typeface="Century Gothic"/>
                <a:sym typeface="Century Gothic"/>
              </a:rPr>
              <a:t>The following slides are based on:</a:t>
            </a:r>
            <a:br>
              <a:rPr lang="en-GB" sz="2400">
                <a:latin typeface="Century Gothic"/>
                <a:ea typeface="Century Gothic"/>
                <a:cs typeface="Century Gothic"/>
                <a:sym typeface="Century Gothic"/>
              </a:rPr>
            </a:br>
            <a:r>
              <a:rPr lang="en-GB" sz="2400">
                <a:solidFill>
                  <a:srgbClr val="222222"/>
                </a:solidFill>
                <a:latin typeface="Century Gothic"/>
                <a:ea typeface="Century Gothic"/>
                <a:cs typeface="Century Gothic"/>
                <a:sym typeface="Century Gothic"/>
              </a:rPr>
              <a:t>write numbers to 100 in expanded form</a:t>
            </a:r>
            <a:endParaRPr sz="2400" b="1">
              <a:latin typeface="Century Gothic"/>
              <a:ea typeface="Century Gothic"/>
              <a:cs typeface="Century Gothic"/>
              <a:sym typeface="Century Gothic"/>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16"/>
          <p:cNvSpPr txBox="1">
            <a:spLocks noGrp="1"/>
          </p:cNvSpPr>
          <p:nvPr>
            <p:ph type="body" idx="2"/>
          </p:nvPr>
        </p:nvSpPr>
        <p:spPr>
          <a:xfrm>
            <a:off x="263049" y="700704"/>
            <a:ext cx="11736901" cy="554822"/>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Clr>
                <a:srgbClr val="222222"/>
              </a:buClr>
              <a:buSzPts val="1800"/>
              <a:buNone/>
            </a:pPr>
            <a:r>
              <a:rPr lang="en-GB" b="1" dirty="0"/>
              <a:t>Use base 10 equipment to complete the part-whole models and number sentences.</a:t>
            </a:r>
            <a:endParaRPr dirty="0"/>
          </a:p>
        </p:txBody>
      </p:sp>
      <p:grpSp>
        <p:nvGrpSpPr>
          <p:cNvPr id="399" name="Google Shape;399;p16"/>
          <p:cNvGrpSpPr/>
          <p:nvPr/>
        </p:nvGrpSpPr>
        <p:grpSpPr>
          <a:xfrm>
            <a:off x="940837" y="1383025"/>
            <a:ext cx="10310363" cy="1762125"/>
            <a:chOff x="940837" y="1383025"/>
            <a:chExt cx="10310363" cy="1762125"/>
          </a:xfrm>
        </p:grpSpPr>
        <p:pic>
          <p:nvPicPr>
            <p:cNvPr id="400" name="Google Shape;400;p16"/>
            <p:cNvPicPr preferRelativeResize="0"/>
            <p:nvPr/>
          </p:nvPicPr>
          <p:blipFill rotWithShape="1">
            <a:blip r:embed="rId3">
              <a:alphaModFix/>
            </a:blip>
            <a:srcRect/>
            <a:stretch/>
          </p:blipFill>
          <p:spPr>
            <a:xfrm>
              <a:off x="940837" y="1383025"/>
              <a:ext cx="2943225" cy="1762125"/>
            </a:xfrm>
            <a:prstGeom prst="rect">
              <a:avLst/>
            </a:prstGeom>
            <a:noFill/>
            <a:ln>
              <a:noFill/>
            </a:ln>
          </p:spPr>
        </p:pic>
        <p:pic>
          <p:nvPicPr>
            <p:cNvPr id="401" name="Google Shape;401;p16"/>
            <p:cNvPicPr preferRelativeResize="0"/>
            <p:nvPr/>
          </p:nvPicPr>
          <p:blipFill rotWithShape="1">
            <a:blip r:embed="rId3">
              <a:alphaModFix/>
            </a:blip>
            <a:srcRect/>
            <a:stretch/>
          </p:blipFill>
          <p:spPr>
            <a:xfrm>
              <a:off x="4624400" y="1383025"/>
              <a:ext cx="2943225" cy="1762125"/>
            </a:xfrm>
            <a:prstGeom prst="rect">
              <a:avLst/>
            </a:prstGeom>
            <a:noFill/>
            <a:ln>
              <a:noFill/>
            </a:ln>
          </p:spPr>
        </p:pic>
        <p:pic>
          <p:nvPicPr>
            <p:cNvPr id="402" name="Google Shape;402;p16"/>
            <p:cNvPicPr preferRelativeResize="0"/>
            <p:nvPr/>
          </p:nvPicPr>
          <p:blipFill rotWithShape="1">
            <a:blip r:embed="rId3">
              <a:alphaModFix/>
            </a:blip>
            <a:srcRect/>
            <a:stretch/>
          </p:blipFill>
          <p:spPr>
            <a:xfrm>
              <a:off x="8307975" y="1383025"/>
              <a:ext cx="2943225" cy="1762125"/>
            </a:xfrm>
            <a:prstGeom prst="rect">
              <a:avLst/>
            </a:prstGeom>
            <a:noFill/>
            <a:ln>
              <a:noFill/>
            </a:ln>
          </p:spPr>
        </p:pic>
        <p:grpSp>
          <p:nvGrpSpPr>
            <p:cNvPr id="403" name="Google Shape;403;p16"/>
            <p:cNvGrpSpPr/>
            <p:nvPr/>
          </p:nvGrpSpPr>
          <p:grpSpPr>
            <a:xfrm>
              <a:off x="5009054" y="2484242"/>
              <a:ext cx="327309" cy="597600"/>
              <a:chOff x="5009054" y="2484242"/>
              <a:chExt cx="327309" cy="597600"/>
            </a:xfrm>
          </p:grpSpPr>
          <p:pic>
            <p:nvPicPr>
              <p:cNvPr id="404" name="Google Shape;404;p16"/>
              <p:cNvPicPr preferRelativeResize="0"/>
              <p:nvPr/>
            </p:nvPicPr>
            <p:blipFill rotWithShape="1">
              <a:blip r:embed="rId4">
                <a:alphaModFix/>
              </a:blip>
              <a:srcRect/>
              <a:stretch/>
            </p:blipFill>
            <p:spPr>
              <a:xfrm rot="-5400000">
                <a:off x="4744208" y="2749087"/>
                <a:ext cx="597600" cy="67909"/>
              </a:xfrm>
              <a:prstGeom prst="rect">
                <a:avLst/>
              </a:prstGeom>
              <a:noFill/>
              <a:ln>
                <a:noFill/>
              </a:ln>
            </p:spPr>
          </p:pic>
          <p:pic>
            <p:nvPicPr>
              <p:cNvPr id="405" name="Google Shape;405;p16"/>
              <p:cNvPicPr preferRelativeResize="0"/>
              <p:nvPr/>
            </p:nvPicPr>
            <p:blipFill rotWithShape="1">
              <a:blip r:embed="rId4">
                <a:alphaModFix/>
              </a:blip>
              <a:srcRect/>
              <a:stretch/>
            </p:blipFill>
            <p:spPr>
              <a:xfrm rot="-5400000">
                <a:off x="4873908" y="2749087"/>
                <a:ext cx="597600" cy="67909"/>
              </a:xfrm>
              <a:prstGeom prst="rect">
                <a:avLst/>
              </a:prstGeom>
              <a:noFill/>
              <a:ln>
                <a:noFill/>
              </a:ln>
            </p:spPr>
          </p:pic>
          <p:pic>
            <p:nvPicPr>
              <p:cNvPr id="406" name="Google Shape;406;p16"/>
              <p:cNvPicPr preferRelativeResize="0"/>
              <p:nvPr/>
            </p:nvPicPr>
            <p:blipFill rotWithShape="1">
              <a:blip r:embed="rId4">
                <a:alphaModFix/>
              </a:blip>
              <a:srcRect/>
              <a:stretch/>
            </p:blipFill>
            <p:spPr>
              <a:xfrm rot="-5400000">
                <a:off x="5003608" y="2749087"/>
                <a:ext cx="597600" cy="67909"/>
              </a:xfrm>
              <a:prstGeom prst="rect">
                <a:avLst/>
              </a:prstGeom>
              <a:noFill/>
              <a:ln>
                <a:noFill/>
              </a:ln>
            </p:spPr>
          </p:pic>
        </p:grpSp>
        <p:pic>
          <p:nvPicPr>
            <p:cNvPr id="407" name="Google Shape;407;p16"/>
            <p:cNvPicPr preferRelativeResize="0"/>
            <p:nvPr/>
          </p:nvPicPr>
          <p:blipFill rotWithShape="1">
            <a:blip r:embed="rId4">
              <a:alphaModFix/>
            </a:blip>
            <a:srcRect/>
            <a:stretch/>
          </p:blipFill>
          <p:spPr>
            <a:xfrm rot="-5400000">
              <a:off x="8494158" y="2749087"/>
              <a:ext cx="597600" cy="67909"/>
            </a:xfrm>
            <a:prstGeom prst="rect">
              <a:avLst/>
            </a:prstGeom>
            <a:noFill/>
            <a:ln>
              <a:noFill/>
            </a:ln>
          </p:spPr>
        </p:pic>
        <p:pic>
          <p:nvPicPr>
            <p:cNvPr id="408" name="Google Shape;408;p16"/>
            <p:cNvPicPr preferRelativeResize="0"/>
            <p:nvPr/>
          </p:nvPicPr>
          <p:blipFill rotWithShape="1">
            <a:blip r:embed="rId4">
              <a:alphaModFix/>
            </a:blip>
            <a:srcRect/>
            <a:stretch/>
          </p:blipFill>
          <p:spPr>
            <a:xfrm rot="-5400000">
              <a:off x="8612483" y="2749087"/>
              <a:ext cx="597600" cy="67909"/>
            </a:xfrm>
            <a:prstGeom prst="rect">
              <a:avLst/>
            </a:prstGeom>
            <a:noFill/>
            <a:ln>
              <a:noFill/>
            </a:ln>
          </p:spPr>
        </p:pic>
        <p:pic>
          <p:nvPicPr>
            <p:cNvPr id="409" name="Google Shape;409;p16"/>
            <p:cNvPicPr preferRelativeResize="0"/>
            <p:nvPr/>
          </p:nvPicPr>
          <p:blipFill rotWithShape="1">
            <a:blip r:embed="rId4">
              <a:alphaModFix/>
            </a:blip>
            <a:srcRect/>
            <a:stretch/>
          </p:blipFill>
          <p:spPr>
            <a:xfrm rot="-5400000">
              <a:off x="8730808" y="2749087"/>
              <a:ext cx="597600" cy="67909"/>
            </a:xfrm>
            <a:prstGeom prst="rect">
              <a:avLst/>
            </a:prstGeom>
            <a:noFill/>
            <a:ln>
              <a:noFill/>
            </a:ln>
          </p:spPr>
        </p:pic>
        <p:pic>
          <p:nvPicPr>
            <p:cNvPr id="410" name="Google Shape;410;p16"/>
            <p:cNvPicPr preferRelativeResize="0"/>
            <p:nvPr/>
          </p:nvPicPr>
          <p:blipFill rotWithShape="1">
            <a:blip r:embed="rId4">
              <a:alphaModFix/>
            </a:blip>
            <a:srcRect/>
            <a:stretch/>
          </p:blipFill>
          <p:spPr>
            <a:xfrm rot="-5400000">
              <a:off x="8849133" y="2749087"/>
              <a:ext cx="597600" cy="67909"/>
            </a:xfrm>
            <a:prstGeom prst="rect">
              <a:avLst/>
            </a:prstGeom>
            <a:noFill/>
            <a:ln>
              <a:noFill/>
            </a:ln>
          </p:spPr>
        </p:pic>
        <p:pic>
          <p:nvPicPr>
            <p:cNvPr id="411" name="Google Shape;411;p16"/>
            <p:cNvPicPr preferRelativeResize="0"/>
            <p:nvPr/>
          </p:nvPicPr>
          <p:blipFill rotWithShape="1">
            <a:blip r:embed="rId4">
              <a:alphaModFix/>
            </a:blip>
            <a:srcRect/>
            <a:stretch/>
          </p:blipFill>
          <p:spPr>
            <a:xfrm rot="-5400000">
              <a:off x="9194608" y="1711037"/>
              <a:ext cx="597600" cy="67909"/>
            </a:xfrm>
            <a:prstGeom prst="rect">
              <a:avLst/>
            </a:prstGeom>
            <a:noFill/>
            <a:ln>
              <a:noFill/>
            </a:ln>
          </p:spPr>
        </p:pic>
        <p:pic>
          <p:nvPicPr>
            <p:cNvPr id="412" name="Google Shape;412;p16"/>
            <p:cNvPicPr preferRelativeResize="0"/>
            <p:nvPr/>
          </p:nvPicPr>
          <p:blipFill rotWithShape="1">
            <a:blip r:embed="rId4">
              <a:alphaModFix/>
            </a:blip>
            <a:srcRect/>
            <a:stretch/>
          </p:blipFill>
          <p:spPr>
            <a:xfrm rot="-5400000">
              <a:off x="9324283" y="1711037"/>
              <a:ext cx="597600" cy="67909"/>
            </a:xfrm>
            <a:prstGeom prst="rect">
              <a:avLst/>
            </a:prstGeom>
            <a:noFill/>
            <a:ln>
              <a:noFill/>
            </a:ln>
          </p:spPr>
        </p:pic>
        <p:pic>
          <p:nvPicPr>
            <p:cNvPr id="413" name="Google Shape;413;p16"/>
            <p:cNvPicPr preferRelativeResize="0"/>
            <p:nvPr/>
          </p:nvPicPr>
          <p:blipFill rotWithShape="1">
            <a:blip r:embed="rId4">
              <a:alphaModFix/>
            </a:blip>
            <a:srcRect/>
            <a:stretch/>
          </p:blipFill>
          <p:spPr>
            <a:xfrm rot="-5400000">
              <a:off x="9453958" y="1711037"/>
              <a:ext cx="597600" cy="67909"/>
            </a:xfrm>
            <a:prstGeom prst="rect">
              <a:avLst/>
            </a:prstGeom>
            <a:noFill/>
            <a:ln>
              <a:noFill/>
            </a:ln>
          </p:spPr>
        </p:pic>
        <p:pic>
          <p:nvPicPr>
            <p:cNvPr id="414" name="Google Shape;414;p16"/>
            <p:cNvPicPr preferRelativeResize="0"/>
            <p:nvPr/>
          </p:nvPicPr>
          <p:blipFill rotWithShape="1">
            <a:blip r:embed="rId4">
              <a:alphaModFix/>
            </a:blip>
            <a:srcRect/>
            <a:stretch/>
          </p:blipFill>
          <p:spPr>
            <a:xfrm rot="-5400000">
              <a:off x="9064933" y="1711037"/>
              <a:ext cx="597600" cy="67909"/>
            </a:xfrm>
            <a:prstGeom prst="rect">
              <a:avLst/>
            </a:prstGeom>
            <a:noFill/>
            <a:ln>
              <a:noFill/>
            </a:ln>
          </p:spPr>
        </p:pic>
        <p:grpSp>
          <p:nvGrpSpPr>
            <p:cNvPr id="415" name="Google Shape;415;p16"/>
            <p:cNvGrpSpPr/>
            <p:nvPr/>
          </p:nvGrpSpPr>
          <p:grpSpPr>
            <a:xfrm>
              <a:off x="1992328" y="1446192"/>
              <a:ext cx="610563" cy="597600"/>
              <a:chOff x="1992329" y="1446192"/>
              <a:chExt cx="610563" cy="597600"/>
            </a:xfrm>
          </p:grpSpPr>
          <p:pic>
            <p:nvPicPr>
              <p:cNvPr id="416" name="Google Shape;416;p16"/>
              <p:cNvPicPr preferRelativeResize="0"/>
              <p:nvPr/>
            </p:nvPicPr>
            <p:blipFill rotWithShape="1">
              <a:blip r:embed="rId4">
                <a:alphaModFix/>
              </a:blip>
              <a:srcRect/>
              <a:stretch/>
            </p:blipFill>
            <p:spPr>
              <a:xfrm rot="-5400000">
                <a:off x="1727483" y="1711037"/>
                <a:ext cx="597600" cy="67909"/>
              </a:xfrm>
              <a:prstGeom prst="rect">
                <a:avLst/>
              </a:prstGeom>
              <a:noFill/>
              <a:ln>
                <a:noFill/>
              </a:ln>
            </p:spPr>
          </p:pic>
          <p:pic>
            <p:nvPicPr>
              <p:cNvPr id="417" name="Google Shape;417;p16"/>
              <p:cNvPicPr preferRelativeResize="0"/>
              <p:nvPr/>
            </p:nvPicPr>
            <p:blipFill rotWithShape="1">
              <a:blip r:embed="rId4">
                <a:alphaModFix/>
              </a:blip>
              <a:srcRect/>
              <a:stretch/>
            </p:blipFill>
            <p:spPr>
              <a:xfrm rot="-5400000">
                <a:off x="1857183" y="1711037"/>
                <a:ext cx="597600" cy="67909"/>
              </a:xfrm>
              <a:prstGeom prst="rect">
                <a:avLst/>
              </a:prstGeom>
              <a:noFill/>
              <a:ln>
                <a:noFill/>
              </a:ln>
            </p:spPr>
          </p:pic>
          <p:pic>
            <p:nvPicPr>
              <p:cNvPr id="418" name="Google Shape;418;p16"/>
              <p:cNvPicPr preferRelativeResize="0"/>
              <p:nvPr/>
            </p:nvPicPr>
            <p:blipFill rotWithShape="1">
              <a:blip r:embed="rId4">
                <a:alphaModFix/>
              </a:blip>
              <a:srcRect/>
              <a:stretch/>
            </p:blipFill>
            <p:spPr>
              <a:xfrm rot="-5400000">
                <a:off x="1986883" y="1711037"/>
                <a:ext cx="597600" cy="67909"/>
              </a:xfrm>
              <a:prstGeom prst="rect">
                <a:avLst/>
              </a:prstGeom>
              <a:noFill/>
              <a:ln>
                <a:noFill/>
              </a:ln>
            </p:spPr>
          </p:pic>
          <p:pic>
            <p:nvPicPr>
              <p:cNvPr id="419" name="Google Shape;419;p16"/>
              <p:cNvPicPr preferRelativeResize="0"/>
              <p:nvPr/>
            </p:nvPicPr>
            <p:blipFill rotWithShape="1">
              <a:blip r:embed="rId4">
                <a:alphaModFix/>
              </a:blip>
              <a:srcRect/>
              <a:stretch/>
            </p:blipFill>
            <p:spPr>
              <a:xfrm rot="-5400000">
                <a:off x="2116583" y="1711037"/>
                <a:ext cx="597600" cy="67909"/>
              </a:xfrm>
              <a:prstGeom prst="rect">
                <a:avLst/>
              </a:prstGeom>
              <a:noFill/>
              <a:ln>
                <a:noFill/>
              </a:ln>
            </p:spPr>
          </p:pic>
          <p:pic>
            <p:nvPicPr>
              <p:cNvPr id="420" name="Google Shape;420;p16"/>
              <p:cNvPicPr preferRelativeResize="0"/>
              <p:nvPr/>
            </p:nvPicPr>
            <p:blipFill rotWithShape="1">
              <a:blip r:embed="rId5">
                <a:alphaModFix/>
              </a:blip>
              <a:srcRect/>
              <a:stretch/>
            </p:blipFill>
            <p:spPr>
              <a:xfrm>
                <a:off x="2528621" y="1548375"/>
                <a:ext cx="74271" cy="74818"/>
              </a:xfrm>
              <a:prstGeom prst="rect">
                <a:avLst/>
              </a:prstGeom>
              <a:noFill/>
              <a:ln>
                <a:noFill/>
              </a:ln>
            </p:spPr>
          </p:pic>
          <p:pic>
            <p:nvPicPr>
              <p:cNvPr id="421" name="Google Shape;421;p16"/>
              <p:cNvPicPr preferRelativeResize="0"/>
              <p:nvPr/>
            </p:nvPicPr>
            <p:blipFill rotWithShape="1">
              <a:blip r:embed="rId5">
                <a:alphaModFix/>
              </a:blip>
              <a:srcRect/>
              <a:stretch/>
            </p:blipFill>
            <p:spPr>
              <a:xfrm>
                <a:off x="2528621" y="1662675"/>
                <a:ext cx="74271" cy="74818"/>
              </a:xfrm>
              <a:prstGeom prst="rect">
                <a:avLst/>
              </a:prstGeom>
              <a:noFill/>
              <a:ln>
                <a:noFill/>
              </a:ln>
            </p:spPr>
          </p:pic>
          <p:pic>
            <p:nvPicPr>
              <p:cNvPr id="422" name="Google Shape;422;p16"/>
              <p:cNvPicPr preferRelativeResize="0"/>
              <p:nvPr/>
            </p:nvPicPr>
            <p:blipFill rotWithShape="1">
              <a:blip r:embed="rId5">
                <a:alphaModFix/>
              </a:blip>
              <a:srcRect/>
              <a:stretch/>
            </p:blipFill>
            <p:spPr>
              <a:xfrm>
                <a:off x="2528621" y="1776975"/>
                <a:ext cx="74271" cy="74818"/>
              </a:xfrm>
              <a:prstGeom prst="rect">
                <a:avLst/>
              </a:prstGeom>
              <a:noFill/>
              <a:ln>
                <a:noFill/>
              </a:ln>
            </p:spPr>
          </p:pic>
        </p:grpSp>
        <p:grpSp>
          <p:nvGrpSpPr>
            <p:cNvPr id="423" name="Google Shape;423;p16"/>
            <p:cNvGrpSpPr/>
            <p:nvPr/>
          </p:nvGrpSpPr>
          <p:grpSpPr>
            <a:xfrm>
              <a:off x="6676746" y="2691375"/>
              <a:ext cx="502571" cy="193893"/>
              <a:chOff x="6676746" y="2691375"/>
              <a:chExt cx="502571" cy="193893"/>
            </a:xfrm>
          </p:grpSpPr>
          <p:pic>
            <p:nvPicPr>
              <p:cNvPr id="424" name="Google Shape;424;p16"/>
              <p:cNvPicPr preferRelativeResize="0"/>
              <p:nvPr/>
            </p:nvPicPr>
            <p:blipFill rotWithShape="1">
              <a:blip r:embed="rId5">
                <a:alphaModFix/>
              </a:blip>
              <a:srcRect/>
              <a:stretch/>
            </p:blipFill>
            <p:spPr>
              <a:xfrm>
                <a:off x="6676746" y="2691375"/>
                <a:ext cx="74271" cy="74818"/>
              </a:xfrm>
              <a:prstGeom prst="rect">
                <a:avLst/>
              </a:prstGeom>
              <a:noFill/>
              <a:ln>
                <a:noFill/>
              </a:ln>
            </p:spPr>
          </p:pic>
          <p:pic>
            <p:nvPicPr>
              <p:cNvPr id="425" name="Google Shape;425;p16"/>
              <p:cNvPicPr preferRelativeResize="0"/>
              <p:nvPr/>
            </p:nvPicPr>
            <p:blipFill rotWithShape="1">
              <a:blip r:embed="rId5">
                <a:alphaModFix/>
              </a:blip>
              <a:srcRect/>
              <a:stretch/>
            </p:blipFill>
            <p:spPr>
              <a:xfrm>
                <a:off x="6676746" y="2810450"/>
                <a:ext cx="74271" cy="74818"/>
              </a:xfrm>
              <a:prstGeom prst="rect">
                <a:avLst/>
              </a:prstGeom>
              <a:noFill/>
              <a:ln>
                <a:noFill/>
              </a:ln>
            </p:spPr>
          </p:pic>
          <p:pic>
            <p:nvPicPr>
              <p:cNvPr id="426" name="Google Shape;426;p16"/>
              <p:cNvPicPr preferRelativeResize="0"/>
              <p:nvPr/>
            </p:nvPicPr>
            <p:blipFill rotWithShape="1">
              <a:blip r:embed="rId5">
                <a:alphaModFix/>
              </a:blip>
              <a:srcRect/>
              <a:stretch/>
            </p:blipFill>
            <p:spPr>
              <a:xfrm>
                <a:off x="6785033" y="2691375"/>
                <a:ext cx="74271" cy="74818"/>
              </a:xfrm>
              <a:prstGeom prst="rect">
                <a:avLst/>
              </a:prstGeom>
              <a:noFill/>
              <a:ln>
                <a:noFill/>
              </a:ln>
            </p:spPr>
          </p:pic>
          <p:pic>
            <p:nvPicPr>
              <p:cNvPr id="427" name="Google Shape;427;p16"/>
              <p:cNvPicPr preferRelativeResize="0"/>
              <p:nvPr/>
            </p:nvPicPr>
            <p:blipFill rotWithShape="1">
              <a:blip r:embed="rId5">
                <a:alphaModFix/>
              </a:blip>
              <a:srcRect/>
              <a:stretch/>
            </p:blipFill>
            <p:spPr>
              <a:xfrm>
                <a:off x="6785046" y="2810450"/>
                <a:ext cx="74271" cy="74818"/>
              </a:xfrm>
              <a:prstGeom prst="rect">
                <a:avLst/>
              </a:prstGeom>
              <a:noFill/>
              <a:ln>
                <a:noFill/>
              </a:ln>
            </p:spPr>
          </p:pic>
          <p:pic>
            <p:nvPicPr>
              <p:cNvPr id="428" name="Google Shape;428;p16"/>
              <p:cNvPicPr preferRelativeResize="0"/>
              <p:nvPr/>
            </p:nvPicPr>
            <p:blipFill rotWithShape="1">
              <a:blip r:embed="rId5">
                <a:alphaModFix/>
              </a:blip>
              <a:srcRect/>
              <a:stretch/>
            </p:blipFill>
            <p:spPr>
              <a:xfrm>
                <a:off x="6893296" y="2691375"/>
                <a:ext cx="74271" cy="74818"/>
              </a:xfrm>
              <a:prstGeom prst="rect">
                <a:avLst/>
              </a:prstGeom>
              <a:noFill/>
              <a:ln>
                <a:noFill/>
              </a:ln>
            </p:spPr>
          </p:pic>
          <p:pic>
            <p:nvPicPr>
              <p:cNvPr id="429" name="Google Shape;429;p16"/>
              <p:cNvPicPr preferRelativeResize="0"/>
              <p:nvPr/>
            </p:nvPicPr>
            <p:blipFill rotWithShape="1">
              <a:blip r:embed="rId5">
                <a:alphaModFix/>
              </a:blip>
              <a:srcRect/>
              <a:stretch/>
            </p:blipFill>
            <p:spPr>
              <a:xfrm>
                <a:off x="6893346" y="2810450"/>
                <a:ext cx="74271" cy="74818"/>
              </a:xfrm>
              <a:prstGeom prst="rect">
                <a:avLst/>
              </a:prstGeom>
              <a:noFill/>
              <a:ln>
                <a:noFill/>
              </a:ln>
            </p:spPr>
          </p:pic>
          <p:pic>
            <p:nvPicPr>
              <p:cNvPr id="430" name="Google Shape;430;p16"/>
              <p:cNvPicPr preferRelativeResize="0"/>
              <p:nvPr/>
            </p:nvPicPr>
            <p:blipFill rotWithShape="1">
              <a:blip r:embed="rId5">
                <a:alphaModFix/>
              </a:blip>
              <a:srcRect/>
              <a:stretch/>
            </p:blipFill>
            <p:spPr>
              <a:xfrm>
                <a:off x="6999171" y="2691375"/>
                <a:ext cx="74271" cy="74818"/>
              </a:xfrm>
              <a:prstGeom prst="rect">
                <a:avLst/>
              </a:prstGeom>
              <a:noFill/>
              <a:ln>
                <a:noFill/>
              </a:ln>
            </p:spPr>
          </p:pic>
          <p:pic>
            <p:nvPicPr>
              <p:cNvPr id="431" name="Google Shape;431;p16"/>
              <p:cNvPicPr preferRelativeResize="0"/>
              <p:nvPr/>
            </p:nvPicPr>
            <p:blipFill rotWithShape="1">
              <a:blip r:embed="rId5">
                <a:alphaModFix/>
              </a:blip>
              <a:srcRect/>
              <a:stretch/>
            </p:blipFill>
            <p:spPr>
              <a:xfrm>
                <a:off x="7010546" y="2810450"/>
                <a:ext cx="74271" cy="74818"/>
              </a:xfrm>
              <a:prstGeom prst="rect">
                <a:avLst/>
              </a:prstGeom>
              <a:noFill/>
              <a:ln>
                <a:noFill/>
              </a:ln>
            </p:spPr>
          </p:pic>
          <p:pic>
            <p:nvPicPr>
              <p:cNvPr id="432" name="Google Shape;432;p16"/>
              <p:cNvPicPr preferRelativeResize="0"/>
              <p:nvPr/>
            </p:nvPicPr>
            <p:blipFill rotWithShape="1">
              <a:blip r:embed="rId5">
                <a:alphaModFix/>
              </a:blip>
              <a:srcRect/>
              <a:stretch/>
            </p:blipFill>
            <p:spPr>
              <a:xfrm>
                <a:off x="7105046" y="2691375"/>
                <a:ext cx="74271" cy="74818"/>
              </a:xfrm>
              <a:prstGeom prst="rect">
                <a:avLst/>
              </a:prstGeom>
              <a:noFill/>
              <a:ln>
                <a:noFill/>
              </a:ln>
            </p:spPr>
          </p:pic>
        </p:grpSp>
        <p:grpSp>
          <p:nvGrpSpPr>
            <p:cNvPr id="433" name="Google Shape;433;p16"/>
            <p:cNvGrpSpPr/>
            <p:nvPr/>
          </p:nvGrpSpPr>
          <p:grpSpPr>
            <a:xfrm>
              <a:off x="9848479" y="1446192"/>
              <a:ext cx="197584" cy="597600"/>
              <a:chOff x="9848479" y="1446192"/>
              <a:chExt cx="197584" cy="597600"/>
            </a:xfrm>
          </p:grpSpPr>
          <p:pic>
            <p:nvPicPr>
              <p:cNvPr id="434" name="Google Shape;434;p16"/>
              <p:cNvPicPr preferRelativeResize="0"/>
              <p:nvPr/>
            </p:nvPicPr>
            <p:blipFill rotWithShape="1">
              <a:blip r:embed="rId4">
                <a:alphaModFix/>
              </a:blip>
              <a:srcRect/>
              <a:stretch/>
            </p:blipFill>
            <p:spPr>
              <a:xfrm rot="-5400000">
                <a:off x="9583633" y="1711037"/>
                <a:ext cx="597600" cy="67909"/>
              </a:xfrm>
              <a:prstGeom prst="rect">
                <a:avLst/>
              </a:prstGeom>
              <a:noFill/>
              <a:ln>
                <a:noFill/>
              </a:ln>
            </p:spPr>
          </p:pic>
          <p:pic>
            <p:nvPicPr>
              <p:cNvPr id="435" name="Google Shape;435;p16"/>
              <p:cNvPicPr preferRelativeResize="0"/>
              <p:nvPr/>
            </p:nvPicPr>
            <p:blipFill rotWithShape="1">
              <a:blip r:embed="rId4">
                <a:alphaModFix/>
              </a:blip>
              <a:srcRect/>
              <a:stretch/>
            </p:blipFill>
            <p:spPr>
              <a:xfrm rot="-5400000">
                <a:off x="9713308" y="1711037"/>
                <a:ext cx="597600" cy="67909"/>
              </a:xfrm>
              <a:prstGeom prst="rect">
                <a:avLst/>
              </a:prstGeom>
              <a:noFill/>
              <a:ln>
                <a:noFill/>
              </a:ln>
            </p:spPr>
          </p:pic>
        </p:grpSp>
      </p:grpSp>
      <p:grpSp>
        <p:nvGrpSpPr>
          <p:cNvPr id="436" name="Google Shape;436;p16"/>
          <p:cNvGrpSpPr/>
          <p:nvPr/>
        </p:nvGrpSpPr>
        <p:grpSpPr>
          <a:xfrm>
            <a:off x="614479" y="4825779"/>
            <a:ext cx="1669863" cy="597601"/>
            <a:chOff x="614479" y="4709667"/>
            <a:chExt cx="1669863" cy="597601"/>
          </a:xfrm>
        </p:grpSpPr>
        <p:pic>
          <p:nvPicPr>
            <p:cNvPr id="437" name="Google Shape;437;p16"/>
            <p:cNvPicPr preferRelativeResize="0"/>
            <p:nvPr/>
          </p:nvPicPr>
          <p:blipFill rotWithShape="1">
            <a:blip r:embed="rId4">
              <a:alphaModFix/>
            </a:blip>
            <a:srcRect/>
            <a:stretch/>
          </p:blipFill>
          <p:spPr>
            <a:xfrm rot="-5400000">
              <a:off x="349633" y="4974512"/>
              <a:ext cx="597600" cy="67909"/>
            </a:xfrm>
            <a:prstGeom prst="rect">
              <a:avLst/>
            </a:prstGeom>
            <a:noFill/>
            <a:ln>
              <a:noFill/>
            </a:ln>
          </p:spPr>
        </p:pic>
        <p:pic>
          <p:nvPicPr>
            <p:cNvPr id="438" name="Google Shape;438;p16"/>
            <p:cNvPicPr preferRelativeResize="0"/>
            <p:nvPr/>
          </p:nvPicPr>
          <p:blipFill rotWithShape="1">
            <a:blip r:embed="rId4">
              <a:alphaModFix/>
            </a:blip>
            <a:srcRect/>
            <a:stretch/>
          </p:blipFill>
          <p:spPr>
            <a:xfrm rot="-5400000">
              <a:off x="479333" y="4974512"/>
              <a:ext cx="597600" cy="67909"/>
            </a:xfrm>
            <a:prstGeom prst="rect">
              <a:avLst/>
            </a:prstGeom>
            <a:noFill/>
            <a:ln>
              <a:noFill/>
            </a:ln>
          </p:spPr>
        </p:pic>
        <p:pic>
          <p:nvPicPr>
            <p:cNvPr id="439" name="Google Shape;439;p16"/>
            <p:cNvPicPr preferRelativeResize="0"/>
            <p:nvPr/>
          </p:nvPicPr>
          <p:blipFill rotWithShape="1">
            <a:blip r:embed="rId4">
              <a:alphaModFix/>
            </a:blip>
            <a:srcRect/>
            <a:stretch/>
          </p:blipFill>
          <p:spPr>
            <a:xfrm rot="-5400000">
              <a:off x="609033" y="4974512"/>
              <a:ext cx="597600" cy="67909"/>
            </a:xfrm>
            <a:prstGeom prst="rect">
              <a:avLst/>
            </a:prstGeom>
            <a:noFill/>
            <a:ln>
              <a:noFill/>
            </a:ln>
          </p:spPr>
        </p:pic>
        <p:pic>
          <p:nvPicPr>
            <p:cNvPr id="440" name="Google Shape;440;p16"/>
            <p:cNvPicPr preferRelativeResize="0"/>
            <p:nvPr/>
          </p:nvPicPr>
          <p:blipFill rotWithShape="1">
            <a:blip r:embed="rId4">
              <a:alphaModFix/>
            </a:blip>
            <a:srcRect/>
            <a:stretch/>
          </p:blipFill>
          <p:spPr>
            <a:xfrm rot="-5400000">
              <a:off x="738733" y="4974512"/>
              <a:ext cx="597600" cy="67909"/>
            </a:xfrm>
            <a:prstGeom prst="rect">
              <a:avLst/>
            </a:prstGeom>
            <a:noFill/>
            <a:ln>
              <a:noFill/>
            </a:ln>
          </p:spPr>
        </p:pic>
        <p:pic>
          <p:nvPicPr>
            <p:cNvPr id="441" name="Google Shape;441;p16"/>
            <p:cNvPicPr preferRelativeResize="0"/>
            <p:nvPr/>
          </p:nvPicPr>
          <p:blipFill rotWithShape="1">
            <a:blip r:embed="rId4">
              <a:alphaModFix/>
            </a:blip>
            <a:srcRect/>
            <a:stretch/>
          </p:blipFill>
          <p:spPr>
            <a:xfrm rot="-5400000">
              <a:off x="868433" y="4974512"/>
              <a:ext cx="597600" cy="67909"/>
            </a:xfrm>
            <a:prstGeom prst="rect">
              <a:avLst/>
            </a:prstGeom>
            <a:noFill/>
            <a:ln>
              <a:noFill/>
            </a:ln>
          </p:spPr>
        </p:pic>
        <p:pic>
          <p:nvPicPr>
            <p:cNvPr id="442" name="Google Shape;442;p16"/>
            <p:cNvPicPr preferRelativeResize="0"/>
            <p:nvPr/>
          </p:nvPicPr>
          <p:blipFill rotWithShape="1">
            <a:blip r:embed="rId4">
              <a:alphaModFix/>
            </a:blip>
            <a:srcRect/>
            <a:stretch/>
          </p:blipFill>
          <p:spPr>
            <a:xfrm rot="-5400000">
              <a:off x="998133" y="4974512"/>
              <a:ext cx="597600" cy="67909"/>
            </a:xfrm>
            <a:prstGeom prst="rect">
              <a:avLst/>
            </a:prstGeom>
            <a:noFill/>
            <a:ln>
              <a:noFill/>
            </a:ln>
          </p:spPr>
        </p:pic>
        <p:pic>
          <p:nvPicPr>
            <p:cNvPr id="443" name="Google Shape;443;p16"/>
            <p:cNvPicPr preferRelativeResize="0"/>
            <p:nvPr/>
          </p:nvPicPr>
          <p:blipFill rotWithShape="1">
            <a:blip r:embed="rId4">
              <a:alphaModFix/>
            </a:blip>
            <a:srcRect/>
            <a:stretch/>
          </p:blipFill>
          <p:spPr>
            <a:xfrm rot="-5400000">
              <a:off x="1127833" y="4974512"/>
              <a:ext cx="597600" cy="67909"/>
            </a:xfrm>
            <a:prstGeom prst="rect">
              <a:avLst/>
            </a:prstGeom>
            <a:noFill/>
            <a:ln>
              <a:noFill/>
            </a:ln>
          </p:spPr>
        </p:pic>
        <p:pic>
          <p:nvPicPr>
            <p:cNvPr id="444" name="Google Shape;444;p16"/>
            <p:cNvPicPr preferRelativeResize="0"/>
            <p:nvPr/>
          </p:nvPicPr>
          <p:blipFill rotWithShape="1">
            <a:blip r:embed="rId4">
              <a:alphaModFix/>
            </a:blip>
            <a:srcRect/>
            <a:stretch/>
          </p:blipFill>
          <p:spPr>
            <a:xfrm rot="-5400000">
              <a:off x="1257533" y="4974512"/>
              <a:ext cx="597600" cy="67909"/>
            </a:xfrm>
            <a:prstGeom prst="rect">
              <a:avLst/>
            </a:prstGeom>
            <a:noFill/>
            <a:ln>
              <a:noFill/>
            </a:ln>
          </p:spPr>
        </p:pic>
        <p:pic>
          <p:nvPicPr>
            <p:cNvPr id="445" name="Google Shape;445;p16"/>
            <p:cNvPicPr preferRelativeResize="0"/>
            <p:nvPr/>
          </p:nvPicPr>
          <p:blipFill rotWithShape="1">
            <a:blip r:embed="rId4">
              <a:alphaModFix/>
            </a:blip>
            <a:srcRect/>
            <a:stretch/>
          </p:blipFill>
          <p:spPr>
            <a:xfrm rot="-5400000">
              <a:off x="1387233" y="4974512"/>
              <a:ext cx="597600" cy="67909"/>
            </a:xfrm>
            <a:prstGeom prst="rect">
              <a:avLst/>
            </a:prstGeom>
            <a:noFill/>
            <a:ln>
              <a:noFill/>
            </a:ln>
          </p:spPr>
        </p:pic>
        <p:grpSp>
          <p:nvGrpSpPr>
            <p:cNvPr id="446" name="Google Shape;446;p16"/>
            <p:cNvGrpSpPr/>
            <p:nvPr/>
          </p:nvGrpSpPr>
          <p:grpSpPr>
            <a:xfrm>
              <a:off x="1781771" y="5113375"/>
              <a:ext cx="502571" cy="193893"/>
              <a:chOff x="6676746" y="2691375"/>
              <a:chExt cx="502571" cy="193893"/>
            </a:xfrm>
          </p:grpSpPr>
          <p:pic>
            <p:nvPicPr>
              <p:cNvPr id="447" name="Google Shape;447;p16"/>
              <p:cNvPicPr preferRelativeResize="0"/>
              <p:nvPr/>
            </p:nvPicPr>
            <p:blipFill rotWithShape="1">
              <a:blip r:embed="rId5">
                <a:alphaModFix/>
              </a:blip>
              <a:srcRect/>
              <a:stretch/>
            </p:blipFill>
            <p:spPr>
              <a:xfrm>
                <a:off x="6676746" y="2691375"/>
                <a:ext cx="74271" cy="74818"/>
              </a:xfrm>
              <a:prstGeom prst="rect">
                <a:avLst/>
              </a:prstGeom>
              <a:noFill/>
              <a:ln>
                <a:noFill/>
              </a:ln>
            </p:spPr>
          </p:pic>
          <p:pic>
            <p:nvPicPr>
              <p:cNvPr id="448" name="Google Shape;448;p16"/>
              <p:cNvPicPr preferRelativeResize="0"/>
              <p:nvPr/>
            </p:nvPicPr>
            <p:blipFill rotWithShape="1">
              <a:blip r:embed="rId5">
                <a:alphaModFix/>
              </a:blip>
              <a:srcRect/>
              <a:stretch/>
            </p:blipFill>
            <p:spPr>
              <a:xfrm>
                <a:off x="6676746" y="2810450"/>
                <a:ext cx="74271" cy="74818"/>
              </a:xfrm>
              <a:prstGeom prst="rect">
                <a:avLst/>
              </a:prstGeom>
              <a:noFill/>
              <a:ln>
                <a:noFill/>
              </a:ln>
            </p:spPr>
          </p:pic>
          <p:pic>
            <p:nvPicPr>
              <p:cNvPr id="449" name="Google Shape;449;p16"/>
              <p:cNvPicPr preferRelativeResize="0"/>
              <p:nvPr/>
            </p:nvPicPr>
            <p:blipFill rotWithShape="1">
              <a:blip r:embed="rId5">
                <a:alphaModFix/>
              </a:blip>
              <a:srcRect/>
              <a:stretch/>
            </p:blipFill>
            <p:spPr>
              <a:xfrm>
                <a:off x="6785033" y="2691375"/>
                <a:ext cx="74271" cy="74818"/>
              </a:xfrm>
              <a:prstGeom prst="rect">
                <a:avLst/>
              </a:prstGeom>
              <a:noFill/>
              <a:ln>
                <a:noFill/>
              </a:ln>
            </p:spPr>
          </p:pic>
          <p:pic>
            <p:nvPicPr>
              <p:cNvPr id="450" name="Google Shape;450;p16"/>
              <p:cNvPicPr preferRelativeResize="0"/>
              <p:nvPr/>
            </p:nvPicPr>
            <p:blipFill rotWithShape="1">
              <a:blip r:embed="rId5">
                <a:alphaModFix/>
              </a:blip>
              <a:srcRect/>
              <a:stretch/>
            </p:blipFill>
            <p:spPr>
              <a:xfrm>
                <a:off x="6785046" y="2810450"/>
                <a:ext cx="74271" cy="74818"/>
              </a:xfrm>
              <a:prstGeom prst="rect">
                <a:avLst/>
              </a:prstGeom>
              <a:noFill/>
              <a:ln>
                <a:noFill/>
              </a:ln>
            </p:spPr>
          </p:pic>
          <p:pic>
            <p:nvPicPr>
              <p:cNvPr id="451" name="Google Shape;451;p16"/>
              <p:cNvPicPr preferRelativeResize="0"/>
              <p:nvPr/>
            </p:nvPicPr>
            <p:blipFill rotWithShape="1">
              <a:blip r:embed="rId5">
                <a:alphaModFix/>
              </a:blip>
              <a:srcRect/>
              <a:stretch/>
            </p:blipFill>
            <p:spPr>
              <a:xfrm>
                <a:off x="6893296" y="2691375"/>
                <a:ext cx="74271" cy="74818"/>
              </a:xfrm>
              <a:prstGeom prst="rect">
                <a:avLst/>
              </a:prstGeom>
              <a:noFill/>
              <a:ln>
                <a:noFill/>
              </a:ln>
            </p:spPr>
          </p:pic>
          <p:pic>
            <p:nvPicPr>
              <p:cNvPr id="452" name="Google Shape;452;p16"/>
              <p:cNvPicPr preferRelativeResize="0"/>
              <p:nvPr/>
            </p:nvPicPr>
            <p:blipFill rotWithShape="1">
              <a:blip r:embed="rId5">
                <a:alphaModFix/>
              </a:blip>
              <a:srcRect/>
              <a:stretch/>
            </p:blipFill>
            <p:spPr>
              <a:xfrm>
                <a:off x="6893346" y="2810450"/>
                <a:ext cx="74271" cy="74818"/>
              </a:xfrm>
              <a:prstGeom prst="rect">
                <a:avLst/>
              </a:prstGeom>
              <a:noFill/>
              <a:ln>
                <a:noFill/>
              </a:ln>
            </p:spPr>
          </p:pic>
          <p:pic>
            <p:nvPicPr>
              <p:cNvPr id="453" name="Google Shape;453;p16"/>
              <p:cNvPicPr preferRelativeResize="0"/>
              <p:nvPr/>
            </p:nvPicPr>
            <p:blipFill rotWithShape="1">
              <a:blip r:embed="rId5">
                <a:alphaModFix/>
              </a:blip>
              <a:srcRect/>
              <a:stretch/>
            </p:blipFill>
            <p:spPr>
              <a:xfrm>
                <a:off x="6999171" y="2691375"/>
                <a:ext cx="74271" cy="74818"/>
              </a:xfrm>
              <a:prstGeom prst="rect">
                <a:avLst/>
              </a:prstGeom>
              <a:noFill/>
              <a:ln>
                <a:noFill/>
              </a:ln>
            </p:spPr>
          </p:pic>
          <p:pic>
            <p:nvPicPr>
              <p:cNvPr id="454" name="Google Shape;454;p16"/>
              <p:cNvPicPr preferRelativeResize="0"/>
              <p:nvPr/>
            </p:nvPicPr>
            <p:blipFill rotWithShape="1">
              <a:blip r:embed="rId5">
                <a:alphaModFix/>
              </a:blip>
              <a:srcRect/>
              <a:stretch/>
            </p:blipFill>
            <p:spPr>
              <a:xfrm>
                <a:off x="7010546" y="2810450"/>
                <a:ext cx="74271" cy="74818"/>
              </a:xfrm>
              <a:prstGeom prst="rect">
                <a:avLst/>
              </a:prstGeom>
              <a:noFill/>
              <a:ln>
                <a:noFill/>
              </a:ln>
            </p:spPr>
          </p:pic>
          <p:pic>
            <p:nvPicPr>
              <p:cNvPr id="455" name="Google Shape;455;p16"/>
              <p:cNvPicPr preferRelativeResize="0"/>
              <p:nvPr/>
            </p:nvPicPr>
            <p:blipFill rotWithShape="1">
              <a:blip r:embed="rId5">
                <a:alphaModFix/>
              </a:blip>
              <a:srcRect/>
              <a:stretch/>
            </p:blipFill>
            <p:spPr>
              <a:xfrm>
                <a:off x="7105046" y="2691375"/>
                <a:ext cx="74271" cy="74818"/>
              </a:xfrm>
              <a:prstGeom prst="rect">
                <a:avLst/>
              </a:prstGeom>
              <a:noFill/>
              <a:ln>
                <a:noFill/>
              </a:ln>
            </p:spPr>
          </p:pic>
        </p:grpSp>
      </p:grpSp>
      <p:grpSp>
        <p:nvGrpSpPr>
          <p:cNvPr id="10" name="Group 9">
            <a:extLst>
              <a:ext uri="{FF2B5EF4-FFF2-40B4-BE49-F238E27FC236}">
                <a16:creationId xmlns:a16="http://schemas.microsoft.com/office/drawing/2014/main" id="{AA2D0DE4-D8A9-5044-9944-797FBE79EF31}"/>
              </a:ext>
            </a:extLst>
          </p:cNvPr>
          <p:cNvGrpSpPr/>
          <p:nvPr/>
        </p:nvGrpSpPr>
        <p:grpSpPr>
          <a:xfrm>
            <a:off x="7087274" y="4817096"/>
            <a:ext cx="939364" cy="597601"/>
            <a:chOff x="614478" y="5600117"/>
            <a:chExt cx="939364" cy="597601"/>
          </a:xfrm>
        </p:grpSpPr>
        <p:pic>
          <p:nvPicPr>
            <p:cNvPr id="456" name="Google Shape;456;p16"/>
            <p:cNvPicPr preferRelativeResize="0"/>
            <p:nvPr/>
          </p:nvPicPr>
          <p:blipFill rotWithShape="1">
            <a:blip r:embed="rId4">
              <a:alphaModFix/>
            </a:blip>
            <a:srcRect/>
            <a:stretch/>
          </p:blipFill>
          <p:spPr>
            <a:xfrm rot="-5400000">
              <a:off x="349633" y="5864962"/>
              <a:ext cx="597600" cy="67909"/>
            </a:xfrm>
            <a:prstGeom prst="rect">
              <a:avLst/>
            </a:prstGeom>
            <a:noFill/>
            <a:ln>
              <a:noFill/>
            </a:ln>
          </p:spPr>
        </p:pic>
        <p:pic>
          <p:nvPicPr>
            <p:cNvPr id="457" name="Google Shape;457;p16"/>
            <p:cNvPicPr preferRelativeResize="0"/>
            <p:nvPr/>
          </p:nvPicPr>
          <p:blipFill rotWithShape="1">
            <a:blip r:embed="rId4">
              <a:alphaModFix/>
            </a:blip>
            <a:srcRect/>
            <a:stretch/>
          </p:blipFill>
          <p:spPr>
            <a:xfrm rot="-5400000">
              <a:off x="479333" y="5864962"/>
              <a:ext cx="597600" cy="67909"/>
            </a:xfrm>
            <a:prstGeom prst="rect">
              <a:avLst/>
            </a:prstGeom>
            <a:noFill/>
            <a:ln>
              <a:noFill/>
            </a:ln>
          </p:spPr>
        </p:pic>
        <p:pic>
          <p:nvPicPr>
            <p:cNvPr id="458" name="Google Shape;458;p16"/>
            <p:cNvPicPr preferRelativeResize="0"/>
            <p:nvPr/>
          </p:nvPicPr>
          <p:blipFill rotWithShape="1">
            <a:blip r:embed="rId4">
              <a:alphaModFix/>
            </a:blip>
            <a:srcRect/>
            <a:stretch/>
          </p:blipFill>
          <p:spPr>
            <a:xfrm rot="-5400000">
              <a:off x="609033" y="5864962"/>
              <a:ext cx="597600" cy="67909"/>
            </a:xfrm>
            <a:prstGeom prst="rect">
              <a:avLst/>
            </a:prstGeom>
            <a:noFill/>
            <a:ln>
              <a:noFill/>
            </a:ln>
          </p:spPr>
        </p:pic>
        <p:pic>
          <p:nvPicPr>
            <p:cNvPr id="459" name="Google Shape;459;p16"/>
            <p:cNvPicPr preferRelativeResize="0"/>
            <p:nvPr/>
          </p:nvPicPr>
          <p:blipFill rotWithShape="1">
            <a:blip r:embed="rId4">
              <a:alphaModFix/>
            </a:blip>
            <a:srcRect/>
            <a:stretch/>
          </p:blipFill>
          <p:spPr>
            <a:xfrm rot="-5400000">
              <a:off x="738733" y="5864962"/>
              <a:ext cx="597600" cy="67909"/>
            </a:xfrm>
            <a:prstGeom prst="rect">
              <a:avLst/>
            </a:prstGeom>
            <a:noFill/>
            <a:ln>
              <a:noFill/>
            </a:ln>
          </p:spPr>
        </p:pic>
        <p:pic>
          <p:nvPicPr>
            <p:cNvPr id="460" name="Google Shape;460;p16"/>
            <p:cNvPicPr preferRelativeResize="0"/>
            <p:nvPr/>
          </p:nvPicPr>
          <p:blipFill rotWithShape="1">
            <a:blip r:embed="rId4">
              <a:alphaModFix/>
            </a:blip>
            <a:srcRect/>
            <a:stretch/>
          </p:blipFill>
          <p:spPr>
            <a:xfrm rot="-5400000">
              <a:off x="868433" y="5864962"/>
              <a:ext cx="597600" cy="67909"/>
            </a:xfrm>
            <a:prstGeom prst="rect">
              <a:avLst/>
            </a:prstGeom>
            <a:noFill/>
            <a:ln>
              <a:noFill/>
            </a:ln>
          </p:spPr>
        </p:pic>
        <p:grpSp>
          <p:nvGrpSpPr>
            <p:cNvPr id="461" name="Google Shape;461;p16"/>
            <p:cNvGrpSpPr/>
            <p:nvPr/>
          </p:nvGrpSpPr>
          <p:grpSpPr>
            <a:xfrm>
              <a:off x="1262971" y="6003825"/>
              <a:ext cx="290871" cy="193893"/>
              <a:chOff x="6676746" y="2691375"/>
              <a:chExt cx="290871" cy="193893"/>
            </a:xfrm>
          </p:grpSpPr>
          <p:pic>
            <p:nvPicPr>
              <p:cNvPr id="462" name="Google Shape;462;p16"/>
              <p:cNvPicPr preferRelativeResize="0"/>
              <p:nvPr/>
            </p:nvPicPr>
            <p:blipFill rotWithShape="1">
              <a:blip r:embed="rId5">
                <a:alphaModFix/>
              </a:blip>
              <a:srcRect/>
              <a:stretch/>
            </p:blipFill>
            <p:spPr>
              <a:xfrm>
                <a:off x="6676746" y="2691375"/>
                <a:ext cx="74271" cy="74818"/>
              </a:xfrm>
              <a:prstGeom prst="rect">
                <a:avLst/>
              </a:prstGeom>
              <a:noFill/>
              <a:ln>
                <a:noFill/>
              </a:ln>
            </p:spPr>
          </p:pic>
          <p:pic>
            <p:nvPicPr>
              <p:cNvPr id="463" name="Google Shape;463;p16"/>
              <p:cNvPicPr preferRelativeResize="0"/>
              <p:nvPr/>
            </p:nvPicPr>
            <p:blipFill rotWithShape="1">
              <a:blip r:embed="rId5">
                <a:alphaModFix/>
              </a:blip>
              <a:srcRect/>
              <a:stretch/>
            </p:blipFill>
            <p:spPr>
              <a:xfrm>
                <a:off x="6676746" y="2810450"/>
                <a:ext cx="74271" cy="74818"/>
              </a:xfrm>
              <a:prstGeom prst="rect">
                <a:avLst/>
              </a:prstGeom>
              <a:noFill/>
              <a:ln>
                <a:noFill/>
              </a:ln>
            </p:spPr>
          </p:pic>
          <p:pic>
            <p:nvPicPr>
              <p:cNvPr id="464" name="Google Shape;464;p16"/>
              <p:cNvPicPr preferRelativeResize="0"/>
              <p:nvPr/>
            </p:nvPicPr>
            <p:blipFill rotWithShape="1">
              <a:blip r:embed="rId5">
                <a:alphaModFix/>
              </a:blip>
              <a:srcRect/>
              <a:stretch/>
            </p:blipFill>
            <p:spPr>
              <a:xfrm>
                <a:off x="6785033" y="2691375"/>
                <a:ext cx="74271" cy="74818"/>
              </a:xfrm>
              <a:prstGeom prst="rect">
                <a:avLst/>
              </a:prstGeom>
              <a:noFill/>
              <a:ln>
                <a:noFill/>
              </a:ln>
            </p:spPr>
          </p:pic>
          <p:pic>
            <p:nvPicPr>
              <p:cNvPr id="465" name="Google Shape;465;p16"/>
              <p:cNvPicPr preferRelativeResize="0"/>
              <p:nvPr/>
            </p:nvPicPr>
            <p:blipFill rotWithShape="1">
              <a:blip r:embed="rId5">
                <a:alphaModFix/>
              </a:blip>
              <a:srcRect/>
              <a:stretch/>
            </p:blipFill>
            <p:spPr>
              <a:xfrm>
                <a:off x="6785046" y="2810450"/>
                <a:ext cx="74271" cy="74818"/>
              </a:xfrm>
              <a:prstGeom prst="rect">
                <a:avLst/>
              </a:prstGeom>
              <a:noFill/>
              <a:ln>
                <a:noFill/>
              </a:ln>
            </p:spPr>
          </p:pic>
          <p:pic>
            <p:nvPicPr>
              <p:cNvPr id="466" name="Google Shape;466;p16"/>
              <p:cNvPicPr preferRelativeResize="0"/>
              <p:nvPr/>
            </p:nvPicPr>
            <p:blipFill rotWithShape="1">
              <a:blip r:embed="rId5">
                <a:alphaModFix/>
              </a:blip>
              <a:srcRect/>
              <a:stretch/>
            </p:blipFill>
            <p:spPr>
              <a:xfrm>
                <a:off x="6893296" y="2691375"/>
                <a:ext cx="74271" cy="74818"/>
              </a:xfrm>
              <a:prstGeom prst="rect">
                <a:avLst/>
              </a:prstGeom>
              <a:noFill/>
              <a:ln>
                <a:noFill/>
              </a:ln>
            </p:spPr>
          </p:pic>
          <p:pic>
            <p:nvPicPr>
              <p:cNvPr id="467" name="Google Shape;467;p16"/>
              <p:cNvPicPr preferRelativeResize="0"/>
              <p:nvPr/>
            </p:nvPicPr>
            <p:blipFill rotWithShape="1">
              <a:blip r:embed="rId5">
                <a:alphaModFix/>
              </a:blip>
              <a:srcRect/>
              <a:stretch/>
            </p:blipFill>
            <p:spPr>
              <a:xfrm>
                <a:off x="6893346" y="2810450"/>
                <a:ext cx="74271" cy="74818"/>
              </a:xfrm>
              <a:prstGeom prst="rect">
                <a:avLst/>
              </a:prstGeom>
              <a:noFill/>
              <a:ln>
                <a:noFill/>
              </a:ln>
            </p:spPr>
          </p:pic>
        </p:grpSp>
      </p:grpSp>
      <p:pic>
        <p:nvPicPr>
          <p:cNvPr id="468" name="Google Shape;468;p16"/>
          <p:cNvPicPr preferRelativeResize="0"/>
          <p:nvPr/>
        </p:nvPicPr>
        <p:blipFill rotWithShape="1">
          <a:blip r:embed="rId4">
            <a:alphaModFix/>
          </a:blip>
          <a:srcRect/>
          <a:stretch/>
        </p:blipFill>
        <p:spPr>
          <a:xfrm rot="-5400000">
            <a:off x="8366933" y="2737712"/>
            <a:ext cx="597600" cy="67909"/>
          </a:xfrm>
          <a:prstGeom prst="rect">
            <a:avLst/>
          </a:prstGeom>
          <a:noFill/>
          <a:ln>
            <a:noFill/>
          </a:ln>
        </p:spPr>
      </p:pic>
      <p:pic>
        <p:nvPicPr>
          <p:cNvPr id="469" name="Google Shape;469;p16"/>
          <p:cNvPicPr preferRelativeResize="0"/>
          <p:nvPr/>
        </p:nvPicPr>
        <p:blipFill rotWithShape="1">
          <a:blip r:embed="rId4">
            <a:alphaModFix/>
          </a:blip>
          <a:srcRect/>
          <a:stretch/>
        </p:blipFill>
        <p:spPr>
          <a:xfrm rot="-5400000">
            <a:off x="8962158" y="2737712"/>
            <a:ext cx="597600" cy="67909"/>
          </a:xfrm>
          <a:prstGeom prst="rect">
            <a:avLst/>
          </a:prstGeom>
          <a:noFill/>
          <a:ln>
            <a:noFill/>
          </a:ln>
        </p:spPr>
      </p:pic>
      <p:sp>
        <p:nvSpPr>
          <p:cNvPr id="470" name="Google Shape;470;p16"/>
          <p:cNvSpPr/>
          <p:nvPr/>
        </p:nvSpPr>
        <p:spPr>
          <a:xfrm>
            <a:off x="10669706" y="6163001"/>
            <a:ext cx="1401300" cy="514500"/>
          </a:xfrm>
          <a:prstGeom prst="roundRect">
            <a:avLst>
              <a:gd name="adj" fmla="val 16667"/>
            </a:avLst>
          </a:prstGeom>
          <a:solidFill>
            <a:srgbClr val="2196F3"/>
          </a:solidFill>
          <a:ln w="127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Century Gothic"/>
                <a:ea typeface="Century Gothic"/>
                <a:cs typeface="Century Gothic"/>
                <a:sym typeface="Century Gothic"/>
              </a:rPr>
              <a:t>Answers</a:t>
            </a:r>
            <a:endParaRPr/>
          </a:p>
        </p:txBody>
      </p:sp>
      <p:sp>
        <p:nvSpPr>
          <p:cNvPr id="77" name="TextBox 76">
            <a:extLst>
              <a:ext uri="{FF2B5EF4-FFF2-40B4-BE49-F238E27FC236}">
                <a16:creationId xmlns:a16="http://schemas.microsoft.com/office/drawing/2014/main" id="{80C2508B-4724-8D47-92E9-755FD88C7399}"/>
              </a:ext>
            </a:extLst>
          </p:cNvPr>
          <p:cNvSpPr txBox="1"/>
          <p:nvPr/>
        </p:nvSpPr>
        <p:spPr>
          <a:xfrm>
            <a:off x="848024" y="3325064"/>
            <a:ext cx="2943225" cy="369332"/>
          </a:xfrm>
          <a:prstGeom prst="rect">
            <a:avLst/>
          </a:prstGeom>
          <a:noFill/>
        </p:spPr>
        <p:txBody>
          <a:bodyPr wrap="square">
            <a:spAutoFit/>
          </a:bodyPr>
          <a:lstStyle/>
          <a:p>
            <a:pPr algn="ctr"/>
            <a:r>
              <a:rPr lang="en-GB" sz="1800" dirty="0">
                <a:latin typeface="Century Gothic" panose="020B0502020202020204" pitchFamily="34" charset="0"/>
              </a:rPr>
              <a:t>43 = _____ + _____</a:t>
            </a:r>
          </a:p>
        </p:txBody>
      </p:sp>
      <p:sp>
        <p:nvSpPr>
          <p:cNvPr id="78" name="TextBox 77">
            <a:extLst>
              <a:ext uri="{FF2B5EF4-FFF2-40B4-BE49-F238E27FC236}">
                <a16:creationId xmlns:a16="http://schemas.microsoft.com/office/drawing/2014/main" id="{90734F43-7999-0E42-A109-2C214D72F5DB}"/>
              </a:ext>
            </a:extLst>
          </p:cNvPr>
          <p:cNvSpPr txBox="1"/>
          <p:nvPr/>
        </p:nvSpPr>
        <p:spPr>
          <a:xfrm>
            <a:off x="4381866" y="3311983"/>
            <a:ext cx="2943225" cy="369332"/>
          </a:xfrm>
          <a:prstGeom prst="rect">
            <a:avLst/>
          </a:prstGeom>
          <a:noFill/>
        </p:spPr>
        <p:txBody>
          <a:bodyPr wrap="square">
            <a:spAutoFit/>
          </a:bodyPr>
          <a:lstStyle/>
          <a:p>
            <a:pPr algn="ctr"/>
            <a:r>
              <a:rPr lang="en-GB" sz="1800" dirty="0">
                <a:latin typeface="Century Gothic" panose="020B0502020202020204" pitchFamily="34" charset="0"/>
              </a:rPr>
              <a:t>_____ = 30 + 9</a:t>
            </a:r>
          </a:p>
        </p:txBody>
      </p:sp>
      <p:sp>
        <p:nvSpPr>
          <p:cNvPr id="81" name="TextBox 80">
            <a:extLst>
              <a:ext uri="{FF2B5EF4-FFF2-40B4-BE49-F238E27FC236}">
                <a16:creationId xmlns:a16="http://schemas.microsoft.com/office/drawing/2014/main" id="{3A124020-CA48-4340-B086-CBBD4CC03298}"/>
              </a:ext>
            </a:extLst>
          </p:cNvPr>
          <p:cNvSpPr txBox="1"/>
          <p:nvPr/>
        </p:nvSpPr>
        <p:spPr>
          <a:xfrm>
            <a:off x="8315100" y="3335728"/>
            <a:ext cx="2943225" cy="369332"/>
          </a:xfrm>
          <a:prstGeom prst="rect">
            <a:avLst/>
          </a:prstGeom>
          <a:noFill/>
        </p:spPr>
        <p:txBody>
          <a:bodyPr wrap="square">
            <a:spAutoFit/>
          </a:bodyPr>
          <a:lstStyle/>
          <a:p>
            <a:pPr algn="ctr"/>
            <a:r>
              <a:rPr lang="en-GB" sz="1800" dirty="0">
                <a:latin typeface="Century Gothic" panose="020B0502020202020204" pitchFamily="34" charset="0"/>
              </a:rPr>
              <a:t>_____ = _____ + _____</a:t>
            </a:r>
          </a:p>
        </p:txBody>
      </p:sp>
      <p:grpSp>
        <p:nvGrpSpPr>
          <p:cNvPr id="4" name="Group 3">
            <a:extLst>
              <a:ext uri="{FF2B5EF4-FFF2-40B4-BE49-F238E27FC236}">
                <a16:creationId xmlns:a16="http://schemas.microsoft.com/office/drawing/2014/main" id="{B76CAABF-50D0-5F47-8AA3-79D84EF409C6}"/>
              </a:ext>
            </a:extLst>
          </p:cNvPr>
          <p:cNvGrpSpPr/>
          <p:nvPr/>
        </p:nvGrpSpPr>
        <p:grpSpPr>
          <a:xfrm>
            <a:off x="1296933" y="2530055"/>
            <a:ext cx="1943437" cy="597600"/>
            <a:chOff x="1296933" y="2530055"/>
            <a:chExt cx="1943437" cy="597600"/>
          </a:xfrm>
        </p:grpSpPr>
        <p:pic>
          <p:nvPicPr>
            <p:cNvPr id="82" name="Google Shape;416;p16">
              <a:extLst>
                <a:ext uri="{FF2B5EF4-FFF2-40B4-BE49-F238E27FC236}">
                  <a16:creationId xmlns:a16="http://schemas.microsoft.com/office/drawing/2014/main" id="{22DE91EF-C2AC-D542-8610-4974B033BEBD}"/>
                </a:ext>
              </a:extLst>
            </p:cNvPr>
            <p:cNvPicPr preferRelativeResize="0"/>
            <p:nvPr/>
          </p:nvPicPr>
          <p:blipFill rotWithShape="1">
            <a:blip r:embed="rId4">
              <a:alphaModFix/>
            </a:blip>
            <a:srcRect/>
            <a:stretch/>
          </p:blipFill>
          <p:spPr>
            <a:xfrm rot="16200000">
              <a:off x="1032088" y="2794900"/>
              <a:ext cx="597600" cy="67909"/>
            </a:xfrm>
            <a:prstGeom prst="rect">
              <a:avLst/>
            </a:prstGeom>
            <a:noFill/>
            <a:ln>
              <a:noFill/>
            </a:ln>
          </p:spPr>
        </p:pic>
        <p:pic>
          <p:nvPicPr>
            <p:cNvPr id="83" name="Google Shape;417;p16">
              <a:extLst>
                <a:ext uri="{FF2B5EF4-FFF2-40B4-BE49-F238E27FC236}">
                  <a16:creationId xmlns:a16="http://schemas.microsoft.com/office/drawing/2014/main" id="{081FF6F9-94CD-3449-91A0-831EDC551A49}"/>
                </a:ext>
              </a:extLst>
            </p:cNvPr>
            <p:cNvPicPr preferRelativeResize="0"/>
            <p:nvPr/>
          </p:nvPicPr>
          <p:blipFill rotWithShape="1">
            <a:blip r:embed="rId4">
              <a:alphaModFix/>
            </a:blip>
            <a:srcRect/>
            <a:stretch/>
          </p:blipFill>
          <p:spPr>
            <a:xfrm rot="16200000">
              <a:off x="1161788" y="2794900"/>
              <a:ext cx="597600" cy="67909"/>
            </a:xfrm>
            <a:prstGeom prst="rect">
              <a:avLst/>
            </a:prstGeom>
            <a:noFill/>
            <a:ln>
              <a:noFill/>
            </a:ln>
          </p:spPr>
        </p:pic>
        <p:pic>
          <p:nvPicPr>
            <p:cNvPr id="84" name="Google Shape;418;p16">
              <a:extLst>
                <a:ext uri="{FF2B5EF4-FFF2-40B4-BE49-F238E27FC236}">
                  <a16:creationId xmlns:a16="http://schemas.microsoft.com/office/drawing/2014/main" id="{F1D2F359-094A-EA41-84A1-B9580DF16758}"/>
                </a:ext>
              </a:extLst>
            </p:cNvPr>
            <p:cNvPicPr preferRelativeResize="0"/>
            <p:nvPr/>
          </p:nvPicPr>
          <p:blipFill rotWithShape="1">
            <a:blip r:embed="rId4">
              <a:alphaModFix/>
            </a:blip>
            <a:srcRect/>
            <a:stretch/>
          </p:blipFill>
          <p:spPr>
            <a:xfrm rot="16200000">
              <a:off x="1291488" y="2794900"/>
              <a:ext cx="597600" cy="67909"/>
            </a:xfrm>
            <a:prstGeom prst="rect">
              <a:avLst/>
            </a:prstGeom>
            <a:noFill/>
            <a:ln>
              <a:noFill/>
            </a:ln>
          </p:spPr>
        </p:pic>
        <p:pic>
          <p:nvPicPr>
            <p:cNvPr id="85" name="Google Shape;419;p16">
              <a:extLst>
                <a:ext uri="{FF2B5EF4-FFF2-40B4-BE49-F238E27FC236}">
                  <a16:creationId xmlns:a16="http://schemas.microsoft.com/office/drawing/2014/main" id="{5D374CF4-35F5-7C49-B73C-97BB82B738C3}"/>
                </a:ext>
              </a:extLst>
            </p:cNvPr>
            <p:cNvPicPr preferRelativeResize="0"/>
            <p:nvPr/>
          </p:nvPicPr>
          <p:blipFill rotWithShape="1">
            <a:blip r:embed="rId4">
              <a:alphaModFix/>
            </a:blip>
            <a:srcRect/>
            <a:stretch/>
          </p:blipFill>
          <p:spPr>
            <a:xfrm rot="16200000">
              <a:off x="1421188" y="2794900"/>
              <a:ext cx="597600" cy="67909"/>
            </a:xfrm>
            <a:prstGeom prst="rect">
              <a:avLst/>
            </a:prstGeom>
            <a:noFill/>
            <a:ln>
              <a:noFill/>
            </a:ln>
          </p:spPr>
        </p:pic>
        <p:pic>
          <p:nvPicPr>
            <p:cNvPr id="86" name="Google Shape;420;p16">
              <a:extLst>
                <a:ext uri="{FF2B5EF4-FFF2-40B4-BE49-F238E27FC236}">
                  <a16:creationId xmlns:a16="http://schemas.microsoft.com/office/drawing/2014/main" id="{6668CE9D-D567-8443-96F3-33F1FCFA25C6}"/>
                </a:ext>
              </a:extLst>
            </p:cNvPr>
            <p:cNvPicPr preferRelativeResize="0"/>
            <p:nvPr/>
          </p:nvPicPr>
          <p:blipFill rotWithShape="1">
            <a:blip r:embed="rId5">
              <a:alphaModFix/>
            </a:blip>
            <a:srcRect/>
            <a:stretch/>
          </p:blipFill>
          <p:spPr>
            <a:xfrm>
              <a:off x="3166099" y="2633485"/>
              <a:ext cx="74271" cy="74818"/>
            </a:xfrm>
            <a:prstGeom prst="rect">
              <a:avLst/>
            </a:prstGeom>
            <a:noFill/>
            <a:ln>
              <a:noFill/>
            </a:ln>
          </p:spPr>
        </p:pic>
        <p:pic>
          <p:nvPicPr>
            <p:cNvPr id="87" name="Google Shape;421;p16">
              <a:extLst>
                <a:ext uri="{FF2B5EF4-FFF2-40B4-BE49-F238E27FC236}">
                  <a16:creationId xmlns:a16="http://schemas.microsoft.com/office/drawing/2014/main" id="{E3A16A40-1649-074A-B773-3788A25AD516}"/>
                </a:ext>
              </a:extLst>
            </p:cNvPr>
            <p:cNvPicPr preferRelativeResize="0"/>
            <p:nvPr/>
          </p:nvPicPr>
          <p:blipFill rotWithShape="1">
            <a:blip r:embed="rId5">
              <a:alphaModFix/>
            </a:blip>
            <a:srcRect/>
            <a:stretch/>
          </p:blipFill>
          <p:spPr>
            <a:xfrm>
              <a:off x="3166099" y="2747785"/>
              <a:ext cx="74271" cy="74818"/>
            </a:xfrm>
            <a:prstGeom prst="rect">
              <a:avLst/>
            </a:prstGeom>
            <a:noFill/>
            <a:ln>
              <a:noFill/>
            </a:ln>
          </p:spPr>
        </p:pic>
        <p:pic>
          <p:nvPicPr>
            <p:cNvPr id="88" name="Google Shape;422;p16">
              <a:extLst>
                <a:ext uri="{FF2B5EF4-FFF2-40B4-BE49-F238E27FC236}">
                  <a16:creationId xmlns:a16="http://schemas.microsoft.com/office/drawing/2014/main" id="{FE99B04E-6B7E-B84A-97AE-85BD23642451}"/>
                </a:ext>
              </a:extLst>
            </p:cNvPr>
            <p:cNvPicPr preferRelativeResize="0"/>
            <p:nvPr/>
          </p:nvPicPr>
          <p:blipFill rotWithShape="1">
            <a:blip r:embed="rId5">
              <a:alphaModFix/>
            </a:blip>
            <a:srcRect/>
            <a:stretch/>
          </p:blipFill>
          <p:spPr>
            <a:xfrm>
              <a:off x="3166099" y="2862085"/>
              <a:ext cx="74271" cy="74818"/>
            </a:xfrm>
            <a:prstGeom prst="rect">
              <a:avLst/>
            </a:prstGeom>
            <a:noFill/>
            <a:ln>
              <a:noFill/>
            </a:ln>
          </p:spPr>
        </p:pic>
      </p:grpSp>
      <p:grpSp>
        <p:nvGrpSpPr>
          <p:cNvPr id="5" name="Group 4">
            <a:extLst>
              <a:ext uri="{FF2B5EF4-FFF2-40B4-BE49-F238E27FC236}">
                <a16:creationId xmlns:a16="http://schemas.microsoft.com/office/drawing/2014/main" id="{2B822D18-9353-F344-A873-E4CF5C839883}"/>
              </a:ext>
            </a:extLst>
          </p:cNvPr>
          <p:cNvGrpSpPr/>
          <p:nvPr/>
        </p:nvGrpSpPr>
        <p:grpSpPr>
          <a:xfrm>
            <a:off x="5768691" y="1456573"/>
            <a:ext cx="882519" cy="597600"/>
            <a:chOff x="5768691" y="1456573"/>
            <a:chExt cx="882519" cy="597600"/>
          </a:xfrm>
        </p:grpSpPr>
        <p:pic>
          <p:nvPicPr>
            <p:cNvPr id="90" name="Google Shape;404;p16">
              <a:extLst>
                <a:ext uri="{FF2B5EF4-FFF2-40B4-BE49-F238E27FC236}">
                  <a16:creationId xmlns:a16="http://schemas.microsoft.com/office/drawing/2014/main" id="{1D30154A-D172-7F43-A073-951AC3DACF67}"/>
                </a:ext>
              </a:extLst>
            </p:cNvPr>
            <p:cNvPicPr preferRelativeResize="0"/>
            <p:nvPr/>
          </p:nvPicPr>
          <p:blipFill rotWithShape="1">
            <a:blip r:embed="rId4">
              <a:alphaModFix/>
            </a:blip>
            <a:srcRect/>
            <a:stretch/>
          </p:blipFill>
          <p:spPr>
            <a:xfrm rot="16200000">
              <a:off x="5503846" y="1721418"/>
              <a:ext cx="597600" cy="67909"/>
            </a:xfrm>
            <a:prstGeom prst="rect">
              <a:avLst/>
            </a:prstGeom>
            <a:noFill/>
            <a:ln>
              <a:noFill/>
            </a:ln>
          </p:spPr>
        </p:pic>
        <p:pic>
          <p:nvPicPr>
            <p:cNvPr id="91" name="Google Shape;405;p16">
              <a:extLst>
                <a:ext uri="{FF2B5EF4-FFF2-40B4-BE49-F238E27FC236}">
                  <a16:creationId xmlns:a16="http://schemas.microsoft.com/office/drawing/2014/main" id="{0CACFB4B-98AE-DE41-A812-12B8869B01BE}"/>
                </a:ext>
              </a:extLst>
            </p:cNvPr>
            <p:cNvPicPr preferRelativeResize="0"/>
            <p:nvPr/>
          </p:nvPicPr>
          <p:blipFill rotWithShape="1">
            <a:blip r:embed="rId4">
              <a:alphaModFix/>
            </a:blip>
            <a:srcRect/>
            <a:stretch/>
          </p:blipFill>
          <p:spPr>
            <a:xfrm rot="16200000">
              <a:off x="5633546" y="1721418"/>
              <a:ext cx="597600" cy="67909"/>
            </a:xfrm>
            <a:prstGeom prst="rect">
              <a:avLst/>
            </a:prstGeom>
            <a:noFill/>
            <a:ln>
              <a:noFill/>
            </a:ln>
          </p:spPr>
        </p:pic>
        <p:pic>
          <p:nvPicPr>
            <p:cNvPr id="92" name="Google Shape;406;p16">
              <a:extLst>
                <a:ext uri="{FF2B5EF4-FFF2-40B4-BE49-F238E27FC236}">
                  <a16:creationId xmlns:a16="http://schemas.microsoft.com/office/drawing/2014/main" id="{F2CE31E6-0EC5-DD4F-8CCA-D001E0E5D899}"/>
                </a:ext>
              </a:extLst>
            </p:cNvPr>
            <p:cNvPicPr preferRelativeResize="0"/>
            <p:nvPr/>
          </p:nvPicPr>
          <p:blipFill rotWithShape="1">
            <a:blip r:embed="rId4">
              <a:alphaModFix/>
            </a:blip>
            <a:srcRect/>
            <a:stretch/>
          </p:blipFill>
          <p:spPr>
            <a:xfrm rot="16200000">
              <a:off x="5763246" y="1721418"/>
              <a:ext cx="597600" cy="67909"/>
            </a:xfrm>
            <a:prstGeom prst="rect">
              <a:avLst/>
            </a:prstGeom>
            <a:noFill/>
            <a:ln>
              <a:noFill/>
            </a:ln>
          </p:spPr>
        </p:pic>
        <p:pic>
          <p:nvPicPr>
            <p:cNvPr id="93" name="Google Shape;424;p16">
              <a:extLst>
                <a:ext uri="{FF2B5EF4-FFF2-40B4-BE49-F238E27FC236}">
                  <a16:creationId xmlns:a16="http://schemas.microsoft.com/office/drawing/2014/main" id="{F3673023-E351-BF4E-BA49-C2C7AE254CB0}"/>
                </a:ext>
              </a:extLst>
            </p:cNvPr>
            <p:cNvPicPr preferRelativeResize="0"/>
            <p:nvPr/>
          </p:nvPicPr>
          <p:blipFill rotWithShape="1">
            <a:blip r:embed="rId5">
              <a:alphaModFix/>
            </a:blip>
            <a:srcRect/>
            <a:stretch/>
          </p:blipFill>
          <p:spPr>
            <a:xfrm>
              <a:off x="6148639" y="1662675"/>
              <a:ext cx="74271" cy="74818"/>
            </a:xfrm>
            <a:prstGeom prst="rect">
              <a:avLst/>
            </a:prstGeom>
            <a:noFill/>
            <a:ln>
              <a:noFill/>
            </a:ln>
          </p:spPr>
        </p:pic>
        <p:pic>
          <p:nvPicPr>
            <p:cNvPr id="94" name="Google Shape;425;p16">
              <a:extLst>
                <a:ext uri="{FF2B5EF4-FFF2-40B4-BE49-F238E27FC236}">
                  <a16:creationId xmlns:a16="http://schemas.microsoft.com/office/drawing/2014/main" id="{94132178-1CB3-564A-A7C4-16528F191C72}"/>
                </a:ext>
              </a:extLst>
            </p:cNvPr>
            <p:cNvPicPr preferRelativeResize="0"/>
            <p:nvPr/>
          </p:nvPicPr>
          <p:blipFill rotWithShape="1">
            <a:blip r:embed="rId5">
              <a:alphaModFix/>
            </a:blip>
            <a:srcRect/>
            <a:stretch/>
          </p:blipFill>
          <p:spPr>
            <a:xfrm>
              <a:off x="6148639" y="1781750"/>
              <a:ext cx="74271" cy="74818"/>
            </a:xfrm>
            <a:prstGeom prst="rect">
              <a:avLst/>
            </a:prstGeom>
            <a:noFill/>
            <a:ln>
              <a:noFill/>
            </a:ln>
          </p:spPr>
        </p:pic>
        <p:pic>
          <p:nvPicPr>
            <p:cNvPr id="95" name="Google Shape;426;p16">
              <a:extLst>
                <a:ext uri="{FF2B5EF4-FFF2-40B4-BE49-F238E27FC236}">
                  <a16:creationId xmlns:a16="http://schemas.microsoft.com/office/drawing/2014/main" id="{A74C8AFA-EE17-7147-A183-8103A2CBFDA1}"/>
                </a:ext>
              </a:extLst>
            </p:cNvPr>
            <p:cNvPicPr preferRelativeResize="0"/>
            <p:nvPr/>
          </p:nvPicPr>
          <p:blipFill rotWithShape="1">
            <a:blip r:embed="rId5">
              <a:alphaModFix/>
            </a:blip>
            <a:srcRect/>
            <a:stretch/>
          </p:blipFill>
          <p:spPr>
            <a:xfrm>
              <a:off x="6256926" y="1662675"/>
              <a:ext cx="74271" cy="74818"/>
            </a:xfrm>
            <a:prstGeom prst="rect">
              <a:avLst/>
            </a:prstGeom>
            <a:noFill/>
            <a:ln>
              <a:noFill/>
            </a:ln>
          </p:spPr>
        </p:pic>
        <p:pic>
          <p:nvPicPr>
            <p:cNvPr id="96" name="Google Shape;427;p16">
              <a:extLst>
                <a:ext uri="{FF2B5EF4-FFF2-40B4-BE49-F238E27FC236}">
                  <a16:creationId xmlns:a16="http://schemas.microsoft.com/office/drawing/2014/main" id="{97B4CEB5-1F99-BB47-A7CC-985381E6D212}"/>
                </a:ext>
              </a:extLst>
            </p:cNvPr>
            <p:cNvPicPr preferRelativeResize="0"/>
            <p:nvPr/>
          </p:nvPicPr>
          <p:blipFill rotWithShape="1">
            <a:blip r:embed="rId5">
              <a:alphaModFix/>
            </a:blip>
            <a:srcRect/>
            <a:stretch/>
          </p:blipFill>
          <p:spPr>
            <a:xfrm>
              <a:off x="6256939" y="1781750"/>
              <a:ext cx="74271" cy="74818"/>
            </a:xfrm>
            <a:prstGeom prst="rect">
              <a:avLst/>
            </a:prstGeom>
            <a:noFill/>
            <a:ln>
              <a:noFill/>
            </a:ln>
          </p:spPr>
        </p:pic>
        <p:pic>
          <p:nvPicPr>
            <p:cNvPr id="97" name="Google Shape;428;p16">
              <a:extLst>
                <a:ext uri="{FF2B5EF4-FFF2-40B4-BE49-F238E27FC236}">
                  <a16:creationId xmlns:a16="http://schemas.microsoft.com/office/drawing/2014/main" id="{75A3BF56-CC4F-0547-AF22-2F55D9DE6074}"/>
                </a:ext>
              </a:extLst>
            </p:cNvPr>
            <p:cNvPicPr preferRelativeResize="0"/>
            <p:nvPr/>
          </p:nvPicPr>
          <p:blipFill rotWithShape="1">
            <a:blip r:embed="rId5">
              <a:alphaModFix/>
            </a:blip>
            <a:srcRect/>
            <a:stretch/>
          </p:blipFill>
          <p:spPr>
            <a:xfrm>
              <a:off x="6365189" y="1662675"/>
              <a:ext cx="74271" cy="74818"/>
            </a:xfrm>
            <a:prstGeom prst="rect">
              <a:avLst/>
            </a:prstGeom>
            <a:noFill/>
            <a:ln>
              <a:noFill/>
            </a:ln>
          </p:spPr>
        </p:pic>
        <p:pic>
          <p:nvPicPr>
            <p:cNvPr id="98" name="Google Shape;429;p16">
              <a:extLst>
                <a:ext uri="{FF2B5EF4-FFF2-40B4-BE49-F238E27FC236}">
                  <a16:creationId xmlns:a16="http://schemas.microsoft.com/office/drawing/2014/main" id="{40B624E8-D32A-4140-A8BA-E915D4171D07}"/>
                </a:ext>
              </a:extLst>
            </p:cNvPr>
            <p:cNvPicPr preferRelativeResize="0"/>
            <p:nvPr/>
          </p:nvPicPr>
          <p:blipFill rotWithShape="1">
            <a:blip r:embed="rId5">
              <a:alphaModFix/>
            </a:blip>
            <a:srcRect/>
            <a:stretch/>
          </p:blipFill>
          <p:spPr>
            <a:xfrm>
              <a:off x="6365239" y="1781750"/>
              <a:ext cx="74271" cy="74818"/>
            </a:xfrm>
            <a:prstGeom prst="rect">
              <a:avLst/>
            </a:prstGeom>
            <a:noFill/>
            <a:ln>
              <a:noFill/>
            </a:ln>
          </p:spPr>
        </p:pic>
        <p:pic>
          <p:nvPicPr>
            <p:cNvPr id="99" name="Google Shape;430;p16">
              <a:extLst>
                <a:ext uri="{FF2B5EF4-FFF2-40B4-BE49-F238E27FC236}">
                  <a16:creationId xmlns:a16="http://schemas.microsoft.com/office/drawing/2014/main" id="{1F01630F-7EDF-2243-87AA-E84F905AEF76}"/>
                </a:ext>
              </a:extLst>
            </p:cNvPr>
            <p:cNvPicPr preferRelativeResize="0"/>
            <p:nvPr/>
          </p:nvPicPr>
          <p:blipFill rotWithShape="1">
            <a:blip r:embed="rId5">
              <a:alphaModFix/>
            </a:blip>
            <a:srcRect/>
            <a:stretch/>
          </p:blipFill>
          <p:spPr>
            <a:xfrm>
              <a:off x="6471064" y="1662675"/>
              <a:ext cx="74271" cy="74818"/>
            </a:xfrm>
            <a:prstGeom prst="rect">
              <a:avLst/>
            </a:prstGeom>
            <a:noFill/>
            <a:ln>
              <a:noFill/>
            </a:ln>
          </p:spPr>
        </p:pic>
        <p:pic>
          <p:nvPicPr>
            <p:cNvPr id="100" name="Google Shape;431;p16">
              <a:extLst>
                <a:ext uri="{FF2B5EF4-FFF2-40B4-BE49-F238E27FC236}">
                  <a16:creationId xmlns:a16="http://schemas.microsoft.com/office/drawing/2014/main" id="{E0307CF9-B415-894A-9AAF-B9F0F28E626E}"/>
                </a:ext>
              </a:extLst>
            </p:cNvPr>
            <p:cNvPicPr preferRelativeResize="0"/>
            <p:nvPr/>
          </p:nvPicPr>
          <p:blipFill rotWithShape="1">
            <a:blip r:embed="rId5">
              <a:alphaModFix/>
            </a:blip>
            <a:srcRect/>
            <a:stretch/>
          </p:blipFill>
          <p:spPr>
            <a:xfrm>
              <a:off x="6482439" y="1781750"/>
              <a:ext cx="74271" cy="74818"/>
            </a:xfrm>
            <a:prstGeom prst="rect">
              <a:avLst/>
            </a:prstGeom>
            <a:noFill/>
            <a:ln>
              <a:noFill/>
            </a:ln>
          </p:spPr>
        </p:pic>
        <p:pic>
          <p:nvPicPr>
            <p:cNvPr id="101" name="Google Shape;432;p16">
              <a:extLst>
                <a:ext uri="{FF2B5EF4-FFF2-40B4-BE49-F238E27FC236}">
                  <a16:creationId xmlns:a16="http://schemas.microsoft.com/office/drawing/2014/main" id="{0A66BAE5-6E24-D449-A5FD-5330F66117F5}"/>
                </a:ext>
              </a:extLst>
            </p:cNvPr>
            <p:cNvPicPr preferRelativeResize="0"/>
            <p:nvPr/>
          </p:nvPicPr>
          <p:blipFill rotWithShape="1">
            <a:blip r:embed="rId5">
              <a:alphaModFix/>
            </a:blip>
            <a:srcRect/>
            <a:stretch/>
          </p:blipFill>
          <p:spPr>
            <a:xfrm>
              <a:off x="6576939" y="1662675"/>
              <a:ext cx="74271" cy="74818"/>
            </a:xfrm>
            <a:prstGeom prst="rect">
              <a:avLst/>
            </a:prstGeom>
            <a:noFill/>
            <a:ln>
              <a:noFill/>
            </a:ln>
          </p:spPr>
        </p:pic>
      </p:grpSp>
      <p:grpSp>
        <p:nvGrpSpPr>
          <p:cNvPr id="7" name="Group 6">
            <a:extLst>
              <a:ext uri="{FF2B5EF4-FFF2-40B4-BE49-F238E27FC236}">
                <a16:creationId xmlns:a16="http://schemas.microsoft.com/office/drawing/2014/main" id="{A24E0064-9D93-A344-BBD7-A4D8BFAFFAC9}"/>
              </a:ext>
            </a:extLst>
          </p:cNvPr>
          <p:cNvGrpSpPr/>
          <p:nvPr/>
        </p:nvGrpSpPr>
        <p:grpSpPr>
          <a:xfrm>
            <a:off x="1842330" y="3246049"/>
            <a:ext cx="9113367" cy="381416"/>
            <a:chOff x="1842330" y="3173479"/>
            <a:chExt cx="9113367" cy="381416"/>
          </a:xfrm>
        </p:grpSpPr>
        <p:sp>
          <p:nvSpPr>
            <p:cNvPr id="104" name="TextBox 103">
              <a:extLst>
                <a:ext uri="{FF2B5EF4-FFF2-40B4-BE49-F238E27FC236}">
                  <a16:creationId xmlns:a16="http://schemas.microsoft.com/office/drawing/2014/main" id="{D50DD43F-DF47-6044-88F9-CEAD28FF6E7E}"/>
                </a:ext>
              </a:extLst>
            </p:cNvPr>
            <p:cNvSpPr txBox="1"/>
            <p:nvPr/>
          </p:nvSpPr>
          <p:spPr>
            <a:xfrm>
              <a:off x="1842330" y="3185563"/>
              <a:ext cx="607007" cy="369332"/>
            </a:xfrm>
            <a:prstGeom prst="rect">
              <a:avLst/>
            </a:prstGeom>
            <a:noFill/>
          </p:spPr>
          <p:txBody>
            <a:bodyPr wrap="square">
              <a:spAutoFit/>
            </a:bodyPr>
            <a:lstStyle/>
            <a:p>
              <a:pPr algn="ctr"/>
              <a:r>
                <a:rPr lang="en-GB" sz="1800" dirty="0">
                  <a:solidFill>
                    <a:srgbClr val="43A047"/>
                  </a:solidFill>
                  <a:latin typeface="Century Gothic"/>
                  <a:ea typeface="Century Gothic"/>
                  <a:cs typeface="Century Gothic"/>
                  <a:sym typeface="Century Gothic"/>
                </a:rPr>
                <a:t>40</a:t>
              </a:r>
              <a:endParaRPr lang="en-GB" sz="1800" dirty="0"/>
            </a:p>
          </p:txBody>
        </p:sp>
        <p:sp>
          <p:nvSpPr>
            <p:cNvPr id="105" name="TextBox 104">
              <a:extLst>
                <a:ext uri="{FF2B5EF4-FFF2-40B4-BE49-F238E27FC236}">
                  <a16:creationId xmlns:a16="http://schemas.microsoft.com/office/drawing/2014/main" id="{47C08B7F-7BB7-1948-B173-13FBE2005BD0}"/>
                </a:ext>
              </a:extLst>
            </p:cNvPr>
            <p:cNvSpPr txBox="1"/>
            <p:nvPr/>
          </p:nvSpPr>
          <p:spPr>
            <a:xfrm>
              <a:off x="2618729" y="3173495"/>
              <a:ext cx="607007" cy="369332"/>
            </a:xfrm>
            <a:prstGeom prst="rect">
              <a:avLst/>
            </a:prstGeom>
            <a:noFill/>
          </p:spPr>
          <p:txBody>
            <a:bodyPr wrap="square">
              <a:spAutoFit/>
            </a:bodyPr>
            <a:lstStyle/>
            <a:p>
              <a:pPr algn="ctr"/>
              <a:r>
                <a:rPr lang="en-GB" sz="1800" dirty="0">
                  <a:solidFill>
                    <a:srgbClr val="43A047"/>
                  </a:solidFill>
                  <a:latin typeface="Century Gothic"/>
                  <a:ea typeface="Century Gothic"/>
                  <a:cs typeface="Century Gothic"/>
                  <a:sym typeface="Century Gothic"/>
                </a:rPr>
                <a:t>3</a:t>
              </a:r>
              <a:endParaRPr lang="en-GB" sz="1800" dirty="0"/>
            </a:p>
          </p:txBody>
        </p:sp>
        <p:sp>
          <p:nvSpPr>
            <p:cNvPr id="106" name="TextBox 105">
              <a:extLst>
                <a:ext uri="{FF2B5EF4-FFF2-40B4-BE49-F238E27FC236}">
                  <a16:creationId xmlns:a16="http://schemas.microsoft.com/office/drawing/2014/main" id="{37C6F428-80F3-0644-B64B-BC9CBE84A093}"/>
                </a:ext>
              </a:extLst>
            </p:cNvPr>
            <p:cNvSpPr txBox="1"/>
            <p:nvPr/>
          </p:nvSpPr>
          <p:spPr>
            <a:xfrm>
              <a:off x="5138753" y="3185563"/>
              <a:ext cx="607007" cy="369332"/>
            </a:xfrm>
            <a:prstGeom prst="rect">
              <a:avLst/>
            </a:prstGeom>
            <a:noFill/>
          </p:spPr>
          <p:txBody>
            <a:bodyPr wrap="square">
              <a:spAutoFit/>
            </a:bodyPr>
            <a:lstStyle/>
            <a:p>
              <a:pPr algn="ctr"/>
              <a:r>
                <a:rPr lang="en-GB" sz="1800" dirty="0">
                  <a:solidFill>
                    <a:srgbClr val="43A047"/>
                  </a:solidFill>
                  <a:latin typeface="Century Gothic"/>
                  <a:ea typeface="Century Gothic"/>
                  <a:cs typeface="Century Gothic"/>
                  <a:sym typeface="Century Gothic"/>
                </a:rPr>
                <a:t>39</a:t>
              </a:r>
              <a:endParaRPr lang="en-GB" sz="1800" dirty="0"/>
            </a:p>
          </p:txBody>
        </p:sp>
        <p:sp>
          <p:nvSpPr>
            <p:cNvPr id="107" name="TextBox 106">
              <a:extLst>
                <a:ext uri="{FF2B5EF4-FFF2-40B4-BE49-F238E27FC236}">
                  <a16:creationId xmlns:a16="http://schemas.microsoft.com/office/drawing/2014/main" id="{ECAE83F6-7804-644F-91A6-4D0C981DE238}"/>
                </a:ext>
              </a:extLst>
            </p:cNvPr>
            <p:cNvSpPr txBox="1"/>
            <p:nvPr/>
          </p:nvSpPr>
          <p:spPr>
            <a:xfrm>
              <a:off x="8631778" y="3185563"/>
              <a:ext cx="607007" cy="369332"/>
            </a:xfrm>
            <a:prstGeom prst="rect">
              <a:avLst/>
            </a:prstGeom>
            <a:noFill/>
          </p:spPr>
          <p:txBody>
            <a:bodyPr wrap="square">
              <a:spAutoFit/>
            </a:bodyPr>
            <a:lstStyle/>
            <a:p>
              <a:pPr algn="ctr"/>
              <a:r>
                <a:rPr lang="en-GB" sz="1800" dirty="0">
                  <a:solidFill>
                    <a:srgbClr val="43A047"/>
                  </a:solidFill>
                  <a:latin typeface="Century Gothic"/>
                  <a:sym typeface="Century Gothic"/>
                </a:rPr>
                <a:t>60</a:t>
              </a:r>
              <a:endParaRPr lang="en-GB" sz="1800" dirty="0"/>
            </a:p>
          </p:txBody>
        </p:sp>
        <p:sp>
          <p:nvSpPr>
            <p:cNvPr id="108" name="TextBox 107">
              <a:extLst>
                <a:ext uri="{FF2B5EF4-FFF2-40B4-BE49-F238E27FC236}">
                  <a16:creationId xmlns:a16="http://schemas.microsoft.com/office/drawing/2014/main" id="{445449F1-DCDE-7841-94BD-4473A945CE8C}"/>
                </a:ext>
              </a:extLst>
            </p:cNvPr>
            <p:cNvSpPr txBox="1"/>
            <p:nvPr/>
          </p:nvSpPr>
          <p:spPr>
            <a:xfrm>
              <a:off x="9439056" y="3185563"/>
              <a:ext cx="607007" cy="369332"/>
            </a:xfrm>
            <a:prstGeom prst="rect">
              <a:avLst/>
            </a:prstGeom>
            <a:noFill/>
          </p:spPr>
          <p:txBody>
            <a:bodyPr wrap="square">
              <a:spAutoFit/>
            </a:bodyPr>
            <a:lstStyle/>
            <a:p>
              <a:pPr algn="ctr"/>
              <a:r>
                <a:rPr lang="en-GB" sz="1800" dirty="0">
                  <a:solidFill>
                    <a:srgbClr val="43A047"/>
                  </a:solidFill>
                  <a:latin typeface="Century Gothic"/>
                  <a:ea typeface="Century Gothic"/>
                  <a:cs typeface="Century Gothic"/>
                  <a:sym typeface="Century Gothic"/>
                </a:rPr>
                <a:t>60</a:t>
              </a:r>
              <a:endParaRPr lang="en-GB" sz="1800" dirty="0"/>
            </a:p>
          </p:txBody>
        </p:sp>
        <p:sp>
          <p:nvSpPr>
            <p:cNvPr id="109" name="TextBox 108">
              <a:extLst>
                <a:ext uri="{FF2B5EF4-FFF2-40B4-BE49-F238E27FC236}">
                  <a16:creationId xmlns:a16="http://schemas.microsoft.com/office/drawing/2014/main" id="{D1548C43-6EBA-7F49-9B8C-12EC488E7454}"/>
                </a:ext>
              </a:extLst>
            </p:cNvPr>
            <p:cNvSpPr txBox="1"/>
            <p:nvPr/>
          </p:nvSpPr>
          <p:spPr>
            <a:xfrm>
              <a:off x="10348690" y="3173479"/>
              <a:ext cx="607007" cy="369332"/>
            </a:xfrm>
            <a:prstGeom prst="rect">
              <a:avLst/>
            </a:prstGeom>
            <a:noFill/>
          </p:spPr>
          <p:txBody>
            <a:bodyPr wrap="square">
              <a:spAutoFit/>
            </a:bodyPr>
            <a:lstStyle/>
            <a:p>
              <a:pPr algn="ctr"/>
              <a:r>
                <a:rPr lang="en-GB" sz="1800" dirty="0">
                  <a:solidFill>
                    <a:srgbClr val="43A047"/>
                  </a:solidFill>
                  <a:latin typeface="Century Gothic"/>
                  <a:ea typeface="Century Gothic"/>
                  <a:cs typeface="Century Gothic"/>
                  <a:sym typeface="Century Gothic"/>
                </a:rPr>
                <a:t>0</a:t>
              </a:r>
              <a:endParaRPr lang="en-GB" sz="1800" dirty="0"/>
            </a:p>
          </p:txBody>
        </p:sp>
      </p:grpSp>
      <p:sp>
        <p:nvSpPr>
          <p:cNvPr id="112" name="TextBox 111">
            <a:extLst>
              <a:ext uri="{FF2B5EF4-FFF2-40B4-BE49-F238E27FC236}">
                <a16:creationId xmlns:a16="http://schemas.microsoft.com/office/drawing/2014/main" id="{D1B7F0E6-9860-BF4F-B402-0A7FAC1F324B}"/>
              </a:ext>
            </a:extLst>
          </p:cNvPr>
          <p:cNvSpPr txBox="1"/>
          <p:nvPr/>
        </p:nvSpPr>
        <p:spPr>
          <a:xfrm>
            <a:off x="263049" y="4152741"/>
            <a:ext cx="8213293" cy="455125"/>
          </a:xfrm>
          <a:prstGeom prst="rect">
            <a:avLst/>
          </a:prstGeom>
          <a:noFill/>
        </p:spPr>
        <p:txBody>
          <a:bodyPr wrap="square">
            <a:spAutoFit/>
          </a:bodyPr>
          <a:lstStyle/>
          <a:p>
            <a:pPr marL="0" lvl="0" indent="0" algn="l" rtl="0">
              <a:lnSpc>
                <a:spcPct val="150000"/>
              </a:lnSpc>
              <a:spcBef>
                <a:spcPts val="0"/>
              </a:spcBef>
              <a:spcAft>
                <a:spcPts val="0"/>
              </a:spcAft>
              <a:buClr>
                <a:srgbClr val="222222"/>
              </a:buClr>
              <a:buSzPts val="1800"/>
              <a:buNone/>
            </a:pPr>
            <a:r>
              <a:rPr lang="en-GB" sz="1800" b="1" dirty="0">
                <a:latin typeface="Century Gothic" panose="020B0502020202020204" pitchFamily="34" charset="0"/>
              </a:rPr>
              <a:t>Complete the number sentences to partition each number. </a:t>
            </a:r>
          </a:p>
        </p:txBody>
      </p:sp>
      <p:sp>
        <p:nvSpPr>
          <p:cNvPr id="114" name="TextBox 113">
            <a:extLst>
              <a:ext uri="{FF2B5EF4-FFF2-40B4-BE49-F238E27FC236}">
                <a16:creationId xmlns:a16="http://schemas.microsoft.com/office/drawing/2014/main" id="{A698A1B8-151B-B142-B8E6-C95A8F4D86B4}"/>
              </a:ext>
            </a:extLst>
          </p:cNvPr>
          <p:cNvSpPr txBox="1"/>
          <p:nvPr/>
        </p:nvSpPr>
        <p:spPr>
          <a:xfrm>
            <a:off x="2469064" y="4811391"/>
            <a:ext cx="2955993" cy="870623"/>
          </a:xfrm>
          <a:prstGeom prst="rect">
            <a:avLst/>
          </a:prstGeom>
          <a:noFill/>
        </p:spPr>
        <p:txBody>
          <a:bodyPr wrap="square">
            <a:spAutoFit/>
          </a:bodyPr>
          <a:lstStyle/>
          <a:p>
            <a:pPr>
              <a:lnSpc>
                <a:spcPct val="150000"/>
              </a:lnSpc>
            </a:pPr>
            <a:r>
              <a:rPr lang="en-GB" sz="1800" dirty="0">
                <a:latin typeface="Century Gothic" panose="020B0502020202020204" pitchFamily="34" charset="0"/>
              </a:rPr>
              <a:t>99 = 9 tens + _____ ones</a:t>
            </a:r>
          </a:p>
          <a:p>
            <a:pPr>
              <a:lnSpc>
                <a:spcPct val="150000"/>
              </a:lnSpc>
            </a:pPr>
            <a:r>
              <a:rPr lang="en-GB" sz="1800" dirty="0">
                <a:latin typeface="Century Gothic" panose="020B0502020202020204" pitchFamily="34" charset="0"/>
              </a:rPr>
              <a:t>99 = 90 + _____</a:t>
            </a:r>
          </a:p>
        </p:txBody>
      </p:sp>
      <p:sp>
        <p:nvSpPr>
          <p:cNvPr id="118" name="TextBox 117">
            <a:extLst>
              <a:ext uri="{FF2B5EF4-FFF2-40B4-BE49-F238E27FC236}">
                <a16:creationId xmlns:a16="http://schemas.microsoft.com/office/drawing/2014/main" id="{209805FC-BBC7-5C43-98EC-F660F9F5883D}"/>
              </a:ext>
            </a:extLst>
          </p:cNvPr>
          <p:cNvSpPr txBox="1"/>
          <p:nvPr/>
        </p:nvSpPr>
        <p:spPr>
          <a:xfrm>
            <a:off x="8389502" y="4816419"/>
            <a:ext cx="3373854" cy="870623"/>
          </a:xfrm>
          <a:prstGeom prst="rect">
            <a:avLst/>
          </a:prstGeom>
          <a:noFill/>
        </p:spPr>
        <p:txBody>
          <a:bodyPr wrap="square">
            <a:spAutoFit/>
          </a:bodyPr>
          <a:lstStyle/>
          <a:p>
            <a:pPr>
              <a:lnSpc>
                <a:spcPct val="150000"/>
              </a:lnSpc>
            </a:pPr>
            <a:r>
              <a:rPr lang="en-GB" sz="1800" dirty="0">
                <a:latin typeface="Century Gothic" panose="020B0502020202020204" pitchFamily="34" charset="0"/>
              </a:rPr>
              <a:t>_____ = ___ tens + ___ ones</a:t>
            </a:r>
          </a:p>
          <a:p>
            <a:pPr>
              <a:lnSpc>
                <a:spcPct val="150000"/>
              </a:lnSpc>
            </a:pPr>
            <a:r>
              <a:rPr lang="en-GB" sz="1800" dirty="0">
                <a:latin typeface="Century Gothic" panose="020B0502020202020204" pitchFamily="34" charset="0"/>
              </a:rPr>
              <a:t>_____ = _____ + _____</a:t>
            </a:r>
          </a:p>
        </p:txBody>
      </p:sp>
      <p:grpSp>
        <p:nvGrpSpPr>
          <p:cNvPr id="13" name="Group 12">
            <a:extLst>
              <a:ext uri="{FF2B5EF4-FFF2-40B4-BE49-F238E27FC236}">
                <a16:creationId xmlns:a16="http://schemas.microsoft.com/office/drawing/2014/main" id="{39C60F80-FAED-484B-96B9-D04D2D6D2E46}"/>
              </a:ext>
            </a:extLst>
          </p:cNvPr>
          <p:cNvGrpSpPr/>
          <p:nvPr/>
        </p:nvGrpSpPr>
        <p:grpSpPr>
          <a:xfrm>
            <a:off x="8402717" y="4816012"/>
            <a:ext cx="2493268" cy="804117"/>
            <a:chOff x="8402717" y="4816012"/>
            <a:chExt cx="2493268" cy="804117"/>
          </a:xfrm>
        </p:grpSpPr>
        <p:sp>
          <p:nvSpPr>
            <p:cNvPr id="119" name="TextBox 118">
              <a:extLst>
                <a:ext uri="{FF2B5EF4-FFF2-40B4-BE49-F238E27FC236}">
                  <a16:creationId xmlns:a16="http://schemas.microsoft.com/office/drawing/2014/main" id="{AA007D90-70E0-8A41-85BA-95E0EEB3E4A8}"/>
                </a:ext>
              </a:extLst>
            </p:cNvPr>
            <p:cNvSpPr txBox="1"/>
            <p:nvPr/>
          </p:nvSpPr>
          <p:spPr>
            <a:xfrm>
              <a:off x="8478048" y="5250797"/>
              <a:ext cx="607007" cy="369332"/>
            </a:xfrm>
            <a:prstGeom prst="rect">
              <a:avLst/>
            </a:prstGeom>
            <a:noFill/>
          </p:spPr>
          <p:txBody>
            <a:bodyPr wrap="square">
              <a:spAutoFit/>
            </a:bodyPr>
            <a:lstStyle/>
            <a:p>
              <a:pPr algn="ctr"/>
              <a:r>
                <a:rPr lang="en-GB" sz="1800" dirty="0">
                  <a:solidFill>
                    <a:srgbClr val="43A047"/>
                  </a:solidFill>
                  <a:latin typeface="Century Gothic"/>
                  <a:sym typeface="Century Gothic"/>
                </a:rPr>
                <a:t>56</a:t>
              </a:r>
              <a:endParaRPr lang="en-GB" sz="1800" dirty="0"/>
            </a:p>
          </p:txBody>
        </p:sp>
        <p:sp>
          <p:nvSpPr>
            <p:cNvPr id="120" name="TextBox 119">
              <a:extLst>
                <a:ext uri="{FF2B5EF4-FFF2-40B4-BE49-F238E27FC236}">
                  <a16:creationId xmlns:a16="http://schemas.microsoft.com/office/drawing/2014/main" id="{55DB8242-0D94-6840-BED0-812F86835EF0}"/>
                </a:ext>
              </a:extLst>
            </p:cNvPr>
            <p:cNvSpPr txBox="1"/>
            <p:nvPr/>
          </p:nvSpPr>
          <p:spPr>
            <a:xfrm>
              <a:off x="9285326" y="5250797"/>
              <a:ext cx="607007" cy="369332"/>
            </a:xfrm>
            <a:prstGeom prst="rect">
              <a:avLst/>
            </a:prstGeom>
            <a:noFill/>
          </p:spPr>
          <p:txBody>
            <a:bodyPr wrap="square">
              <a:spAutoFit/>
            </a:bodyPr>
            <a:lstStyle/>
            <a:p>
              <a:pPr algn="ctr"/>
              <a:r>
                <a:rPr lang="en-GB" sz="1800" dirty="0">
                  <a:solidFill>
                    <a:srgbClr val="43A047"/>
                  </a:solidFill>
                  <a:latin typeface="Century Gothic"/>
                  <a:ea typeface="Century Gothic"/>
                  <a:cs typeface="Century Gothic"/>
                  <a:sym typeface="Century Gothic"/>
                </a:rPr>
                <a:t>50</a:t>
              </a:r>
              <a:endParaRPr lang="en-GB" sz="1800" dirty="0"/>
            </a:p>
          </p:txBody>
        </p:sp>
        <p:sp>
          <p:nvSpPr>
            <p:cNvPr id="121" name="TextBox 120">
              <a:extLst>
                <a:ext uri="{FF2B5EF4-FFF2-40B4-BE49-F238E27FC236}">
                  <a16:creationId xmlns:a16="http://schemas.microsoft.com/office/drawing/2014/main" id="{695287DE-C288-BD43-85DF-74DE6C18D04E}"/>
                </a:ext>
              </a:extLst>
            </p:cNvPr>
            <p:cNvSpPr txBox="1"/>
            <p:nvPr/>
          </p:nvSpPr>
          <p:spPr>
            <a:xfrm>
              <a:off x="10194960" y="5238713"/>
              <a:ext cx="607007" cy="369332"/>
            </a:xfrm>
            <a:prstGeom prst="rect">
              <a:avLst/>
            </a:prstGeom>
            <a:noFill/>
          </p:spPr>
          <p:txBody>
            <a:bodyPr wrap="square">
              <a:spAutoFit/>
            </a:bodyPr>
            <a:lstStyle/>
            <a:p>
              <a:pPr algn="ctr"/>
              <a:r>
                <a:rPr lang="en-GB" sz="1800" dirty="0">
                  <a:solidFill>
                    <a:srgbClr val="43A047"/>
                  </a:solidFill>
                  <a:latin typeface="Century Gothic"/>
                  <a:ea typeface="Century Gothic"/>
                  <a:cs typeface="Century Gothic"/>
                  <a:sym typeface="Century Gothic"/>
                </a:rPr>
                <a:t>6</a:t>
              </a:r>
              <a:endParaRPr lang="en-GB" sz="1800" dirty="0"/>
            </a:p>
          </p:txBody>
        </p:sp>
        <p:sp>
          <p:nvSpPr>
            <p:cNvPr id="122" name="TextBox 121">
              <a:extLst>
                <a:ext uri="{FF2B5EF4-FFF2-40B4-BE49-F238E27FC236}">
                  <a16:creationId xmlns:a16="http://schemas.microsoft.com/office/drawing/2014/main" id="{A0CC8659-EE19-F44D-9A40-FDEA31662B88}"/>
                </a:ext>
              </a:extLst>
            </p:cNvPr>
            <p:cNvSpPr txBox="1"/>
            <p:nvPr/>
          </p:nvSpPr>
          <p:spPr>
            <a:xfrm>
              <a:off x="8402717" y="4816012"/>
              <a:ext cx="607007" cy="369332"/>
            </a:xfrm>
            <a:prstGeom prst="rect">
              <a:avLst/>
            </a:prstGeom>
            <a:noFill/>
          </p:spPr>
          <p:txBody>
            <a:bodyPr wrap="square">
              <a:spAutoFit/>
            </a:bodyPr>
            <a:lstStyle/>
            <a:p>
              <a:pPr algn="ctr"/>
              <a:r>
                <a:rPr lang="en-GB" sz="1800" dirty="0">
                  <a:solidFill>
                    <a:srgbClr val="43A047"/>
                  </a:solidFill>
                  <a:latin typeface="Century Gothic"/>
                  <a:sym typeface="Century Gothic"/>
                </a:rPr>
                <a:t>56</a:t>
              </a:r>
              <a:endParaRPr lang="en-GB" sz="1800" dirty="0"/>
            </a:p>
          </p:txBody>
        </p:sp>
        <p:sp>
          <p:nvSpPr>
            <p:cNvPr id="123" name="TextBox 122">
              <a:extLst>
                <a:ext uri="{FF2B5EF4-FFF2-40B4-BE49-F238E27FC236}">
                  <a16:creationId xmlns:a16="http://schemas.microsoft.com/office/drawing/2014/main" id="{1D78628B-91A3-A040-94F0-6DA064309235}"/>
                </a:ext>
              </a:extLst>
            </p:cNvPr>
            <p:cNvSpPr txBox="1"/>
            <p:nvPr/>
          </p:nvSpPr>
          <p:spPr>
            <a:xfrm>
              <a:off x="9209995" y="4816012"/>
              <a:ext cx="607007" cy="369332"/>
            </a:xfrm>
            <a:prstGeom prst="rect">
              <a:avLst/>
            </a:prstGeom>
            <a:noFill/>
          </p:spPr>
          <p:txBody>
            <a:bodyPr wrap="square">
              <a:spAutoFit/>
            </a:bodyPr>
            <a:lstStyle/>
            <a:p>
              <a:pPr algn="ctr"/>
              <a:r>
                <a:rPr lang="en-GB" sz="1800" dirty="0">
                  <a:solidFill>
                    <a:srgbClr val="43A047"/>
                  </a:solidFill>
                  <a:latin typeface="Century Gothic"/>
                  <a:ea typeface="Century Gothic"/>
                  <a:cs typeface="Century Gothic"/>
                  <a:sym typeface="Century Gothic"/>
                </a:rPr>
                <a:t>5</a:t>
              </a:r>
              <a:endParaRPr lang="en-GB" sz="1800" dirty="0"/>
            </a:p>
          </p:txBody>
        </p:sp>
        <p:sp>
          <p:nvSpPr>
            <p:cNvPr id="124" name="TextBox 123">
              <a:extLst>
                <a:ext uri="{FF2B5EF4-FFF2-40B4-BE49-F238E27FC236}">
                  <a16:creationId xmlns:a16="http://schemas.microsoft.com/office/drawing/2014/main" id="{1AE7AC86-7F2C-7C45-97C9-DEF25A6D4514}"/>
                </a:ext>
              </a:extLst>
            </p:cNvPr>
            <p:cNvSpPr txBox="1"/>
            <p:nvPr/>
          </p:nvSpPr>
          <p:spPr>
            <a:xfrm>
              <a:off x="10288978" y="4828293"/>
              <a:ext cx="607007" cy="369332"/>
            </a:xfrm>
            <a:prstGeom prst="rect">
              <a:avLst/>
            </a:prstGeom>
            <a:noFill/>
          </p:spPr>
          <p:txBody>
            <a:bodyPr wrap="square">
              <a:spAutoFit/>
            </a:bodyPr>
            <a:lstStyle/>
            <a:p>
              <a:pPr algn="ctr"/>
              <a:r>
                <a:rPr lang="en-GB" sz="1800" dirty="0">
                  <a:solidFill>
                    <a:srgbClr val="43A047"/>
                  </a:solidFill>
                  <a:latin typeface="Century Gothic"/>
                  <a:sym typeface="Century Gothic"/>
                </a:rPr>
                <a:t>6</a:t>
              </a:r>
              <a:endParaRPr lang="en-GB" sz="1800" dirty="0"/>
            </a:p>
          </p:txBody>
        </p:sp>
      </p:grpSp>
      <p:grpSp>
        <p:nvGrpSpPr>
          <p:cNvPr id="12" name="Group 11">
            <a:extLst>
              <a:ext uri="{FF2B5EF4-FFF2-40B4-BE49-F238E27FC236}">
                <a16:creationId xmlns:a16="http://schemas.microsoft.com/office/drawing/2014/main" id="{6894C234-6C74-5947-B96C-0CB9FF0E1CE6}"/>
              </a:ext>
            </a:extLst>
          </p:cNvPr>
          <p:cNvGrpSpPr/>
          <p:nvPr/>
        </p:nvGrpSpPr>
        <p:grpSpPr>
          <a:xfrm>
            <a:off x="3532497" y="4803406"/>
            <a:ext cx="1035451" cy="803695"/>
            <a:chOff x="3532497" y="4803406"/>
            <a:chExt cx="1035451" cy="803695"/>
          </a:xfrm>
        </p:grpSpPr>
        <p:sp>
          <p:nvSpPr>
            <p:cNvPr id="125" name="TextBox 124">
              <a:extLst>
                <a:ext uri="{FF2B5EF4-FFF2-40B4-BE49-F238E27FC236}">
                  <a16:creationId xmlns:a16="http://schemas.microsoft.com/office/drawing/2014/main" id="{679C85DD-17DA-3F4F-97B1-A5508CC69172}"/>
                </a:ext>
              </a:extLst>
            </p:cNvPr>
            <p:cNvSpPr txBox="1"/>
            <p:nvPr/>
          </p:nvSpPr>
          <p:spPr>
            <a:xfrm>
              <a:off x="3532497" y="5237769"/>
              <a:ext cx="607007" cy="369332"/>
            </a:xfrm>
            <a:prstGeom prst="rect">
              <a:avLst/>
            </a:prstGeom>
            <a:noFill/>
          </p:spPr>
          <p:txBody>
            <a:bodyPr wrap="square">
              <a:spAutoFit/>
            </a:bodyPr>
            <a:lstStyle/>
            <a:p>
              <a:pPr algn="ctr"/>
              <a:r>
                <a:rPr lang="en-GB" sz="1800" dirty="0">
                  <a:solidFill>
                    <a:srgbClr val="43A047"/>
                  </a:solidFill>
                  <a:latin typeface="Century Gothic"/>
                  <a:sym typeface="Century Gothic"/>
                </a:rPr>
                <a:t>9</a:t>
              </a:r>
              <a:endParaRPr lang="en-GB" sz="1800" dirty="0"/>
            </a:p>
          </p:txBody>
        </p:sp>
        <p:sp>
          <p:nvSpPr>
            <p:cNvPr id="126" name="TextBox 125">
              <a:extLst>
                <a:ext uri="{FF2B5EF4-FFF2-40B4-BE49-F238E27FC236}">
                  <a16:creationId xmlns:a16="http://schemas.microsoft.com/office/drawing/2014/main" id="{4884E365-8891-C144-B5A4-BFE0A9C2563A}"/>
                </a:ext>
              </a:extLst>
            </p:cNvPr>
            <p:cNvSpPr txBox="1"/>
            <p:nvPr/>
          </p:nvSpPr>
          <p:spPr>
            <a:xfrm>
              <a:off x="3960941" y="4803406"/>
              <a:ext cx="607007" cy="369332"/>
            </a:xfrm>
            <a:prstGeom prst="rect">
              <a:avLst/>
            </a:prstGeom>
            <a:noFill/>
          </p:spPr>
          <p:txBody>
            <a:bodyPr wrap="square">
              <a:spAutoFit/>
            </a:bodyPr>
            <a:lstStyle/>
            <a:p>
              <a:pPr algn="ctr"/>
              <a:r>
                <a:rPr lang="en-GB" sz="1800" dirty="0">
                  <a:solidFill>
                    <a:srgbClr val="43A047"/>
                  </a:solidFill>
                  <a:latin typeface="Century Gothic"/>
                  <a:ea typeface="Century Gothic"/>
                  <a:cs typeface="Century Gothic"/>
                  <a:sym typeface="Century Gothic"/>
                </a:rPr>
                <a:t>9</a:t>
              </a:r>
              <a:endParaRPr lang="en-GB" sz="1800" dirty="0"/>
            </a:p>
          </p:txBody>
        </p:sp>
      </p:gr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70"/>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10"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childTnLst>
                    </p:cTn>
                  </p:par>
                </p:childTnLst>
              </p:cTn>
              <p:nextCondLst>
                <p:cond evt="onClick" delay="0">
                  <p:tgtEl>
                    <p:spTgt spid="470"/>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sp>
        <p:nvSpPr>
          <p:cNvPr id="477" name="Google Shape;477;p17"/>
          <p:cNvSpPr txBox="1">
            <a:spLocks noGrp="1"/>
          </p:cNvSpPr>
          <p:nvPr>
            <p:ph type="body" idx="2"/>
          </p:nvPr>
        </p:nvSpPr>
        <p:spPr>
          <a:xfrm>
            <a:off x="263049" y="3567937"/>
            <a:ext cx="4467769" cy="585629"/>
          </a:xfrm>
          <a:prstGeom prst="rect">
            <a:avLst/>
          </a:prstGeom>
          <a:noFill/>
          <a:ln>
            <a:noFill/>
          </a:ln>
        </p:spPr>
        <p:txBody>
          <a:bodyPr spcFirstLastPara="1" wrap="square" lIns="91425" tIns="45700" rIns="91425" bIns="45700" anchor="t" anchorCtr="0">
            <a:normAutofit/>
          </a:bodyPr>
          <a:lstStyle/>
          <a:p>
            <a:pPr marL="14288" lvl="0" indent="-14288" algn="l" rtl="0">
              <a:spcBef>
                <a:spcPts val="0"/>
              </a:spcBef>
              <a:spcAft>
                <a:spcPts val="0"/>
              </a:spcAft>
              <a:buSzPts val="1800"/>
            </a:pPr>
            <a:r>
              <a:rPr lang="en-GB" b="1" dirty="0"/>
              <a:t>Use base 10 to explain the mistake.</a:t>
            </a:r>
            <a:endParaRPr lang="en-GB" dirty="0"/>
          </a:p>
          <a:p>
            <a:pPr marL="0" lvl="0" indent="0" algn="l" rtl="0">
              <a:spcBef>
                <a:spcPts val="0"/>
              </a:spcBef>
              <a:spcAft>
                <a:spcPts val="0"/>
              </a:spcAft>
              <a:buClr>
                <a:srgbClr val="222222"/>
              </a:buClr>
              <a:buSzPts val="1800"/>
              <a:buNone/>
            </a:pPr>
            <a:endParaRPr dirty="0"/>
          </a:p>
          <a:p>
            <a:pPr marL="0" lvl="0" indent="0" algn="l" rtl="0">
              <a:lnSpc>
                <a:spcPct val="150000"/>
              </a:lnSpc>
              <a:spcBef>
                <a:spcPts val="0"/>
              </a:spcBef>
              <a:spcAft>
                <a:spcPts val="0"/>
              </a:spcAft>
              <a:buClr>
                <a:srgbClr val="222222"/>
              </a:buClr>
              <a:buSzPts val="1800"/>
              <a:buNone/>
            </a:pPr>
            <a:endParaRPr b="1" dirty="0"/>
          </a:p>
        </p:txBody>
      </p:sp>
      <p:sp>
        <p:nvSpPr>
          <p:cNvPr id="478" name="Google Shape;478;p17"/>
          <p:cNvSpPr/>
          <p:nvPr/>
        </p:nvSpPr>
        <p:spPr>
          <a:xfrm>
            <a:off x="10669706" y="6163001"/>
            <a:ext cx="1401206" cy="514598"/>
          </a:xfrm>
          <a:prstGeom prst="roundRect">
            <a:avLst>
              <a:gd name="adj" fmla="val 16667"/>
            </a:avLst>
          </a:prstGeom>
          <a:solidFill>
            <a:srgbClr val="2196F3"/>
          </a:solidFill>
          <a:ln w="127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Century Gothic"/>
                <a:ea typeface="Century Gothic"/>
                <a:cs typeface="Century Gothic"/>
                <a:sym typeface="Century Gothic"/>
              </a:rPr>
              <a:t>Answers</a:t>
            </a:r>
            <a:endParaRPr/>
          </a:p>
        </p:txBody>
      </p:sp>
      <p:grpSp>
        <p:nvGrpSpPr>
          <p:cNvPr id="3" name="Group 2">
            <a:extLst>
              <a:ext uri="{FF2B5EF4-FFF2-40B4-BE49-F238E27FC236}">
                <a16:creationId xmlns:a16="http://schemas.microsoft.com/office/drawing/2014/main" id="{06C9F9DB-6C74-CE40-A5C9-8A63EBA64E78}"/>
              </a:ext>
            </a:extLst>
          </p:cNvPr>
          <p:cNvGrpSpPr/>
          <p:nvPr/>
        </p:nvGrpSpPr>
        <p:grpSpPr>
          <a:xfrm>
            <a:off x="7284279" y="1392550"/>
            <a:ext cx="2943225" cy="1762125"/>
            <a:chOff x="7284279" y="1392550"/>
            <a:chExt cx="2943225" cy="1762125"/>
          </a:xfrm>
        </p:grpSpPr>
        <p:pic>
          <p:nvPicPr>
            <p:cNvPr id="481" name="Google Shape;481;p17"/>
            <p:cNvPicPr preferRelativeResize="0"/>
            <p:nvPr/>
          </p:nvPicPr>
          <p:blipFill rotWithShape="1">
            <a:blip r:embed="rId3">
              <a:alphaModFix/>
            </a:blip>
            <a:srcRect/>
            <a:stretch/>
          </p:blipFill>
          <p:spPr>
            <a:xfrm>
              <a:off x="7284279" y="1392550"/>
              <a:ext cx="2943225" cy="1762125"/>
            </a:xfrm>
            <a:prstGeom prst="rect">
              <a:avLst/>
            </a:prstGeom>
            <a:noFill/>
            <a:ln>
              <a:noFill/>
            </a:ln>
          </p:spPr>
        </p:pic>
        <p:grpSp>
          <p:nvGrpSpPr>
            <p:cNvPr id="483" name="Google Shape;483;p17"/>
            <p:cNvGrpSpPr/>
            <p:nvPr/>
          </p:nvGrpSpPr>
          <p:grpSpPr>
            <a:xfrm>
              <a:off x="9599158" y="2493767"/>
              <a:ext cx="327309" cy="597600"/>
              <a:chOff x="6939279" y="2484242"/>
              <a:chExt cx="327309" cy="597600"/>
            </a:xfrm>
          </p:grpSpPr>
          <p:pic>
            <p:nvPicPr>
              <p:cNvPr id="484" name="Google Shape;484;p17"/>
              <p:cNvPicPr preferRelativeResize="0"/>
              <p:nvPr/>
            </p:nvPicPr>
            <p:blipFill rotWithShape="1">
              <a:blip r:embed="rId4">
                <a:alphaModFix/>
              </a:blip>
              <a:srcRect/>
              <a:stretch/>
            </p:blipFill>
            <p:spPr>
              <a:xfrm rot="-5400000">
                <a:off x="6674433" y="2749087"/>
                <a:ext cx="597600" cy="67909"/>
              </a:xfrm>
              <a:prstGeom prst="rect">
                <a:avLst/>
              </a:prstGeom>
              <a:noFill/>
              <a:ln>
                <a:noFill/>
              </a:ln>
            </p:spPr>
          </p:pic>
          <p:pic>
            <p:nvPicPr>
              <p:cNvPr id="485" name="Google Shape;485;p17"/>
              <p:cNvPicPr preferRelativeResize="0"/>
              <p:nvPr/>
            </p:nvPicPr>
            <p:blipFill rotWithShape="1">
              <a:blip r:embed="rId4">
                <a:alphaModFix/>
              </a:blip>
              <a:srcRect/>
              <a:stretch/>
            </p:blipFill>
            <p:spPr>
              <a:xfrm rot="-5400000">
                <a:off x="6804133" y="2749087"/>
                <a:ext cx="597600" cy="67909"/>
              </a:xfrm>
              <a:prstGeom prst="rect">
                <a:avLst/>
              </a:prstGeom>
              <a:noFill/>
              <a:ln>
                <a:noFill/>
              </a:ln>
            </p:spPr>
          </p:pic>
          <p:pic>
            <p:nvPicPr>
              <p:cNvPr id="486" name="Google Shape;486;p17"/>
              <p:cNvPicPr preferRelativeResize="0"/>
              <p:nvPr/>
            </p:nvPicPr>
            <p:blipFill rotWithShape="1">
              <a:blip r:embed="rId4">
                <a:alphaModFix/>
              </a:blip>
              <a:srcRect/>
              <a:stretch/>
            </p:blipFill>
            <p:spPr>
              <a:xfrm rot="-5400000">
                <a:off x="6933833" y="2749087"/>
                <a:ext cx="597600" cy="67909"/>
              </a:xfrm>
              <a:prstGeom prst="rect">
                <a:avLst/>
              </a:prstGeom>
              <a:noFill/>
              <a:ln>
                <a:noFill/>
              </a:ln>
            </p:spPr>
          </p:pic>
        </p:grpSp>
        <p:pic>
          <p:nvPicPr>
            <p:cNvPr id="500" name="Google Shape;500;p17"/>
            <p:cNvPicPr preferRelativeResize="0"/>
            <p:nvPr/>
          </p:nvPicPr>
          <p:blipFill rotWithShape="1">
            <a:blip r:embed="rId5">
              <a:alphaModFix/>
            </a:blip>
            <a:srcRect/>
            <a:stretch/>
          </p:blipFill>
          <p:spPr>
            <a:xfrm>
              <a:off x="9336625" y="2700900"/>
              <a:ext cx="74271" cy="74818"/>
            </a:xfrm>
            <a:prstGeom prst="rect">
              <a:avLst/>
            </a:prstGeom>
            <a:noFill/>
            <a:ln>
              <a:noFill/>
            </a:ln>
          </p:spPr>
        </p:pic>
        <p:pic>
          <p:nvPicPr>
            <p:cNvPr id="501" name="Google Shape;501;p17"/>
            <p:cNvPicPr preferRelativeResize="0"/>
            <p:nvPr/>
          </p:nvPicPr>
          <p:blipFill rotWithShape="1">
            <a:blip r:embed="rId5">
              <a:alphaModFix/>
            </a:blip>
            <a:srcRect/>
            <a:stretch/>
          </p:blipFill>
          <p:spPr>
            <a:xfrm>
              <a:off x="9336625" y="2819975"/>
              <a:ext cx="74271" cy="74818"/>
            </a:xfrm>
            <a:prstGeom prst="rect">
              <a:avLst/>
            </a:prstGeom>
            <a:noFill/>
            <a:ln>
              <a:noFill/>
            </a:ln>
          </p:spPr>
        </p:pic>
        <p:pic>
          <p:nvPicPr>
            <p:cNvPr id="502" name="Google Shape;502;p17"/>
            <p:cNvPicPr preferRelativeResize="0"/>
            <p:nvPr/>
          </p:nvPicPr>
          <p:blipFill rotWithShape="1">
            <a:blip r:embed="rId5">
              <a:alphaModFix/>
            </a:blip>
            <a:srcRect/>
            <a:stretch/>
          </p:blipFill>
          <p:spPr>
            <a:xfrm>
              <a:off x="9444912" y="2700900"/>
              <a:ext cx="74271" cy="74818"/>
            </a:xfrm>
            <a:prstGeom prst="rect">
              <a:avLst/>
            </a:prstGeom>
            <a:noFill/>
            <a:ln>
              <a:noFill/>
            </a:ln>
          </p:spPr>
        </p:pic>
        <p:pic>
          <p:nvPicPr>
            <p:cNvPr id="503" name="Google Shape;503;p17"/>
            <p:cNvPicPr preferRelativeResize="0"/>
            <p:nvPr/>
          </p:nvPicPr>
          <p:blipFill rotWithShape="1">
            <a:blip r:embed="rId5">
              <a:alphaModFix/>
            </a:blip>
            <a:srcRect/>
            <a:stretch/>
          </p:blipFill>
          <p:spPr>
            <a:xfrm>
              <a:off x="9444925" y="2819975"/>
              <a:ext cx="74271" cy="74818"/>
            </a:xfrm>
            <a:prstGeom prst="rect">
              <a:avLst/>
            </a:prstGeom>
            <a:noFill/>
            <a:ln>
              <a:noFill/>
            </a:ln>
          </p:spPr>
        </p:pic>
        <p:grpSp>
          <p:nvGrpSpPr>
            <p:cNvPr id="512" name="Google Shape;512;p17"/>
            <p:cNvGrpSpPr/>
            <p:nvPr/>
          </p:nvGrpSpPr>
          <p:grpSpPr>
            <a:xfrm>
              <a:off x="7631308" y="2484242"/>
              <a:ext cx="422884" cy="597600"/>
              <a:chOff x="8759004" y="2484242"/>
              <a:chExt cx="422884" cy="597600"/>
            </a:xfrm>
          </p:grpSpPr>
          <p:pic>
            <p:nvPicPr>
              <p:cNvPr id="513" name="Google Shape;513;p17"/>
              <p:cNvPicPr preferRelativeResize="0"/>
              <p:nvPr/>
            </p:nvPicPr>
            <p:blipFill rotWithShape="1">
              <a:blip r:embed="rId4">
                <a:alphaModFix/>
              </a:blip>
              <a:srcRect/>
              <a:stretch/>
            </p:blipFill>
            <p:spPr>
              <a:xfrm rot="-5400000">
                <a:off x="8494158" y="2749087"/>
                <a:ext cx="597600" cy="67909"/>
              </a:xfrm>
              <a:prstGeom prst="rect">
                <a:avLst/>
              </a:prstGeom>
              <a:noFill/>
              <a:ln>
                <a:noFill/>
              </a:ln>
            </p:spPr>
          </p:pic>
          <p:pic>
            <p:nvPicPr>
              <p:cNvPr id="514" name="Google Shape;514;p17"/>
              <p:cNvPicPr preferRelativeResize="0"/>
              <p:nvPr/>
            </p:nvPicPr>
            <p:blipFill rotWithShape="1">
              <a:blip r:embed="rId4">
                <a:alphaModFix/>
              </a:blip>
              <a:srcRect/>
              <a:stretch/>
            </p:blipFill>
            <p:spPr>
              <a:xfrm rot="-5400000">
                <a:off x="8612483" y="2749087"/>
                <a:ext cx="597600" cy="67909"/>
              </a:xfrm>
              <a:prstGeom prst="rect">
                <a:avLst/>
              </a:prstGeom>
              <a:noFill/>
              <a:ln>
                <a:noFill/>
              </a:ln>
            </p:spPr>
          </p:pic>
          <p:pic>
            <p:nvPicPr>
              <p:cNvPr id="515" name="Google Shape;515;p17"/>
              <p:cNvPicPr preferRelativeResize="0"/>
              <p:nvPr/>
            </p:nvPicPr>
            <p:blipFill rotWithShape="1">
              <a:blip r:embed="rId4">
                <a:alphaModFix/>
              </a:blip>
              <a:srcRect/>
              <a:stretch/>
            </p:blipFill>
            <p:spPr>
              <a:xfrm rot="-5400000">
                <a:off x="8730808" y="2749087"/>
                <a:ext cx="597600" cy="67909"/>
              </a:xfrm>
              <a:prstGeom prst="rect">
                <a:avLst/>
              </a:prstGeom>
              <a:noFill/>
              <a:ln>
                <a:noFill/>
              </a:ln>
            </p:spPr>
          </p:pic>
          <p:pic>
            <p:nvPicPr>
              <p:cNvPr id="516" name="Google Shape;516;p17"/>
              <p:cNvPicPr preferRelativeResize="0"/>
              <p:nvPr/>
            </p:nvPicPr>
            <p:blipFill rotWithShape="1">
              <a:blip r:embed="rId4">
                <a:alphaModFix/>
              </a:blip>
              <a:srcRect/>
              <a:stretch/>
            </p:blipFill>
            <p:spPr>
              <a:xfrm rot="-5400000">
                <a:off x="8849133" y="2749087"/>
                <a:ext cx="597600" cy="67909"/>
              </a:xfrm>
              <a:prstGeom prst="rect">
                <a:avLst/>
              </a:prstGeom>
              <a:noFill/>
              <a:ln>
                <a:noFill/>
              </a:ln>
            </p:spPr>
          </p:pic>
        </p:grpSp>
      </p:grpSp>
      <p:grpSp>
        <p:nvGrpSpPr>
          <p:cNvPr id="4" name="Group 3">
            <a:extLst>
              <a:ext uri="{FF2B5EF4-FFF2-40B4-BE49-F238E27FC236}">
                <a16:creationId xmlns:a16="http://schemas.microsoft.com/office/drawing/2014/main" id="{9AB4A2DD-22DB-A844-AD4B-F9B3CC02651E}"/>
              </a:ext>
            </a:extLst>
          </p:cNvPr>
          <p:cNvGrpSpPr/>
          <p:nvPr/>
        </p:nvGrpSpPr>
        <p:grpSpPr>
          <a:xfrm>
            <a:off x="1772025" y="1392550"/>
            <a:ext cx="2943225" cy="1762125"/>
            <a:chOff x="1031687" y="1392550"/>
            <a:chExt cx="2943225" cy="1762125"/>
          </a:xfrm>
        </p:grpSpPr>
        <p:pic>
          <p:nvPicPr>
            <p:cNvPr id="480" name="Google Shape;480;p17"/>
            <p:cNvPicPr preferRelativeResize="0"/>
            <p:nvPr/>
          </p:nvPicPr>
          <p:blipFill rotWithShape="1">
            <a:blip r:embed="rId3">
              <a:alphaModFix/>
            </a:blip>
            <a:srcRect/>
            <a:stretch/>
          </p:blipFill>
          <p:spPr>
            <a:xfrm>
              <a:off x="1031687" y="1392550"/>
              <a:ext cx="2943225" cy="1762125"/>
            </a:xfrm>
            <a:prstGeom prst="rect">
              <a:avLst/>
            </a:prstGeom>
            <a:noFill/>
            <a:ln>
              <a:noFill/>
            </a:ln>
          </p:spPr>
        </p:pic>
        <p:grpSp>
          <p:nvGrpSpPr>
            <p:cNvPr id="494" name="Google Shape;494;p17"/>
            <p:cNvGrpSpPr/>
            <p:nvPr/>
          </p:nvGrpSpPr>
          <p:grpSpPr>
            <a:xfrm>
              <a:off x="2083178" y="1455717"/>
              <a:ext cx="782013" cy="597600"/>
              <a:chOff x="1992329" y="1446192"/>
              <a:chExt cx="782013" cy="597600"/>
            </a:xfrm>
          </p:grpSpPr>
          <p:pic>
            <p:nvPicPr>
              <p:cNvPr id="495" name="Google Shape;495;p17"/>
              <p:cNvPicPr preferRelativeResize="0"/>
              <p:nvPr/>
            </p:nvPicPr>
            <p:blipFill rotWithShape="1">
              <a:blip r:embed="rId4">
                <a:alphaModFix/>
              </a:blip>
              <a:srcRect/>
              <a:stretch/>
            </p:blipFill>
            <p:spPr>
              <a:xfrm rot="-5400000">
                <a:off x="1727483" y="1711037"/>
                <a:ext cx="597600" cy="67909"/>
              </a:xfrm>
              <a:prstGeom prst="rect">
                <a:avLst/>
              </a:prstGeom>
              <a:noFill/>
              <a:ln>
                <a:noFill/>
              </a:ln>
            </p:spPr>
          </p:pic>
          <p:pic>
            <p:nvPicPr>
              <p:cNvPr id="496" name="Google Shape;496;p17"/>
              <p:cNvPicPr preferRelativeResize="0"/>
              <p:nvPr/>
            </p:nvPicPr>
            <p:blipFill rotWithShape="1">
              <a:blip r:embed="rId4">
                <a:alphaModFix/>
              </a:blip>
              <a:srcRect/>
              <a:stretch/>
            </p:blipFill>
            <p:spPr>
              <a:xfrm rot="-5400000">
                <a:off x="1857183" y="1711037"/>
                <a:ext cx="597600" cy="67909"/>
              </a:xfrm>
              <a:prstGeom prst="rect">
                <a:avLst/>
              </a:prstGeom>
              <a:noFill/>
              <a:ln>
                <a:noFill/>
              </a:ln>
            </p:spPr>
          </p:pic>
          <p:pic>
            <p:nvPicPr>
              <p:cNvPr id="497" name="Google Shape;497;p17"/>
              <p:cNvPicPr preferRelativeResize="0"/>
              <p:nvPr/>
            </p:nvPicPr>
            <p:blipFill rotWithShape="1">
              <a:blip r:embed="rId4">
                <a:alphaModFix/>
              </a:blip>
              <a:srcRect/>
              <a:stretch/>
            </p:blipFill>
            <p:spPr>
              <a:xfrm rot="-5400000">
                <a:off x="1986883" y="1711037"/>
                <a:ext cx="597600" cy="67909"/>
              </a:xfrm>
              <a:prstGeom prst="rect">
                <a:avLst/>
              </a:prstGeom>
              <a:noFill/>
              <a:ln>
                <a:noFill/>
              </a:ln>
            </p:spPr>
          </p:pic>
          <p:pic>
            <p:nvPicPr>
              <p:cNvPr id="498" name="Google Shape;498;p17"/>
              <p:cNvPicPr preferRelativeResize="0"/>
              <p:nvPr/>
            </p:nvPicPr>
            <p:blipFill rotWithShape="1">
              <a:blip r:embed="rId5">
                <a:alphaModFix/>
              </a:blip>
              <a:srcRect/>
              <a:stretch/>
            </p:blipFill>
            <p:spPr>
              <a:xfrm>
                <a:off x="2700071" y="1707588"/>
                <a:ext cx="74271" cy="74818"/>
              </a:xfrm>
              <a:prstGeom prst="rect">
                <a:avLst/>
              </a:prstGeom>
              <a:noFill/>
              <a:ln>
                <a:noFill/>
              </a:ln>
            </p:spPr>
          </p:pic>
        </p:grpSp>
        <p:pic>
          <p:nvPicPr>
            <p:cNvPr id="510" name="Google Shape;510;p17"/>
            <p:cNvPicPr preferRelativeResize="0"/>
            <p:nvPr/>
          </p:nvPicPr>
          <p:blipFill rotWithShape="1">
            <a:blip r:embed="rId4">
              <a:alphaModFix/>
            </a:blip>
            <a:srcRect/>
            <a:stretch/>
          </p:blipFill>
          <p:spPr>
            <a:xfrm rot="-5400000">
              <a:off x="1051008" y="2749087"/>
              <a:ext cx="597600" cy="67909"/>
            </a:xfrm>
            <a:prstGeom prst="rect">
              <a:avLst/>
            </a:prstGeom>
            <a:noFill/>
            <a:ln>
              <a:noFill/>
            </a:ln>
          </p:spPr>
        </p:pic>
        <p:pic>
          <p:nvPicPr>
            <p:cNvPr id="511" name="Google Shape;511;p17"/>
            <p:cNvPicPr preferRelativeResize="0"/>
            <p:nvPr/>
          </p:nvPicPr>
          <p:blipFill rotWithShape="1">
            <a:blip r:embed="rId4">
              <a:alphaModFix/>
            </a:blip>
            <a:srcRect/>
            <a:stretch/>
          </p:blipFill>
          <p:spPr>
            <a:xfrm rot="-5400000">
              <a:off x="1180708" y="2749087"/>
              <a:ext cx="597600" cy="67909"/>
            </a:xfrm>
            <a:prstGeom prst="rect">
              <a:avLst/>
            </a:prstGeom>
            <a:noFill/>
            <a:ln>
              <a:noFill/>
            </a:ln>
          </p:spPr>
        </p:pic>
        <p:pic>
          <p:nvPicPr>
            <p:cNvPr id="521" name="Google Shape;521;p17"/>
            <p:cNvPicPr preferRelativeResize="0"/>
            <p:nvPr/>
          </p:nvPicPr>
          <p:blipFill rotWithShape="1">
            <a:blip r:embed="rId4">
              <a:alphaModFix/>
            </a:blip>
            <a:srcRect/>
            <a:stretch/>
          </p:blipFill>
          <p:spPr>
            <a:xfrm rot="-5400000">
              <a:off x="2203533" y="1729912"/>
              <a:ext cx="597600" cy="67909"/>
            </a:xfrm>
            <a:prstGeom prst="rect">
              <a:avLst/>
            </a:prstGeom>
            <a:noFill/>
            <a:ln>
              <a:noFill/>
            </a:ln>
          </p:spPr>
        </p:pic>
        <p:pic>
          <p:nvPicPr>
            <p:cNvPr id="522" name="Google Shape;522;p17"/>
            <p:cNvPicPr preferRelativeResize="0"/>
            <p:nvPr/>
          </p:nvPicPr>
          <p:blipFill rotWithShape="1">
            <a:blip r:embed="rId4">
              <a:alphaModFix/>
            </a:blip>
            <a:srcRect/>
            <a:stretch/>
          </p:blipFill>
          <p:spPr>
            <a:xfrm rot="-5400000">
              <a:off x="2333233" y="1729912"/>
              <a:ext cx="597600" cy="67909"/>
            </a:xfrm>
            <a:prstGeom prst="rect">
              <a:avLst/>
            </a:prstGeom>
            <a:noFill/>
            <a:ln>
              <a:noFill/>
            </a:ln>
          </p:spPr>
        </p:pic>
      </p:grpSp>
      <p:pic>
        <p:nvPicPr>
          <p:cNvPr id="523" name="Google Shape;523;p17"/>
          <p:cNvPicPr preferRelativeResize="0"/>
          <p:nvPr/>
        </p:nvPicPr>
        <p:blipFill rotWithShape="1">
          <a:blip r:embed="rId6">
            <a:alphaModFix/>
          </a:blip>
          <a:srcRect/>
          <a:stretch/>
        </p:blipFill>
        <p:spPr>
          <a:xfrm>
            <a:off x="669051" y="4930289"/>
            <a:ext cx="982130" cy="982127"/>
          </a:xfrm>
          <a:prstGeom prst="rect">
            <a:avLst/>
          </a:prstGeom>
          <a:noFill/>
          <a:ln>
            <a:noFill/>
          </a:ln>
        </p:spPr>
      </p:pic>
      <p:sp>
        <p:nvSpPr>
          <p:cNvPr id="524" name="Google Shape;524;p17"/>
          <p:cNvSpPr/>
          <p:nvPr/>
        </p:nvSpPr>
        <p:spPr>
          <a:xfrm>
            <a:off x="2095826" y="4712340"/>
            <a:ext cx="2361600" cy="862800"/>
          </a:xfrm>
          <a:prstGeom prst="wedgeEllipseCallout">
            <a:avLst>
              <a:gd name="adj1" fmla="val -78786"/>
              <a:gd name="adj2" fmla="val 11019"/>
            </a:avLst>
          </a:prstGeom>
          <a:noFill/>
          <a:ln w="38100" cap="flat" cmpd="sng">
            <a:solidFill>
              <a:srgbClr val="CCD4F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800">
                <a:latin typeface="Century Gothic"/>
                <a:ea typeface="Century Gothic"/>
                <a:cs typeface="Century Gothic"/>
                <a:sym typeface="Century Gothic"/>
              </a:rPr>
              <a:t>The missing number is 86</a:t>
            </a:r>
            <a:endParaRPr sz="1800">
              <a:latin typeface="Century Gothic"/>
              <a:ea typeface="Century Gothic"/>
              <a:cs typeface="Century Gothic"/>
              <a:sym typeface="Century Gothic"/>
            </a:endParaRPr>
          </a:p>
        </p:txBody>
      </p:sp>
      <p:sp>
        <p:nvSpPr>
          <p:cNvPr id="525" name="Google Shape;525;p17"/>
          <p:cNvSpPr/>
          <p:nvPr/>
        </p:nvSpPr>
        <p:spPr>
          <a:xfrm>
            <a:off x="738851" y="4173584"/>
            <a:ext cx="2770500" cy="459900"/>
          </a:xfrm>
          <a:prstGeom prst="roundRect">
            <a:avLst>
              <a:gd name="adj" fmla="val 16667"/>
            </a:avLst>
          </a:prstGeom>
          <a:solidFill>
            <a:srgbClr val="CCD4F4"/>
          </a:solidFill>
          <a:ln w="9525" cap="flat" cmpd="sng">
            <a:solidFill>
              <a:srgbClr val="CCD4F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800">
                <a:latin typeface="Century Gothic"/>
                <a:ea typeface="Century Gothic"/>
                <a:cs typeface="Century Gothic"/>
                <a:sym typeface="Century Gothic"/>
              </a:rPr>
              <a:t>_____ = 8 + 60</a:t>
            </a:r>
            <a:endParaRPr sz="1800">
              <a:latin typeface="Century Gothic"/>
              <a:ea typeface="Century Gothic"/>
              <a:cs typeface="Century Gothic"/>
              <a:sym typeface="Century Gothic"/>
            </a:endParaRPr>
          </a:p>
        </p:txBody>
      </p:sp>
      <p:sp>
        <p:nvSpPr>
          <p:cNvPr id="526" name="Google Shape;526;p17"/>
          <p:cNvSpPr/>
          <p:nvPr/>
        </p:nvSpPr>
        <p:spPr>
          <a:xfrm>
            <a:off x="5564274" y="4188440"/>
            <a:ext cx="2784600" cy="1135500"/>
          </a:xfrm>
          <a:prstGeom prst="wedgeEllipseCallout">
            <a:avLst>
              <a:gd name="adj1" fmla="val 89414"/>
              <a:gd name="adj2" fmla="val 35066"/>
            </a:avLst>
          </a:prstGeom>
          <a:noFill/>
          <a:ln w="38100" cap="flat" cmpd="sng">
            <a:solidFill>
              <a:srgbClr val="CCD4F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800">
                <a:latin typeface="Century Gothic"/>
                <a:ea typeface="Century Gothic"/>
                <a:cs typeface="Century Gothic"/>
                <a:sym typeface="Century Gothic"/>
              </a:rPr>
              <a:t>My number is equal to 4 tens plus 27 ones</a:t>
            </a:r>
            <a:endParaRPr sz="1800">
              <a:latin typeface="Century Gothic"/>
              <a:ea typeface="Century Gothic"/>
              <a:cs typeface="Century Gothic"/>
              <a:sym typeface="Century Gothic"/>
            </a:endParaRPr>
          </a:p>
        </p:txBody>
      </p:sp>
      <p:sp>
        <p:nvSpPr>
          <p:cNvPr id="527" name="Google Shape;527;p17"/>
          <p:cNvSpPr/>
          <p:nvPr/>
        </p:nvSpPr>
        <p:spPr>
          <a:xfrm>
            <a:off x="8606129" y="4326935"/>
            <a:ext cx="3463200" cy="459900"/>
          </a:xfrm>
          <a:prstGeom prst="roundRect">
            <a:avLst>
              <a:gd name="adj" fmla="val 16667"/>
            </a:avLst>
          </a:prstGeom>
          <a:solidFill>
            <a:srgbClr val="CCD4F4"/>
          </a:solidFill>
          <a:ln w="9525" cap="flat" cmpd="sng">
            <a:solidFill>
              <a:srgbClr val="CCD4F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800">
                <a:latin typeface="Century Gothic"/>
                <a:ea typeface="Century Gothic"/>
                <a:cs typeface="Century Gothic"/>
                <a:sym typeface="Century Gothic"/>
              </a:rPr>
              <a:t>Mathling’s number is _____</a:t>
            </a:r>
            <a:endParaRPr sz="1800">
              <a:latin typeface="Century Gothic"/>
              <a:ea typeface="Century Gothic"/>
              <a:cs typeface="Century Gothic"/>
              <a:sym typeface="Century Gothic"/>
            </a:endParaRPr>
          </a:p>
        </p:txBody>
      </p:sp>
      <p:pic>
        <p:nvPicPr>
          <p:cNvPr id="528" name="Google Shape;528;p17"/>
          <p:cNvPicPr preferRelativeResize="0"/>
          <p:nvPr/>
        </p:nvPicPr>
        <p:blipFill rotWithShape="1">
          <a:blip r:embed="rId7">
            <a:alphaModFix/>
          </a:blip>
          <a:srcRect/>
          <a:stretch/>
        </p:blipFill>
        <p:spPr>
          <a:xfrm>
            <a:off x="9519183" y="4786835"/>
            <a:ext cx="960422" cy="982130"/>
          </a:xfrm>
          <a:prstGeom prst="rect">
            <a:avLst/>
          </a:prstGeom>
          <a:noFill/>
          <a:ln>
            <a:noFill/>
          </a:ln>
        </p:spPr>
      </p:pic>
      <p:sp>
        <p:nvSpPr>
          <p:cNvPr id="55" name="Google Shape;398;p16">
            <a:extLst>
              <a:ext uri="{FF2B5EF4-FFF2-40B4-BE49-F238E27FC236}">
                <a16:creationId xmlns:a16="http://schemas.microsoft.com/office/drawing/2014/main" id="{6C00FFBF-2976-114F-A1BF-9CF7A7B3068F}"/>
              </a:ext>
            </a:extLst>
          </p:cNvPr>
          <p:cNvSpPr txBox="1">
            <a:spLocks/>
          </p:cNvSpPr>
          <p:nvPr/>
        </p:nvSpPr>
        <p:spPr>
          <a:xfrm>
            <a:off x="263049" y="700704"/>
            <a:ext cx="11736901" cy="554822"/>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228600" algn="l" rtl="0">
              <a:lnSpc>
                <a:spcPct val="150000"/>
              </a:lnSpc>
              <a:spcBef>
                <a:spcPts val="1000"/>
              </a:spcBef>
              <a:spcAft>
                <a:spcPts val="0"/>
              </a:spcAft>
              <a:buClr>
                <a:srgbClr val="222222"/>
              </a:buClr>
              <a:buSzPts val="1800"/>
              <a:buFont typeface="Arial"/>
              <a:buNone/>
              <a:defRPr sz="1800" b="0" i="0" u="none" strike="noStrike" cap="none">
                <a:solidFill>
                  <a:srgbClr val="222222"/>
                </a:solidFill>
                <a:latin typeface="Century Gothic"/>
                <a:ea typeface="Century Gothic"/>
                <a:cs typeface="Century Gothic"/>
                <a:sym typeface="Century Gothic"/>
              </a:defRPr>
            </a:lvl1pPr>
            <a:lvl2pPr marL="914400" marR="0" lvl="1" indent="-342900" algn="l" rtl="0">
              <a:lnSpc>
                <a:spcPct val="150000"/>
              </a:lnSpc>
              <a:spcBef>
                <a:spcPts val="500"/>
              </a:spcBef>
              <a:spcAft>
                <a:spcPts val="0"/>
              </a:spcAft>
              <a:buClr>
                <a:srgbClr val="222222"/>
              </a:buClr>
              <a:buSzPts val="1800"/>
              <a:buFont typeface="Arial"/>
              <a:buChar char="•"/>
              <a:defRPr sz="1600" b="0" i="0" u="none" strike="noStrike" cap="none">
                <a:solidFill>
                  <a:srgbClr val="222222"/>
                </a:solidFill>
                <a:latin typeface="Century Gothic"/>
                <a:ea typeface="Century Gothic"/>
                <a:cs typeface="Century Gothic"/>
                <a:sym typeface="Century Gothic"/>
              </a:defRPr>
            </a:lvl2pPr>
            <a:lvl3pPr marL="1371600" marR="0" lvl="2" indent="-342900" algn="l" rtl="0">
              <a:lnSpc>
                <a:spcPct val="150000"/>
              </a:lnSpc>
              <a:spcBef>
                <a:spcPts val="500"/>
              </a:spcBef>
              <a:spcAft>
                <a:spcPts val="0"/>
              </a:spcAft>
              <a:buClr>
                <a:srgbClr val="222222"/>
              </a:buClr>
              <a:buSzPts val="1800"/>
              <a:buFont typeface="Arial"/>
              <a:buChar char="•"/>
              <a:defRPr sz="1400" b="0" i="0" u="none" strike="noStrike" cap="none">
                <a:solidFill>
                  <a:srgbClr val="222222"/>
                </a:solidFill>
                <a:latin typeface="Century Gothic"/>
                <a:ea typeface="Century Gothic"/>
                <a:cs typeface="Century Gothic"/>
                <a:sym typeface="Century Gothic"/>
              </a:defRPr>
            </a:lvl3pPr>
            <a:lvl4pPr marL="1828800" marR="0" lvl="3" indent="-342900" algn="l" rtl="0">
              <a:lnSpc>
                <a:spcPct val="150000"/>
              </a:lnSpc>
              <a:spcBef>
                <a:spcPts val="500"/>
              </a:spcBef>
              <a:spcAft>
                <a:spcPts val="0"/>
              </a:spcAft>
              <a:buClr>
                <a:srgbClr val="222222"/>
              </a:buClr>
              <a:buSzPts val="1800"/>
              <a:buFont typeface="Arial"/>
              <a:buChar char="•"/>
              <a:defRPr sz="1200" b="0" i="0" u="none" strike="noStrike" cap="none">
                <a:solidFill>
                  <a:srgbClr val="222222"/>
                </a:solidFill>
                <a:latin typeface="Century Gothic"/>
                <a:ea typeface="Century Gothic"/>
                <a:cs typeface="Century Gothic"/>
                <a:sym typeface="Century Gothic"/>
              </a:defRPr>
            </a:lvl4pPr>
            <a:lvl5pPr marL="2286000" marR="0" lvl="4" indent="-342900" algn="l" rtl="0">
              <a:lnSpc>
                <a:spcPct val="150000"/>
              </a:lnSpc>
              <a:spcBef>
                <a:spcPts val="500"/>
              </a:spcBef>
              <a:spcAft>
                <a:spcPts val="0"/>
              </a:spcAft>
              <a:buClr>
                <a:srgbClr val="222222"/>
              </a:buClr>
              <a:buSzPts val="1800"/>
              <a:buFont typeface="Arial"/>
              <a:buChar char="•"/>
              <a:defRPr sz="1200" b="0" i="0" u="none" strike="noStrike" cap="none">
                <a:solidFill>
                  <a:srgbClr val="222222"/>
                </a:solidFill>
                <a:latin typeface="Century Gothic"/>
                <a:ea typeface="Century Gothic"/>
                <a:cs typeface="Century Gothic"/>
                <a:sym typeface="Century Gothic"/>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0"/>
              </a:spcBef>
            </a:pPr>
            <a:r>
              <a:rPr lang="en-GB" b="1" dirty="0"/>
              <a:t>Use base 10 equipment to complete the part-whole models.</a:t>
            </a:r>
            <a:endParaRPr lang="en-GB" dirty="0"/>
          </a:p>
        </p:txBody>
      </p:sp>
      <p:sp>
        <p:nvSpPr>
          <p:cNvPr id="57" name="TextBox 56">
            <a:extLst>
              <a:ext uri="{FF2B5EF4-FFF2-40B4-BE49-F238E27FC236}">
                <a16:creationId xmlns:a16="http://schemas.microsoft.com/office/drawing/2014/main" id="{2FFF816B-96EB-AD42-9736-3ACD767CF794}"/>
              </a:ext>
            </a:extLst>
          </p:cNvPr>
          <p:cNvSpPr txBox="1"/>
          <p:nvPr/>
        </p:nvSpPr>
        <p:spPr>
          <a:xfrm>
            <a:off x="5966073" y="3679457"/>
            <a:ext cx="6103256" cy="369332"/>
          </a:xfrm>
          <a:prstGeom prst="rect">
            <a:avLst/>
          </a:prstGeom>
          <a:noFill/>
        </p:spPr>
        <p:txBody>
          <a:bodyPr wrap="square">
            <a:spAutoFit/>
          </a:bodyPr>
          <a:lstStyle/>
          <a:p>
            <a:pPr marL="14288" lvl="0" indent="-14288" algn="l" rtl="0">
              <a:spcBef>
                <a:spcPts val="0"/>
              </a:spcBef>
              <a:spcAft>
                <a:spcPts val="0"/>
              </a:spcAft>
              <a:buSzPts val="1800"/>
            </a:pPr>
            <a:r>
              <a:rPr lang="en-GB" sz="1800" b="1" dirty="0">
                <a:latin typeface="Century Gothic" panose="020B0502020202020204" pitchFamily="34" charset="0"/>
              </a:rPr>
              <a:t>Use base 10 to find the missing number.</a:t>
            </a:r>
          </a:p>
        </p:txBody>
      </p:sp>
      <p:grpSp>
        <p:nvGrpSpPr>
          <p:cNvPr id="6" name="Group 5">
            <a:extLst>
              <a:ext uri="{FF2B5EF4-FFF2-40B4-BE49-F238E27FC236}">
                <a16:creationId xmlns:a16="http://schemas.microsoft.com/office/drawing/2014/main" id="{1FCB1658-C0D3-374B-8C0D-9BCD3E83974F}"/>
              </a:ext>
            </a:extLst>
          </p:cNvPr>
          <p:cNvGrpSpPr/>
          <p:nvPr/>
        </p:nvGrpSpPr>
        <p:grpSpPr>
          <a:xfrm>
            <a:off x="2441188" y="2484539"/>
            <a:ext cx="1678141" cy="606828"/>
            <a:chOff x="2441188" y="2484539"/>
            <a:chExt cx="1678141" cy="606828"/>
          </a:xfrm>
        </p:grpSpPr>
        <p:grpSp>
          <p:nvGrpSpPr>
            <p:cNvPr id="5" name="Group 4">
              <a:extLst>
                <a:ext uri="{FF2B5EF4-FFF2-40B4-BE49-F238E27FC236}">
                  <a16:creationId xmlns:a16="http://schemas.microsoft.com/office/drawing/2014/main" id="{C5C6870C-EB92-1142-AD68-719331989A29}"/>
                </a:ext>
              </a:extLst>
            </p:cNvPr>
            <p:cNvGrpSpPr/>
            <p:nvPr/>
          </p:nvGrpSpPr>
          <p:grpSpPr>
            <a:xfrm>
              <a:off x="2441188" y="2484539"/>
              <a:ext cx="325358" cy="606828"/>
              <a:chOff x="2441188" y="2484539"/>
              <a:chExt cx="325358" cy="606828"/>
            </a:xfrm>
          </p:grpSpPr>
          <p:pic>
            <p:nvPicPr>
              <p:cNvPr id="60" name="Google Shape;497;p17">
                <a:extLst>
                  <a:ext uri="{FF2B5EF4-FFF2-40B4-BE49-F238E27FC236}">
                    <a16:creationId xmlns:a16="http://schemas.microsoft.com/office/drawing/2014/main" id="{34BA6D77-7C3A-DE42-8AE9-1E8EA644FCEF}"/>
                  </a:ext>
                </a:extLst>
              </p:cNvPr>
              <p:cNvPicPr preferRelativeResize="0"/>
              <p:nvPr/>
            </p:nvPicPr>
            <p:blipFill rotWithShape="1">
              <a:blip r:embed="rId4">
                <a:alphaModFix/>
              </a:blip>
              <a:srcRect/>
              <a:stretch/>
            </p:blipFill>
            <p:spPr>
              <a:xfrm rot="16200000">
                <a:off x="2176343" y="2758612"/>
                <a:ext cx="597600" cy="67909"/>
              </a:xfrm>
              <a:prstGeom prst="rect">
                <a:avLst/>
              </a:prstGeom>
              <a:noFill/>
              <a:ln>
                <a:noFill/>
              </a:ln>
            </p:spPr>
          </p:pic>
          <p:pic>
            <p:nvPicPr>
              <p:cNvPr id="61" name="Google Shape;521;p17">
                <a:extLst>
                  <a:ext uri="{FF2B5EF4-FFF2-40B4-BE49-F238E27FC236}">
                    <a16:creationId xmlns:a16="http://schemas.microsoft.com/office/drawing/2014/main" id="{937FAA7F-B71B-3647-8364-3D8B9834BE9A}"/>
                  </a:ext>
                </a:extLst>
              </p:cNvPr>
              <p:cNvPicPr preferRelativeResize="0"/>
              <p:nvPr/>
            </p:nvPicPr>
            <p:blipFill rotWithShape="1">
              <a:blip r:embed="rId4">
                <a:alphaModFix/>
              </a:blip>
              <a:srcRect/>
              <a:stretch/>
            </p:blipFill>
            <p:spPr>
              <a:xfrm rot="16200000">
                <a:off x="2304092" y="2758612"/>
                <a:ext cx="597600" cy="67909"/>
              </a:xfrm>
              <a:prstGeom prst="rect">
                <a:avLst/>
              </a:prstGeom>
              <a:noFill/>
              <a:ln>
                <a:noFill/>
              </a:ln>
            </p:spPr>
          </p:pic>
          <p:pic>
            <p:nvPicPr>
              <p:cNvPr id="62" name="Google Shape;522;p17">
                <a:extLst>
                  <a:ext uri="{FF2B5EF4-FFF2-40B4-BE49-F238E27FC236}">
                    <a16:creationId xmlns:a16="http://schemas.microsoft.com/office/drawing/2014/main" id="{E440DEEB-5FA5-604A-B9A2-CE2430AC4045}"/>
                  </a:ext>
                </a:extLst>
              </p:cNvPr>
              <p:cNvPicPr preferRelativeResize="0"/>
              <p:nvPr/>
            </p:nvPicPr>
            <p:blipFill rotWithShape="1">
              <a:blip r:embed="rId4">
                <a:alphaModFix/>
              </a:blip>
              <a:srcRect/>
              <a:stretch/>
            </p:blipFill>
            <p:spPr>
              <a:xfrm rot="16200000">
                <a:off x="2433792" y="2749384"/>
                <a:ext cx="597600" cy="67909"/>
              </a:xfrm>
              <a:prstGeom prst="rect">
                <a:avLst/>
              </a:prstGeom>
              <a:noFill/>
              <a:ln>
                <a:noFill/>
              </a:ln>
            </p:spPr>
          </p:pic>
        </p:grpSp>
        <p:pic>
          <p:nvPicPr>
            <p:cNvPr id="64" name="Google Shape;498;p17">
              <a:extLst>
                <a:ext uri="{FF2B5EF4-FFF2-40B4-BE49-F238E27FC236}">
                  <a16:creationId xmlns:a16="http://schemas.microsoft.com/office/drawing/2014/main" id="{6D18FA6E-C10F-2C4E-93A7-78944ED32EB7}"/>
                </a:ext>
              </a:extLst>
            </p:cNvPr>
            <p:cNvPicPr preferRelativeResize="0"/>
            <p:nvPr/>
          </p:nvPicPr>
          <p:blipFill rotWithShape="1">
            <a:blip r:embed="rId5">
              <a:alphaModFix/>
            </a:blip>
            <a:srcRect/>
            <a:stretch/>
          </p:blipFill>
          <p:spPr>
            <a:xfrm>
              <a:off x="4045058" y="2758328"/>
              <a:ext cx="74271" cy="74818"/>
            </a:xfrm>
            <a:prstGeom prst="rect">
              <a:avLst/>
            </a:prstGeom>
            <a:noFill/>
            <a:ln>
              <a:noFill/>
            </a:ln>
          </p:spPr>
        </p:pic>
      </p:grpSp>
      <p:grpSp>
        <p:nvGrpSpPr>
          <p:cNvPr id="8" name="Group 7">
            <a:extLst>
              <a:ext uri="{FF2B5EF4-FFF2-40B4-BE49-F238E27FC236}">
                <a16:creationId xmlns:a16="http://schemas.microsoft.com/office/drawing/2014/main" id="{9561EA3D-A7C2-A449-B17F-FED01BAC4170}"/>
              </a:ext>
            </a:extLst>
          </p:cNvPr>
          <p:cNvGrpSpPr/>
          <p:nvPr/>
        </p:nvGrpSpPr>
        <p:grpSpPr>
          <a:xfrm>
            <a:off x="8299888" y="1455716"/>
            <a:ext cx="1036737" cy="597600"/>
            <a:chOff x="8299888" y="1455716"/>
            <a:chExt cx="1036737" cy="597600"/>
          </a:xfrm>
        </p:grpSpPr>
        <p:pic>
          <p:nvPicPr>
            <p:cNvPr id="66" name="Google Shape;484;p17">
              <a:extLst>
                <a:ext uri="{FF2B5EF4-FFF2-40B4-BE49-F238E27FC236}">
                  <a16:creationId xmlns:a16="http://schemas.microsoft.com/office/drawing/2014/main" id="{66D36FCA-DC2A-6F49-A88D-E33563302B99}"/>
                </a:ext>
              </a:extLst>
            </p:cNvPr>
            <p:cNvPicPr preferRelativeResize="0"/>
            <p:nvPr/>
          </p:nvPicPr>
          <p:blipFill rotWithShape="1">
            <a:blip r:embed="rId4">
              <a:alphaModFix/>
            </a:blip>
            <a:srcRect/>
            <a:stretch/>
          </p:blipFill>
          <p:spPr>
            <a:xfrm rot="16200000">
              <a:off x="8505675" y="1720561"/>
              <a:ext cx="597600" cy="67909"/>
            </a:xfrm>
            <a:prstGeom prst="rect">
              <a:avLst/>
            </a:prstGeom>
            <a:noFill/>
            <a:ln>
              <a:noFill/>
            </a:ln>
          </p:spPr>
        </p:pic>
        <p:pic>
          <p:nvPicPr>
            <p:cNvPr id="67" name="Google Shape;485;p17">
              <a:extLst>
                <a:ext uri="{FF2B5EF4-FFF2-40B4-BE49-F238E27FC236}">
                  <a16:creationId xmlns:a16="http://schemas.microsoft.com/office/drawing/2014/main" id="{62E742F0-D3B4-9242-BC5E-3BCC47237403}"/>
                </a:ext>
              </a:extLst>
            </p:cNvPr>
            <p:cNvPicPr preferRelativeResize="0"/>
            <p:nvPr/>
          </p:nvPicPr>
          <p:blipFill rotWithShape="1">
            <a:blip r:embed="rId4">
              <a:alphaModFix/>
            </a:blip>
            <a:srcRect/>
            <a:stretch/>
          </p:blipFill>
          <p:spPr>
            <a:xfrm rot="16200000">
              <a:off x="8635375" y="1720561"/>
              <a:ext cx="597600" cy="67909"/>
            </a:xfrm>
            <a:prstGeom prst="rect">
              <a:avLst/>
            </a:prstGeom>
            <a:noFill/>
            <a:ln>
              <a:noFill/>
            </a:ln>
          </p:spPr>
        </p:pic>
        <p:pic>
          <p:nvPicPr>
            <p:cNvPr id="68" name="Google Shape;486;p17">
              <a:extLst>
                <a:ext uri="{FF2B5EF4-FFF2-40B4-BE49-F238E27FC236}">
                  <a16:creationId xmlns:a16="http://schemas.microsoft.com/office/drawing/2014/main" id="{EBD722D8-B325-7240-AD5E-6F157595115C}"/>
                </a:ext>
              </a:extLst>
            </p:cNvPr>
            <p:cNvPicPr preferRelativeResize="0"/>
            <p:nvPr/>
          </p:nvPicPr>
          <p:blipFill rotWithShape="1">
            <a:blip r:embed="rId4">
              <a:alphaModFix/>
            </a:blip>
            <a:srcRect/>
            <a:stretch/>
          </p:blipFill>
          <p:spPr>
            <a:xfrm rot="16200000">
              <a:off x="8765075" y="1720561"/>
              <a:ext cx="597600" cy="67909"/>
            </a:xfrm>
            <a:prstGeom prst="rect">
              <a:avLst/>
            </a:prstGeom>
            <a:noFill/>
            <a:ln>
              <a:noFill/>
            </a:ln>
          </p:spPr>
        </p:pic>
        <p:grpSp>
          <p:nvGrpSpPr>
            <p:cNvPr id="7" name="Group 6">
              <a:extLst>
                <a:ext uri="{FF2B5EF4-FFF2-40B4-BE49-F238E27FC236}">
                  <a16:creationId xmlns:a16="http://schemas.microsoft.com/office/drawing/2014/main" id="{22C19E1D-8711-7B4C-AA6B-F89F42C0A54A}"/>
                </a:ext>
              </a:extLst>
            </p:cNvPr>
            <p:cNvGrpSpPr/>
            <p:nvPr/>
          </p:nvGrpSpPr>
          <p:grpSpPr>
            <a:xfrm>
              <a:off x="9154054" y="1620166"/>
              <a:ext cx="182571" cy="193893"/>
              <a:chOff x="9844619" y="1800851"/>
              <a:chExt cx="182571" cy="193893"/>
            </a:xfrm>
          </p:grpSpPr>
          <p:pic>
            <p:nvPicPr>
              <p:cNvPr id="69" name="Google Shape;500;p17">
                <a:extLst>
                  <a:ext uri="{FF2B5EF4-FFF2-40B4-BE49-F238E27FC236}">
                    <a16:creationId xmlns:a16="http://schemas.microsoft.com/office/drawing/2014/main" id="{7D19DC17-ED44-B64A-943C-9183E8F2384A}"/>
                  </a:ext>
                </a:extLst>
              </p:cNvPr>
              <p:cNvPicPr preferRelativeResize="0"/>
              <p:nvPr/>
            </p:nvPicPr>
            <p:blipFill rotWithShape="1">
              <a:blip r:embed="rId5">
                <a:alphaModFix/>
              </a:blip>
              <a:srcRect/>
              <a:stretch/>
            </p:blipFill>
            <p:spPr>
              <a:xfrm>
                <a:off x="9844619" y="1800851"/>
                <a:ext cx="74271" cy="74818"/>
              </a:xfrm>
              <a:prstGeom prst="rect">
                <a:avLst/>
              </a:prstGeom>
              <a:noFill/>
              <a:ln>
                <a:noFill/>
              </a:ln>
            </p:spPr>
          </p:pic>
          <p:pic>
            <p:nvPicPr>
              <p:cNvPr id="70" name="Google Shape;501;p17">
                <a:extLst>
                  <a:ext uri="{FF2B5EF4-FFF2-40B4-BE49-F238E27FC236}">
                    <a16:creationId xmlns:a16="http://schemas.microsoft.com/office/drawing/2014/main" id="{0DCF37E0-D400-CA42-A225-F680CD11786F}"/>
                  </a:ext>
                </a:extLst>
              </p:cNvPr>
              <p:cNvPicPr preferRelativeResize="0"/>
              <p:nvPr/>
            </p:nvPicPr>
            <p:blipFill rotWithShape="1">
              <a:blip r:embed="rId5">
                <a:alphaModFix/>
              </a:blip>
              <a:srcRect/>
              <a:stretch/>
            </p:blipFill>
            <p:spPr>
              <a:xfrm>
                <a:off x="9844619" y="1919926"/>
                <a:ext cx="74271" cy="74818"/>
              </a:xfrm>
              <a:prstGeom prst="rect">
                <a:avLst/>
              </a:prstGeom>
              <a:noFill/>
              <a:ln>
                <a:noFill/>
              </a:ln>
            </p:spPr>
          </p:pic>
          <p:pic>
            <p:nvPicPr>
              <p:cNvPr id="71" name="Google Shape;502;p17">
                <a:extLst>
                  <a:ext uri="{FF2B5EF4-FFF2-40B4-BE49-F238E27FC236}">
                    <a16:creationId xmlns:a16="http://schemas.microsoft.com/office/drawing/2014/main" id="{01967B6F-8B22-9C47-9A04-9B9BD224052D}"/>
                  </a:ext>
                </a:extLst>
              </p:cNvPr>
              <p:cNvPicPr preferRelativeResize="0"/>
              <p:nvPr/>
            </p:nvPicPr>
            <p:blipFill rotWithShape="1">
              <a:blip r:embed="rId5">
                <a:alphaModFix/>
              </a:blip>
              <a:srcRect/>
              <a:stretch/>
            </p:blipFill>
            <p:spPr>
              <a:xfrm>
                <a:off x="9952906" y="1800851"/>
                <a:ext cx="74271" cy="74818"/>
              </a:xfrm>
              <a:prstGeom prst="rect">
                <a:avLst/>
              </a:prstGeom>
              <a:noFill/>
              <a:ln>
                <a:noFill/>
              </a:ln>
            </p:spPr>
          </p:pic>
          <p:pic>
            <p:nvPicPr>
              <p:cNvPr id="72" name="Google Shape;503;p17">
                <a:extLst>
                  <a:ext uri="{FF2B5EF4-FFF2-40B4-BE49-F238E27FC236}">
                    <a16:creationId xmlns:a16="http://schemas.microsoft.com/office/drawing/2014/main" id="{BC87F61B-D0A5-C34D-9CFB-8DB715E074C1}"/>
                  </a:ext>
                </a:extLst>
              </p:cNvPr>
              <p:cNvPicPr preferRelativeResize="0"/>
              <p:nvPr/>
            </p:nvPicPr>
            <p:blipFill rotWithShape="1">
              <a:blip r:embed="rId5">
                <a:alphaModFix/>
              </a:blip>
              <a:srcRect/>
              <a:stretch/>
            </p:blipFill>
            <p:spPr>
              <a:xfrm>
                <a:off x="9952919" y="1919926"/>
                <a:ext cx="74271" cy="74818"/>
              </a:xfrm>
              <a:prstGeom prst="rect">
                <a:avLst/>
              </a:prstGeom>
              <a:noFill/>
              <a:ln>
                <a:noFill/>
              </a:ln>
            </p:spPr>
          </p:pic>
        </p:grpSp>
        <p:pic>
          <p:nvPicPr>
            <p:cNvPr id="73" name="Google Shape;513;p17">
              <a:extLst>
                <a:ext uri="{FF2B5EF4-FFF2-40B4-BE49-F238E27FC236}">
                  <a16:creationId xmlns:a16="http://schemas.microsoft.com/office/drawing/2014/main" id="{7927E1CB-7D9F-ED46-A364-23528C05A022}"/>
                </a:ext>
              </a:extLst>
            </p:cNvPr>
            <p:cNvPicPr preferRelativeResize="0"/>
            <p:nvPr/>
          </p:nvPicPr>
          <p:blipFill rotWithShape="1">
            <a:blip r:embed="rId4">
              <a:alphaModFix/>
            </a:blip>
            <a:srcRect/>
            <a:stretch/>
          </p:blipFill>
          <p:spPr>
            <a:xfrm rot="16200000">
              <a:off x="8035043" y="1720561"/>
              <a:ext cx="597600" cy="67909"/>
            </a:xfrm>
            <a:prstGeom prst="rect">
              <a:avLst/>
            </a:prstGeom>
            <a:noFill/>
            <a:ln>
              <a:noFill/>
            </a:ln>
          </p:spPr>
        </p:pic>
        <p:pic>
          <p:nvPicPr>
            <p:cNvPr id="74" name="Google Shape;514;p17">
              <a:extLst>
                <a:ext uri="{FF2B5EF4-FFF2-40B4-BE49-F238E27FC236}">
                  <a16:creationId xmlns:a16="http://schemas.microsoft.com/office/drawing/2014/main" id="{9D699E52-8A43-774B-BB13-DC04825C2966}"/>
                </a:ext>
              </a:extLst>
            </p:cNvPr>
            <p:cNvPicPr preferRelativeResize="0"/>
            <p:nvPr/>
          </p:nvPicPr>
          <p:blipFill rotWithShape="1">
            <a:blip r:embed="rId4">
              <a:alphaModFix/>
            </a:blip>
            <a:srcRect/>
            <a:stretch/>
          </p:blipFill>
          <p:spPr>
            <a:xfrm rot="16200000">
              <a:off x="8153368" y="1720561"/>
              <a:ext cx="597600" cy="67909"/>
            </a:xfrm>
            <a:prstGeom prst="rect">
              <a:avLst/>
            </a:prstGeom>
            <a:noFill/>
            <a:ln>
              <a:noFill/>
            </a:ln>
          </p:spPr>
        </p:pic>
        <p:pic>
          <p:nvPicPr>
            <p:cNvPr id="75" name="Google Shape;515;p17">
              <a:extLst>
                <a:ext uri="{FF2B5EF4-FFF2-40B4-BE49-F238E27FC236}">
                  <a16:creationId xmlns:a16="http://schemas.microsoft.com/office/drawing/2014/main" id="{613D149C-F4D7-E147-89ED-428EB8E76858}"/>
                </a:ext>
              </a:extLst>
            </p:cNvPr>
            <p:cNvPicPr preferRelativeResize="0"/>
            <p:nvPr/>
          </p:nvPicPr>
          <p:blipFill rotWithShape="1">
            <a:blip r:embed="rId4">
              <a:alphaModFix/>
            </a:blip>
            <a:srcRect/>
            <a:stretch/>
          </p:blipFill>
          <p:spPr>
            <a:xfrm rot="16200000">
              <a:off x="8271693" y="1720561"/>
              <a:ext cx="597600" cy="67909"/>
            </a:xfrm>
            <a:prstGeom prst="rect">
              <a:avLst/>
            </a:prstGeom>
            <a:noFill/>
            <a:ln>
              <a:noFill/>
            </a:ln>
          </p:spPr>
        </p:pic>
        <p:pic>
          <p:nvPicPr>
            <p:cNvPr id="76" name="Google Shape;516;p17">
              <a:extLst>
                <a:ext uri="{FF2B5EF4-FFF2-40B4-BE49-F238E27FC236}">
                  <a16:creationId xmlns:a16="http://schemas.microsoft.com/office/drawing/2014/main" id="{B3B467EB-9530-9F49-9CBD-BB39F9BB92FF}"/>
                </a:ext>
              </a:extLst>
            </p:cNvPr>
            <p:cNvPicPr preferRelativeResize="0"/>
            <p:nvPr/>
          </p:nvPicPr>
          <p:blipFill rotWithShape="1">
            <a:blip r:embed="rId4">
              <a:alphaModFix/>
            </a:blip>
            <a:srcRect/>
            <a:stretch/>
          </p:blipFill>
          <p:spPr>
            <a:xfrm rot="16200000">
              <a:off x="8390018" y="1720561"/>
              <a:ext cx="597600" cy="67909"/>
            </a:xfrm>
            <a:prstGeom prst="rect">
              <a:avLst/>
            </a:prstGeom>
            <a:noFill/>
            <a:ln>
              <a:noFill/>
            </a:ln>
          </p:spPr>
        </p:pic>
      </p:grpSp>
      <p:sp>
        <p:nvSpPr>
          <p:cNvPr id="80" name="TextBox 79">
            <a:extLst>
              <a:ext uri="{FF2B5EF4-FFF2-40B4-BE49-F238E27FC236}">
                <a16:creationId xmlns:a16="http://schemas.microsoft.com/office/drawing/2014/main" id="{0B6ABA31-4DBD-1842-8E20-9666A7808E5F}"/>
              </a:ext>
            </a:extLst>
          </p:cNvPr>
          <p:cNvSpPr txBox="1"/>
          <p:nvPr/>
        </p:nvSpPr>
        <p:spPr>
          <a:xfrm>
            <a:off x="270220" y="5949248"/>
            <a:ext cx="6272212" cy="369332"/>
          </a:xfrm>
          <a:prstGeom prst="rect">
            <a:avLst/>
          </a:prstGeom>
          <a:noFill/>
        </p:spPr>
        <p:txBody>
          <a:bodyPr wrap="square">
            <a:spAutoFit/>
          </a:bodyPr>
          <a:lstStyle/>
          <a:p>
            <a:r>
              <a:rPr lang="en-GB" sz="1800" dirty="0">
                <a:solidFill>
                  <a:srgbClr val="43A047"/>
                </a:solidFill>
                <a:latin typeface="Century Gothic"/>
                <a:ea typeface="Century Gothic"/>
                <a:cs typeface="Century Gothic"/>
                <a:sym typeface="Century Gothic"/>
              </a:rPr>
              <a:t>Mathling has mixed up the tens and ones.</a:t>
            </a:r>
            <a:endParaRPr lang="en-GB" sz="1800" dirty="0"/>
          </a:p>
        </p:txBody>
      </p:sp>
      <p:sp>
        <p:nvSpPr>
          <p:cNvPr id="81" name="TextBox 80">
            <a:extLst>
              <a:ext uri="{FF2B5EF4-FFF2-40B4-BE49-F238E27FC236}">
                <a16:creationId xmlns:a16="http://schemas.microsoft.com/office/drawing/2014/main" id="{68072FC3-1C60-5445-995C-5BEC11CE288C}"/>
              </a:ext>
            </a:extLst>
          </p:cNvPr>
          <p:cNvSpPr txBox="1"/>
          <p:nvPr/>
        </p:nvSpPr>
        <p:spPr>
          <a:xfrm>
            <a:off x="11265161" y="4326935"/>
            <a:ext cx="773550" cy="369332"/>
          </a:xfrm>
          <a:prstGeom prst="rect">
            <a:avLst/>
          </a:prstGeom>
          <a:noFill/>
        </p:spPr>
        <p:txBody>
          <a:bodyPr wrap="square">
            <a:spAutoFit/>
          </a:bodyPr>
          <a:lstStyle/>
          <a:p>
            <a:r>
              <a:rPr lang="en-GB" sz="1800" dirty="0">
                <a:solidFill>
                  <a:srgbClr val="43A047"/>
                </a:solidFill>
                <a:latin typeface="Century Gothic"/>
                <a:ea typeface="Century Gothic"/>
                <a:cs typeface="Century Gothic"/>
                <a:sym typeface="Century Gothic"/>
              </a:rPr>
              <a:t>67</a:t>
            </a:r>
            <a:endParaRPr lang="en-GB" sz="1800" dirty="0"/>
          </a:p>
        </p:txBody>
      </p:sp>
      <p:sp>
        <p:nvSpPr>
          <p:cNvPr id="59" name="TextBox 58">
            <a:extLst>
              <a:ext uri="{FF2B5EF4-FFF2-40B4-BE49-F238E27FC236}">
                <a16:creationId xmlns:a16="http://schemas.microsoft.com/office/drawing/2014/main" id="{D58B9FDD-9DA5-CD4C-B70B-B903F8DB8AC7}"/>
              </a:ext>
            </a:extLst>
          </p:cNvPr>
          <p:cNvSpPr txBox="1"/>
          <p:nvPr/>
        </p:nvSpPr>
        <p:spPr>
          <a:xfrm>
            <a:off x="1437453" y="4188440"/>
            <a:ext cx="773550" cy="369332"/>
          </a:xfrm>
          <a:prstGeom prst="rect">
            <a:avLst/>
          </a:prstGeom>
          <a:noFill/>
        </p:spPr>
        <p:txBody>
          <a:bodyPr wrap="square">
            <a:spAutoFit/>
          </a:bodyPr>
          <a:lstStyle/>
          <a:p>
            <a:r>
              <a:rPr lang="en-GB" sz="1800" dirty="0">
                <a:solidFill>
                  <a:srgbClr val="43A047"/>
                </a:solidFill>
                <a:latin typeface="Century Gothic"/>
                <a:ea typeface="Century Gothic"/>
                <a:cs typeface="Century Gothic"/>
                <a:sym typeface="Century Gothic"/>
              </a:rPr>
              <a:t>68</a:t>
            </a:r>
            <a:endParaRPr lang="en-GB" sz="1800"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7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1"/>
                                        </p:tgtEl>
                                        <p:attrNameLst>
                                          <p:attrName>style.visibility</p:attrName>
                                        </p:attrNameLst>
                                      </p:cBhvr>
                                      <p:to>
                                        <p:strVal val="visible"/>
                                      </p:to>
                                    </p:set>
                                    <p:animEffect transition="in" filter="fade">
                                      <p:cBhvr>
                                        <p:cTn id="13" dur="500"/>
                                        <p:tgtEl>
                                          <p:spTgt spid="8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0"/>
                                        </p:tgtEl>
                                        <p:attrNameLst>
                                          <p:attrName>style.visibility</p:attrName>
                                        </p:attrNameLst>
                                      </p:cBhvr>
                                      <p:to>
                                        <p:strVal val="visible"/>
                                      </p:to>
                                    </p:set>
                                    <p:animEffect transition="in" filter="fade">
                                      <p:cBhvr>
                                        <p:cTn id="16" dur="500"/>
                                        <p:tgtEl>
                                          <p:spTgt spid="8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fade">
                                      <p:cBhvr>
                                        <p:cTn id="19" dur="500"/>
                                        <p:tgtEl>
                                          <p:spTgt spid="59"/>
                                        </p:tgtEl>
                                      </p:cBhvr>
                                    </p:animEffect>
                                  </p:childTnLst>
                                </p:cTn>
                              </p:par>
                            </p:childTnLst>
                          </p:cTn>
                        </p:par>
                      </p:childTnLst>
                    </p:cTn>
                  </p:par>
                </p:childTnLst>
              </p:cTn>
              <p:nextCondLst>
                <p:cond evt="onClick" delay="0">
                  <p:tgtEl>
                    <p:spTgt spid="478"/>
                  </p:tgtEl>
                </p:cond>
              </p:nextCondLst>
            </p:seq>
          </p:childTnLst>
        </p:cTn>
      </p:par>
    </p:tnLst>
    <p:bldLst>
      <p:bldP spid="80" grpId="0"/>
      <p:bldP spid="81" grpId="0"/>
      <p:bldP spid="5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2"/>
          <p:cNvSpPr txBox="1"/>
          <p:nvPr/>
        </p:nvSpPr>
        <p:spPr>
          <a:xfrm>
            <a:off x="263525" y="676894"/>
            <a:ext cx="11736388" cy="5759531"/>
          </a:xfrm>
          <a:prstGeom prst="rect">
            <a:avLst/>
          </a:prstGeom>
          <a:noFill/>
          <a:ln>
            <a:noFill/>
          </a:ln>
        </p:spPr>
        <p:txBody>
          <a:bodyPr spcFirstLastPara="1" wrap="square" lIns="91425" tIns="45700" rIns="91425" bIns="45700" anchor="t" anchorCtr="0">
            <a:normAutofit/>
          </a:bodyPr>
          <a:lstStyle/>
          <a:p>
            <a:pPr marL="0" marR="0" lvl="0" indent="0" algn="l" rtl="0">
              <a:lnSpc>
                <a:spcPct val="110000"/>
              </a:lnSpc>
              <a:spcBef>
                <a:spcPts val="0"/>
              </a:spcBef>
              <a:spcAft>
                <a:spcPts val="0"/>
              </a:spcAft>
              <a:buClr>
                <a:schemeClr val="dk1"/>
              </a:buClr>
              <a:buSzPts val="1800"/>
              <a:buFont typeface="Arial"/>
              <a:buNone/>
            </a:pPr>
            <a:r>
              <a:rPr lang="en-GB" sz="2400" b="1" i="0" u="none" strike="noStrike" cap="none" dirty="0">
                <a:solidFill>
                  <a:srgbClr val="222222"/>
                </a:solidFill>
                <a:latin typeface="Century Gothic"/>
                <a:ea typeface="Century Gothic"/>
                <a:cs typeface="Century Gothic"/>
                <a:sym typeface="Century Gothic"/>
              </a:rPr>
              <a:t>Summary</a:t>
            </a:r>
            <a:endParaRPr dirty="0"/>
          </a:p>
          <a:p>
            <a:pPr marL="0" marR="0" lvl="0" indent="0" algn="l" rtl="0">
              <a:lnSpc>
                <a:spcPct val="110000"/>
              </a:lnSpc>
              <a:spcBef>
                <a:spcPts val="0"/>
              </a:spcBef>
              <a:spcAft>
                <a:spcPts val="0"/>
              </a:spcAft>
              <a:buClr>
                <a:schemeClr val="dk1"/>
              </a:buClr>
              <a:buSzPts val="1800"/>
              <a:buFont typeface="Arial"/>
              <a:buNone/>
            </a:pPr>
            <a:r>
              <a:rPr lang="en-GB" sz="1800" b="0" i="0" u="none" strike="noStrike" cap="none" dirty="0">
                <a:solidFill>
                  <a:srgbClr val="222222"/>
                </a:solidFill>
                <a:latin typeface="Century Gothic"/>
                <a:ea typeface="Century Gothic"/>
                <a:cs typeface="Century Gothic"/>
                <a:sym typeface="Century Gothic"/>
              </a:rPr>
              <a:t>Key Vocabulary and Sentence Stems </a:t>
            </a:r>
            <a:endParaRPr dirty="0"/>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dirty="0">
                <a:solidFill>
                  <a:srgbClr val="222222"/>
                </a:solidFill>
                <a:latin typeface="Century Gothic"/>
                <a:ea typeface="Century Gothic"/>
                <a:cs typeface="Century Gothic"/>
                <a:sym typeface="Century Gothic"/>
              </a:rPr>
              <a:t>Diagnostic Question</a:t>
            </a:r>
            <a:endParaRPr dirty="0"/>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dirty="0">
                <a:solidFill>
                  <a:srgbClr val="222222"/>
                </a:solidFill>
                <a:latin typeface="Century Gothic"/>
                <a:ea typeface="Century Gothic"/>
                <a:cs typeface="Century Gothic"/>
                <a:sym typeface="Century Gothic"/>
              </a:rPr>
              <a:t>Learning Objective</a:t>
            </a:r>
            <a:endParaRPr dirty="0"/>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dirty="0">
                <a:solidFill>
                  <a:srgbClr val="222222"/>
                </a:solidFill>
                <a:latin typeface="Century Gothic"/>
                <a:ea typeface="Century Gothic"/>
                <a:cs typeface="Century Gothic"/>
                <a:sym typeface="Century Gothic"/>
              </a:rPr>
              <a:t>Starter – Partition numbers to 100</a:t>
            </a:r>
            <a:endParaRPr dirty="0"/>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dirty="0">
                <a:solidFill>
                  <a:srgbClr val="222222"/>
                </a:solidFill>
                <a:latin typeface="Century Gothic"/>
                <a:ea typeface="Century Gothic"/>
                <a:cs typeface="Century Gothic"/>
                <a:sym typeface="Century Gothic"/>
              </a:rPr>
              <a:t>Let’s Learn</a:t>
            </a:r>
            <a:endParaRPr dirty="0"/>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dirty="0">
                <a:solidFill>
                  <a:srgbClr val="222222"/>
                </a:solidFill>
                <a:latin typeface="Century Gothic"/>
                <a:ea typeface="Century Gothic"/>
                <a:cs typeface="Century Gothic"/>
                <a:sym typeface="Century Gothic"/>
              </a:rPr>
              <a:t>Follow Me – Numbers in expanded form </a:t>
            </a:r>
            <a:r>
              <a:rPr lang="en-GB" sz="1800" dirty="0">
                <a:solidFill>
                  <a:srgbClr val="222222"/>
                </a:solidFill>
                <a:latin typeface="Century Gothic"/>
                <a:ea typeface="Century Gothic"/>
                <a:cs typeface="Century Gothic"/>
                <a:sym typeface="Century Gothic"/>
              </a:rPr>
              <a:t>with </a:t>
            </a:r>
            <a:r>
              <a:rPr lang="en-GB" sz="1800" b="0" i="0" u="none" strike="noStrike" cap="none" dirty="0">
                <a:solidFill>
                  <a:srgbClr val="222222"/>
                </a:solidFill>
                <a:latin typeface="Century Gothic"/>
                <a:ea typeface="Century Gothic"/>
                <a:cs typeface="Century Gothic"/>
                <a:sym typeface="Century Gothic"/>
              </a:rPr>
              <a:t>base 10 representations</a:t>
            </a:r>
            <a:r>
              <a:rPr lang="en-GB" sz="1800" dirty="0">
                <a:solidFill>
                  <a:srgbClr val="222222"/>
                </a:solidFill>
                <a:latin typeface="Century Gothic"/>
                <a:ea typeface="Century Gothic"/>
                <a:cs typeface="Century Gothic"/>
                <a:sym typeface="Century Gothic"/>
              </a:rPr>
              <a:t>, digit values, placeholder zero</a:t>
            </a:r>
            <a:endParaRPr sz="1800" b="0" i="0" u="none" strike="noStrike" cap="none" dirty="0">
              <a:solidFill>
                <a:srgbClr val="222222"/>
              </a:solidFill>
              <a:latin typeface="Century Gothic"/>
              <a:ea typeface="Century Gothic"/>
              <a:cs typeface="Century Gothic"/>
              <a:sym typeface="Century Gothic"/>
            </a:endParaRPr>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dirty="0">
                <a:solidFill>
                  <a:srgbClr val="222222"/>
                </a:solidFill>
                <a:latin typeface="Century Gothic"/>
                <a:ea typeface="Century Gothic"/>
                <a:cs typeface="Century Gothic"/>
                <a:sym typeface="Century Gothic"/>
              </a:rPr>
              <a:t>Your Turn (1) – </a:t>
            </a:r>
            <a:r>
              <a:rPr lang="en-GB" sz="1800" dirty="0">
                <a:solidFill>
                  <a:srgbClr val="222222"/>
                </a:solidFill>
                <a:latin typeface="Century Gothic"/>
                <a:ea typeface="Century Gothic"/>
                <a:cs typeface="Century Gothic"/>
                <a:sym typeface="Century Gothic"/>
              </a:rPr>
              <a:t>Numbers in expanded form with base 10 representations, digit values, placeholder zero</a:t>
            </a:r>
            <a:endParaRPr dirty="0"/>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dirty="0">
                <a:solidFill>
                  <a:srgbClr val="222222"/>
                </a:solidFill>
                <a:latin typeface="Century Gothic"/>
                <a:ea typeface="Century Gothic"/>
                <a:cs typeface="Century Gothic"/>
                <a:sym typeface="Century Gothic"/>
              </a:rPr>
              <a:t>Follow Me – Partitioning with part-whole mod</a:t>
            </a:r>
            <a:r>
              <a:rPr lang="en-GB" sz="1800" dirty="0">
                <a:solidFill>
                  <a:srgbClr val="222222"/>
                </a:solidFill>
                <a:latin typeface="Century Gothic"/>
                <a:ea typeface="Century Gothic"/>
                <a:cs typeface="Century Gothic"/>
                <a:sym typeface="Century Gothic"/>
              </a:rPr>
              <a:t>els, digit values, placeholder zero</a:t>
            </a:r>
            <a:endParaRPr dirty="0"/>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dirty="0">
                <a:solidFill>
                  <a:srgbClr val="222222"/>
                </a:solidFill>
                <a:latin typeface="Century Gothic"/>
                <a:ea typeface="Century Gothic"/>
                <a:cs typeface="Century Gothic"/>
                <a:sym typeface="Century Gothic"/>
              </a:rPr>
              <a:t>Your Turn (2) – </a:t>
            </a:r>
            <a:r>
              <a:rPr lang="en-GB" sz="1800" dirty="0">
                <a:solidFill>
                  <a:srgbClr val="222222"/>
                </a:solidFill>
                <a:latin typeface="Century Gothic"/>
                <a:ea typeface="Century Gothic"/>
                <a:cs typeface="Century Gothic"/>
                <a:sym typeface="Century Gothic"/>
              </a:rPr>
              <a:t>Partitioning with part-whole models, digit values, placeholder zero</a:t>
            </a:r>
            <a:endParaRPr dirty="0"/>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dirty="0">
                <a:solidFill>
                  <a:srgbClr val="222222"/>
                </a:solidFill>
                <a:latin typeface="Century Gothic"/>
                <a:ea typeface="Century Gothic"/>
                <a:cs typeface="Century Gothic"/>
                <a:sym typeface="Century Gothic"/>
              </a:rPr>
              <a:t>Follow Me – Reasoning and problem solving</a:t>
            </a:r>
            <a:endParaRPr dirty="0"/>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dirty="0">
                <a:solidFill>
                  <a:srgbClr val="222222"/>
                </a:solidFill>
                <a:latin typeface="Century Gothic"/>
                <a:ea typeface="Century Gothic"/>
                <a:cs typeface="Century Gothic"/>
                <a:sym typeface="Century Gothic"/>
              </a:rPr>
              <a:t>Your Turn (3) </a:t>
            </a:r>
            <a:r>
              <a:rPr lang="en-GB" sz="1800" b="0" i="0" u="none" strike="noStrike" cap="none">
                <a:solidFill>
                  <a:srgbClr val="222222"/>
                </a:solidFill>
                <a:latin typeface="Century Gothic"/>
                <a:ea typeface="Century Gothic"/>
                <a:cs typeface="Century Gothic"/>
                <a:sym typeface="Century Gothic"/>
              </a:rPr>
              <a:t>– Re</a:t>
            </a:r>
            <a:r>
              <a:rPr lang="en-GB" sz="1800">
                <a:solidFill>
                  <a:srgbClr val="222222"/>
                </a:solidFill>
                <a:latin typeface="Century Gothic"/>
                <a:ea typeface="Century Gothic"/>
                <a:cs typeface="Century Gothic"/>
                <a:sym typeface="Century Gothic"/>
              </a:rPr>
              <a:t>asoning </a:t>
            </a:r>
            <a:r>
              <a:rPr lang="en-GB" sz="1800" dirty="0">
                <a:solidFill>
                  <a:srgbClr val="222222"/>
                </a:solidFill>
                <a:latin typeface="Century Gothic"/>
                <a:ea typeface="Century Gothic"/>
                <a:cs typeface="Century Gothic"/>
                <a:sym typeface="Century Gothic"/>
              </a:rPr>
              <a:t>and problem solving</a:t>
            </a:r>
            <a:endParaRPr sz="1800" b="0" i="0" u="none" strike="noStrike" cap="none" dirty="0">
              <a:solidFill>
                <a:srgbClr val="222222"/>
              </a:solidFill>
              <a:latin typeface="Century Gothic"/>
              <a:ea typeface="Century Gothic"/>
              <a:cs typeface="Century Gothic"/>
              <a:sym typeface="Century Gothic"/>
            </a:endParaRPr>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dirty="0">
                <a:solidFill>
                  <a:srgbClr val="222222"/>
                </a:solidFill>
                <a:latin typeface="Century Gothic"/>
                <a:ea typeface="Century Gothic"/>
                <a:cs typeface="Century Gothic"/>
                <a:sym typeface="Century Gothic"/>
              </a:rPr>
              <a:t>Let’s Reflect </a:t>
            </a:r>
            <a:endParaRPr dirty="0"/>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dirty="0">
                <a:solidFill>
                  <a:srgbClr val="222222"/>
                </a:solidFill>
                <a:latin typeface="Century Gothic"/>
                <a:ea typeface="Century Gothic"/>
                <a:cs typeface="Century Gothic"/>
                <a:sym typeface="Century Gothic"/>
              </a:rPr>
              <a:t>Support Slides – Based on </a:t>
            </a:r>
            <a:r>
              <a:rPr lang="en-GB" sz="1800" dirty="0">
                <a:solidFill>
                  <a:srgbClr val="222222"/>
                </a:solidFill>
                <a:latin typeface="Century Gothic"/>
                <a:ea typeface="Century Gothic"/>
                <a:cs typeface="Century Gothic"/>
                <a:sym typeface="Century Gothic"/>
              </a:rPr>
              <a:t>write numbers to 100 in expanded form</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3"/>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Key Vocabulary</a:t>
            </a:r>
            <a:endParaRPr/>
          </a:p>
        </p:txBody>
      </p:sp>
      <p:sp>
        <p:nvSpPr>
          <p:cNvPr id="61" name="Google Shape;61;p3"/>
          <p:cNvSpPr txBox="1"/>
          <p:nvPr/>
        </p:nvSpPr>
        <p:spPr>
          <a:xfrm>
            <a:off x="263524" y="3216993"/>
            <a:ext cx="2717181" cy="424014"/>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rgbClr val="0277BD"/>
              </a:buClr>
              <a:buSzPts val="1600"/>
              <a:buFont typeface="Arial"/>
              <a:buNone/>
            </a:pPr>
            <a:r>
              <a:rPr lang="en-GB" sz="1600" b="1" i="0" u="none" strike="noStrike" cap="none">
                <a:solidFill>
                  <a:srgbClr val="0277BD"/>
                </a:solidFill>
                <a:latin typeface="Century Gothic"/>
                <a:ea typeface="Century Gothic"/>
                <a:cs typeface="Century Gothic"/>
                <a:sym typeface="Century Gothic"/>
              </a:rPr>
              <a:t>Sentence Stems</a:t>
            </a:r>
            <a:endParaRPr/>
          </a:p>
        </p:txBody>
      </p:sp>
      <p:sp>
        <p:nvSpPr>
          <p:cNvPr id="62" name="Google Shape;62;p3"/>
          <p:cNvSpPr txBox="1"/>
          <p:nvPr/>
        </p:nvSpPr>
        <p:spPr>
          <a:xfrm>
            <a:off x="263524" y="3641007"/>
            <a:ext cx="11736300" cy="1754286"/>
          </a:xfrm>
          <a:prstGeom prst="rect">
            <a:avLst/>
          </a:prstGeom>
          <a:noFill/>
          <a:ln>
            <a:noFill/>
          </a:ln>
        </p:spPr>
        <p:txBody>
          <a:bodyPr spcFirstLastPara="1" wrap="square" lIns="91425" tIns="45700" rIns="91425" bIns="45700" anchor="t" anchorCtr="0">
            <a:spAutoFit/>
          </a:bodyPr>
          <a:lstStyle/>
          <a:p>
            <a:pPr lvl="0">
              <a:lnSpc>
                <a:spcPct val="150000"/>
              </a:lnSpc>
            </a:pPr>
            <a:r>
              <a:rPr lang="en-GB" sz="1800" b="0" i="0" u="none" strike="noStrike" cap="none" dirty="0">
                <a:solidFill>
                  <a:srgbClr val="222222"/>
                </a:solidFill>
                <a:latin typeface="Century Gothic"/>
                <a:ea typeface="Century Gothic"/>
                <a:cs typeface="Century Gothic"/>
                <a:sym typeface="Century Gothic"/>
              </a:rPr>
              <a:t>There are </a:t>
            </a:r>
            <a:r>
              <a:rPr lang="en-GB" sz="1800" dirty="0">
                <a:solidFill>
                  <a:srgbClr val="222222"/>
                </a:solidFill>
                <a:latin typeface="Century Gothic"/>
                <a:ea typeface="Century Gothic"/>
                <a:cs typeface="Century Gothic"/>
                <a:sym typeface="Century Gothic"/>
              </a:rPr>
              <a:t>(number)</a:t>
            </a:r>
            <a:r>
              <a:rPr lang="en-GB" sz="1800" b="0" i="0" u="none" strike="noStrike" cap="none" dirty="0">
                <a:solidFill>
                  <a:srgbClr val="222222"/>
                </a:solidFill>
                <a:latin typeface="Century Gothic"/>
                <a:ea typeface="Century Gothic"/>
                <a:cs typeface="Century Gothic"/>
                <a:sym typeface="Century Gothic"/>
              </a:rPr>
              <a:t> hundreds, </a:t>
            </a:r>
            <a:r>
              <a:rPr lang="en-GB" sz="1800" dirty="0">
                <a:solidFill>
                  <a:srgbClr val="222222"/>
                </a:solidFill>
                <a:latin typeface="Century Gothic"/>
                <a:ea typeface="Century Gothic"/>
                <a:cs typeface="Century Gothic"/>
                <a:sym typeface="Century Gothic"/>
              </a:rPr>
              <a:t>(number)</a:t>
            </a:r>
            <a:r>
              <a:rPr lang="en-GB" sz="1800" b="0" i="0" u="none" strike="noStrike" cap="none" dirty="0">
                <a:solidFill>
                  <a:srgbClr val="222222"/>
                </a:solidFill>
                <a:latin typeface="Century Gothic"/>
                <a:ea typeface="Century Gothic"/>
                <a:cs typeface="Century Gothic"/>
                <a:sym typeface="Century Gothic"/>
              </a:rPr>
              <a:t> tens and </a:t>
            </a:r>
            <a:r>
              <a:rPr lang="en-GB" sz="1800" dirty="0">
                <a:solidFill>
                  <a:srgbClr val="222222"/>
                </a:solidFill>
                <a:latin typeface="Century Gothic"/>
                <a:ea typeface="Century Gothic"/>
                <a:cs typeface="Century Gothic"/>
                <a:sym typeface="Century Gothic"/>
              </a:rPr>
              <a:t>(number)</a:t>
            </a:r>
            <a:r>
              <a:rPr lang="en-GB" sz="1800" b="0" i="0" u="none" strike="noStrike" cap="none" dirty="0">
                <a:solidFill>
                  <a:srgbClr val="222222"/>
                </a:solidFill>
                <a:latin typeface="Century Gothic"/>
                <a:ea typeface="Century Gothic"/>
                <a:cs typeface="Century Gothic"/>
                <a:sym typeface="Century Gothic"/>
              </a:rPr>
              <a:t> ones. The number is </a:t>
            </a:r>
            <a:r>
              <a:rPr lang="en-GB" sz="1800" dirty="0">
                <a:solidFill>
                  <a:srgbClr val="222222"/>
                </a:solidFill>
                <a:latin typeface="Century Gothic"/>
                <a:ea typeface="Century Gothic"/>
                <a:cs typeface="Century Gothic"/>
                <a:sym typeface="Century Gothic"/>
              </a:rPr>
              <a:t>(number).</a:t>
            </a:r>
            <a:endParaRPr dirty="0"/>
          </a:p>
          <a:p>
            <a:pPr marL="285750" marR="0" lvl="0" indent="-285750" algn="l" rtl="0">
              <a:lnSpc>
                <a:spcPct val="150000"/>
              </a:lnSpc>
              <a:spcBef>
                <a:spcPts val="0"/>
              </a:spcBef>
              <a:spcAft>
                <a:spcPts val="0"/>
              </a:spcAft>
              <a:buFont typeface="Arial" panose="020B0604020202020204" pitchFamily="34" charset="0"/>
              <a:buChar char="•"/>
            </a:pPr>
            <a:r>
              <a:rPr lang="en-GB" sz="1800" b="0" i="0" u="none" strike="noStrike" cap="none" dirty="0">
                <a:solidFill>
                  <a:srgbClr val="222222"/>
                </a:solidFill>
                <a:latin typeface="Century Gothic"/>
                <a:ea typeface="Century Gothic"/>
                <a:cs typeface="Century Gothic"/>
                <a:sym typeface="Century Gothic"/>
              </a:rPr>
              <a:t>There are 7 hundreds, 2 tens and 8 ones. The number is 728. </a:t>
            </a:r>
            <a:r>
              <a:rPr lang="en-GB" sz="1800" dirty="0">
                <a:solidFill>
                  <a:srgbClr val="222222"/>
                </a:solidFill>
                <a:latin typeface="Century Gothic"/>
                <a:ea typeface="Century Gothic"/>
                <a:cs typeface="Century Gothic"/>
                <a:sym typeface="Century Gothic"/>
              </a:rPr>
              <a:t>728 = 700 + 20 + 8</a:t>
            </a:r>
            <a:endParaRPr sz="1800" dirty="0">
              <a:solidFill>
                <a:srgbClr val="222222"/>
              </a:solidFill>
              <a:latin typeface="Century Gothic"/>
              <a:ea typeface="Century Gothic"/>
              <a:cs typeface="Century Gothic"/>
              <a:sym typeface="Century Gothic"/>
            </a:endParaRPr>
          </a:p>
          <a:p>
            <a:pPr lvl="0">
              <a:lnSpc>
                <a:spcPct val="150000"/>
              </a:lnSpc>
              <a:buClr>
                <a:schemeClr val="dk1"/>
              </a:buClr>
            </a:pPr>
            <a:r>
              <a:rPr lang="en-GB" sz="1800" dirty="0">
                <a:solidFill>
                  <a:srgbClr val="222222"/>
                </a:solidFill>
                <a:latin typeface="Century Gothic"/>
                <a:ea typeface="Century Gothic"/>
                <a:cs typeface="Century Gothic"/>
                <a:sym typeface="Century Gothic"/>
              </a:rPr>
              <a:t>The digit (number) is in the (number) column. It has a value of (number) .</a:t>
            </a:r>
            <a:endParaRPr dirty="0">
              <a:solidFill>
                <a:schemeClr val="dk1"/>
              </a:solidFill>
            </a:endParaRPr>
          </a:p>
          <a:p>
            <a:pPr marL="285750" lvl="0" indent="-285750" algn="l" rtl="0">
              <a:lnSpc>
                <a:spcPct val="150000"/>
              </a:lnSpc>
              <a:spcBef>
                <a:spcPts val="0"/>
              </a:spcBef>
              <a:spcAft>
                <a:spcPts val="0"/>
              </a:spcAft>
              <a:buFont typeface="Arial" panose="020B0604020202020204" pitchFamily="34" charset="0"/>
              <a:buChar char="•"/>
            </a:pPr>
            <a:r>
              <a:rPr lang="en-GB" sz="1800" dirty="0">
                <a:solidFill>
                  <a:srgbClr val="222222"/>
                </a:solidFill>
                <a:latin typeface="Century Gothic"/>
                <a:ea typeface="Century Gothic"/>
                <a:cs typeface="Century Gothic"/>
                <a:sym typeface="Century Gothic"/>
              </a:rPr>
              <a:t>The digit 5 is in the tens column. It has a value of 50.</a:t>
            </a:r>
            <a:endParaRPr sz="1800" dirty="0">
              <a:solidFill>
                <a:srgbClr val="222222"/>
              </a:solidFill>
              <a:latin typeface="Century Gothic"/>
              <a:ea typeface="Century Gothic"/>
              <a:cs typeface="Century Gothic"/>
              <a:sym typeface="Century Gothic"/>
            </a:endParaRPr>
          </a:p>
        </p:txBody>
      </p:sp>
      <p:graphicFrame>
        <p:nvGraphicFramePr>
          <p:cNvPr id="63" name="Google Shape;63;p3"/>
          <p:cNvGraphicFramePr/>
          <p:nvPr>
            <p:extLst>
              <p:ext uri="{D42A27DB-BD31-4B8C-83A1-F6EECF244321}">
                <p14:modId xmlns:p14="http://schemas.microsoft.com/office/powerpoint/2010/main" val="921488758"/>
              </p:ext>
            </p:extLst>
          </p:nvPr>
        </p:nvGraphicFramePr>
        <p:xfrm>
          <a:off x="263524" y="1155866"/>
          <a:ext cx="11736400" cy="1849170"/>
        </p:xfrm>
        <a:graphic>
          <a:graphicData uri="http://schemas.openxmlformats.org/drawingml/2006/table">
            <a:tbl>
              <a:tblPr firstRow="1" bandRow="1">
                <a:noFill/>
                <a:tableStyleId>{B2A08D11-2351-466C-BABF-6D783EECC909}</a:tableStyleId>
              </a:tblPr>
              <a:tblGrid>
                <a:gridCol w="5868200">
                  <a:extLst>
                    <a:ext uri="{9D8B030D-6E8A-4147-A177-3AD203B41FA5}">
                      <a16:colId xmlns:a16="http://schemas.microsoft.com/office/drawing/2014/main" val="20000"/>
                    </a:ext>
                  </a:extLst>
                </a:gridCol>
                <a:gridCol w="5868200">
                  <a:extLst>
                    <a:ext uri="{9D8B030D-6E8A-4147-A177-3AD203B41FA5}">
                      <a16:colId xmlns:a16="http://schemas.microsoft.com/office/drawing/2014/main" val="20001"/>
                    </a:ext>
                  </a:extLst>
                </a:gridCol>
              </a:tblGrid>
              <a:tr h="228600">
                <a:tc>
                  <a:txBody>
                    <a:bodyPr/>
                    <a:lstStyle/>
                    <a:p>
                      <a:pPr marL="0" lvl="0" indent="0" algn="l" rtl="0">
                        <a:spcBef>
                          <a:spcPts val="0"/>
                        </a:spcBef>
                        <a:spcAft>
                          <a:spcPts val="0"/>
                        </a:spcAft>
                        <a:buClr>
                          <a:schemeClr val="dk1"/>
                        </a:buClr>
                        <a:buFont typeface="Arial"/>
                        <a:buNone/>
                      </a:pPr>
                      <a:r>
                        <a:rPr lang="en-GB" sz="1800" b="0" dirty="0">
                          <a:solidFill>
                            <a:srgbClr val="222222"/>
                          </a:solidFill>
                          <a:latin typeface="Century Gothic"/>
                          <a:ea typeface="Century Gothic"/>
                          <a:cs typeface="Century Gothic"/>
                          <a:sym typeface="Century Gothic"/>
                        </a:rPr>
                        <a:t>hundreds</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tc>
                  <a:txBody>
                    <a:bodyPr/>
                    <a:lstStyle/>
                    <a:p>
                      <a:pPr marL="0" lvl="0" indent="0" algn="l" rtl="0">
                        <a:spcBef>
                          <a:spcPts val="0"/>
                        </a:spcBef>
                        <a:spcAft>
                          <a:spcPts val="0"/>
                        </a:spcAft>
                        <a:buClr>
                          <a:schemeClr val="dk1"/>
                        </a:buClr>
                        <a:buFont typeface="Arial"/>
                        <a:buNone/>
                      </a:pPr>
                      <a:r>
                        <a:rPr lang="en-GB" sz="1800" b="0">
                          <a:solidFill>
                            <a:srgbClr val="222222"/>
                          </a:solidFill>
                          <a:latin typeface="Century Gothic"/>
                          <a:ea typeface="Century Gothic"/>
                          <a:cs typeface="Century Gothic"/>
                          <a:sym typeface="Century Gothic"/>
                        </a:rPr>
                        <a:t>tens</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extLst>
                  <a:ext uri="{0D108BD9-81ED-4DB2-BD59-A6C34878D82A}">
                    <a16:rowId xmlns:a16="http://schemas.microsoft.com/office/drawing/2014/main" val="10000"/>
                  </a:ext>
                </a:extLst>
              </a:tr>
              <a:tr h="370850">
                <a:tc>
                  <a:txBody>
                    <a:bodyPr/>
                    <a:lstStyle/>
                    <a:p>
                      <a:pPr marL="0" lvl="0" indent="0" algn="l" rtl="0">
                        <a:spcBef>
                          <a:spcPts val="0"/>
                        </a:spcBef>
                        <a:spcAft>
                          <a:spcPts val="0"/>
                        </a:spcAft>
                        <a:buClr>
                          <a:schemeClr val="dk1"/>
                        </a:buClr>
                        <a:buFont typeface="Arial"/>
                        <a:buNone/>
                      </a:pPr>
                      <a:r>
                        <a:rPr lang="en-GB" sz="1800" dirty="0">
                          <a:solidFill>
                            <a:srgbClr val="222222"/>
                          </a:solidFill>
                          <a:latin typeface="Century Gothic"/>
                          <a:ea typeface="Century Gothic"/>
                          <a:cs typeface="Century Gothic"/>
                          <a:sym typeface="Century Gothic"/>
                        </a:rPr>
                        <a:t>ones</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tc>
                  <a:txBody>
                    <a:bodyPr/>
                    <a:lstStyle/>
                    <a:p>
                      <a:pPr marL="0" lvl="0" indent="0" algn="l" rtl="0">
                        <a:spcBef>
                          <a:spcPts val="0"/>
                        </a:spcBef>
                        <a:spcAft>
                          <a:spcPts val="0"/>
                        </a:spcAft>
                        <a:buNone/>
                      </a:pPr>
                      <a:r>
                        <a:rPr lang="en-GB" sz="1800" dirty="0">
                          <a:solidFill>
                            <a:srgbClr val="222222"/>
                          </a:solidFill>
                          <a:latin typeface="Century Gothic"/>
                          <a:ea typeface="Century Gothic"/>
                          <a:cs typeface="Century Gothic"/>
                          <a:sym typeface="Century Gothic"/>
                        </a:rPr>
                        <a:t>placeholder</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extLst>
                  <a:ext uri="{0D108BD9-81ED-4DB2-BD59-A6C34878D82A}">
                    <a16:rowId xmlns:a16="http://schemas.microsoft.com/office/drawing/2014/main" val="10001"/>
                  </a:ext>
                </a:extLst>
              </a:tr>
              <a:tr h="370850">
                <a:tc>
                  <a:txBody>
                    <a:bodyPr/>
                    <a:lstStyle/>
                    <a:p>
                      <a:pPr marL="0" marR="0" lvl="0" indent="0" algn="l" rtl="0">
                        <a:spcBef>
                          <a:spcPts val="0"/>
                        </a:spcBef>
                        <a:spcAft>
                          <a:spcPts val="0"/>
                        </a:spcAft>
                        <a:buNone/>
                      </a:pPr>
                      <a:r>
                        <a:rPr lang="en-GB" sz="1800">
                          <a:solidFill>
                            <a:srgbClr val="222222"/>
                          </a:solidFill>
                          <a:latin typeface="Century Gothic"/>
                          <a:ea typeface="Century Gothic"/>
                          <a:cs typeface="Century Gothic"/>
                          <a:sym typeface="Century Gothic"/>
                        </a:rPr>
                        <a:t>partition</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tc>
                  <a:txBody>
                    <a:bodyPr/>
                    <a:lstStyle/>
                    <a:p>
                      <a:pPr marL="0" marR="0" lvl="0" indent="0" algn="l" rtl="0">
                        <a:spcBef>
                          <a:spcPts val="0"/>
                        </a:spcBef>
                        <a:spcAft>
                          <a:spcPts val="0"/>
                        </a:spcAft>
                        <a:buNone/>
                      </a:pPr>
                      <a:r>
                        <a:rPr lang="en-GB" sz="1800" dirty="0">
                          <a:solidFill>
                            <a:srgbClr val="222222"/>
                          </a:solidFill>
                          <a:latin typeface="Century Gothic"/>
                          <a:ea typeface="Century Gothic"/>
                          <a:cs typeface="Century Gothic"/>
                          <a:sym typeface="Century Gothic"/>
                        </a:rPr>
                        <a:t>part-whole model</a:t>
                      </a:r>
                      <a:endParaRPr sz="1800" dirty="0">
                        <a:solidFill>
                          <a:srgbClr val="222222"/>
                        </a:solidFill>
                        <a:latin typeface="Century Gothic"/>
                        <a:ea typeface="Century Gothic"/>
                        <a:cs typeface="Century Gothic"/>
                        <a:sym typeface="Century Gothic"/>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extLst>
                  <a:ext uri="{0D108BD9-81ED-4DB2-BD59-A6C34878D82A}">
                    <a16:rowId xmlns:a16="http://schemas.microsoft.com/office/drawing/2014/main" val="10002"/>
                  </a:ext>
                </a:extLst>
              </a:tr>
              <a:tr h="370850">
                <a:tc>
                  <a:txBody>
                    <a:bodyPr/>
                    <a:lstStyle/>
                    <a:p>
                      <a:pPr marL="0" marR="0" lvl="0" indent="0" algn="l" rtl="0">
                        <a:spcBef>
                          <a:spcPts val="0"/>
                        </a:spcBef>
                        <a:spcAft>
                          <a:spcPts val="0"/>
                        </a:spcAft>
                        <a:buNone/>
                      </a:pPr>
                      <a:r>
                        <a:rPr lang="en-GB" sz="1800">
                          <a:solidFill>
                            <a:srgbClr val="222222"/>
                          </a:solidFill>
                          <a:latin typeface="Century Gothic"/>
                          <a:ea typeface="Century Gothic"/>
                          <a:cs typeface="Century Gothic"/>
                          <a:sym typeface="Century Gothic"/>
                        </a:rPr>
                        <a:t>digit</a:t>
                      </a:r>
                      <a:endParaRPr sz="1800">
                        <a:solidFill>
                          <a:srgbClr val="222222"/>
                        </a:solidFill>
                        <a:latin typeface="Century Gothic"/>
                        <a:ea typeface="Century Gothic"/>
                        <a:cs typeface="Century Gothic"/>
                        <a:sym typeface="Century Gothic"/>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tc>
                  <a:txBody>
                    <a:bodyPr/>
                    <a:lstStyle/>
                    <a:p>
                      <a:pPr marL="0" marR="0" lvl="0" indent="0" algn="l" rtl="0">
                        <a:spcBef>
                          <a:spcPts val="0"/>
                        </a:spcBef>
                        <a:spcAft>
                          <a:spcPts val="0"/>
                        </a:spcAft>
                        <a:buNone/>
                      </a:pPr>
                      <a:r>
                        <a:rPr lang="en-GB" sz="1800" dirty="0">
                          <a:solidFill>
                            <a:srgbClr val="222222"/>
                          </a:solidFill>
                          <a:latin typeface="Century Gothic"/>
                          <a:ea typeface="Century Gothic"/>
                          <a:cs typeface="Century Gothic"/>
                          <a:sym typeface="Century Gothic"/>
                        </a:rPr>
                        <a:t>value</a:t>
                      </a:r>
                      <a:endParaRPr sz="1800" dirty="0">
                        <a:solidFill>
                          <a:srgbClr val="222222"/>
                        </a:solidFill>
                        <a:latin typeface="Century Gothic"/>
                        <a:ea typeface="Century Gothic"/>
                        <a:cs typeface="Century Gothic"/>
                        <a:sym typeface="Century Gothic"/>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extLst>
                  <a:ext uri="{0D108BD9-81ED-4DB2-BD59-A6C34878D82A}">
                    <a16:rowId xmlns:a16="http://schemas.microsoft.com/office/drawing/2014/main" val="10003"/>
                  </a:ext>
                </a:extLst>
              </a:tr>
              <a:tr h="370850">
                <a:tc>
                  <a:txBody>
                    <a:bodyPr/>
                    <a:lstStyle/>
                    <a:p>
                      <a:pPr marL="0" marR="0" lvl="0" indent="0" algn="l" rtl="0">
                        <a:spcBef>
                          <a:spcPts val="0"/>
                        </a:spcBef>
                        <a:spcAft>
                          <a:spcPts val="0"/>
                        </a:spcAft>
                        <a:buNone/>
                      </a:pPr>
                      <a:r>
                        <a:rPr lang="en-GB" sz="1800">
                          <a:solidFill>
                            <a:srgbClr val="222222"/>
                          </a:solidFill>
                          <a:latin typeface="Century Gothic"/>
                          <a:ea typeface="Century Gothic"/>
                          <a:cs typeface="Century Gothic"/>
                          <a:sym typeface="Century Gothic"/>
                        </a:rPr>
                        <a:t>expanded form</a:t>
                      </a:r>
                      <a:endParaRPr sz="1800">
                        <a:solidFill>
                          <a:srgbClr val="222222"/>
                        </a:solidFill>
                        <a:latin typeface="Century Gothic"/>
                        <a:ea typeface="Century Gothic"/>
                        <a:cs typeface="Century Gothic"/>
                        <a:sym typeface="Century Gothic"/>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tc>
                  <a:txBody>
                    <a:bodyPr/>
                    <a:lstStyle/>
                    <a:p>
                      <a:pPr marL="0" marR="0" lvl="0" indent="0" algn="l" rtl="0">
                        <a:spcBef>
                          <a:spcPts val="0"/>
                        </a:spcBef>
                        <a:spcAft>
                          <a:spcPts val="0"/>
                        </a:spcAft>
                        <a:buNone/>
                      </a:pPr>
                      <a:endParaRPr sz="1800" dirty="0">
                        <a:solidFill>
                          <a:srgbClr val="222222"/>
                        </a:solidFill>
                        <a:latin typeface="Century Gothic"/>
                        <a:ea typeface="Century Gothic"/>
                        <a:cs typeface="Century Gothic"/>
                        <a:sym typeface="Century Gothic"/>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4"/>
          <p:cNvSpPr txBox="1">
            <a:spLocks noGrp="1"/>
          </p:cNvSpPr>
          <p:nvPr>
            <p:ph type="body" idx="1"/>
          </p:nvPr>
        </p:nvSpPr>
        <p:spPr>
          <a:xfrm>
            <a:off x="282800" y="1131726"/>
            <a:ext cx="11736900" cy="447000"/>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lnSpc>
                <a:spcPct val="150000"/>
              </a:lnSpc>
              <a:spcBef>
                <a:spcPts val="0"/>
              </a:spcBef>
              <a:spcAft>
                <a:spcPts val="0"/>
              </a:spcAft>
              <a:buClr>
                <a:srgbClr val="222222"/>
              </a:buClr>
              <a:buSzPts val="1800"/>
              <a:buNone/>
            </a:pPr>
            <a:r>
              <a:rPr lang="en-GB" b="1" dirty="0"/>
              <a:t>Which number sentence correctly shows the expanded form of this number?</a:t>
            </a:r>
            <a:endParaRPr b="1" dirty="0"/>
          </a:p>
        </p:txBody>
      </p:sp>
      <p:sp>
        <p:nvSpPr>
          <p:cNvPr id="70" name="Google Shape;70;p4"/>
          <p:cNvSpPr txBox="1">
            <a:spLocks noGrp="1"/>
          </p:cNvSpPr>
          <p:nvPr>
            <p:ph type="body" idx="2"/>
          </p:nvPr>
        </p:nvSpPr>
        <p:spPr>
          <a:xfrm>
            <a:off x="820506" y="3466464"/>
            <a:ext cx="5181036" cy="341701"/>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00000"/>
              </a:lnSpc>
              <a:spcBef>
                <a:spcPts val="0"/>
              </a:spcBef>
              <a:spcAft>
                <a:spcPts val="0"/>
              </a:spcAft>
              <a:buClr>
                <a:srgbClr val="222222"/>
              </a:buClr>
              <a:buSzPts val="1800"/>
              <a:buNone/>
            </a:pPr>
            <a:r>
              <a:rPr lang="en-GB"/>
              <a:t>618 = 600 + 10 + 8</a:t>
            </a:r>
            <a:endParaRPr/>
          </a:p>
        </p:txBody>
      </p:sp>
      <p:sp>
        <p:nvSpPr>
          <p:cNvPr id="71" name="Google Shape;71;p4"/>
          <p:cNvSpPr txBox="1">
            <a:spLocks noGrp="1"/>
          </p:cNvSpPr>
          <p:nvPr>
            <p:ph type="body" idx="3"/>
          </p:nvPr>
        </p:nvSpPr>
        <p:spPr>
          <a:xfrm>
            <a:off x="820506" y="4794521"/>
            <a:ext cx="5181036" cy="341701"/>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00000"/>
              </a:lnSpc>
              <a:spcBef>
                <a:spcPts val="0"/>
              </a:spcBef>
              <a:spcAft>
                <a:spcPts val="0"/>
              </a:spcAft>
              <a:buClr>
                <a:srgbClr val="222222"/>
              </a:buClr>
              <a:buSzPts val="1800"/>
              <a:buNone/>
            </a:pPr>
            <a:r>
              <a:rPr lang="en-GB"/>
              <a:t>618 = 61 + 8</a:t>
            </a:r>
            <a:endParaRPr/>
          </a:p>
        </p:txBody>
      </p:sp>
      <p:sp>
        <p:nvSpPr>
          <p:cNvPr id="72" name="Google Shape;72;p4"/>
          <p:cNvSpPr txBox="1">
            <a:spLocks noGrp="1"/>
          </p:cNvSpPr>
          <p:nvPr>
            <p:ph type="body" idx="4"/>
          </p:nvPr>
        </p:nvSpPr>
        <p:spPr>
          <a:xfrm>
            <a:off x="6688949" y="3466464"/>
            <a:ext cx="5181036" cy="341701"/>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00000"/>
              </a:lnSpc>
              <a:spcBef>
                <a:spcPts val="0"/>
              </a:spcBef>
              <a:spcAft>
                <a:spcPts val="0"/>
              </a:spcAft>
              <a:buClr>
                <a:srgbClr val="222222"/>
              </a:buClr>
              <a:buSzPts val="1800"/>
              <a:buNone/>
            </a:pPr>
            <a:r>
              <a:rPr lang="en-GB"/>
              <a:t>618 = 6 + 1 + 8</a:t>
            </a:r>
            <a:endParaRPr/>
          </a:p>
        </p:txBody>
      </p:sp>
      <p:sp>
        <p:nvSpPr>
          <p:cNvPr id="73" name="Google Shape;73;p4"/>
          <p:cNvSpPr txBox="1">
            <a:spLocks noGrp="1"/>
          </p:cNvSpPr>
          <p:nvPr>
            <p:ph type="body" idx="5"/>
          </p:nvPr>
        </p:nvSpPr>
        <p:spPr>
          <a:xfrm>
            <a:off x="6688947" y="4794521"/>
            <a:ext cx="5181036" cy="341701"/>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00000"/>
              </a:lnSpc>
              <a:spcBef>
                <a:spcPts val="0"/>
              </a:spcBef>
              <a:spcAft>
                <a:spcPts val="0"/>
              </a:spcAft>
              <a:buClr>
                <a:srgbClr val="222222"/>
              </a:buClr>
              <a:buSzPts val="1800"/>
              <a:buNone/>
            </a:pPr>
            <a:r>
              <a:rPr lang="en-GB"/>
              <a:t>618 = 6 + 18</a:t>
            </a:r>
            <a:endParaRPr/>
          </a:p>
        </p:txBody>
      </p:sp>
      <p:sp>
        <p:nvSpPr>
          <p:cNvPr id="8" name="Rounded Rectangle 7">
            <a:extLst>
              <a:ext uri="{FF2B5EF4-FFF2-40B4-BE49-F238E27FC236}">
                <a16:creationId xmlns:a16="http://schemas.microsoft.com/office/drawing/2014/main" id="{C738ABC2-3C4A-2D47-A435-4D1E6D4F6013}"/>
              </a:ext>
            </a:extLst>
          </p:cNvPr>
          <p:cNvSpPr/>
          <p:nvPr/>
        </p:nvSpPr>
        <p:spPr>
          <a:xfrm>
            <a:off x="4695463" y="1912196"/>
            <a:ext cx="1306079" cy="733257"/>
          </a:xfrm>
          <a:prstGeom prst="roundRect">
            <a:avLst/>
          </a:prstGeom>
          <a:solidFill>
            <a:srgbClr val="CCD4F4"/>
          </a:solid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222222"/>
                </a:solidFill>
                <a:latin typeface="Century Gothic" panose="020B0502020202020204" pitchFamily="34" charset="0"/>
              </a:rPr>
              <a:t>618</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5"/>
          <p:cNvSpPr txBox="1">
            <a:spLocks noGrp="1"/>
          </p:cNvSpPr>
          <p:nvPr>
            <p:ph type="title"/>
          </p:nvPr>
        </p:nvSpPr>
        <p:spPr>
          <a:xfrm>
            <a:off x="838200" y="2921330"/>
            <a:ext cx="10515600" cy="1833233"/>
          </a:xfrm>
          <a:prstGeom prst="rect">
            <a:avLst/>
          </a:prstGeom>
          <a:noFill/>
          <a:ln>
            <a:noFill/>
          </a:ln>
        </p:spPr>
        <p:txBody>
          <a:bodyPr spcFirstLastPara="1" wrap="square" lIns="91425" tIns="45700" rIns="91425" bIns="45700" anchor="t" anchorCtr="0">
            <a:noAutofit/>
          </a:bodyPr>
          <a:lstStyle/>
          <a:p>
            <a:pPr marL="0" lvl="0" indent="0" algn="ctr" rtl="0">
              <a:lnSpc>
                <a:spcPct val="150000"/>
              </a:lnSpc>
              <a:spcBef>
                <a:spcPts val="0"/>
              </a:spcBef>
              <a:spcAft>
                <a:spcPts val="0"/>
              </a:spcAft>
              <a:buClr>
                <a:schemeClr val="dk1"/>
              </a:buClr>
              <a:buSzPts val="2800"/>
              <a:buFont typeface="Calibri"/>
              <a:buNone/>
            </a:pPr>
            <a:r>
              <a:rPr lang="en-GB"/>
              <a:t>To partition numbers to 1,000 into hundreds, tens and ones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6"/>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Starter</a:t>
            </a:r>
            <a:endParaRPr/>
          </a:p>
        </p:txBody>
      </p:sp>
      <p:sp>
        <p:nvSpPr>
          <p:cNvPr id="86" name="Google Shape;86;p6"/>
          <p:cNvSpPr/>
          <p:nvPr/>
        </p:nvSpPr>
        <p:spPr>
          <a:xfrm>
            <a:off x="10669706" y="6163001"/>
            <a:ext cx="1401206" cy="514598"/>
          </a:xfrm>
          <a:prstGeom prst="roundRect">
            <a:avLst>
              <a:gd name="adj" fmla="val 16667"/>
            </a:avLst>
          </a:prstGeom>
          <a:solidFill>
            <a:srgbClr val="2196F3"/>
          </a:solidFill>
          <a:ln w="127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Century Gothic"/>
                <a:ea typeface="Century Gothic"/>
                <a:cs typeface="Century Gothic"/>
                <a:sym typeface="Century Gothic"/>
              </a:rPr>
              <a:t>Answers</a:t>
            </a:r>
            <a:endParaRPr/>
          </a:p>
        </p:txBody>
      </p:sp>
      <p:sp>
        <p:nvSpPr>
          <p:cNvPr id="87" name="Google Shape;87;p6"/>
          <p:cNvSpPr txBox="1"/>
          <p:nvPr/>
        </p:nvSpPr>
        <p:spPr>
          <a:xfrm>
            <a:off x="263521" y="1077138"/>
            <a:ext cx="11736900" cy="514500"/>
          </a:xfrm>
          <a:prstGeom prst="rect">
            <a:avLst/>
          </a:prstGeom>
          <a:noFill/>
          <a:ln>
            <a:noFill/>
          </a:ln>
        </p:spPr>
        <p:txBody>
          <a:bodyPr spcFirstLastPara="1" wrap="square" lIns="91425" tIns="45700" rIns="91425" bIns="45700" anchor="t" anchorCtr="0">
            <a:normAutofit/>
          </a:bodyPr>
          <a:lstStyle/>
          <a:p>
            <a:pPr marL="0" marR="0" lvl="0" indent="0" algn="l" rtl="0">
              <a:lnSpc>
                <a:spcPct val="150000"/>
              </a:lnSpc>
              <a:spcBef>
                <a:spcPts val="0"/>
              </a:spcBef>
              <a:spcAft>
                <a:spcPts val="0"/>
              </a:spcAft>
              <a:buClr>
                <a:srgbClr val="222222"/>
              </a:buClr>
              <a:buSzPts val="1800"/>
              <a:buFont typeface="Arial"/>
              <a:buNone/>
            </a:pPr>
            <a:r>
              <a:rPr lang="en-GB" sz="1800" b="1" dirty="0">
                <a:solidFill>
                  <a:srgbClr val="222222"/>
                </a:solidFill>
                <a:latin typeface="Century Gothic"/>
                <a:ea typeface="Century Gothic"/>
                <a:cs typeface="Century Gothic"/>
                <a:sym typeface="Century Gothic"/>
              </a:rPr>
              <a:t>Complete the part-whole models.</a:t>
            </a:r>
            <a:endParaRPr sz="1800" b="1" dirty="0">
              <a:solidFill>
                <a:srgbClr val="222222"/>
              </a:solidFill>
              <a:latin typeface="Century Gothic"/>
              <a:ea typeface="Century Gothic"/>
              <a:cs typeface="Century Gothic"/>
              <a:sym typeface="Century Gothic"/>
            </a:endParaRPr>
          </a:p>
        </p:txBody>
      </p:sp>
      <p:grpSp>
        <p:nvGrpSpPr>
          <p:cNvPr id="88" name="Google Shape;88;p6"/>
          <p:cNvGrpSpPr/>
          <p:nvPr/>
        </p:nvGrpSpPr>
        <p:grpSpPr>
          <a:xfrm>
            <a:off x="2589136" y="1591659"/>
            <a:ext cx="7013733" cy="4302025"/>
            <a:chOff x="3256900" y="1591650"/>
            <a:chExt cx="6495400" cy="3978200"/>
          </a:xfrm>
        </p:grpSpPr>
        <p:pic>
          <p:nvPicPr>
            <p:cNvPr id="89" name="Google Shape;89;p6"/>
            <p:cNvPicPr preferRelativeResize="0"/>
            <p:nvPr/>
          </p:nvPicPr>
          <p:blipFill rotWithShape="1">
            <a:blip r:embed="rId3">
              <a:alphaModFix/>
            </a:blip>
            <a:srcRect/>
            <a:stretch/>
          </p:blipFill>
          <p:spPr>
            <a:xfrm>
              <a:off x="3256900" y="1591650"/>
              <a:ext cx="2943225" cy="1762125"/>
            </a:xfrm>
            <a:prstGeom prst="rect">
              <a:avLst/>
            </a:prstGeom>
            <a:noFill/>
            <a:ln>
              <a:noFill/>
            </a:ln>
          </p:spPr>
        </p:pic>
        <p:pic>
          <p:nvPicPr>
            <p:cNvPr id="90" name="Google Shape;90;p6"/>
            <p:cNvPicPr preferRelativeResize="0"/>
            <p:nvPr/>
          </p:nvPicPr>
          <p:blipFill rotWithShape="1">
            <a:blip r:embed="rId3">
              <a:alphaModFix/>
            </a:blip>
            <a:srcRect/>
            <a:stretch/>
          </p:blipFill>
          <p:spPr>
            <a:xfrm>
              <a:off x="3256900" y="3807725"/>
              <a:ext cx="2943225" cy="1762125"/>
            </a:xfrm>
            <a:prstGeom prst="rect">
              <a:avLst/>
            </a:prstGeom>
            <a:noFill/>
            <a:ln>
              <a:noFill/>
            </a:ln>
          </p:spPr>
        </p:pic>
        <p:pic>
          <p:nvPicPr>
            <p:cNvPr id="91" name="Google Shape;91;p6"/>
            <p:cNvPicPr preferRelativeResize="0"/>
            <p:nvPr/>
          </p:nvPicPr>
          <p:blipFill rotWithShape="1">
            <a:blip r:embed="rId3">
              <a:alphaModFix/>
            </a:blip>
            <a:srcRect/>
            <a:stretch/>
          </p:blipFill>
          <p:spPr>
            <a:xfrm>
              <a:off x="6809075" y="3807725"/>
              <a:ext cx="2943225" cy="1762125"/>
            </a:xfrm>
            <a:prstGeom prst="rect">
              <a:avLst/>
            </a:prstGeom>
            <a:noFill/>
            <a:ln>
              <a:noFill/>
            </a:ln>
          </p:spPr>
        </p:pic>
        <p:pic>
          <p:nvPicPr>
            <p:cNvPr id="92" name="Google Shape;92;p6"/>
            <p:cNvPicPr preferRelativeResize="0"/>
            <p:nvPr/>
          </p:nvPicPr>
          <p:blipFill rotWithShape="1">
            <a:blip r:embed="rId3">
              <a:alphaModFix/>
            </a:blip>
            <a:srcRect/>
            <a:stretch/>
          </p:blipFill>
          <p:spPr>
            <a:xfrm>
              <a:off x="6809075" y="1591650"/>
              <a:ext cx="2943225" cy="1762125"/>
            </a:xfrm>
            <a:prstGeom prst="rect">
              <a:avLst/>
            </a:prstGeom>
            <a:noFill/>
            <a:ln>
              <a:noFill/>
            </a:ln>
          </p:spPr>
        </p:pic>
      </p:grpSp>
      <p:grpSp>
        <p:nvGrpSpPr>
          <p:cNvPr id="93" name="Google Shape;93;p6"/>
          <p:cNvGrpSpPr/>
          <p:nvPr/>
        </p:nvGrpSpPr>
        <p:grpSpPr>
          <a:xfrm>
            <a:off x="2940775" y="1591638"/>
            <a:ext cx="1733430" cy="1776762"/>
            <a:chOff x="2940775" y="1591638"/>
            <a:chExt cx="1733430" cy="1776762"/>
          </a:xfrm>
        </p:grpSpPr>
        <p:grpSp>
          <p:nvGrpSpPr>
            <p:cNvPr id="94" name="Google Shape;94;p6"/>
            <p:cNvGrpSpPr/>
            <p:nvPr/>
          </p:nvGrpSpPr>
          <p:grpSpPr>
            <a:xfrm>
              <a:off x="3499591" y="1591638"/>
              <a:ext cx="913874" cy="820826"/>
              <a:chOff x="3049980" y="2896162"/>
              <a:chExt cx="1073882" cy="965451"/>
            </a:xfrm>
          </p:grpSpPr>
          <p:pic>
            <p:nvPicPr>
              <p:cNvPr id="95" name="Google Shape;95;p6"/>
              <p:cNvPicPr preferRelativeResize="0"/>
              <p:nvPr/>
            </p:nvPicPr>
            <p:blipFill rotWithShape="1">
              <a:blip r:embed="rId4">
                <a:alphaModFix/>
              </a:blip>
              <a:srcRect/>
              <a:stretch/>
            </p:blipFill>
            <p:spPr>
              <a:xfrm>
                <a:off x="3049980" y="2896172"/>
                <a:ext cx="163730" cy="965439"/>
              </a:xfrm>
              <a:prstGeom prst="rect">
                <a:avLst/>
              </a:prstGeom>
              <a:noFill/>
              <a:ln>
                <a:noFill/>
              </a:ln>
            </p:spPr>
          </p:pic>
          <p:pic>
            <p:nvPicPr>
              <p:cNvPr id="96" name="Google Shape;96;p6"/>
              <p:cNvPicPr preferRelativeResize="0"/>
              <p:nvPr/>
            </p:nvPicPr>
            <p:blipFill rotWithShape="1">
              <a:blip r:embed="rId4">
                <a:alphaModFix/>
              </a:blip>
              <a:srcRect/>
              <a:stretch/>
            </p:blipFill>
            <p:spPr>
              <a:xfrm>
                <a:off x="3263242" y="2896173"/>
                <a:ext cx="163730" cy="965439"/>
              </a:xfrm>
              <a:prstGeom prst="rect">
                <a:avLst/>
              </a:prstGeom>
              <a:noFill/>
              <a:ln>
                <a:noFill/>
              </a:ln>
            </p:spPr>
          </p:pic>
          <p:pic>
            <p:nvPicPr>
              <p:cNvPr id="97" name="Google Shape;97;p6"/>
              <p:cNvPicPr preferRelativeResize="0"/>
              <p:nvPr/>
            </p:nvPicPr>
            <p:blipFill rotWithShape="1">
              <a:blip r:embed="rId4">
                <a:alphaModFix/>
              </a:blip>
              <a:srcRect/>
              <a:stretch/>
            </p:blipFill>
            <p:spPr>
              <a:xfrm>
                <a:off x="3476492" y="2896162"/>
                <a:ext cx="163730" cy="965439"/>
              </a:xfrm>
              <a:prstGeom prst="rect">
                <a:avLst/>
              </a:prstGeom>
              <a:noFill/>
              <a:ln>
                <a:noFill/>
              </a:ln>
            </p:spPr>
          </p:pic>
          <p:pic>
            <p:nvPicPr>
              <p:cNvPr id="98" name="Google Shape;98;p6"/>
              <p:cNvPicPr preferRelativeResize="0"/>
              <p:nvPr/>
            </p:nvPicPr>
            <p:blipFill rotWithShape="1">
              <a:blip r:embed="rId4">
                <a:alphaModFix/>
              </a:blip>
              <a:srcRect/>
              <a:stretch/>
            </p:blipFill>
            <p:spPr>
              <a:xfrm>
                <a:off x="3718305" y="2896162"/>
                <a:ext cx="163730" cy="965439"/>
              </a:xfrm>
              <a:prstGeom prst="rect">
                <a:avLst/>
              </a:prstGeom>
              <a:noFill/>
              <a:ln>
                <a:noFill/>
              </a:ln>
            </p:spPr>
          </p:pic>
          <p:pic>
            <p:nvPicPr>
              <p:cNvPr id="99" name="Google Shape;99;p6"/>
              <p:cNvPicPr preferRelativeResize="0"/>
              <p:nvPr/>
            </p:nvPicPr>
            <p:blipFill rotWithShape="1">
              <a:blip r:embed="rId4">
                <a:alphaModFix/>
              </a:blip>
              <a:srcRect/>
              <a:stretch/>
            </p:blipFill>
            <p:spPr>
              <a:xfrm>
                <a:off x="3960132" y="2896162"/>
                <a:ext cx="163730" cy="965439"/>
              </a:xfrm>
              <a:prstGeom prst="rect">
                <a:avLst/>
              </a:prstGeom>
              <a:noFill/>
              <a:ln>
                <a:noFill/>
              </a:ln>
            </p:spPr>
          </p:pic>
        </p:grpSp>
        <p:grpSp>
          <p:nvGrpSpPr>
            <p:cNvPr id="100" name="Google Shape;100;p6"/>
            <p:cNvGrpSpPr/>
            <p:nvPr/>
          </p:nvGrpSpPr>
          <p:grpSpPr>
            <a:xfrm>
              <a:off x="4510475" y="1685144"/>
              <a:ext cx="163730" cy="633856"/>
              <a:chOff x="5325662" y="3179133"/>
              <a:chExt cx="163730" cy="633856"/>
            </a:xfrm>
          </p:grpSpPr>
          <p:pic>
            <p:nvPicPr>
              <p:cNvPr id="101" name="Google Shape;101;p6"/>
              <p:cNvPicPr preferRelativeResize="0"/>
              <p:nvPr/>
            </p:nvPicPr>
            <p:blipFill rotWithShape="1">
              <a:blip r:embed="rId5">
                <a:alphaModFix/>
              </a:blip>
              <a:srcRect/>
              <a:stretch/>
            </p:blipFill>
            <p:spPr>
              <a:xfrm>
                <a:off x="5325662" y="3179133"/>
                <a:ext cx="163729" cy="180667"/>
              </a:xfrm>
              <a:prstGeom prst="rect">
                <a:avLst/>
              </a:prstGeom>
              <a:noFill/>
              <a:ln>
                <a:noFill/>
              </a:ln>
            </p:spPr>
          </p:pic>
          <p:pic>
            <p:nvPicPr>
              <p:cNvPr id="102" name="Google Shape;102;p6"/>
              <p:cNvPicPr preferRelativeResize="0"/>
              <p:nvPr/>
            </p:nvPicPr>
            <p:blipFill rotWithShape="1">
              <a:blip r:embed="rId5">
                <a:alphaModFix/>
              </a:blip>
              <a:srcRect/>
              <a:stretch/>
            </p:blipFill>
            <p:spPr>
              <a:xfrm>
                <a:off x="5325663" y="3407855"/>
                <a:ext cx="163729" cy="180667"/>
              </a:xfrm>
              <a:prstGeom prst="rect">
                <a:avLst/>
              </a:prstGeom>
              <a:noFill/>
              <a:ln>
                <a:noFill/>
              </a:ln>
            </p:spPr>
          </p:pic>
          <p:pic>
            <p:nvPicPr>
              <p:cNvPr id="103" name="Google Shape;103;p6"/>
              <p:cNvPicPr preferRelativeResize="0"/>
              <p:nvPr/>
            </p:nvPicPr>
            <p:blipFill rotWithShape="1">
              <a:blip r:embed="rId5">
                <a:alphaModFix/>
              </a:blip>
              <a:srcRect/>
              <a:stretch/>
            </p:blipFill>
            <p:spPr>
              <a:xfrm>
                <a:off x="5325662" y="3632322"/>
                <a:ext cx="163729" cy="180667"/>
              </a:xfrm>
              <a:prstGeom prst="rect">
                <a:avLst/>
              </a:prstGeom>
              <a:noFill/>
              <a:ln>
                <a:noFill/>
              </a:ln>
            </p:spPr>
          </p:pic>
        </p:grpSp>
        <p:sp>
          <p:nvSpPr>
            <p:cNvPr id="104" name="Google Shape;104;p6"/>
            <p:cNvSpPr txBox="1"/>
            <p:nvPr/>
          </p:nvSpPr>
          <p:spPr>
            <a:xfrm>
              <a:off x="2940775" y="2906700"/>
              <a:ext cx="726600" cy="461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800">
                  <a:latin typeface="Century Gothic"/>
                  <a:ea typeface="Century Gothic"/>
                  <a:cs typeface="Century Gothic"/>
                  <a:sym typeface="Century Gothic"/>
                </a:rPr>
                <a:t>50</a:t>
              </a:r>
              <a:endParaRPr sz="1800">
                <a:latin typeface="Century Gothic"/>
                <a:ea typeface="Century Gothic"/>
                <a:cs typeface="Century Gothic"/>
                <a:sym typeface="Century Gothic"/>
              </a:endParaRPr>
            </a:p>
          </p:txBody>
        </p:sp>
      </p:grpSp>
      <p:grpSp>
        <p:nvGrpSpPr>
          <p:cNvPr id="105" name="Google Shape;105;p6"/>
          <p:cNvGrpSpPr/>
          <p:nvPr/>
        </p:nvGrpSpPr>
        <p:grpSpPr>
          <a:xfrm>
            <a:off x="7213119" y="1414663"/>
            <a:ext cx="2079431" cy="1953737"/>
            <a:chOff x="7213119" y="1414663"/>
            <a:chExt cx="2079431" cy="1953737"/>
          </a:xfrm>
        </p:grpSpPr>
        <p:grpSp>
          <p:nvGrpSpPr>
            <p:cNvPr id="106" name="Google Shape;106;p6"/>
            <p:cNvGrpSpPr/>
            <p:nvPr/>
          </p:nvGrpSpPr>
          <p:grpSpPr>
            <a:xfrm>
              <a:off x="7213119" y="1414663"/>
              <a:ext cx="1588048" cy="849941"/>
              <a:chOff x="7213119" y="1414663"/>
              <a:chExt cx="1588048" cy="849941"/>
            </a:xfrm>
          </p:grpSpPr>
          <p:pic>
            <p:nvPicPr>
              <p:cNvPr id="107" name="Google Shape;107;p6"/>
              <p:cNvPicPr preferRelativeResize="0"/>
              <p:nvPr/>
            </p:nvPicPr>
            <p:blipFill rotWithShape="1">
              <a:blip r:embed="rId6">
                <a:alphaModFix/>
              </a:blip>
              <a:srcRect/>
              <a:stretch/>
            </p:blipFill>
            <p:spPr>
              <a:xfrm>
                <a:off x="7213119" y="1414663"/>
                <a:ext cx="740058" cy="718383"/>
              </a:xfrm>
              <a:prstGeom prst="rect">
                <a:avLst/>
              </a:prstGeom>
              <a:noFill/>
              <a:ln>
                <a:noFill/>
              </a:ln>
            </p:spPr>
          </p:pic>
          <p:pic>
            <p:nvPicPr>
              <p:cNvPr id="108" name="Google Shape;108;p6"/>
              <p:cNvPicPr preferRelativeResize="0"/>
              <p:nvPr/>
            </p:nvPicPr>
            <p:blipFill rotWithShape="1">
              <a:blip r:embed="rId6">
                <a:alphaModFix/>
              </a:blip>
              <a:srcRect/>
              <a:stretch/>
            </p:blipFill>
            <p:spPr>
              <a:xfrm>
                <a:off x="7672094" y="1482788"/>
                <a:ext cx="740058" cy="718383"/>
              </a:xfrm>
              <a:prstGeom prst="rect">
                <a:avLst/>
              </a:prstGeom>
              <a:noFill/>
              <a:ln>
                <a:noFill/>
              </a:ln>
            </p:spPr>
          </p:pic>
          <p:pic>
            <p:nvPicPr>
              <p:cNvPr id="109" name="Google Shape;109;p6"/>
              <p:cNvPicPr preferRelativeResize="0"/>
              <p:nvPr/>
            </p:nvPicPr>
            <p:blipFill rotWithShape="1">
              <a:blip r:embed="rId7">
                <a:alphaModFix/>
              </a:blip>
              <a:srcRect/>
              <a:stretch/>
            </p:blipFill>
            <p:spPr>
              <a:xfrm>
                <a:off x="8124656" y="1739538"/>
                <a:ext cx="490061" cy="525066"/>
              </a:xfrm>
              <a:prstGeom prst="rect">
                <a:avLst/>
              </a:prstGeom>
              <a:noFill/>
              <a:ln>
                <a:noFill/>
              </a:ln>
            </p:spPr>
          </p:pic>
          <p:pic>
            <p:nvPicPr>
              <p:cNvPr id="110" name="Google Shape;110;p6"/>
              <p:cNvPicPr preferRelativeResize="0"/>
              <p:nvPr/>
            </p:nvPicPr>
            <p:blipFill rotWithShape="1">
              <a:blip r:embed="rId7">
                <a:alphaModFix/>
              </a:blip>
              <a:srcRect/>
              <a:stretch/>
            </p:blipFill>
            <p:spPr>
              <a:xfrm>
                <a:off x="8311106" y="1739538"/>
                <a:ext cx="490061" cy="525066"/>
              </a:xfrm>
              <a:prstGeom prst="rect">
                <a:avLst/>
              </a:prstGeom>
              <a:noFill/>
              <a:ln>
                <a:noFill/>
              </a:ln>
            </p:spPr>
          </p:pic>
        </p:grpSp>
        <p:sp>
          <p:nvSpPr>
            <p:cNvPr id="111" name="Google Shape;111;p6"/>
            <p:cNvSpPr txBox="1"/>
            <p:nvPr/>
          </p:nvSpPr>
          <p:spPr>
            <a:xfrm>
              <a:off x="8565950" y="2906700"/>
              <a:ext cx="726600" cy="461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800">
                  <a:latin typeface="Century Gothic"/>
                  <a:ea typeface="Century Gothic"/>
                  <a:cs typeface="Century Gothic"/>
                  <a:sym typeface="Century Gothic"/>
                </a:rPr>
                <a:t>2</a:t>
              </a:r>
              <a:endParaRPr sz="1800">
                <a:latin typeface="Century Gothic"/>
                <a:ea typeface="Century Gothic"/>
                <a:cs typeface="Century Gothic"/>
                <a:sym typeface="Century Gothic"/>
              </a:endParaRPr>
            </a:p>
          </p:txBody>
        </p:sp>
      </p:grpSp>
      <p:sp>
        <p:nvSpPr>
          <p:cNvPr id="112" name="Google Shape;112;p6"/>
          <p:cNvSpPr txBox="1"/>
          <p:nvPr/>
        </p:nvSpPr>
        <p:spPr>
          <a:xfrm>
            <a:off x="3808500" y="4126425"/>
            <a:ext cx="726600" cy="461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800">
                <a:latin typeface="Century Gothic"/>
                <a:ea typeface="Century Gothic"/>
                <a:cs typeface="Century Gothic"/>
                <a:sym typeface="Century Gothic"/>
              </a:rPr>
              <a:t>92</a:t>
            </a:r>
            <a:endParaRPr sz="1800">
              <a:latin typeface="Century Gothic"/>
              <a:ea typeface="Century Gothic"/>
              <a:cs typeface="Century Gothic"/>
              <a:sym typeface="Century Gothic"/>
            </a:endParaRPr>
          </a:p>
        </p:txBody>
      </p:sp>
      <p:sp>
        <p:nvSpPr>
          <p:cNvPr id="113" name="Google Shape;113;p6"/>
          <p:cNvSpPr txBox="1"/>
          <p:nvPr/>
        </p:nvSpPr>
        <p:spPr>
          <a:xfrm>
            <a:off x="2882225" y="5289325"/>
            <a:ext cx="726600" cy="461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800">
                <a:latin typeface="Century Gothic"/>
                <a:ea typeface="Century Gothic"/>
                <a:cs typeface="Century Gothic"/>
                <a:sym typeface="Century Gothic"/>
              </a:rPr>
              <a:t>20</a:t>
            </a:r>
            <a:endParaRPr sz="1800">
              <a:latin typeface="Century Gothic"/>
              <a:ea typeface="Century Gothic"/>
              <a:cs typeface="Century Gothic"/>
              <a:sym typeface="Century Gothic"/>
            </a:endParaRPr>
          </a:p>
        </p:txBody>
      </p:sp>
      <p:sp>
        <p:nvSpPr>
          <p:cNvPr id="114" name="Google Shape;114;p6"/>
          <p:cNvSpPr txBox="1"/>
          <p:nvPr/>
        </p:nvSpPr>
        <p:spPr>
          <a:xfrm>
            <a:off x="7639675" y="4126425"/>
            <a:ext cx="726600" cy="461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800">
                <a:latin typeface="Century Gothic"/>
                <a:ea typeface="Century Gothic"/>
                <a:cs typeface="Century Gothic"/>
                <a:sym typeface="Century Gothic"/>
              </a:rPr>
              <a:t>37</a:t>
            </a:r>
            <a:endParaRPr sz="1800">
              <a:latin typeface="Century Gothic"/>
              <a:ea typeface="Century Gothic"/>
              <a:cs typeface="Century Gothic"/>
              <a:sym typeface="Century Gothic"/>
            </a:endParaRPr>
          </a:p>
        </p:txBody>
      </p:sp>
      <p:sp>
        <p:nvSpPr>
          <p:cNvPr id="115" name="Google Shape;115;p6"/>
          <p:cNvSpPr txBox="1"/>
          <p:nvPr/>
        </p:nvSpPr>
        <p:spPr>
          <a:xfrm>
            <a:off x="8565950" y="5289325"/>
            <a:ext cx="726600" cy="461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800">
                <a:latin typeface="Century Gothic"/>
                <a:ea typeface="Century Gothic"/>
                <a:cs typeface="Century Gothic"/>
                <a:sym typeface="Century Gothic"/>
              </a:rPr>
              <a:t>17</a:t>
            </a:r>
            <a:endParaRPr sz="1800">
              <a:latin typeface="Century Gothic"/>
              <a:ea typeface="Century Gothic"/>
              <a:cs typeface="Century Gothic"/>
              <a:sym typeface="Century Gothic"/>
            </a:endParaRPr>
          </a:p>
        </p:txBody>
      </p:sp>
      <p:sp>
        <p:nvSpPr>
          <p:cNvPr id="35" name="TextBox 34">
            <a:extLst>
              <a:ext uri="{FF2B5EF4-FFF2-40B4-BE49-F238E27FC236}">
                <a16:creationId xmlns:a16="http://schemas.microsoft.com/office/drawing/2014/main" id="{6505CF2F-8743-574D-9B68-AC8A76FCE1E2}"/>
              </a:ext>
            </a:extLst>
          </p:cNvPr>
          <p:cNvSpPr txBox="1"/>
          <p:nvPr/>
        </p:nvSpPr>
        <p:spPr>
          <a:xfrm>
            <a:off x="4674204" y="2906700"/>
            <a:ext cx="758412" cy="369332"/>
          </a:xfrm>
          <a:prstGeom prst="rect">
            <a:avLst/>
          </a:prstGeom>
          <a:noFill/>
        </p:spPr>
        <p:txBody>
          <a:bodyPr wrap="square">
            <a:spAutoFit/>
          </a:bodyPr>
          <a:lstStyle/>
          <a:p>
            <a:pPr algn="ctr"/>
            <a:r>
              <a:rPr lang="en-GB" sz="1800" dirty="0">
                <a:solidFill>
                  <a:srgbClr val="43A047"/>
                </a:solidFill>
                <a:latin typeface="Century Gothic"/>
                <a:ea typeface="Century Gothic"/>
                <a:cs typeface="Century Gothic"/>
                <a:sym typeface="Century Gothic"/>
              </a:rPr>
              <a:t>3</a:t>
            </a:r>
            <a:endParaRPr lang="en-GB" sz="1800" dirty="0"/>
          </a:p>
        </p:txBody>
      </p:sp>
      <p:sp>
        <p:nvSpPr>
          <p:cNvPr id="36" name="TextBox 35">
            <a:extLst>
              <a:ext uri="{FF2B5EF4-FFF2-40B4-BE49-F238E27FC236}">
                <a16:creationId xmlns:a16="http://schemas.microsoft.com/office/drawing/2014/main" id="{931DC58E-3B20-504F-ADCB-351007BD194B}"/>
              </a:ext>
            </a:extLst>
          </p:cNvPr>
          <p:cNvSpPr txBox="1"/>
          <p:nvPr/>
        </p:nvSpPr>
        <p:spPr>
          <a:xfrm>
            <a:off x="4674204" y="5335509"/>
            <a:ext cx="758412" cy="369332"/>
          </a:xfrm>
          <a:prstGeom prst="rect">
            <a:avLst/>
          </a:prstGeom>
          <a:noFill/>
        </p:spPr>
        <p:txBody>
          <a:bodyPr wrap="square">
            <a:spAutoFit/>
          </a:bodyPr>
          <a:lstStyle/>
          <a:p>
            <a:pPr algn="ctr"/>
            <a:r>
              <a:rPr lang="en-GB" sz="1800" dirty="0">
                <a:solidFill>
                  <a:srgbClr val="43A047"/>
                </a:solidFill>
                <a:latin typeface="Century Gothic"/>
                <a:ea typeface="Century Gothic"/>
                <a:cs typeface="Century Gothic"/>
                <a:sym typeface="Century Gothic"/>
              </a:rPr>
              <a:t>72</a:t>
            </a:r>
            <a:endParaRPr lang="en-GB" sz="1800" dirty="0"/>
          </a:p>
        </p:txBody>
      </p:sp>
      <p:sp>
        <p:nvSpPr>
          <p:cNvPr id="37" name="TextBox 36">
            <a:extLst>
              <a:ext uri="{FF2B5EF4-FFF2-40B4-BE49-F238E27FC236}">
                <a16:creationId xmlns:a16="http://schemas.microsoft.com/office/drawing/2014/main" id="{DA51B234-C9C0-154E-98B6-6865C84485E0}"/>
              </a:ext>
            </a:extLst>
          </p:cNvPr>
          <p:cNvSpPr txBox="1"/>
          <p:nvPr/>
        </p:nvSpPr>
        <p:spPr>
          <a:xfrm>
            <a:off x="6736951" y="2906700"/>
            <a:ext cx="758412" cy="369332"/>
          </a:xfrm>
          <a:prstGeom prst="rect">
            <a:avLst/>
          </a:prstGeom>
          <a:noFill/>
        </p:spPr>
        <p:txBody>
          <a:bodyPr wrap="square">
            <a:spAutoFit/>
          </a:bodyPr>
          <a:lstStyle/>
          <a:p>
            <a:pPr algn="ctr"/>
            <a:r>
              <a:rPr lang="en-GB" sz="1800" dirty="0">
                <a:solidFill>
                  <a:srgbClr val="43A047"/>
                </a:solidFill>
                <a:latin typeface="Century Gothic"/>
                <a:ea typeface="Century Gothic"/>
                <a:cs typeface="Century Gothic"/>
                <a:sym typeface="Century Gothic"/>
              </a:rPr>
              <a:t>20</a:t>
            </a:r>
            <a:endParaRPr lang="en-GB" sz="1800" dirty="0"/>
          </a:p>
        </p:txBody>
      </p:sp>
      <p:sp>
        <p:nvSpPr>
          <p:cNvPr id="38" name="TextBox 37">
            <a:extLst>
              <a:ext uri="{FF2B5EF4-FFF2-40B4-BE49-F238E27FC236}">
                <a16:creationId xmlns:a16="http://schemas.microsoft.com/office/drawing/2014/main" id="{A4C50FCA-5E26-364C-A717-96A83CD6A269}"/>
              </a:ext>
            </a:extLst>
          </p:cNvPr>
          <p:cNvSpPr txBox="1"/>
          <p:nvPr/>
        </p:nvSpPr>
        <p:spPr>
          <a:xfrm>
            <a:off x="6736951" y="5335509"/>
            <a:ext cx="758412" cy="369332"/>
          </a:xfrm>
          <a:prstGeom prst="rect">
            <a:avLst/>
          </a:prstGeom>
          <a:noFill/>
        </p:spPr>
        <p:txBody>
          <a:bodyPr wrap="square">
            <a:spAutoFit/>
          </a:bodyPr>
          <a:lstStyle/>
          <a:p>
            <a:pPr algn="ctr"/>
            <a:r>
              <a:rPr lang="en-GB" sz="1800" dirty="0">
                <a:solidFill>
                  <a:srgbClr val="43A047"/>
                </a:solidFill>
                <a:latin typeface="Century Gothic"/>
                <a:ea typeface="Century Gothic"/>
                <a:cs typeface="Century Gothic"/>
                <a:sym typeface="Century Gothic"/>
              </a:rPr>
              <a:t>20</a:t>
            </a:r>
            <a:endParaRPr lang="en-GB" sz="1800"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6"/>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500"/>
                                        <p:tgtEl>
                                          <p:spTgt spid="3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fade">
                                      <p:cBhvr>
                                        <p:cTn id="13" dur="500"/>
                                        <p:tgtEl>
                                          <p:spTgt spid="3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fade">
                                      <p:cBhvr>
                                        <p:cTn id="16" dur="500"/>
                                        <p:tgtEl>
                                          <p:spTgt spid="38"/>
                                        </p:tgtEl>
                                      </p:cBhvr>
                                    </p:animEffect>
                                  </p:childTnLst>
                                </p:cTn>
                              </p:par>
                            </p:childTnLst>
                          </p:cTn>
                        </p:par>
                      </p:childTnLst>
                    </p:cTn>
                  </p:par>
                </p:childTnLst>
              </p:cTn>
              <p:nextCondLst>
                <p:cond evt="onClick" delay="0">
                  <p:tgtEl>
                    <p:spTgt spid="86"/>
                  </p:tgtEl>
                </p:cond>
              </p:nextCondLst>
            </p:seq>
          </p:childTnLst>
        </p:cTn>
      </p:par>
    </p:tnLst>
    <p:bldLst>
      <p:bldP spid="35" grpId="0"/>
      <p:bldP spid="36" grpId="0"/>
      <p:bldP spid="37" grpId="0"/>
      <p:bldP spid="3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7"/>
          <p:cNvSpPr txBox="1">
            <a:spLocks noGrp="1"/>
          </p:cNvSpPr>
          <p:nvPr>
            <p:ph type="body" idx="2"/>
          </p:nvPr>
        </p:nvSpPr>
        <p:spPr>
          <a:xfrm>
            <a:off x="263524" y="1066788"/>
            <a:ext cx="11807526" cy="64082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222222"/>
              </a:buClr>
              <a:buSzPts val="1800"/>
              <a:buNone/>
            </a:pPr>
            <a:r>
              <a:rPr lang="en-GB" b="1" dirty="0"/>
              <a:t>Complete the sentences to describe each number.</a:t>
            </a:r>
            <a:endParaRPr b="1" dirty="0"/>
          </a:p>
        </p:txBody>
      </p:sp>
      <p:sp>
        <p:nvSpPr>
          <p:cNvPr id="123" name="Google Shape;123;p7"/>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Let’s Learn</a:t>
            </a:r>
            <a:endParaRPr/>
          </a:p>
        </p:txBody>
      </p:sp>
      <p:sp>
        <p:nvSpPr>
          <p:cNvPr id="124" name="Google Shape;124;p7"/>
          <p:cNvSpPr/>
          <p:nvPr/>
        </p:nvSpPr>
        <p:spPr>
          <a:xfrm>
            <a:off x="10669706" y="6163001"/>
            <a:ext cx="1401206" cy="514598"/>
          </a:xfrm>
          <a:prstGeom prst="roundRect">
            <a:avLst>
              <a:gd name="adj" fmla="val 16667"/>
            </a:avLst>
          </a:prstGeom>
          <a:solidFill>
            <a:srgbClr val="2196F3"/>
          </a:solidFill>
          <a:ln w="127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Century Gothic"/>
                <a:ea typeface="Century Gothic"/>
                <a:cs typeface="Century Gothic"/>
                <a:sym typeface="Century Gothic"/>
              </a:rPr>
              <a:t>Answers</a:t>
            </a:r>
            <a:endParaRPr/>
          </a:p>
        </p:txBody>
      </p:sp>
      <p:pic>
        <p:nvPicPr>
          <p:cNvPr id="125" name="Google Shape;125;p7" descr="Treemap chart&#10;&#10;Description automatically generated with medium confidence"/>
          <p:cNvPicPr preferRelativeResize="0"/>
          <p:nvPr/>
        </p:nvPicPr>
        <p:blipFill rotWithShape="1">
          <a:blip r:embed="rId3">
            <a:alphaModFix/>
          </a:blip>
          <a:srcRect/>
          <a:stretch/>
        </p:blipFill>
        <p:spPr>
          <a:xfrm>
            <a:off x="331091" y="1665244"/>
            <a:ext cx="5589907" cy="2178654"/>
          </a:xfrm>
          <a:prstGeom prst="rect">
            <a:avLst/>
          </a:prstGeom>
          <a:noFill/>
          <a:ln>
            <a:noFill/>
          </a:ln>
        </p:spPr>
      </p:pic>
      <p:grpSp>
        <p:nvGrpSpPr>
          <p:cNvPr id="126" name="Google Shape;126;p7"/>
          <p:cNvGrpSpPr/>
          <p:nvPr/>
        </p:nvGrpSpPr>
        <p:grpSpPr>
          <a:xfrm>
            <a:off x="445146" y="2254433"/>
            <a:ext cx="4663912" cy="1380337"/>
            <a:chOff x="460346" y="2740208"/>
            <a:chExt cx="4663912" cy="1380337"/>
          </a:xfrm>
        </p:grpSpPr>
        <p:pic>
          <p:nvPicPr>
            <p:cNvPr id="127" name="Google Shape;127;p7"/>
            <p:cNvPicPr preferRelativeResize="0"/>
            <p:nvPr/>
          </p:nvPicPr>
          <p:blipFill rotWithShape="1">
            <a:blip r:embed="rId4">
              <a:alphaModFix/>
            </a:blip>
            <a:srcRect/>
            <a:stretch/>
          </p:blipFill>
          <p:spPr>
            <a:xfrm>
              <a:off x="460346" y="2742961"/>
              <a:ext cx="841230" cy="1377584"/>
            </a:xfrm>
            <a:prstGeom prst="rect">
              <a:avLst/>
            </a:prstGeom>
            <a:noFill/>
            <a:ln>
              <a:noFill/>
            </a:ln>
          </p:spPr>
        </p:pic>
        <p:pic>
          <p:nvPicPr>
            <p:cNvPr id="128" name="Google Shape;128;p7"/>
            <p:cNvPicPr preferRelativeResize="0"/>
            <p:nvPr/>
          </p:nvPicPr>
          <p:blipFill rotWithShape="1">
            <a:blip r:embed="rId4">
              <a:alphaModFix/>
            </a:blip>
            <a:srcRect/>
            <a:stretch/>
          </p:blipFill>
          <p:spPr>
            <a:xfrm>
              <a:off x="1137580" y="2740208"/>
              <a:ext cx="841230" cy="1377584"/>
            </a:xfrm>
            <a:prstGeom prst="rect">
              <a:avLst/>
            </a:prstGeom>
            <a:noFill/>
            <a:ln>
              <a:noFill/>
            </a:ln>
          </p:spPr>
        </p:pic>
        <p:grpSp>
          <p:nvGrpSpPr>
            <p:cNvPr id="129" name="Google Shape;129;p7"/>
            <p:cNvGrpSpPr/>
            <p:nvPr/>
          </p:nvGrpSpPr>
          <p:grpSpPr>
            <a:xfrm>
              <a:off x="2375866" y="2918711"/>
              <a:ext cx="1500357" cy="965441"/>
              <a:chOff x="3049980" y="2896172"/>
              <a:chExt cx="1500357" cy="965441"/>
            </a:xfrm>
          </p:grpSpPr>
          <p:pic>
            <p:nvPicPr>
              <p:cNvPr id="130" name="Google Shape;130;p7"/>
              <p:cNvPicPr preferRelativeResize="0"/>
              <p:nvPr/>
            </p:nvPicPr>
            <p:blipFill rotWithShape="1">
              <a:blip r:embed="rId5">
                <a:alphaModFix/>
              </a:blip>
              <a:srcRect/>
              <a:stretch/>
            </p:blipFill>
            <p:spPr>
              <a:xfrm>
                <a:off x="3049980" y="2896172"/>
                <a:ext cx="163730" cy="965439"/>
              </a:xfrm>
              <a:prstGeom prst="rect">
                <a:avLst/>
              </a:prstGeom>
              <a:noFill/>
              <a:ln>
                <a:noFill/>
              </a:ln>
            </p:spPr>
          </p:pic>
          <p:pic>
            <p:nvPicPr>
              <p:cNvPr id="131" name="Google Shape;131;p7"/>
              <p:cNvPicPr preferRelativeResize="0"/>
              <p:nvPr/>
            </p:nvPicPr>
            <p:blipFill rotWithShape="1">
              <a:blip r:embed="rId5">
                <a:alphaModFix/>
              </a:blip>
              <a:srcRect/>
              <a:stretch/>
            </p:blipFill>
            <p:spPr>
              <a:xfrm>
                <a:off x="3380042" y="2896173"/>
                <a:ext cx="163730" cy="965439"/>
              </a:xfrm>
              <a:prstGeom prst="rect">
                <a:avLst/>
              </a:prstGeom>
              <a:noFill/>
              <a:ln>
                <a:noFill/>
              </a:ln>
            </p:spPr>
          </p:pic>
          <p:pic>
            <p:nvPicPr>
              <p:cNvPr id="132" name="Google Shape;132;p7"/>
              <p:cNvPicPr preferRelativeResize="0"/>
              <p:nvPr/>
            </p:nvPicPr>
            <p:blipFill rotWithShape="1">
              <a:blip r:embed="rId5">
                <a:alphaModFix/>
              </a:blip>
              <a:srcRect/>
              <a:stretch/>
            </p:blipFill>
            <p:spPr>
              <a:xfrm>
                <a:off x="3716992" y="2896174"/>
                <a:ext cx="163730" cy="965439"/>
              </a:xfrm>
              <a:prstGeom prst="rect">
                <a:avLst/>
              </a:prstGeom>
              <a:noFill/>
              <a:ln>
                <a:noFill/>
              </a:ln>
            </p:spPr>
          </p:pic>
          <p:pic>
            <p:nvPicPr>
              <p:cNvPr id="133" name="Google Shape;133;p7"/>
              <p:cNvPicPr preferRelativeResize="0"/>
              <p:nvPr/>
            </p:nvPicPr>
            <p:blipFill rotWithShape="1">
              <a:blip r:embed="rId5">
                <a:alphaModFix/>
              </a:blip>
              <a:srcRect/>
              <a:stretch/>
            </p:blipFill>
            <p:spPr>
              <a:xfrm>
                <a:off x="4053942" y="2896174"/>
                <a:ext cx="163730" cy="965439"/>
              </a:xfrm>
              <a:prstGeom prst="rect">
                <a:avLst/>
              </a:prstGeom>
              <a:noFill/>
              <a:ln>
                <a:noFill/>
              </a:ln>
            </p:spPr>
          </p:pic>
          <p:pic>
            <p:nvPicPr>
              <p:cNvPr id="134" name="Google Shape;134;p7"/>
              <p:cNvPicPr preferRelativeResize="0"/>
              <p:nvPr/>
            </p:nvPicPr>
            <p:blipFill rotWithShape="1">
              <a:blip r:embed="rId5">
                <a:alphaModFix/>
              </a:blip>
              <a:srcRect/>
              <a:stretch/>
            </p:blipFill>
            <p:spPr>
              <a:xfrm>
                <a:off x="4386607" y="2896174"/>
                <a:ext cx="163730" cy="965439"/>
              </a:xfrm>
              <a:prstGeom prst="rect">
                <a:avLst/>
              </a:prstGeom>
              <a:noFill/>
              <a:ln>
                <a:noFill/>
              </a:ln>
            </p:spPr>
          </p:pic>
        </p:grpSp>
        <p:grpSp>
          <p:nvGrpSpPr>
            <p:cNvPr id="135" name="Google Shape;135;p7"/>
            <p:cNvGrpSpPr/>
            <p:nvPr/>
          </p:nvGrpSpPr>
          <p:grpSpPr>
            <a:xfrm>
              <a:off x="4627863" y="2944600"/>
              <a:ext cx="496395" cy="858323"/>
              <a:chOff x="5325662" y="2954666"/>
              <a:chExt cx="496395" cy="858323"/>
            </a:xfrm>
          </p:grpSpPr>
          <p:pic>
            <p:nvPicPr>
              <p:cNvPr id="136" name="Google Shape;136;p7"/>
              <p:cNvPicPr preferRelativeResize="0"/>
              <p:nvPr/>
            </p:nvPicPr>
            <p:blipFill rotWithShape="1">
              <a:blip r:embed="rId6">
                <a:alphaModFix/>
              </a:blip>
              <a:srcRect/>
              <a:stretch/>
            </p:blipFill>
            <p:spPr>
              <a:xfrm>
                <a:off x="5325663" y="2954666"/>
                <a:ext cx="163729" cy="180667"/>
              </a:xfrm>
              <a:prstGeom prst="rect">
                <a:avLst/>
              </a:prstGeom>
              <a:noFill/>
              <a:ln>
                <a:noFill/>
              </a:ln>
            </p:spPr>
          </p:pic>
          <p:pic>
            <p:nvPicPr>
              <p:cNvPr id="137" name="Google Shape;137;p7"/>
              <p:cNvPicPr preferRelativeResize="0"/>
              <p:nvPr/>
            </p:nvPicPr>
            <p:blipFill rotWithShape="1">
              <a:blip r:embed="rId6">
                <a:alphaModFix/>
              </a:blip>
              <a:srcRect/>
              <a:stretch/>
            </p:blipFill>
            <p:spPr>
              <a:xfrm>
                <a:off x="5658328" y="2954666"/>
                <a:ext cx="163729" cy="180667"/>
              </a:xfrm>
              <a:prstGeom prst="rect">
                <a:avLst/>
              </a:prstGeom>
              <a:noFill/>
              <a:ln>
                <a:noFill/>
              </a:ln>
            </p:spPr>
          </p:pic>
          <p:pic>
            <p:nvPicPr>
              <p:cNvPr id="138" name="Google Shape;138;p7"/>
              <p:cNvPicPr preferRelativeResize="0"/>
              <p:nvPr/>
            </p:nvPicPr>
            <p:blipFill rotWithShape="1">
              <a:blip r:embed="rId6">
                <a:alphaModFix/>
              </a:blip>
              <a:srcRect/>
              <a:stretch/>
            </p:blipFill>
            <p:spPr>
              <a:xfrm>
                <a:off x="5325662" y="3179133"/>
                <a:ext cx="163729" cy="180667"/>
              </a:xfrm>
              <a:prstGeom prst="rect">
                <a:avLst/>
              </a:prstGeom>
              <a:noFill/>
              <a:ln>
                <a:noFill/>
              </a:ln>
            </p:spPr>
          </p:pic>
          <p:pic>
            <p:nvPicPr>
              <p:cNvPr id="139" name="Google Shape;139;p7"/>
              <p:cNvPicPr preferRelativeResize="0"/>
              <p:nvPr/>
            </p:nvPicPr>
            <p:blipFill rotWithShape="1">
              <a:blip r:embed="rId6">
                <a:alphaModFix/>
              </a:blip>
              <a:srcRect/>
              <a:stretch/>
            </p:blipFill>
            <p:spPr>
              <a:xfrm>
                <a:off x="5658327" y="3179133"/>
                <a:ext cx="163729" cy="180667"/>
              </a:xfrm>
              <a:prstGeom prst="rect">
                <a:avLst/>
              </a:prstGeom>
              <a:noFill/>
              <a:ln>
                <a:noFill/>
              </a:ln>
            </p:spPr>
          </p:pic>
          <p:pic>
            <p:nvPicPr>
              <p:cNvPr id="140" name="Google Shape;140;p7"/>
              <p:cNvPicPr preferRelativeResize="0"/>
              <p:nvPr/>
            </p:nvPicPr>
            <p:blipFill rotWithShape="1">
              <a:blip r:embed="rId6">
                <a:alphaModFix/>
              </a:blip>
              <a:srcRect/>
              <a:stretch/>
            </p:blipFill>
            <p:spPr>
              <a:xfrm>
                <a:off x="5325663" y="3407855"/>
                <a:ext cx="163729" cy="180667"/>
              </a:xfrm>
              <a:prstGeom prst="rect">
                <a:avLst/>
              </a:prstGeom>
              <a:noFill/>
              <a:ln>
                <a:noFill/>
              </a:ln>
            </p:spPr>
          </p:pic>
          <p:pic>
            <p:nvPicPr>
              <p:cNvPr id="141" name="Google Shape;141;p7"/>
              <p:cNvPicPr preferRelativeResize="0"/>
              <p:nvPr/>
            </p:nvPicPr>
            <p:blipFill rotWithShape="1">
              <a:blip r:embed="rId6">
                <a:alphaModFix/>
              </a:blip>
              <a:srcRect/>
              <a:stretch/>
            </p:blipFill>
            <p:spPr>
              <a:xfrm>
                <a:off x="5658328" y="3407855"/>
                <a:ext cx="163729" cy="180667"/>
              </a:xfrm>
              <a:prstGeom prst="rect">
                <a:avLst/>
              </a:prstGeom>
              <a:noFill/>
              <a:ln>
                <a:noFill/>
              </a:ln>
            </p:spPr>
          </p:pic>
          <p:pic>
            <p:nvPicPr>
              <p:cNvPr id="142" name="Google Shape;142;p7"/>
              <p:cNvPicPr preferRelativeResize="0"/>
              <p:nvPr/>
            </p:nvPicPr>
            <p:blipFill rotWithShape="1">
              <a:blip r:embed="rId6">
                <a:alphaModFix/>
              </a:blip>
              <a:srcRect/>
              <a:stretch/>
            </p:blipFill>
            <p:spPr>
              <a:xfrm>
                <a:off x="5325662" y="3632322"/>
                <a:ext cx="163729" cy="180667"/>
              </a:xfrm>
              <a:prstGeom prst="rect">
                <a:avLst/>
              </a:prstGeom>
              <a:noFill/>
              <a:ln>
                <a:noFill/>
              </a:ln>
            </p:spPr>
          </p:pic>
          <p:pic>
            <p:nvPicPr>
              <p:cNvPr id="143" name="Google Shape;143;p7"/>
              <p:cNvPicPr preferRelativeResize="0"/>
              <p:nvPr/>
            </p:nvPicPr>
            <p:blipFill rotWithShape="1">
              <a:blip r:embed="rId6">
                <a:alphaModFix/>
              </a:blip>
              <a:srcRect/>
              <a:stretch/>
            </p:blipFill>
            <p:spPr>
              <a:xfrm>
                <a:off x="5658327" y="3632322"/>
                <a:ext cx="163729" cy="180667"/>
              </a:xfrm>
              <a:prstGeom prst="rect">
                <a:avLst/>
              </a:prstGeom>
              <a:noFill/>
              <a:ln>
                <a:noFill/>
              </a:ln>
            </p:spPr>
          </p:pic>
        </p:grpSp>
      </p:grpSp>
      <p:grpSp>
        <p:nvGrpSpPr>
          <p:cNvPr id="144" name="Google Shape;144;p7"/>
          <p:cNvGrpSpPr/>
          <p:nvPr/>
        </p:nvGrpSpPr>
        <p:grpSpPr>
          <a:xfrm>
            <a:off x="331089" y="4045944"/>
            <a:ext cx="5589908" cy="2178654"/>
            <a:chOff x="329789" y="4431994"/>
            <a:chExt cx="5589908" cy="2178654"/>
          </a:xfrm>
        </p:grpSpPr>
        <p:pic>
          <p:nvPicPr>
            <p:cNvPr id="145" name="Google Shape;145;p7" descr="Treemap chart&#10;&#10;Description automatically generated with medium confidence"/>
            <p:cNvPicPr preferRelativeResize="0"/>
            <p:nvPr/>
          </p:nvPicPr>
          <p:blipFill rotWithShape="1">
            <a:blip r:embed="rId3">
              <a:alphaModFix/>
            </a:blip>
            <a:srcRect/>
            <a:stretch/>
          </p:blipFill>
          <p:spPr>
            <a:xfrm>
              <a:off x="329789" y="4431994"/>
              <a:ext cx="5589908" cy="2178654"/>
            </a:xfrm>
            <a:prstGeom prst="rect">
              <a:avLst/>
            </a:prstGeom>
            <a:noFill/>
            <a:ln>
              <a:noFill/>
            </a:ln>
          </p:spPr>
        </p:pic>
        <p:grpSp>
          <p:nvGrpSpPr>
            <p:cNvPr id="146" name="Google Shape;146;p7"/>
            <p:cNvGrpSpPr/>
            <p:nvPr/>
          </p:nvGrpSpPr>
          <p:grpSpPr>
            <a:xfrm>
              <a:off x="469223" y="5097465"/>
              <a:ext cx="4696597" cy="1392403"/>
              <a:chOff x="469223" y="5097465"/>
              <a:chExt cx="4696597" cy="1392403"/>
            </a:xfrm>
          </p:grpSpPr>
          <p:pic>
            <p:nvPicPr>
              <p:cNvPr id="147" name="Google Shape;147;p7"/>
              <p:cNvPicPr preferRelativeResize="0"/>
              <p:nvPr/>
            </p:nvPicPr>
            <p:blipFill rotWithShape="1">
              <a:blip r:embed="rId4">
                <a:alphaModFix/>
              </a:blip>
              <a:srcRect/>
              <a:stretch/>
            </p:blipFill>
            <p:spPr>
              <a:xfrm>
                <a:off x="469223" y="5112284"/>
                <a:ext cx="841230" cy="1377584"/>
              </a:xfrm>
              <a:prstGeom prst="rect">
                <a:avLst/>
              </a:prstGeom>
              <a:noFill/>
              <a:ln>
                <a:noFill/>
              </a:ln>
            </p:spPr>
          </p:pic>
          <p:pic>
            <p:nvPicPr>
              <p:cNvPr id="148" name="Google Shape;148;p7"/>
              <p:cNvPicPr preferRelativeResize="0"/>
              <p:nvPr/>
            </p:nvPicPr>
            <p:blipFill rotWithShape="1">
              <a:blip r:embed="rId4">
                <a:alphaModFix/>
              </a:blip>
              <a:srcRect/>
              <a:stretch/>
            </p:blipFill>
            <p:spPr>
              <a:xfrm>
                <a:off x="1149106" y="5097465"/>
                <a:ext cx="841230" cy="1377584"/>
              </a:xfrm>
              <a:prstGeom prst="rect">
                <a:avLst/>
              </a:prstGeom>
              <a:noFill/>
              <a:ln>
                <a:noFill/>
              </a:ln>
            </p:spPr>
          </p:pic>
          <p:grpSp>
            <p:nvGrpSpPr>
              <p:cNvPr id="149" name="Google Shape;149;p7"/>
              <p:cNvGrpSpPr/>
              <p:nvPr/>
            </p:nvGrpSpPr>
            <p:grpSpPr>
              <a:xfrm>
                <a:off x="4669425" y="5318939"/>
                <a:ext cx="496395" cy="858323"/>
                <a:chOff x="5325662" y="2954666"/>
                <a:chExt cx="496395" cy="858323"/>
              </a:xfrm>
            </p:grpSpPr>
            <p:pic>
              <p:nvPicPr>
                <p:cNvPr id="150" name="Google Shape;150;p7"/>
                <p:cNvPicPr preferRelativeResize="0"/>
                <p:nvPr/>
              </p:nvPicPr>
              <p:blipFill rotWithShape="1">
                <a:blip r:embed="rId6">
                  <a:alphaModFix/>
                </a:blip>
                <a:srcRect/>
                <a:stretch/>
              </p:blipFill>
              <p:spPr>
                <a:xfrm>
                  <a:off x="5325663" y="2954666"/>
                  <a:ext cx="163729" cy="180667"/>
                </a:xfrm>
                <a:prstGeom prst="rect">
                  <a:avLst/>
                </a:prstGeom>
                <a:noFill/>
                <a:ln>
                  <a:noFill/>
                </a:ln>
              </p:spPr>
            </p:pic>
            <p:pic>
              <p:nvPicPr>
                <p:cNvPr id="151" name="Google Shape;151;p7"/>
                <p:cNvPicPr preferRelativeResize="0"/>
                <p:nvPr/>
              </p:nvPicPr>
              <p:blipFill rotWithShape="1">
                <a:blip r:embed="rId6">
                  <a:alphaModFix/>
                </a:blip>
                <a:srcRect/>
                <a:stretch/>
              </p:blipFill>
              <p:spPr>
                <a:xfrm>
                  <a:off x="5325662" y="3179133"/>
                  <a:ext cx="163729" cy="180667"/>
                </a:xfrm>
                <a:prstGeom prst="rect">
                  <a:avLst/>
                </a:prstGeom>
                <a:noFill/>
                <a:ln>
                  <a:noFill/>
                </a:ln>
              </p:spPr>
            </p:pic>
            <p:pic>
              <p:nvPicPr>
                <p:cNvPr id="152" name="Google Shape;152;p7"/>
                <p:cNvPicPr preferRelativeResize="0"/>
                <p:nvPr/>
              </p:nvPicPr>
              <p:blipFill rotWithShape="1">
                <a:blip r:embed="rId6">
                  <a:alphaModFix/>
                </a:blip>
                <a:srcRect/>
                <a:stretch/>
              </p:blipFill>
              <p:spPr>
                <a:xfrm>
                  <a:off x="5658327" y="3179133"/>
                  <a:ext cx="163729" cy="180667"/>
                </a:xfrm>
                <a:prstGeom prst="rect">
                  <a:avLst/>
                </a:prstGeom>
                <a:noFill/>
                <a:ln>
                  <a:noFill/>
                </a:ln>
              </p:spPr>
            </p:pic>
            <p:pic>
              <p:nvPicPr>
                <p:cNvPr id="153" name="Google Shape;153;p7"/>
                <p:cNvPicPr preferRelativeResize="0"/>
                <p:nvPr/>
              </p:nvPicPr>
              <p:blipFill rotWithShape="1">
                <a:blip r:embed="rId6">
                  <a:alphaModFix/>
                </a:blip>
                <a:srcRect/>
                <a:stretch/>
              </p:blipFill>
              <p:spPr>
                <a:xfrm>
                  <a:off x="5325663" y="3407855"/>
                  <a:ext cx="163729" cy="180667"/>
                </a:xfrm>
                <a:prstGeom prst="rect">
                  <a:avLst/>
                </a:prstGeom>
                <a:noFill/>
                <a:ln>
                  <a:noFill/>
                </a:ln>
              </p:spPr>
            </p:pic>
            <p:pic>
              <p:nvPicPr>
                <p:cNvPr id="154" name="Google Shape;154;p7"/>
                <p:cNvPicPr preferRelativeResize="0"/>
                <p:nvPr/>
              </p:nvPicPr>
              <p:blipFill rotWithShape="1">
                <a:blip r:embed="rId6">
                  <a:alphaModFix/>
                </a:blip>
                <a:srcRect/>
                <a:stretch/>
              </p:blipFill>
              <p:spPr>
                <a:xfrm>
                  <a:off x="5658328" y="3407855"/>
                  <a:ext cx="163729" cy="180667"/>
                </a:xfrm>
                <a:prstGeom prst="rect">
                  <a:avLst/>
                </a:prstGeom>
                <a:noFill/>
                <a:ln>
                  <a:noFill/>
                </a:ln>
              </p:spPr>
            </p:pic>
            <p:pic>
              <p:nvPicPr>
                <p:cNvPr id="155" name="Google Shape;155;p7"/>
                <p:cNvPicPr preferRelativeResize="0"/>
                <p:nvPr/>
              </p:nvPicPr>
              <p:blipFill rotWithShape="1">
                <a:blip r:embed="rId6">
                  <a:alphaModFix/>
                </a:blip>
                <a:srcRect/>
                <a:stretch/>
              </p:blipFill>
              <p:spPr>
                <a:xfrm>
                  <a:off x="5325662" y="3632322"/>
                  <a:ext cx="163729" cy="180667"/>
                </a:xfrm>
                <a:prstGeom prst="rect">
                  <a:avLst/>
                </a:prstGeom>
                <a:noFill/>
                <a:ln>
                  <a:noFill/>
                </a:ln>
              </p:spPr>
            </p:pic>
            <p:pic>
              <p:nvPicPr>
                <p:cNvPr id="156" name="Google Shape;156;p7"/>
                <p:cNvPicPr preferRelativeResize="0"/>
                <p:nvPr/>
              </p:nvPicPr>
              <p:blipFill rotWithShape="1">
                <a:blip r:embed="rId6">
                  <a:alphaModFix/>
                </a:blip>
                <a:srcRect/>
                <a:stretch/>
              </p:blipFill>
              <p:spPr>
                <a:xfrm>
                  <a:off x="5658327" y="3632322"/>
                  <a:ext cx="163729" cy="180667"/>
                </a:xfrm>
                <a:prstGeom prst="rect">
                  <a:avLst/>
                </a:prstGeom>
                <a:noFill/>
                <a:ln>
                  <a:noFill/>
                </a:ln>
              </p:spPr>
            </p:pic>
          </p:grpSp>
        </p:grpSp>
      </p:grpSp>
      <p:sp>
        <p:nvSpPr>
          <p:cNvPr id="39" name="TextBox 38">
            <a:extLst>
              <a:ext uri="{FF2B5EF4-FFF2-40B4-BE49-F238E27FC236}">
                <a16:creationId xmlns:a16="http://schemas.microsoft.com/office/drawing/2014/main" id="{B513AFCF-6D05-CF4C-BD32-AFCFBA6BC6C0}"/>
              </a:ext>
            </a:extLst>
          </p:cNvPr>
          <p:cNvSpPr txBox="1"/>
          <p:nvPr/>
        </p:nvSpPr>
        <p:spPr>
          <a:xfrm>
            <a:off x="6006970" y="1774546"/>
            <a:ext cx="6100174" cy="1542602"/>
          </a:xfrm>
          <a:prstGeom prst="rect">
            <a:avLst/>
          </a:prstGeom>
          <a:noFill/>
        </p:spPr>
        <p:txBody>
          <a:bodyPr wrap="square">
            <a:spAutoFit/>
          </a:bodyPr>
          <a:lstStyle/>
          <a:p>
            <a:pPr marL="0" lvl="0" indent="0" algn="l" rtl="0">
              <a:lnSpc>
                <a:spcPct val="150000"/>
              </a:lnSpc>
              <a:spcBef>
                <a:spcPts val="1000"/>
              </a:spcBef>
              <a:spcAft>
                <a:spcPts val="0"/>
              </a:spcAft>
              <a:buClr>
                <a:srgbClr val="222222"/>
              </a:buClr>
              <a:buSzPts val="1800"/>
              <a:buNone/>
            </a:pPr>
            <a:r>
              <a:rPr lang="en-GB" sz="1800" dirty="0">
                <a:latin typeface="Century Gothic" panose="020B0502020202020204" pitchFamily="34" charset="0"/>
              </a:rPr>
              <a:t>There are _____ hundreds, _____ tens and _____ ones.</a:t>
            </a:r>
          </a:p>
          <a:p>
            <a:pPr marL="0" lvl="0" indent="0" algn="l" rtl="0">
              <a:lnSpc>
                <a:spcPct val="150000"/>
              </a:lnSpc>
              <a:spcBef>
                <a:spcPts val="1000"/>
              </a:spcBef>
              <a:spcAft>
                <a:spcPts val="0"/>
              </a:spcAft>
              <a:buClr>
                <a:srgbClr val="222222"/>
              </a:buClr>
              <a:buSzPts val="1800"/>
              <a:buNone/>
            </a:pPr>
            <a:r>
              <a:rPr lang="en-GB" sz="1800" dirty="0">
                <a:latin typeface="Century Gothic" panose="020B0502020202020204" pitchFamily="34" charset="0"/>
              </a:rPr>
              <a:t>The number is _____.</a:t>
            </a:r>
          </a:p>
          <a:p>
            <a:pPr marL="0" lvl="0" indent="0" algn="l" rtl="0">
              <a:lnSpc>
                <a:spcPct val="150000"/>
              </a:lnSpc>
              <a:spcBef>
                <a:spcPts val="1000"/>
              </a:spcBef>
              <a:spcAft>
                <a:spcPts val="0"/>
              </a:spcAft>
              <a:buClr>
                <a:srgbClr val="222222"/>
              </a:buClr>
              <a:buSzPts val="1800"/>
              <a:buNone/>
            </a:pPr>
            <a:r>
              <a:rPr lang="en-GB" sz="1800" dirty="0">
                <a:latin typeface="Century Gothic" panose="020B0502020202020204" pitchFamily="34" charset="0"/>
              </a:rPr>
              <a:t>_____ = _____ + _____ + _____</a:t>
            </a:r>
          </a:p>
        </p:txBody>
      </p:sp>
      <p:sp>
        <p:nvSpPr>
          <p:cNvPr id="40" name="TextBox 39">
            <a:extLst>
              <a:ext uri="{FF2B5EF4-FFF2-40B4-BE49-F238E27FC236}">
                <a16:creationId xmlns:a16="http://schemas.microsoft.com/office/drawing/2014/main" id="{EF06BA5F-0EF4-6349-9FAC-7F78173EFE7C}"/>
              </a:ext>
            </a:extLst>
          </p:cNvPr>
          <p:cNvSpPr txBox="1"/>
          <p:nvPr/>
        </p:nvSpPr>
        <p:spPr>
          <a:xfrm>
            <a:off x="6060431" y="4342255"/>
            <a:ext cx="6100174" cy="1542602"/>
          </a:xfrm>
          <a:prstGeom prst="rect">
            <a:avLst/>
          </a:prstGeom>
          <a:noFill/>
        </p:spPr>
        <p:txBody>
          <a:bodyPr wrap="square">
            <a:spAutoFit/>
          </a:bodyPr>
          <a:lstStyle/>
          <a:p>
            <a:pPr marL="0" lvl="0" indent="0" algn="l" rtl="0">
              <a:lnSpc>
                <a:spcPct val="150000"/>
              </a:lnSpc>
              <a:spcBef>
                <a:spcPts val="1000"/>
              </a:spcBef>
              <a:spcAft>
                <a:spcPts val="0"/>
              </a:spcAft>
              <a:buClr>
                <a:srgbClr val="222222"/>
              </a:buClr>
              <a:buSzPts val="1800"/>
              <a:buNone/>
            </a:pPr>
            <a:r>
              <a:rPr lang="en-GB" sz="1800" dirty="0">
                <a:latin typeface="Century Gothic" panose="020B0502020202020204" pitchFamily="34" charset="0"/>
              </a:rPr>
              <a:t>There are _____ hundreds, _____ tens and _____ ones.</a:t>
            </a:r>
          </a:p>
          <a:p>
            <a:pPr marL="0" lvl="0" indent="0" algn="l" rtl="0">
              <a:lnSpc>
                <a:spcPct val="150000"/>
              </a:lnSpc>
              <a:spcBef>
                <a:spcPts val="1000"/>
              </a:spcBef>
              <a:spcAft>
                <a:spcPts val="0"/>
              </a:spcAft>
              <a:buClr>
                <a:srgbClr val="222222"/>
              </a:buClr>
              <a:buSzPts val="1800"/>
              <a:buNone/>
            </a:pPr>
            <a:r>
              <a:rPr lang="en-GB" sz="1800" dirty="0">
                <a:latin typeface="Century Gothic" panose="020B0502020202020204" pitchFamily="34" charset="0"/>
              </a:rPr>
              <a:t>The number is _____.</a:t>
            </a:r>
          </a:p>
          <a:p>
            <a:pPr marL="0" lvl="0" indent="0" algn="l" rtl="0">
              <a:lnSpc>
                <a:spcPct val="150000"/>
              </a:lnSpc>
              <a:spcBef>
                <a:spcPts val="1000"/>
              </a:spcBef>
              <a:spcAft>
                <a:spcPts val="0"/>
              </a:spcAft>
              <a:buClr>
                <a:srgbClr val="222222"/>
              </a:buClr>
              <a:buSzPts val="1800"/>
              <a:buNone/>
            </a:pPr>
            <a:r>
              <a:rPr lang="en-GB" sz="1800" dirty="0">
                <a:latin typeface="Century Gothic" panose="020B0502020202020204" pitchFamily="34" charset="0"/>
              </a:rPr>
              <a:t>_____ = _____ + _____ + _____</a:t>
            </a:r>
          </a:p>
        </p:txBody>
      </p:sp>
      <p:grpSp>
        <p:nvGrpSpPr>
          <p:cNvPr id="4" name="Group 3">
            <a:extLst>
              <a:ext uri="{FF2B5EF4-FFF2-40B4-BE49-F238E27FC236}">
                <a16:creationId xmlns:a16="http://schemas.microsoft.com/office/drawing/2014/main" id="{BC885EB5-BDD0-764A-97F8-BAD7F8236D3D}"/>
              </a:ext>
            </a:extLst>
          </p:cNvPr>
          <p:cNvGrpSpPr/>
          <p:nvPr/>
        </p:nvGrpSpPr>
        <p:grpSpPr>
          <a:xfrm>
            <a:off x="6035053" y="1795849"/>
            <a:ext cx="5252028" cy="1440919"/>
            <a:chOff x="6035053" y="1795849"/>
            <a:chExt cx="5252028" cy="1440919"/>
          </a:xfrm>
        </p:grpSpPr>
        <p:sp>
          <p:nvSpPr>
            <p:cNvPr id="42" name="TextBox 41">
              <a:extLst>
                <a:ext uri="{FF2B5EF4-FFF2-40B4-BE49-F238E27FC236}">
                  <a16:creationId xmlns:a16="http://schemas.microsoft.com/office/drawing/2014/main" id="{F2CC4C84-9896-9243-BC9F-E032199FE0B6}"/>
                </a:ext>
              </a:extLst>
            </p:cNvPr>
            <p:cNvSpPr txBox="1"/>
            <p:nvPr/>
          </p:nvSpPr>
          <p:spPr>
            <a:xfrm>
              <a:off x="7075154" y="1795849"/>
              <a:ext cx="758412" cy="369332"/>
            </a:xfrm>
            <a:prstGeom prst="rect">
              <a:avLst/>
            </a:prstGeom>
            <a:noFill/>
          </p:spPr>
          <p:txBody>
            <a:bodyPr wrap="square">
              <a:spAutoFit/>
            </a:bodyPr>
            <a:lstStyle/>
            <a:p>
              <a:pPr algn="ctr"/>
              <a:r>
                <a:rPr lang="en-GB" sz="1800" dirty="0">
                  <a:solidFill>
                    <a:srgbClr val="43A047"/>
                  </a:solidFill>
                  <a:latin typeface="Century Gothic"/>
                  <a:ea typeface="Century Gothic"/>
                  <a:cs typeface="Century Gothic"/>
                  <a:sym typeface="Century Gothic"/>
                </a:rPr>
                <a:t>2</a:t>
              </a:r>
              <a:endParaRPr lang="en-GB" sz="1800" dirty="0"/>
            </a:p>
          </p:txBody>
        </p:sp>
        <p:sp>
          <p:nvSpPr>
            <p:cNvPr id="43" name="TextBox 42">
              <a:extLst>
                <a:ext uri="{FF2B5EF4-FFF2-40B4-BE49-F238E27FC236}">
                  <a16:creationId xmlns:a16="http://schemas.microsoft.com/office/drawing/2014/main" id="{9A8DB959-DF09-5947-A31E-2FFCF740850D}"/>
                </a:ext>
              </a:extLst>
            </p:cNvPr>
            <p:cNvSpPr txBox="1"/>
            <p:nvPr/>
          </p:nvSpPr>
          <p:spPr>
            <a:xfrm>
              <a:off x="8901750" y="1795849"/>
              <a:ext cx="758412" cy="369332"/>
            </a:xfrm>
            <a:prstGeom prst="rect">
              <a:avLst/>
            </a:prstGeom>
            <a:noFill/>
          </p:spPr>
          <p:txBody>
            <a:bodyPr wrap="square">
              <a:spAutoFit/>
            </a:bodyPr>
            <a:lstStyle/>
            <a:p>
              <a:pPr algn="ctr"/>
              <a:r>
                <a:rPr lang="en-GB" sz="1800" dirty="0">
                  <a:solidFill>
                    <a:srgbClr val="43A047"/>
                  </a:solidFill>
                  <a:latin typeface="Century Gothic"/>
                  <a:ea typeface="Century Gothic"/>
                  <a:cs typeface="Century Gothic"/>
                  <a:sym typeface="Century Gothic"/>
                </a:rPr>
                <a:t>5</a:t>
              </a:r>
              <a:endParaRPr lang="en-GB" sz="1800" dirty="0"/>
            </a:p>
          </p:txBody>
        </p:sp>
        <p:sp>
          <p:nvSpPr>
            <p:cNvPr id="44" name="TextBox 43">
              <a:extLst>
                <a:ext uri="{FF2B5EF4-FFF2-40B4-BE49-F238E27FC236}">
                  <a16:creationId xmlns:a16="http://schemas.microsoft.com/office/drawing/2014/main" id="{13316C4F-A0F4-9546-B3CC-CBA92011B573}"/>
                </a:ext>
              </a:extLst>
            </p:cNvPr>
            <p:cNvSpPr txBox="1"/>
            <p:nvPr/>
          </p:nvSpPr>
          <p:spPr>
            <a:xfrm>
              <a:off x="10528669" y="1826118"/>
              <a:ext cx="758412" cy="369332"/>
            </a:xfrm>
            <a:prstGeom prst="rect">
              <a:avLst/>
            </a:prstGeom>
            <a:noFill/>
          </p:spPr>
          <p:txBody>
            <a:bodyPr wrap="square">
              <a:spAutoFit/>
            </a:bodyPr>
            <a:lstStyle/>
            <a:p>
              <a:pPr algn="ctr"/>
              <a:r>
                <a:rPr lang="en-GB" sz="1800" dirty="0">
                  <a:solidFill>
                    <a:srgbClr val="43A047"/>
                  </a:solidFill>
                  <a:latin typeface="Century Gothic"/>
                  <a:ea typeface="Century Gothic"/>
                  <a:cs typeface="Century Gothic"/>
                  <a:sym typeface="Century Gothic"/>
                </a:rPr>
                <a:t>8</a:t>
              </a:r>
              <a:endParaRPr lang="en-GB" sz="1800" dirty="0"/>
            </a:p>
          </p:txBody>
        </p:sp>
        <p:sp>
          <p:nvSpPr>
            <p:cNvPr id="45" name="TextBox 44">
              <a:extLst>
                <a:ext uri="{FF2B5EF4-FFF2-40B4-BE49-F238E27FC236}">
                  <a16:creationId xmlns:a16="http://schemas.microsoft.com/office/drawing/2014/main" id="{BCE32688-4555-4745-B14B-D5D61D5250C4}"/>
                </a:ext>
              </a:extLst>
            </p:cNvPr>
            <p:cNvSpPr txBox="1"/>
            <p:nvPr/>
          </p:nvSpPr>
          <p:spPr>
            <a:xfrm>
              <a:off x="7596210" y="2308402"/>
              <a:ext cx="758412" cy="369332"/>
            </a:xfrm>
            <a:prstGeom prst="rect">
              <a:avLst/>
            </a:prstGeom>
            <a:noFill/>
          </p:spPr>
          <p:txBody>
            <a:bodyPr wrap="square">
              <a:spAutoFit/>
            </a:bodyPr>
            <a:lstStyle/>
            <a:p>
              <a:pPr algn="ctr"/>
              <a:r>
                <a:rPr lang="en-GB" sz="1800" dirty="0">
                  <a:solidFill>
                    <a:srgbClr val="43A047"/>
                  </a:solidFill>
                  <a:latin typeface="Century Gothic"/>
                  <a:ea typeface="Century Gothic"/>
                  <a:cs typeface="Century Gothic"/>
                  <a:sym typeface="Century Gothic"/>
                </a:rPr>
                <a:t>258</a:t>
              </a:r>
              <a:endParaRPr lang="en-GB" sz="1800" dirty="0"/>
            </a:p>
          </p:txBody>
        </p:sp>
        <p:sp>
          <p:nvSpPr>
            <p:cNvPr id="46" name="TextBox 45">
              <a:extLst>
                <a:ext uri="{FF2B5EF4-FFF2-40B4-BE49-F238E27FC236}">
                  <a16:creationId xmlns:a16="http://schemas.microsoft.com/office/drawing/2014/main" id="{C8ACF239-C266-464E-9530-E1118B317BDF}"/>
                </a:ext>
              </a:extLst>
            </p:cNvPr>
            <p:cNvSpPr txBox="1"/>
            <p:nvPr/>
          </p:nvSpPr>
          <p:spPr>
            <a:xfrm>
              <a:off x="6035053" y="2865566"/>
              <a:ext cx="758412" cy="369332"/>
            </a:xfrm>
            <a:prstGeom prst="rect">
              <a:avLst/>
            </a:prstGeom>
            <a:noFill/>
          </p:spPr>
          <p:txBody>
            <a:bodyPr wrap="square">
              <a:spAutoFit/>
            </a:bodyPr>
            <a:lstStyle/>
            <a:p>
              <a:pPr algn="ctr"/>
              <a:r>
                <a:rPr lang="en-GB" sz="1800" dirty="0">
                  <a:solidFill>
                    <a:srgbClr val="43A047"/>
                  </a:solidFill>
                  <a:latin typeface="Century Gothic"/>
                  <a:ea typeface="Century Gothic"/>
                  <a:cs typeface="Century Gothic"/>
                  <a:sym typeface="Century Gothic"/>
                </a:rPr>
                <a:t>258</a:t>
              </a:r>
              <a:endParaRPr lang="en-GB" sz="1800" dirty="0"/>
            </a:p>
          </p:txBody>
        </p:sp>
        <p:sp>
          <p:nvSpPr>
            <p:cNvPr id="47" name="TextBox 46">
              <a:extLst>
                <a:ext uri="{FF2B5EF4-FFF2-40B4-BE49-F238E27FC236}">
                  <a16:creationId xmlns:a16="http://schemas.microsoft.com/office/drawing/2014/main" id="{4D74229C-B77A-0342-B45E-0FB87A80B115}"/>
                </a:ext>
              </a:extLst>
            </p:cNvPr>
            <p:cNvSpPr txBox="1"/>
            <p:nvPr/>
          </p:nvSpPr>
          <p:spPr>
            <a:xfrm>
              <a:off x="6879437" y="2867436"/>
              <a:ext cx="758412" cy="369332"/>
            </a:xfrm>
            <a:prstGeom prst="rect">
              <a:avLst/>
            </a:prstGeom>
            <a:noFill/>
          </p:spPr>
          <p:txBody>
            <a:bodyPr wrap="square">
              <a:spAutoFit/>
            </a:bodyPr>
            <a:lstStyle/>
            <a:p>
              <a:pPr algn="ctr"/>
              <a:r>
                <a:rPr lang="en-GB" sz="1800" dirty="0">
                  <a:solidFill>
                    <a:srgbClr val="43A047"/>
                  </a:solidFill>
                  <a:latin typeface="Century Gothic"/>
                  <a:ea typeface="Century Gothic"/>
                  <a:cs typeface="Century Gothic"/>
                  <a:sym typeface="Century Gothic"/>
                </a:rPr>
                <a:t>200</a:t>
              </a:r>
              <a:endParaRPr lang="en-GB" sz="1800" dirty="0"/>
            </a:p>
          </p:txBody>
        </p:sp>
        <p:sp>
          <p:nvSpPr>
            <p:cNvPr id="48" name="TextBox 47">
              <a:extLst>
                <a:ext uri="{FF2B5EF4-FFF2-40B4-BE49-F238E27FC236}">
                  <a16:creationId xmlns:a16="http://schemas.microsoft.com/office/drawing/2014/main" id="{2BDE65E0-A6BC-514B-AB2C-0069809CCE5D}"/>
                </a:ext>
              </a:extLst>
            </p:cNvPr>
            <p:cNvSpPr txBox="1"/>
            <p:nvPr/>
          </p:nvSpPr>
          <p:spPr>
            <a:xfrm>
              <a:off x="7665932" y="2866501"/>
              <a:ext cx="758412" cy="369332"/>
            </a:xfrm>
            <a:prstGeom prst="rect">
              <a:avLst/>
            </a:prstGeom>
            <a:noFill/>
          </p:spPr>
          <p:txBody>
            <a:bodyPr wrap="square">
              <a:spAutoFit/>
            </a:bodyPr>
            <a:lstStyle/>
            <a:p>
              <a:pPr algn="ctr"/>
              <a:r>
                <a:rPr lang="en-GB" sz="1800" dirty="0">
                  <a:solidFill>
                    <a:srgbClr val="43A047"/>
                  </a:solidFill>
                  <a:latin typeface="Century Gothic"/>
                  <a:ea typeface="Century Gothic"/>
                  <a:cs typeface="Century Gothic"/>
                  <a:sym typeface="Century Gothic"/>
                </a:rPr>
                <a:t>50</a:t>
              </a:r>
              <a:endParaRPr lang="en-GB" sz="1800" dirty="0"/>
            </a:p>
          </p:txBody>
        </p:sp>
        <p:sp>
          <p:nvSpPr>
            <p:cNvPr id="49" name="TextBox 48">
              <a:extLst>
                <a:ext uri="{FF2B5EF4-FFF2-40B4-BE49-F238E27FC236}">
                  <a16:creationId xmlns:a16="http://schemas.microsoft.com/office/drawing/2014/main" id="{EE8D01A7-7590-0448-9A17-FD86B4B8E4F8}"/>
                </a:ext>
              </a:extLst>
            </p:cNvPr>
            <p:cNvSpPr txBox="1"/>
            <p:nvPr/>
          </p:nvSpPr>
          <p:spPr>
            <a:xfrm>
              <a:off x="8505623" y="2865566"/>
              <a:ext cx="758412" cy="369332"/>
            </a:xfrm>
            <a:prstGeom prst="rect">
              <a:avLst/>
            </a:prstGeom>
            <a:noFill/>
          </p:spPr>
          <p:txBody>
            <a:bodyPr wrap="square">
              <a:spAutoFit/>
            </a:bodyPr>
            <a:lstStyle/>
            <a:p>
              <a:pPr algn="ctr"/>
              <a:r>
                <a:rPr lang="en-GB" sz="1800" dirty="0">
                  <a:solidFill>
                    <a:srgbClr val="43A047"/>
                  </a:solidFill>
                  <a:latin typeface="Century Gothic"/>
                  <a:ea typeface="Century Gothic"/>
                  <a:cs typeface="Century Gothic"/>
                  <a:sym typeface="Century Gothic"/>
                </a:rPr>
                <a:t>8</a:t>
              </a:r>
              <a:endParaRPr lang="en-GB" sz="1800" dirty="0"/>
            </a:p>
          </p:txBody>
        </p:sp>
      </p:grpSp>
      <p:grpSp>
        <p:nvGrpSpPr>
          <p:cNvPr id="3" name="Group 2">
            <a:extLst>
              <a:ext uri="{FF2B5EF4-FFF2-40B4-BE49-F238E27FC236}">
                <a16:creationId xmlns:a16="http://schemas.microsoft.com/office/drawing/2014/main" id="{C7BBECB2-D2D5-5A44-A4CB-59D8B74A0CC5}"/>
              </a:ext>
            </a:extLst>
          </p:cNvPr>
          <p:cNvGrpSpPr/>
          <p:nvPr/>
        </p:nvGrpSpPr>
        <p:grpSpPr>
          <a:xfrm>
            <a:off x="6129516" y="4356162"/>
            <a:ext cx="5252028" cy="1440919"/>
            <a:chOff x="6129516" y="4356162"/>
            <a:chExt cx="5252028" cy="1440919"/>
          </a:xfrm>
        </p:grpSpPr>
        <p:sp>
          <p:nvSpPr>
            <p:cNvPr id="50" name="TextBox 49">
              <a:extLst>
                <a:ext uri="{FF2B5EF4-FFF2-40B4-BE49-F238E27FC236}">
                  <a16:creationId xmlns:a16="http://schemas.microsoft.com/office/drawing/2014/main" id="{611A1D29-8631-FA40-BFA9-9ADE88719119}"/>
                </a:ext>
              </a:extLst>
            </p:cNvPr>
            <p:cNvSpPr txBox="1"/>
            <p:nvPr/>
          </p:nvSpPr>
          <p:spPr>
            <a:xfrm>
              <a:off x="7169617" y="4356162"/>
              <a:ext cx="758412" cy="369332"/>
            </a:xfrm>
            <a:prstGeom prst="rect">
              <a:avLst/>
            </a:prstGeom>
            <a:noFill/>
          </p:spPr>
          <p:txBody>
            <a:bodyPr wrap="square">
              <a:spAutoFit/>
            </a:bodyPr>
            <a:lstStyle/>
            <a:p>
              <a:pPr algn="ctr"/>
              <a:r>
                <a:rPr lang="en-GB" sz="1800" dirty="0">
                  <a:solidFill>
                    <a:srgbClr val="43A047"/>
                  </a:solidFill>
                  <a:latin typeface="Century Gothic"/>
                  <a:ea typeface="Century Gothic"/>
                  <a:cs typeface="Century Gothic"/>
                  <a:sym typeface="Century Gothic"/>
                </a:rPr>
                <a:t>2</a:t>
              </a:r>
              <a:endParaRPr lang="en-GB" sz="1800" dirty="0"/>
            </a:p>
          </p:txBody>
        </p:sp>
        <p:sp>
          <p:nvSpPr>
            <p:cNvPr id="51" name="TextBox 50">
              <a:extLst>
                <a:ext uri="{FF2B5EF4-FFF2-40B4-BE49-F238E27FC236}">
                  <a16:creationId xmlns:a16="http://schemas.microsoft.com/office/drawing/2014/main" id="{3F4E10AD-16E5-1A41-B9F6-CE11986CCBC0}"/>
                </a:ext>
              </a:extLst>
            </p:cNvPr>
            <p:cNvSpPr txBox="1"/>
            <p:nvPr/>
          </p:nvSpPr>
          <p:spPr>
            <a:xfrm>
              <a:off x="8996213" y="4356162"/>
              <a:ext cx="758412" cy="369332"/>
            </a:xfrm>
            <a:prstGeom prst="rect">
              <a:avLst/>
            </a:prstGeom>
            <a:noFill/>
          </p:spPr>
          <p:txBody>
            <a:bodyPr wrap="square">
              <a:spAutoFit/>
            </a:bodyPr>
            <a:lstStyle/>
            <a:p>
              <a:pPr algn="ctr"/>
              <a:r>
                <a:rPr lang="en-GB" sz="1800" dirty="0">
                  <a:solidFill>
                    <a:srgbClr val="43A047"/>
                  </a:solidFill>
                  <a:latin typeface="Century Gothic"/>
                  <a:ea typeface="Century Gothic"/>
                  <a:cs typeface="Century Gothic"/>
                  <a:sym typeface="Century Gothic"/>
                </a:rPr>
                <a:t>0</a:t>
              </a:r>
              <a:endParaRPr lang="en-GB" sz="1800" dirty="0"/>
            </a:p>
          </p:txBody>
        </p:sp>
        <p:sp>
          <p:nvSpPr>
            <p:cNvPr id="52" name="TextBox 51">
              <a:extLst>
                <a:ext uri="{FF2B5EF4-FFF2-40B4-BE49-F238E27FC236}">
                  <a16:creationId xmlns:a16="http://schemas.microsoft.com/office/drawing/2014/main" id="{C4B98588-2AB6-E248-BF9C-CA158D2D3D6F}"/>
                </a:ext>
              </a:extLst>
            </p:cNvPr>
            <p:cNvSpPr txBox="1"/>
            <p:nvPr/>
          </p:nvSpPr>
          <p:spPr>
            <a:xfrm>
              <a:off x="10623132" y="4386431"/>
              <a:ext cx="758412" cy="369332"/>
            </a:xfrm>
            <a:prstGeom prst="rect">
              <a:avLst/>
            </a:prstGeom>
            <a:noFill/>
          </p:spPr>
          <p:txBody>
            <a:bodyPr wrap="square">
              <a:spAutoFit/>
            </a:bodyPr>
            <a:lstStyle/>
            <a:p>
              <a:pPr algn="ctr"/>
              <a:r>
                <a:rPr lang="en-GB" sz="1800" dirty="0">
                  <a:solidFill>
                    <a:srgbClr val="43A047"/>
                  </a:solidFill>
                  <a:latin typeface="Century Gothic"/>
                  <a:ea typeface="Century Gothic"/>
                  <a:cs typeface="Century Gothic"/>
                  <a:sym typeface="Century Gothic"/>
                </a:rPr>
                <a:t>7</a:t>
              </a:r>
              <a:endParaRPr lang="en-GB" sz="1800" dirty="0"/>
            </a:p>
          </p:txBody>
        </p:sp>
        <p:sp>
          <p:nvSpPr>
            <p:cNvPr id="53" name="TextBox 52">
              <a:extLst>
                <a:ext uri="{FF2B5EF4-FFF2-40B4-BE49-F238E27FC236}">
                  <a16:creationId xmlns:a16="http://schemas.microsoft.com/office/drawing/2014/main" id="{BECC0BD8-049B-3844-8C8C-B06EDF084A9D}"/>
                </a:ext>
              </a:extLst>
            </p:cNvPr>
            <p:cNvSpPr txBox="1"/>
            <p:nvPr/>
          </p:nvSpPr>
          <p:spPr>
            <a:xfrm>
              <a:off x="7690673" y="4868715"/>
              <a:ext cx="758412" cy="369332"/>
            </a:xfrm>
            <a:prstGeom prst="rect">
              <a:avLst/>
            </a:prstGeom>
            <a:noFill/>
          </p:spPr>
          <p:txBody>
            <a:bodyPr wrap="square">
              <a:spAutoFit/>
            </a:bodyPr>
            <a:lstStyle/>
            <a:p>
              <a:pPr algn="ctr"/>
              <a:r>
                <a:rPr lang="en-GB" sz="1800" dirty="0">
                  <a:solidFill>
                    <a:srgbClr val="43A047"/>
                  </a:solidFill>
                  <a:latin typeface="Century Gothic"/>
                  <a:sym typeface="Century Gothic"/>
                </a:rPr>
                <a:t>207</a:t>
              </a:r>
              <a:endParaRPr lang="en-GB" sz="1800" dirty="0"/>
            </a:p>
          </p:txBody>
        </p:sp>
        <p:sp>
          <p:nvSpPr>
            <p:cNvPr id="54" name="TextBox 53">
              <a:extLst>
                <a:ext uri="{FF2B5EF4-FFF2-40B4-BE49-F238E27FC236}">
                  <a16:creationId xmlns:a16="http://schemas.microsoft.com/office/drawing/2014/main" id="{BBF0A93C-6ABA-AB4C-8621-E82124B464F4}"/>
                </a:ext>
              </a:extLst>
            </p:cNvPr>
            <p:cNvSpPr txBox="1"/>
            <p:nvPr/>
          </p:nvSpPr>
          <p:spPr>
            <a:xfrm>
              <a:off x="6129516" y="5425879"/>
              <a:ext cx="758412" cy="369332"/>
            </a:xfrm>
            <a:prstGeom prst="rect">
              <a:avLst/>
            </a:prstGeom>
            <a:noFill/>
          </p:spPr>
          <p:txBody>
            <a:bodyPr wrap="square">
              <a:spAutoFit/>
            </a:bodyPr>
            <a:lstStyle/>
            <a:p>
              <a:pPr algn="ctr"/>
              <a:r>
                <a:rPr lang="en-GB" sz="1800" dirty="0">
                  <a:solidFill>
                    <a:srgbClr val="43A047"/>
                  </a:solidFill>
                  <a:latin typeface="Century Gothic"/>
                  <a:ea typeface="Century Gothic"/>
                  <a:cs typeface="Century Gothic"/>
                  <a:sym typeface="Century Gothic"/>
                </a:rPr>
                <a:t>207</a:t>
              </a:r>
              <a:endParaRPr lang="en-GB" sz="1800" dirty="0"/>
            </a:p>
          </p:txBody>
        </p:sp>
        <p:sp>
          <p:nvSpPr>
            <p:cNvPr id="55" name="TextBox 54">
              <a:extLst>
                <a:ext uri="{FF2B5EF4-FFF2-40B4-BE49-F238E27FC236}">
                  <a16:creationId xmlns:a16="http://schemas.microsoft.com/office/drawing/2014/main" id="{16DDFADA-D50B-4B4B-9B1C-5C2D42C6DCF0}"/>
                </a:ext>
              </a:extLst>
            </p:cNvPr>
            <p:cNvSpPr txBox="1"/>
            <p:nvPr/>
          </p:nvSpPr>
          <p:spPr>
            <a:xfrm>
              <a:off x="6973900" y="5427749"/>
              <a:ext cx="758412" cy="369332"/>
            </a:xfrm>
            <a:prstGeom prst="rect">
              <a:avLst/>
            </a:prstGeom>
            <a:noFill/>
          </p:spPr>
          <p:txBody>
            <a:bodyPr wrap="square">
              <a:spAutoFit/>
            </a:bodyPr>
            <a:lstStyle/>
            <a:p>
              <a:pPr algn="ctr"/>
              <a:r>
                <a:rPr lang="en-GB" sz="1800" dirty="0">
                  <a:solidFill>
                    <a:srgbClr val="43A047"/>
                  </a:solidFill>
                  <a:latin typeface="Century Gothic"/>
                  <a:ea typeface="Century Gothic"/>
                  <a:cs typeface="Century Gothic"/>
                  <a:sym typeface="Century Gothic"/>
                </a:rPr>
                <a:t>200</a:t>
              </a:r>
              <a:endParaRPr lang="en-GB" sz="1800" dirty="0"/>
            </a:p>
          </p:txBody>
        </p:sp>
        <p:sp>
          <p:nvSpPr>
            <p:cNvPr id="56" name="TextBox 55">
              <a:extLst>
                <a:ext uri="{FF2B5EF4-FFF2-40B4-BE49-F238E27FC236}">
                  <a16:creationId xmlns:a16="http://schemas.microsoft.com/office/drawing/2014/main" id="{B0A8AE18-AC0A-1C45-B08B-F116669AD547}"/>
                </a:ext>
              </a:extLst>
            </p:cNvPr>
            <p:cNvSpPr txBox="1"/>
            <p:nvPr/>
          </p:nvSpPr>
          <p:spPr>
            <a:xfrm>
              <a:off x="7760395" y="5426814"/>
              <a:ext cx="758412" cy="369332"/>
            </a:xfrm>
            <a:prstGeom prst="rect">
              <a:avLst/>
            </a:prstGeom>
            <a:noFill/>
          </p:spPr>
          <p:txBody>
            <a:bodyPr wrap="square">
              <a:spAutoFit/>
            </a:bodyPr>
            <a:lstStyle/>
            <a:p>
              <a:pPr algn="ctr"/>
              <a:r>
                <a:rPr lang="en-GB" sz="1800" dirty="0">
                  <a:solidFill>
                    <a:srgbClr val="43A047"/>
                  </a:solidFill>
                  <a:latin typeface="Century Gothic"/>
                  <a:ea typeface="Century Gothic"/>
                  <a:cs typeface="Century Gothic"/>
                  <a:sym typeface="Century Gothic"/>
                </a:rPr>
                <a:t>0</a:t>
              </a:r>
              <a:endParaRPr lang="en-GB" sz="1800" dirty="0"/>
            </a:p>
          </p:txBody>
        </p:sp>
        <p:sp>
          <p:nvSpPr>
            <p:cNvPr id="57" name="TextBox 56">
              <a:extLst>
                <a:ext uri="{FF2B5EF4-FFF2-40B4-BE49-F238E27FC236}">
                  <a16:creationId xmlns:a16="http://schemas.microsoft.com/office/drawing/2014/main" id="{7F62CA73-F0E1-E84E-A52F-47AAEAB25942}"/>
                </a:ext>
              </a:extLst>
            </p:cNvPr>
            <p:cNvSpPr txBox="1"/>
            <p:nvPr/>
          </p:nvSpPr>
          <p:spPr>
            <a:xfrm>
              <a:off x="8600086" y="5425879"/>
              <a:ext cx="758412" cy="369332"/>
            </a:xfrm>
            <a:prstGeom prst="rect">
              <a:avLst/>
            </a:prstGeom>
            <a:noFill/>
          </p:spPr>
          <p:txBody>
            <a:bodyPr wrap="square">
              <a:spAutoFit/>
            </a:bodyPr>
            <a:lstStyle/>
            <a:p>
              <a:pPr algn="ctr"/>
              <a:r>
                <a:rPr lang="en-GB" sz="1800" dirty="0">
                  <a:solidFill>
                    <a:srgbClr val="43A047"/>
                  </a:solidFill>
                  <a:latin typeface="Century Gothic"/>
                  <a:ea typeface="Century Gothic"/>
                  <a:cs typeface="Century Gothic"/>
                  <a:sym typeface="Century Gothic"/>
                </a:rPr>
                <a:t>7</a:t>
              </a:r>
              <a:endParaRPr lang="en-GB" sz="1800" dirty="0"/>
            </a:p>
          </p:txBody>
        </p:sp>
      </p:gr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4"/>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nextCondLst>
                <p:cond evt="onClick" delay="0">
                  <p:tgtEl>
                    <p:spTgt spid="124"/>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8"/>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Follow Me</a:t>
            </a:r>
            <a:endParaRPr/>
          </a:p>
        </p:txBody>
      </p:sp>
      <p:sp>
        <p:nvSpPr>
          <p:cNvPr id="164" name="Google Shape;164;p8"/>
          <p:cNvSpPr txBox="1">
            <a:spLocks noGrp="1"/>
          </p:cNvSpPr>
          <p:nvPr>
            <p:ph type="body" idx="2"/>
          </p:nvPr>
        </p:nvSpPr>
        <p:spPr>
          <a:xfrm>
            <a:off x="263521" y="1077157"/>
            <a:ext cx="11736900" cy="1048765"/>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Clr>
                <a:srgbClr val="222222"/>
              </a:buClr>
              <a:buSzPts val="1800"/>
              <a:buNone/>
            </a:pPr>
            <a:r>
              <a:rPr lang="en-GB" b="1" dirty="0"/>
              <a:t>Who is correct? </a:t>
            </a:r>
          </a:p>
          <a:p>
            <a:pPr marL="0" lvl="0" indent="0" algn="l" rtl="0">
              <a:lnSpc>
                <a:spcPct val="150000"/>
              </a:lnSpc>
              <a:spcBef>
                <a:spcPts val="0"/>
              </a:spcBef>
              <a:spcAft>
                <a:spcPts val="0"/>
              </a:spcAft>
              <a:buClr>
                <a:srgbClr val="222222"/>
              </a:buClr>
              <a:buSzPts val="1800"/>
              <a:buNone/>
            </a:pPr>
            <a:r>
              <a:rPr lang="en-GB" dirty="0"/>
              <a:t>Explain how you know. </a:t>
            </a:r>
            <a:endParaRPr dirty="0"/>
          </a:p>
        </p:txBody>
      </p:sp>
      <p:sp>
        <p:nvSpPr>
          <p:cNvPr id="165" name="Google Shape;165;p8"/>
          <p:cNvSpPr/>
          <p:nvPr/>
        </p:nvSpPr>
        <p:spPr>
          <a:xfrm>
            <a:off x="10669706" y="6163001"/>
            <a:ext cx="1401206" cy="514598"/>
          </a:xfrm>
          <a:prstGeom prst="roundRect">
            <a:avLst>
              <a:gd name="adj" fmla="val 16667"/>
            </a:avLst>
          </a:prstGeom>
          <a:solidFill>
            <a:srgbClr val="2196F3"/>
          </a:solidFill>
          <a:ln w="127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Century Gothic"/>
                <a:ea typeface="Century Gothic"/>
                <a:cs typeface="Century Gothic"/>
                <a:sym typeface="Century Gothic"/>
              </a:rPr>
              <a:t>Answers</a:t>
            </a:r>
            <a:endParaRPr/>
          </a:p>
        </p:txBody>
      </p:sp>
      <p:pic>
        <p:nvPicPr>
          <p:cNvPr id="166" name="Google Shape;166;p8"/>
          <p:cNvPicPr preferRelativeResize="0"/>
          <p:nvPr/>
        </p:nvPicPr>
        <p:blipFill rotWithShape="1">
          <a:blip r:embed="rId3">
            <a:alphaModFix/>
          </a:blip>
          <a:srcRect/>
          <a:stretch/>
        </p:blipFill>
        <p:spPr>
          <a:xfrm>
            <a:off x="631859" y="2354975"/>
            <a:ext cx="1806520" cy="1806512"/>
          </a:xfrm>
          <a:prstGeom prst="rect">
            <a:avLst/>
          </a:prstGeom>
          <a:noFill/>
          <a:ln>
            <a:noFill/>
          </a:ln>
        </p:spPr>
      </p:pic>
      <p:sp>
        <p:nvSpPr>
          <p:cNvPr id="167" name="Google Shape;167;p8"/>
          <p:cNvSpPr/>
          <p:nvPr/>
        </p:nvSpPr>
        <p:spPr>
          <a:xfrm>
            <a:off x="1891055" y="1843770"/>
            <a:ext cx="3944100" cy="882600"/>
          </a:xfrm>
          <a:prstGeom prst="wedgeEllipseCallout">
            <a:avLst>
              <a:gd name="adj1" fmla="val -41147"/>
              <a:gd name="adj2" fmla="val 97029"/>
            </a:avLst>
          </a:prstGeom>
          <a:noFill/>
          <a:ln w="381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50000"/>
              </a:lnSpc>
              <a:spcBef>
                <a:spcPts val="0"/>
              </a:spcBef>
              <a:spcAft>
                <a:spcPts val="0"/>
              </a:spcAft>
              <a:buNone/>
            </a:pPr>
            <a:r>
              <a:rPr lang="en-GB" sz="1800">
                <a:solidFill>
                  <a:srgbClr val="222222"/>
                </a:solidFill>
                <a:latin typeface="Century Gothic"/>
                <a:ea typeface="Century Gothic"/>
                <a:cs typeface="Century Gothic"/>
                <a:sym typeface="Century Gothic"/>
              </a:rPr>
              <a:t>The number is 37</a:t>
            </a:r>
            <a:endParaRPr/>
          </a:p>
        </p:txBody>
      </p:sp>
      <p:grpSp>
        <p:nvGrpSpPr>
          <p:cNvPr id="168" name="Google Shape;168;p8"/>
          <p:cNvGrpSpPr/>
          <p:nvPr/>
        </p:nvGrpSpPr>
        <p:grpSpPr>
          <a:xfrm>
            <a:off x="6204183" y="1462722"/>
            <a:ext cx="5310718" cy="2469719"/>
            <a:chOff x="6242283" y="1958022"/>
            <a:chExt cx="5310718" cy="2469719"/>
          </a:xfrm>
        </p:grpSpPr>
        <p:pic>
          <p:nvPicPr>
            <p:cNvPr id="169" name="Google Shape;169;p8"/>
            <p:cNvPicPr preferRelativeResize="0"/>
            <p:nvPr/>
          </p:nvPicPr>
          <p:blipFill rotWithShape="1">
            <a:blip r:embed="rId4">
              <a:alphaModFix/>
            </a:blip>
            <a:srcRect/>
            <a:stretch/>
          </p:blipFill>
          <p:spPr>
            <a:xfrm>
              <a:off x="9786411" y="2621222"/>
              <a:ext cx="1766590" cy="1806519"/>
            </a:xfrm>
            <a:prstGeom prst="rect">
              <a:avLst/>
            </a:prstGeom>
            <a:noFill/>
            <a:ln>
              <a:noFill/>
            </a:ln>
          </p:spPr>
        </p:pic>
        <p:sp>
          <p:nvSpPr>
            <p:cNvPr id="170" name="Google Shape;170;p8"/>
            <p:cNvSpPr/>
            <p:nvPr/>
          </p:nvSpPr>
          <p:spPr>
            <a:xfrm>
              <a:off x="6242283" y="1958022"/>
              <a:ext cx="3944203" cy="882728"/>
            </a:xfrm>
            <a:prstGeom prst="wedgeEllipseCallout">
              <a:avLst>
                <a:gd name="adj1" fmla="val 39995"/>
                <a:gd name="adj2" fmla="val 65639"/>
              </a:avLst>
            </a:prstGeom>
            <a:noFill/>
            <a:ln w="381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50000"/>
                </a:lnSpc>
                <a:spcBef>
                  <a:spcPts val="0"/>
                </a:spcBef>
                <a:spcAft>
                  <a:spcPts val="0"/>
                </a:spcAft>
                <a:buNone/>
              </a:pPr>
              <a:r>
                <a:rPr lang="en-GB" sz="1800">
                  <a:solidFill>
                    <a:srgbClr val="222222"/>
                  </a:solidFill>
                  <a:latin typeface="Century Gothic"/>
                  <a:ea typeface="Century Gothic"/>
                  <a:cs typeface="Century Gothic"/>
                  <a:sym typeface="Century Gothic"/>
                </a:rPr>
                <a:t>This number is 307</a:t>
              </a:r>
              <a:endParaRPr/>
            </a:p>
          </p:txBody>
        </p:sp>
      </p:grpSp>
      <p:sp>
        <p:nvSpPr>
          <p:cNvPr id="171" name="Google Shape;171;p8"/>
          <p:cNvSpPr txBox="1"/>
          <p:nvPr/>
        </p:nvSpPr>
        <p:spPr>
          <a:xfrm>
            <a:off x="181165" y="5462647"/>
            <a:ext cx="11736887" cy="830400"/>
          </a:xfrm>
          <a:prstGeom prst="rect">
            <a:avLst/>
          </a:prstGeom>
          <a:noFill/>
          <a:ln>
            <a:noFill/>
          </a:ln>
        </p:spPr>
        <p:txBody>
          <a:bodyPr spcFirstLastPara="1" wrap="square" lIns="91425" tIns="91425" rIns="91425" bIns="91425" anchor="t" anchorCtr="0">
            <a:noAutofit/>
          </a:bodyPr>
          <a:lstStyle/>
          <a:p>
            <a:pPr marL="0" marR="0" lvl="0" indent="0" algn="l" rtl="0">
              <a:lnSpc>
                <a:spcPct val="150000"/>
              </a:lnSpc>
              <a:spcBef>
                <a:spcPts val="0"/>
              </a:spcBef>
              <a:spcAft>
                <a:spcPts val="0"/>
              </a:spcAft>
              <a:buNone/>
            </a:pPr>
            <a:r>
              <a:rPr lang="en-GB" sz="1800" dirty="0">
                <a:solidFill>
                  <a:srgbClr val="43A047"/>
                </a:solidFill>
                <a:latin typeface="Century Gothic"/>
                <a:ea typeface="Century Gothic"/>
                <a:cs typeface="Century Gothic"/>
                <a:sym typeface="Century Gothic"/>
              </a:rPr>
              <a:t>The green Mathling is correct. The yellow Mathling has not included the place holder zero in the tens column. The number has 3 hundreds, 0 tens and 7 ones. The number is 307.</a:t>
            </a:r>
            <a:endParaRPr dirty="0"/>
          </a:p>
        </p:txBody>
      </p:sp>
      <p:grpSp>
        <p:nvGrpSpPr>
          <p:cNvPr id="172" name="Google Shape;172;p8"/>
          <p:cNvGrpSpPr/>
          <p:nvPr/>
        </p:nvGrpSpPr>
        <p:grpSpPr>
          <a:xfrm>
            <a:off x="3301046" y="3104703"/>
            <a:ext cx="5589908" cy="2178654"/>
            <a:chOff x="3197077" y="3276153"/>
            <a:chExt cx="5589908" cy="2178654"/>
          </a:xfrm>
        </p:grpSpPr>
        <p:pic>
          <p:nvPicPr>
            <p:cNvPr id="173" name="Google Shape;173;p8" descr="Treemap chart&#10;&#10;Description automatically generated with medium confidence"/>
            <p:cNvPicPr preferRelativeResize="0"/>
            <p:nvPr/>
          </p:nvPicPr>
          <p:blipFill rotWithShape="1">
            <a:blip r:embed="rId5">
              <a:alphaModFix/>
            </a:blip>
            <a:srcRect/>
            <a:stretch/>
          </p:blipFill>
          <p:spPr>
            <a:xfrm>
              <a:off x="3197077" y="3276153"/>
              <a:ext cx="5589908" cy="2178654"/>
            </a:xfrm>
            <a:prstGeom prst="rect">
              <a:avLst/>
            </a:prstGeom>
            <a:noFill/>
            <a:ln>
              <a:noFill/>
            </a:ln>
          </p:spPr>
        </p:pic>
        <p:pic>
          <p:nvPicPr>
            <p:cNvPr id="174" name="Google Shape;174;p8"/>
            <p:cNvPicPr preferRelativeResize="0"/>
            <p:nvPr/>
          </p:nvPicPr>
          <p:blipFill rotWithShape="1">
            <a:blip r:embed="rId6">
              <a:alphaModFix/>
            </a:blip>
            <a:srcRect/>
            <a:stretch/>
          </p:blipFill>
          <p:spPr>
            <a:xfrm>
              <a:off x="3298640" y="3734481"/>
              <a:ext cx="841230" cy="1377584"/>
            </a:xfrm>
            <a:prstGeom prst="rect">
              <a:avLst/>
            </a:prstGeom>
            <a:noFill/>
            <a:ln>
              <a:noFill/>
            </a:ln>
          </p:spPr>
        </p:pic>
        <p:pic>
          <p:nvPicPr>
            <p:cNvPr id="175" name="Google Shape;175;p8"/>
            <p:cNvPicPr preferRelativeResize="0"/>
            <p:nvPr/>
          </p:nvPicPr>
          <p:blipFill rotWithShape="1">
            <a:blip r:embed="rId6">
              <a:alphaModFix/>
            </a:blip>
            <a:srcRect/>
            <a:stretch/>
          </p:blipFill>
          <p:spPr>
            <a:xfrm>
              <a:off x="3687842" y="3894721"/>
              <a:ext cx="841230" cy="1377584"/>
            </a:xfrm>
            <a:prstGeom prst="rect">
              <a:avLst/>
            </a:prstGeom>
            <a:noFill/>
            <a:ln>
              <a:noFill/>
            </a:ln>
          </p:spPr>
        </p:pic>
        <p:grpSp>
          <p:nvGrpSpPr>
            <p:cNvPr id="176" name="Google Shape;176;p8"/>
            <p:cNvGrpSpPr/>
            <p:nvPr/>
          </p:nvGrpSpPr>
          <p:grpSpPr>
            <a:xfrm>
              <a:off x="7501951" y="4196632"/>
              <a:ext cx="496395" cy="858323"/>
              <a:chOff x="5325662" y="2954666"/>
              <a:chExt cx="496395" cy="858323"/>
            </a:xfrm>
          </p:grpSpPr>
          <p:pic>
            <p:nvPicPr>
              <p:cNvPr id="177" name="Google Shape;177;p8"/>
              <p:cNvPicPr preferRelativeResize="0"/>
              <p:nvPr/>
            </p:nvPicPr>
            <p:blipFill rotWithShape="1">
              <a:blip r:embed="rId7">
                <a:alphaModFix/>
              </a:blip>
              <a:srcRect/>
              <a:stretch/>
            </p:blipFill>
            <p:spPr>
              <a:xfrm>
                <a:off x="5325663" y="2954666"/>
                <a:ext cx="163729" cy="180667"/>
              </a:xfrm>
              <a:prstGeom prst="rect">
                <a:avLst/>
              </a:prstGeom>
              <a:noFill/>
              <a:ln>
                <a:noFill/>
              </a:ln>
            </p:spPr>
          </p:pic>
          <p:pic>
            <p:nvPicPr>
              <p:cNvPr id="178" name="Google Shape;178;p8"/>
              <p:cNvPicPr preferRelativeResize="0"/>
              <p:nvPr/>
            </p:nvPicPr>
            <p:blipFill rotWithShape="1">
              <a:blip r:embed="rId7">
                <a:alphaModFix/>
              </a:blip>
              <a:srcRect/>
              <a:stretch/>
            </p:blipFill>
            <p:spPr>
              <a:xfrm>
                <a:off x="5325662" y="3179133"/>
                <a:ext cx="163729" cy="180667"/>
              </a:xfrm>
              <a:prstGeom prst="rect">
                <a:avLst/>
              </a:prstGeom>
              <a:noFill/>
              <a:ln>
                <a:noFill/>
              </a:ln>
            </p:spPr>
          </p:pic>
          <p:pic>
            <p:nvPicPr>
              <p:cNvPr id="179" name="Google Shape;179;p8"/>
              <p:cNvPicPr preferRelativeResize="0"/>
              <p:nvPr/>
            </p:nvPicPr>
            <p:blipFill rotWithShape="1">
              <a:blip r:embed="rId7">
                <a:alphaModFix/>
              </a:blip>
              <a:srcRect/>
              <a:stretch/>
            </p:blipFill>
            <p:spPr>
              <a:xfrm>
                <a:off x="5658327" y="3179133"/>
                <a:ext cx="163729" cy="180667"/>
              </a:xfrm>
              <a:prstGeom prst="rect">
                <a:avLst/>
              </a:prstGeom>
              <a:noFill/>
              <a:ln>
                <a:noFill/>
              </a:ln>
            </p:spPr>
          </p:pic>
          <p:pic>
            <p:nvPicPr>
              <p:cNvPr id="180" name="Google Shape;180;p8"/>
              <p:cNvPicPr preferRelativeResize="0"/>
              <p:nvPr/>
            </p:nvPicPr>
            <p:blipFill rotWithShape="1">
              <a:blip r:embed="rId7">
                <a:alphaModFix/>
              </a:blip>
              <a:srcRect/>
              <a:stretch/>
            </p:blipFill>
            <p:spPr>
              <a:xfrm>
                <a:off x="5325663" y="3407855"/>
                <a:ext cx="163729" cy="180667"/>
              </a:xfrm>
              <a:prstGeom prst="rect">
                <a:avLst/>
              </a:prstGeom>
              <a:noFill/>
              <a:ln>
                <a:noFill/>
              </a:ln>
            </p:spPr>
          </p:pic>
          <p:pic>
            <p:nvPicPr>
              <p:cNvPr id="181" name="Google Shape;181;p8"/>
              <p:cNvPicPr preferRelativeResize="0"/>
              <p:nvPr/>
            </p:nvPicPr>
            <p:blipFill rotWithShape="1">
              <a:blip r:embed="rId7">
                <a:alphaModFix/>
              </a:blip>
              <a:srcRect/>
              <a:stretch/>
            </p:blipFill>
            <p:spPr>
              <a:xfrm>
                <a:off x="5658328" y="3407855"/>
                <a:ext cx="163729" cy="180667"/>
              </a:xfrm>
              <a:prstGeom prst="rect">
                <a:avLst/>
              </a:prstGeom>
              <a:noFill/>
              <a:ln>
                <a:noFill/>
              </a:ln>
            </p:spPr>
          </p:pic>
          <p:pic>
            <p:nvPicPr>
              <p:cNvPr id="182" name="Google Shape;182;p8"/>
              <p:cNvPicPr preferRelativeResize="0"/>
              <p:nvPr/>
            </p:nvPicPr>
            <p:blipFill rotWithShape="1">
              <a:blip r:embed="rId7">
                <a:alphaModFix/>
              </a:blip>
              <a:srcRect/>
              <a:stretch/>
            </p:blipFill>
            <p:spPr>
              <a:xfrm>
                <a:off x="5325662" y="3632322"/>
                <a:ext cx="163729" cy="180667"/>
              </a:xfrm>
              <a:prstGeom prst="rect">
                <a:avLst/>
              </a:prstGeom>
              <a:noFill/>
              <a:ln>
                <a:noFill/>
              </a:ln>
            </p:spPr>
          </p:pic>
          <p:pic>
            <p:nvPicPr>
              <p:cNvPr id="183" name="Google Shape;183;p8"/>
              <p:cNvPicPr preferRelativeResize="0"/>
              <p:nvPr/>
            </p:nvPicPr>
            <p:blipFill rotWithShape="1">
              <a:blip r:embed="rId7">
                <a:alphaModFix/>
              </a:blip>
              <a:srcRect/>
              <a:stretch/>
            </p:blipFill>
            <p:spPr>
              <a:xfrm>
                <a:off x="5658327" y="3632322"/>
                <a:ext cx="163729" cy="180667"/>
              </a:xfrm>
              <a:prstGeom prst="rect">
                <a:avLst/>
              </a:prstGeom>
              <a:noFill/>
              <a:ln>
                <a:noFill/>
              </a:ln>
            </p:spPr>
          </p:pic>
        </p:grpSp>
        <p:pic>
          <p:nvPicPr>
            <p:cNvPr id="184" name="Google Shape;184;p8"/>
            <p:cNvPicPr preferRelativeResize="0"/>
            <p:nvPr/>
          </p:nvPicPr>
          <p:blipFill rotWithShape="1">
            <a:blip r:embed="rId6">
              <a:alphaModFix/>
            </a:blip>
            <a:srcRect/>
            <a:stretch/>
          </p:blipFill>
          <p:spPr>
            <a:xfrm>
              <a:off x="4092248" y="4051375"/>
              <a:ext cx="841230" cy="1377584"/>
            </a:xfrm>
            <a:prstGeom prst="rect">
              <a:avLst/>
            </a:prstGeom>
            <a:noFill/>
            <a:ln>
              <a:noFill/>
            </a:ln>
          </p:spPr>
        </p:pic>
      </p:gr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65"/>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1"/>
                                        </p:tgtEl>
                                        <p:attrNameLst>
                                          <p:attrName>style.visibility</p:attrName>
                                        </p:attrNameLst>
                                      </p:cBhvr>
                                      <p:to>
                                        <p:strVal val="visible"/>
                                      </p:to>
                                    </p:set>
                                    <p:animEffect transition="in" filter="fade">
                                      <p:cBhvr>
                                        <p:cTn id="7" dur="1000"/>
                                        <p:tgtEl>
                                          <p:spTgt spid="171"/>
                                        </p:tgtEl>
                                      </p:cBhvr>
                                    </p:animEffect>
                                  </p:childTnLst>
                                </p:cTn>
                              </p:par>
                            </p:childTnLst>
                          </p:cTn>
                        </p:par>
                      </p:childTnLst>
                    </p:cTn>
                  </p:par>
                </p:childTnLst>
              </p:cTn>
              <p:nextCondLst>
                <p:cond evt="onClick" delay="0">
                  <p:tgtEl>
                    <p:spTgt spid="165"/>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9"/>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Your Turn</a:t>
            </a:r>
            <a:endParaRPr/>
          </a:p>
        </p:txBody>
      </p:sp>
      <p:pic>
        <p:nvPicPr>
          <p:cNvPr id="3" name="Picture 2" descr="Diagram&#10;&#10;Description automatically generated">
            <a:extLst>
              <a:ext uri="{FF2B5EF4-FFF2-40B4-BE49-F238E27FC236}">
                <a16:creationId xmlns:a16="http://schemas.microsoft.com/office/drawing/2014/main" id="{84A115BE-3417-C94F-ADB2-0897427B6568}"/>
              </a:ext>
            </a:extLst>
          </p:cNvPr>
          <p:cNvPicPr>
            <a:picLocks noChangeAspect="1"/>
          </p:cNvPicPr>
          <p:nvPr/>
        </p:nvPicPr>
        <p:blipFill>
          <a:blip r:embed="rId3"/>
          <a:stretch>
            <a:fillRect/>
          </a:stretch>
        </p:blipFill>
        <p:spPr>
          <a:xfrm>
            <a:off x="263524" y="1077157"/>
            <a:ext cx="8016240" cy="4572000"/>
          </a:xfrm>
          <a:prstGeom prst="rect">
            <a:avLst/>
          </a:prstGeom>
          <a:effectLst>
            <a:outerShdw blurRad="50800" dist="38100" dir="2700000" algn="tl" rotWithShape="0">
              <a:prstClr val="black">
                <a:alpha val="40000"/>
              </a:prstClr>
            </a:outerShdw>
          </a:effectLst>
        </p:spPr>
      </p:pic>
    </p:spTree>
  </p:cSld>
  <p:clrMapOvr>
    <a:masterClrMapping/>
  </p:clrMapOvr>
</p:sld>
</file>

<file path=ppt/theme/theme1.xml><?xml version="1.0" encoding="utf-8"?>
<a:theme xmlns:a="http://schemas.openxmlformats.org/drawingml/2006/main" name="Titl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164</TotalTime>
  <Words>2911</Words>
  <Application>Microsoft Macintosh PowerPoint</Application>
  <PresentationFormat>Widescreen</PresentationFormat>
  <Paragraphs>240</Paragraphs>
  <Slides>17</Slides>
  <Notes>17</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17</vt:i4>
      </vt:variant>
    </vt:vector>
  </HeadingPairs>
  <TitlesOfParts>
    <vt:vector size="23" baseType="lpstr">
      <vt:lpstr>Nunito Sans</vt:lpstr>
      <vt:lpstr>Calibri</vt:lpstr>
      <vt:lpstr>Arial</vt:lpstr>
      <vt:lpstr>Century Gothic</vt:lpstr>
      <vt:lpstr>Titles</vt:lpstr>
      <vt:lpstr>Office Theme</vt:lpstr>
      <vt:lpstr>PowerPoint Presentation</vt:lpstr>
      <vt:lpstr>PowerPoint Presentation</vt:lpstr>
      <vt:lpstr>PowerPoint Presentation</vt:lpstr>
      <vt:lpstr>PowerPoint Presentation</vt:lpstr>
      <vt:lpstr>To partition numbers to 1,000 into hundreds, tens and ones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following slides are based on: write numbers to 100 in expanded form</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Hannah Searle</dc:creator>
  <cp:lastModifiedBy>Hannah Searle</cp:lastModifiedBy>
  <cp:revision>5</cp:revision>
  <dcterms:created xsi:type="dcterms:W3CDTF">2022-06-30T10:03:35Z</dcterms:created>
  <dcterms:modified xsi:type="dcterms:W3CDTF">2022-08-24T17:34:24Z</dcterms:modified>
</cp:coreProperties>
</file>