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Nunito Sans" pitchFamily="2" charset="77"/>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iBoWUsAmbRBQWHb8mVxOoK0AZog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D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E9ADD5-3697-44BA-B8B5-5EB7E81BFEC6}">
  <a:tblStyle styleId="{14E9ADD5-3697-44BA-B8B5-5EB7E81BFEC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7007"/>
  </p:normalViewPr>
  <p:slideViewPr>
    <p:cSldViewPr snapToGrid="0" snapToObjects="1">
      <p:cViewPr varScale="1">
        <p:scale>
          <a:sx n="92" d="100"/>
          <a:sy n="92" d="100"/>
        </p:scale>
        <p:origin x="56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GB" b="1" dirty="0"/>
              <a:t>Concrete resources </a:t>
            </a:r>
            <a:r>
              <a:rPr lang="en-GB" dirty="0"/>
              <a:t>– Number lines</a:t>
            </a:r>
            <a:endParaRPr dirty="0"/>
          </a:p>
          <a:p>
            <a:pPr marL="0" lvl="0" indent="0" algn="l" rtl="0">
              <a:spcBef>
                <a:spcPts val="0"/>
              </a:spcBef>
              <a:spcAft>
                <a:spcPts val="0"/>
              </a:spcAft>
              <a:buClr>
                <a:schemeClr val="dk1"/>
              </a:buClr>
              <a:buFont typeface="Arial"/>
              <a:buNone/>
            </a:pPr>
            <a:r>
              <a:rPr lang="en-GB" b="1" dirty="0"/>
              <a:t>Key Questions </a:t>
            </a:r>
            <a:r>
              <a:rPr lang="en-GB" dirty="0"/>
              <a:t>– What is the start point? What is the end point? How many intervals are there? What is each interval worth? How do you know? What is the number line counting up in? How do you know? Where is _____ on the number line? How do you know?</a:t>
            </a:r>
            <a:endParaRPr dirty="0"/>
          </a:p>
          <a:p>
            <a:pPr marL="0" lvl="0" indent="0" algn="l" rtl="0">
              <a:spcBef>
                <a:spcPts val="0"/>
              </a:spcBef>
              <a:spcAft>
                <a:spcPts val="0"/>
              </a:spcAft>
              <a:buClr>
                <a:schemeClr val="dk1"/>
              </a:buClr>
              <a:buFont typeface="Arial"/>
              <a:buNone/>
            </a:pPr>
            <a:r>
              <a:rPr lang="en-GB" b="1" dirty="0"/>
              <a:t>Misconceptions/ Common Errors </a:t>
            </a:r>
            <a:r>
              <a:rPr lang="en-GB" dirty="0"/>
              <a:t>– Pupils may assume that all number lines count in 1s, 10s or 100s starting from zero and hence incorrectly label the divisions.  Pupils may count the number of divisions, rather than the intervals.  Pupils may incorrectly count the number of intervals and therefore label the positions of numbers incorrectly. Pupils may just look at the end point of the number line rather than both the start and end to find the difference.</a:t>
            </a:r>
            <a:endParaRPr dirty="0"/>
          </a:p>
          <a:p>
            <a:pPr marL="0" lvl="0" indent="0" algn="l" rtl="0">
              <a:spcBef>
                <a:spcPts val="0"/>
              </a:spcBef>
              <a:spcAft>
                <a:spcPts val="0"/>
              </a:spcAft>
              <a:buNone/>
            </a:pPr>
            <a:endParaRPr b="1" dirty="0"/>
          </a:p>
        </p:txBody>
      </p:sp>
      <p:sp>
        <p:nvSpPr>
          <p:cNvPr id="242" name="Google Shape;24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68300" lvl="0" indent="-228600" algn="l" rtl="0">
              <a:spcBef>
                <a:spcPts val="0"/>
              </a:spcBef>
              <a:spcAft>
                <a:spcPts val="0"/>
              </a:spcAft>
              <a:buSzPts val="1400"/>
              <a:buAutoNum type="alphaLcParenR"/>
            </a:pPr>
            <a:r>
              <a:rPr lang="en-GB" dirty="0"/>
              <a:t>100 on the first division, 400 on the 4th division, 700 on the 7th division, 900 on the 9th division</a:t>
            </a:r>
          </a:p>
          <a:p>
            <a:pPr marL="368300" lvl="0" indent="-228600" algn="l" rtl="0">
              <a:spcBef>
                <a:spcPts val="0"/>
              </a:spcBef>
              <a:spcAft>
                <a:spcPts val="0"/>
              </a:spcAft>
              <a:buSzPts val="1400"/>
              <a:buAutoNum type="alphaLcParenR"/>
            </a:pPr>
            <a:r>
              <a:rPr lang="en-GB" dirty="0"/>
              <a:t>300, 320, 350</a:t>
            </a:r>
            <a:endParaRPr dirty="0"/>
          </a:p>
        </p:txBody>
      </p:sp>
      <p:sp>
        <p:nvSpPr>
          <p:cNvPr id="290" name="Google Shape;29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Number line</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What do you notice about the number lines? What is similar about them? What is different about them? What is the top number line </a:t>
            </a:r>
            <a:r>
              <a:rPr lang="en-GB" dirty="0"/>
              <a:t>counting up</a:t>
            </a:r>
            <a:r>
              <a:rPr lang="en-GB" sz="1200" b="0" i="0" u="none" strike="noStrike" dirty="0">
                <a:solidFill>
                  <a:schemeClr val="dk1"/>
                </a:solidFill>
                <a:latin typeface="Calibri"/>
                <a:ea typeface="Calibri"/>
                <a:cs typeface="Calibri"/>
                <a:sym typeface="Calibri"/>
              </a:rPr>
              <a:t> in? What is the middle number line counting up in? What is the bottom number line </a:t>
            </a:r>
            <a:r>
              <a:rPr lang="en-GB" dirty="0"/>
              <a:t>counting up in</a:t>
            </a:r>
            <a:r>
              <a:rPr lang="en-GB" sz="1200" b="0" i="0" u="none" strike="noStrike" dirty="0">
                <a:solidFill>
                  <a:schemeClr val="dk1"/>
                </a:solidFill>
                <a:latin typeface="Calibri"/>
                <a:ea typeface="Calibri"/>
                <a:cs typeface="Calibri"/>
                <a:sym typeface="Calibri"/>
              </a:rPr>
              <a:t>? How do you know? After </a:t>
            </a:r>
            <a:r>
              <a:rPr lang="en-GB" dirty="0"/>
              <a:t>5</a:t>
            </a:r>
            <a:r>
              <a:rPr lang="en-GB" sz="1200" b="0" i="0" u="none" strike="noStrike" dirty="0">
                <a:solidFill>
                  <a:schemeClr val="dk1"/>
                </a:solidFill>
                <a:latin typeface="Calibri"/>
                <a:ea typeface="Calibri"/>
                <a:cs typeface="Calibri"/>
                <a:sym typeface="Calibri"/>
              </a:rPr>
              <a:t>00, what is the next multiple on each number line? How do you know? </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The pupils may mark the same place on </a:t>
            </a:r>
            <a:r>
              <a:rPr lang="en-GB" dirty="0"/>
              <a:t>all</a:t>
            </a:r>
            <a:r>
              <a:rPr lang="en-GB" sz="1200" b="0" i="0" u="none" strike="noStrike" dirty="0">
                <a:solidFill>
                  <a:schemeClr val="dk1"/>
                </a:solidFill>
                <a:latin typeface="Calibri"/>
                <a:ea typeface="Calibri"/>
                <a:cs typeface="Calibri"/>
                <a:sym typeface="Calibri"/>
              </a:rPr>
              <a:t> number lines, not understanding that the </a:t>
            </a:r>
            <a:r>
              <a:rPr lang="en-GB" dirty="0"/>
              <a:t>interval</a:t>
            </a:r>
            <a:r>
              <a:rPr lang="en-GB" sz="1200" b="0" i="0" u="none" strike="noStrike" dirty="0">
                <a:solidFill>
                  <a:schemeClr val="dk1"/>
                </a:solidFill>
                <a:latin typeface="Calibri"/>
                <a:ea typeface="Calibri"/>
                <a:cs typeface="Calibri"/>
                <a:sym typeface="Calibri"/>
              </a:rPr>
              <a:t>s are different.</a:t>
            </a:r>
            <a:endParaRPr sz="1200" b="0" i="0" u="none" strike="noStrike" dirty="0">
              <a:solidFill>
                <a:schemeClr val="dk1"/>
              </a:solidFill>
              <a:latin typeface="Calibri"/>
              <a:ea typeface="Calibri"/>
              <a:cs typeface="Calibri"/>
              <a:sym typeface="Calibri"/>
            </a:endParaRPr>
          </a:p>
        </p:txBody>
      </p:sp>
      <p:sp>
        <p:nvSpPr>
          <p:cNvPr id="328" name="Google Shape;32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68300" lvl="0" indent="-228600" algn="l" rtl="0">
              <a:spcBef>
                <a:spcPts val="0"/>
              </a:spcBef>
              <a:spcAft>
                <a:spcPts val="0"/>
              </a:spcAft>
              <a:buSzPts val="1400"/>
              <a:buAutoNum type="alphaLcParenR"/>
            </a:pPr>
            <a:r>
              <a:rPr lang="en-GB" dirty="0"/>
              <a:t>Top number line: Arrow at 3rd division</a:t>
            </a:r>
          </a:p>
          <a:p>
            <a:pPr marL="368300" lvl="0" indent="-228600" algn="l" rtl="0">
              <a:spcBef>
                <a:spcPts val="0"/>
              </a:spcBef>
              <a:spcAft>
                <a:spcPts val="0"/>
              </a:spcAft>
              <a:buSzPts val="1400"/>
              <a:buAutoNum type="alphaLcParenR"/>
            </a:pPr>
            <a:r>
              <a:rPr lang="en-GB" dirty="0"/>
              <a:t>Middle number line: Arrow at 3rd division</a:t>
            </a:r>
          </a:p>
          <a:p>
            <a:pPr marL="368300" lvl="0" indent="-228600" algn="l" rtl="0">
              <a:spcBef>
                <a:spcPts val="0"/>
              </a:spcBef>
              <a:spcAft>
                <a:spcPts val="0"/>
              </a:spcAft>
              <a:buSzPts val="1400"/>
              <a:buAutoNum type="alphaLcParenR"/>
            </a:pPr>
            <a:r>
              <a:rPr lang="en-GB" dirty="0"/>
              <a:t>Bottom number line: Arrow at 8th division</a:t>
            </a:r>
            <a:endParaRPr dirty="0"/>
          </a:p>
        </p:txBody>
      </p:sp>
      <p:sp>
        <p:nvSpPr>
          <p:cNvPr id="374" name="Google Shape;37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i="1" dirty="0">
                <a:solidFill>
                  <a:srgbClr val="43A047"/>
                </a:solidFill>
                <a:latin typeface="Century Gothic"/>
                <a:ea typeface="Century Gothic"/>
                <a:cs typeface="Century Gothic"/>
                <a:sym typeface="Century Gothic"/>
              </a:rPr>
              <a:t>There are lots of possible answers. Here are some possibilities: The first number line could start at 0 and end at 1,000. It might be counting in 100s. The first number line could start at 450 and end at 550. It might be counting in 10s. </a:t>
            </a:r>
          </a:p>
          <a:p>
            <a:pPr marL="0" marR="0" lvl="0" indent="0" algn="l" rtl="0">
              <a:spcBef>
                <a:spcPts val="0"/>
              </a:spcBef>
              <a:spcAft>
                <a:spcPts val="0"/>
              </a:spcAft>
              <a:buNone/>
            </a:pPr>
            <a:r>
              <a:rPr lang="en-GB" b="1" dirty="0"/>
              <a:t>Concrete resources </a:t>
            </a:r>
            <a:r>
              <a:rPr lang="en-GB" dirty="0"/>
              <a:t>– Number line</a:t>
            </a:r>
            <a:endParaRPr dirty="0"/>
          </a:p>
          <a:p>
            <a:pPr marL="0" lvl="0" indent="0" algn="l" rtl="0">
              <a:spcBef>
                <a:spcPts val="0"/>
              </a:spcBef>
              <a:spcAft>
                <a:spcPts val="0"/>
              </a:spcAft>
              <a:buNone/>
            </a:pPr>
            <a:r>
              <a:rPr lang="en-GB" b="1" dirty="0"/>
              <a:t>Key Questions </a:t>
            </a:r>
            <a:r>
              <a:rPr lang="en-GB" dirty="0"/>
              <a:t>– What do you notice about the number lines? What is the same about them? What is different about them? If 500 is in the middle, what could the start and end points be? Is there more than one possible answer? What could each interval be worth? What could the number line be counting up in? If 500 is in near the start of the number line, what could the start and end points be? Is there more than one possible answer? What could each interval be worth? What could the number line be counting up in?</a:t>
            </a:r>
            <a:endParaRPr dirty="0"/>
          </a:p>
          <a:p>
            <a:pPr marL="0" lvl="0" indent="0" algn="l" rtl="0">
              <a:spcBef>
                <a:spcPts val="0"/>
              </a:spcBef>
              <a:spcAft>
                <a:spcPts val="0"/>
              </a:spcAft>
              <a:buClr>
                <a:schemeClr val="dk1"/>
              </a:buClr>
              <a:buFont typeface="Arial"/>
              <a:buNone/>
            </a:pPr>
            <a:r>
              <a:rPr lang="en-GB" b="1" dirty="0"/>
              <a:t>Misconceptions/ Common Errors </a:t>
            </a:r>
            <a:r>
              <a:rPr lang="en-GB" dirty="0"/>
              <a:t>– Pupils may not understand that the intervals can be different. </a:t>
            </a:r>
            <a:endParaRPr dirty="0"/>
          </a:p>
          <a:p>
            <a:pPr marL="0" lvl="0" indent="0" algn="l" rtl="0">
              <a:spcBef>
                <a:spcPts val="0"/>
              </a:spcBef>
              <a:spcAft>
                <a:spcPts val="0"/>
              </a:spcAft>
              <a:buNone/>
            </a:pPr>
            <a:r>
              <a:rPr lang="en-GB" b="1" dirty="0"/>
              <a:t>Extension</a:t>
            </a:r>
            <a:r>
              <a:rPr lang="en-GB" dirty="0"/>
              <a:t> – Create a number line with 500 marked for your partner to work out the start and end points. Think carefully about the size of the interval as the highest number you can put at the end point of your number line is 1,000 for this activity. The lowest number for the start point in this activity is 0.</a:t>
            </a:r>
            <a:endParaRPr b="1" dirty="0"/>
          </a:p>
        </p:txBody>
      </p:sp>
      <p:sp>
        <p:nvSpPr>
          <p:cNvPr id="401" name="Google Shape;40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15" name="Google Shape;41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i="0" u="none" strike="noStrike" dirty="0">
                <a:solidFill>
                  <a:schemeClr val="dk1"/>
                </a:solidFill>
                <a:latin typeface="Calibri"/>
                <a:ea typeface="Calibri"/>
                <a:cs typeface="Calibri"/>
                <a:sym typeface="Calibri"/>
              </a:rPr>
              <a:t>How and when to use these slides </a:t>
            </a:r>
            <a:r>
              <a:rPr lang="en-GB" sz="1200" b="0" i="0" u="none" strike="noStrike" dirty="0">
                <a:solidFill>
                  <a:schemeClr val="dk1"/>
                </a:solidFill>
                <a:latin typeface="Calibri"/>
                <a:ea typeface="Calibri"/>
                <a:cs typeface="Calibri"/>
                <a:sym typeface="Calibri"/>
              </a:rPr>
              <a:t>–</a:t>
            </a:r>
            <a:r>
              <a:rPr lang="en-GB" dirty="0"/>
              <a:t>These slides are based on Year 2 small step </a:t>
            </a:r>
            <a:r>
              <a:rPr lang="en-GB" i="1" dirty="0"/>
              <a:t>10s and 1s on the number line to 100.</a:t>
            </a:r>
            <a:r>
              <a:rPr lang="en-GB" dirty="0"/>
              <a:t> They can be used to support pupils to develop their understanding of place value using number lines that count up in 10s or 1s, working within 100. Encourage pupils to label every division when identifying or finding the position of a number as a method of checking their answers.</a:t>
            </a:r>
            <a:endParaRPr dirty="0"/>
          </a:p>
          <a:p>
            <a:pPr marL="0" lvl="0" indent="0" algn="l" rtl="0">
              <a:spcBef>
                <a:spcPts val="0"/>
              </a:spcBef>
              <a:spcAft>
                <a:spcPts val="0"/>
              </a:spcAft>
              <a:buClr>
                <a:schemeClr val="dk1"/>
              </a:buClr>
              <a:buFont typeface="Arial"/>
              <a:buNone/>
            </a:pPr>
            <a:r>
              <a:rPr lang="en-GB" b="1" dirty="0"/>
              <a:t>Concrete resources </a:t>
            </a:r>
            <a:r>
              <a:rPr lang="en-GB" dirty="0"/>
              <a:t>– Number lines</a:t>
            </a:r>
            <a:endParaRPr dirty="0"/>
          </a:p>
          <a:p>
            <a:pPr marL="0" lvl="0" indent="0" algn="l" rtl="0">
              <a:spcBef>
                <a:spcPts val="0"/>
              </a:spcBef>
              <a:spcAft>
                <a:spcPts val="0"/>
              </a:spcAft>
              <a:buClr>
                <a:schemeClr val="dk1"/>
              </a:buClr>
              <a:buFont typeface="Arial"/>
              <a:buNone/>
            </a:pPr>
            <a:r>
              <a:rPr lang="en-GB" b="1" dirty="0"/>
              <a:t>Key Questions </a:t>
            </a:r>
            <a:r>
              <a:rPr lang="en-GB" dirty="0"/>
              <a:t>– What is the start point? What is the end point? How many intervals are there? What is each interval worth? How do you know? What is the number line counting up in? How do you know? Where is _____ on the number line? How do you know?</a:t>
            </a:r>
            <a:endParaRPr dirty="0"/>
          </a:p>
          <a:p>
            <a:pPr marL="0" lvl="0" indent="0" algn="l" rtl="0">
              <a:spcBef>
                <a:spcPts val="0"/>
              </a:spcBef>
              <a:spcAft>
                <a:spcPts val="0"/>
              </a:spcAft>
              <a:buClr>
                <a:schemeClr val="dk1"/>
              </a:buClr>
              <a:buFont typeface="Arial"/>
              <a:buNone/>
            </a:pPr>
            <a:r>
              <a:rPr lang="en-GB" b="1" dirty="0"/>
              <a:t>Misconceptions/ Common Errors </a:t>
            </a:r>
            <a:r>
              <a:rPr lang="en-GB" dirty="0"/>
              <a:t>– Pupils may assume that all number lines count in 1s  starting from zero and hence incorrectly label the divisions.  Pupils may count the number of divisions, rather than the intervals.  Pupils may incorrectly count the number of intervals and therefore label the positions of numbers incorrectly. Pupils may just look at the end point of the number line rather than both the start and end to find the difference.</a:t>
            </a:r>
            <a:endParaRPr dirty="0"/>
          </a:p>
          <a:p>
            <a:pPr marL="0" lvl="0" indent="0" algn="l" rtl="0">
              <a:spcBef>
                <a:spcPts val="0"/>
              </a:spcBef>
              <a:spcAft>
                <a:spcPts val="0"/>
              </a:spcAft>
              <a:buNone/>
            </a:pPr>
            <a:endParaRPr b="1" dirty="0"/>
          </a:p>
        </p:txBody>
      </p:sp>
      <p:sp>
        <p:nvSpPr>
          <p:cNvPr id="421" name="Google Shape;42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GB" b="1" dirty="0"/>
              <a:t>Concrete resources </a:t>
            </a:r>
            <a:r>
              <a:rPr lang="en-GB" dirty="0"/>
              <a:t>– Number lines</a:t>
            </a:r>
            <a:endParaRPr dirty="0"/>
          </a:p>
          <a:p>
            <a:pPr marL="0" lvl="0" indent="0" algn="l" rtl="0">
              <a:spcBef>
                <a:spcPts val="0"/>
              </a:spcBef>
              <a:spcAft>
                <a:spcPts val="0"/>
              </a:spcAft>
              <a:buClr>
                <a:schemeClr val="dk1"/>
              </a:buClr>
              <a:buFont typeface="Arial"/>
              <a:buNone/>
            </a:pPr>
            <a:r>
              <a:rPr lang="en-GB" b="1" dirty="0"/>
              <a:t>Key Questions </a:t>
            </a:r>
            <a:r>
              <a:rPr lang="en-GB" dirty="0"/>
              <a:t>– What is the start point? What is the end point? How many intervals are there? What is each interval worth? How do you know? What is the number line counting up in? How do you know? What number is the arrow pointing to on the number line? How do you know?</a:t>
            </a:r>
            <a:endParaRPr dirty="0"/>
          </a:p>
          <a:p>
            <a:pPr marL="0" lvl="0" indent="0" algn="l" rtl="0">
              <a:spcBef>
                <a:spcPts val="0"/>
              </a:spcBef>
              <a:spcAft>
                <a:spcPts val="0"/>
              </a:spcAft>
              <a:buNone/>
            </a:pPr>
            <a:r>
              <a:rPr lang="en-GB" b="1" dirty="0"/>
              <a:t>Misconceptions/ Common Errors </a:t>
            </a:r>
            <a:r>
              <a:rPr lang="en-GB" dirty="0"/>
              <a:t>– Pupils may assume that all number lines count in 1s  starting from zero and hence incorrectly label the divisions.  Pupils may count the number of divisions, rather than the intervals.  Pupils may incorrectly count the number of intervals and therefore label the positions of numbers incorrectly. Pupils may just look at the end point of the number line rather than both the start and end to find the difference.</a:t>
            </a:r>
            <a:endParaRPr dirty="0"/>
          </a:p>
          <a:p>
            <a:pPr marL="0" lvl="0" indent="0" algn="l" rtl="0">
              <a:spcBef>
                <a:spcPts val="0"/>
              </a:spcBef>
              <a:spcAft>
                <a:spcPts val="0"/>
              </a:spcAft>
              <a:buNone/>
            </a:pPr>
            <a:r>
              <a:rPr lang="en-GB" b="1" dirty="0"/>
              <a:t>Extension</a:t>
            </a:r>
            <a:r>
              <a:rPr lang="en-GB" dirty="0"/>
              <a:t> – Draw 4 different number lines. You can make them different lengths and you can give them different start points and different end points. The largest number you can choose for your end point is 100. The smallest number you can choose for your start point is 0. Challenge your partner to draw an arrow pointing to 40 on each of your number lines.  Check their answers! Is it possible to draw a number line that sticks to our rules where it is impossible to find 40? Explain your reasoning.</a:t>
            </a:r>
            <a:endParaRPr dirty="0"/>
          </a:p>
        </p:txBody>
      </p:sp>
      <p:sp>
        <p:nvSpPr>
          <p:cNvPr id="482" name="Google Shape;48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Assessment point for the lesson – ask the pupils to vote for the answer they think is correct. </a:t>
            </a:r>
            <a:endParaRPr b="0" dirty="0"/>
          </a:p>
          <a:p>
            <a:pPr marL="0" lvl="0" indent="0" algn="l" rtl="0">
              <a:spcBef>
                <a:spcPts val="0"/>
              </a:spcBef>
              <a:spcAft>
                <a:spcPts val="0"/>
              </a:spcAft>
              <a:buNone/>
            </a:pPr>
            <a:br>
              <a:rPr lang="en-GB" b="0" dirty="0"/>
            </a:br>
            <a:r>
              <a:rPr lang="en-GB" sz="1200" b="0" i="0" u="none" strike="noStrike" dirty="0">
                <a:solidFill>
                  <a:schemeClr val="dk1"/>
                </a:solidFill>
                <a:latin typeface="Calibri"/>
                <a:ea typeface="Calibri"/>
                <a:cs typeface="Calibri"/>
                <a:sym typeface="Calibri"/>
              </a:rPr>
              <a:t>A – The pupil has identified a marked </a:t>
            </a:r>
            <a:r>
              <a:rPr lang="en-GB" dirty="0"/>
              <a:t>division</a:t>
            </a:r>
            <a:r>
              <a:rPr lang="en-GB" sz="1200" b="0" i="0" u="none" strike="noStrike" dirty="0">
                <a:solidFill>
                  <a:schemeClr val="dk1"/>
                </a:solidFill>
                <a:latin typeface="Calibri"/>
                <a:ea typeface="Calibri"/>
                <a:cs typeface="Calibri"/>
                <a:sym typeface="Calibri"/>
              </a:rPr>
              <a:t>.</a:t>
            </a:r>
            <a:endParaRPr b="0" dirty="0"/>
          </a:p>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B – The pupil has identified the first unmarked</a:t>
            </a:r>
            <a:r>
              <a:rPr lang="en-GB" dirty="0"/>
              <a:t> division</a:t>
            </a:r>
            <a:r>
              <a:rPr lang="en-GB" sz="1200" b="0" i="0" u="none" strike="noStrike" dirty="0">
                <a:solidFill>
                  <a:schemeClr val="dk1"/>
                </a:solidFill>
                <a:latin typeface="Calibri"/>
                <a:ea typeface="Calibri"/>
                <a:cs typeface="Calibri"/>
                <a:sym typeface="Calibri"/>
              </a:rPr>
              <a:t>. They may not know how to read a number line.</a:t>
            </a:r>
            <a:endParaRPr dirty="0"/>
          </a:p>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C – Correct answer.</a:t>
            </a:r>
            <a:endParaRPr dirty="0"/>
          </a:p>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D – The pupil has selected the second unmarked interval from the end. They may know the number line is increasing in 100s but not know how apply this knowledge to the number line. </a:t>
            </a:r>
            <a:endParaRPr dirty="0"/>
          </a:p>
          <a:p>
            <a:pPr marL="0" lvl="0" indent="0" algn="l" rtl="0">
              <a:spcBef>
                <a:spcPts val="0"/>
              </a:spcBef>
              <a:spcAft>
                <a:spcPts val="0"/>
              </a:spcAft>
              <a:buNone/>
            </a:pPr>
            <a:endParaRPr dirty="0"/>
          </a:p>
        </p:txBody>
      </p:sp>
      <p:sp>
        <p:nvSpPr>
          <p:cNvPr id="63" name="Google Shape;6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GB" b="1" dirty="0"/>
              <a:t>Concrete resources </a:t>
            </a:r>
            <a:r>
              <a:rPr lang="en-GB" dirty="0"/>
              <a:t>– Number lines</a:t>
            </a:r>
            <a:endParaRPr dirty="0"/>
          </a:p>
          <a:p>
            <a:pPr marL="0" lvl="0" indent="0" algn="l" rtl="0">
              <a:spcBef>
                <a:spcPts val="0"/>
              </a:spcBef>
              <a:spcAft>
                <a:spcPts val="0"/>
              </a:spcAft>
              <a:buClr>
                <a:schemeClr val="dk1"/>
              </a:buClr>
              <a:buFont typeface="Arial"/>
              <a:buNone/>
            </a:pPr>
            <a:r>
              <a:rPr lang="en-GB" b="1" dirty="0"/>
              <a:t>Key Questions </a:t>
            </a:r>
            <a:r>
              <a:rPr lang="en-GB" dirty="0"/>
              <a:t>– What is the start point? What is the end point? How many intervals are there? What is each interval worth? What is the number line counting up in? How do you know? Where would _____ be on the number line? How do you know? What number would be halfway along the number line? How do you know?</a:t>
            </a:r>
            <a:endParaRPr dirty="0"/>
          </a:p>
          <a:p>
            <a:pPr marL="0" lvl="0" indent="0" algn="l" rtl="0">
              <a:spcBef>
                <a:spcPts val="0"/>
              </a:spcBef>
              <a:spcAft>
                <a:spcPts val="0"/>
              </a:spcAft>
              <a:buClr>
                <a:schemeClr val="dk1"/>
              </a:buClr>
              <a:buFont typeface="Arial"/>
              <a:buNone/>
            </a:pPr>
            <a:r>
              <a:rPr lang="en-GB" b="1" dirty="0"/>
              <a:t>Misconceptions/ Common Errors </a:t>
            </a:r>
            <a:r>
              <a:rPr lang="en-GB" dirty="0"/>
              <a:t>– Pupils may assume that all number lines count in 1s, 10s or 100s and hence incorrectly label the divisions.  Pupils may count the number of divisions, rather than the intervals.  Pupils may incorrectly count the number of intervals and therefore label the positions of numbers incorrectly. Pupils may just look at the end point of the number line rather than both the start and end to find the difference.</a:t>
            </a:r>
            <a:endParaRPr dirty="0"/>
          </a:p>
          <a:p>
            <a:pPr marL="0" lvl="0" indent="0" algn="l" rtl="0">
              <a:spcBef>
                <a:spcPts val="0"/>
              </a:spcBef>
              <a:spcAft>
                <a:spcPts val="0"/>
              </a:spcAft>
              <a:buClr>
                <a:schemeClr val="dk1"/>
              </a:buClr>
              <a:buFont typeface="Arial"/>
              <a:buNone/>
            </a:pPr>
            <a:r>
              <a:rPr lang="en-GB" b="1" dirty="0"/>
              <a:t>Further Practice </a:t>
            </a:r>
            <a:r>
              <a:rPr lang="en-GB" dirty="0"/>
              <a:t>– Give more numbers to label on the number line.</a:t>
            </a:r>
            <a:endParaRPr dirty="0"/>
          </a:p>
          <a:p>
            <a:pPr marL="0" marR="0" lvl="0" indent="0" algn="l" rtl="0">
              <a:lnSpc>
                <a:spcPct val="100000"/>
              </a:lnSpc>
              <a:spcBef>
                <a:spcPts val="0"/>
              </a:spcBef>
              <a:spcAft>
                <a:spcPts val="0"/>
              </a:spcAft>
              <a:buClr>
                <a:srgbClr val="000000"/>
              </a:buClr>
              <a:buSzPts val="1200"/>
              <a:buFont typeface="Arial"/>
              <a:buNone/>
            </a:pPr>
            <a:endParaRPr b="1" dirty="0">
              <a:solidFill>
                <a:srgbClr val="000000"/>
              </a:solidFill>
              <a:latin typeface="Arial"/>
              <a:ea typeface="Arial"/>
              <a:cs typeface="Arial"/>
              <a:sym typeface="Arial"/>
            </a:endParaRPr>
          </a:p>
        </p:txBody>
      </p:sp>
      <p:sp>
        <p:nvSpPr>
          <p:cNvPr id="87" name="Google Shape;8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Number lines</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a:t>
            </a:r>
            <a:r>
              <a:rPr lang="en-GB" dirty="0"/>
              <a:t>What is the start point? What is the end point? How many intervals are there? What is each interval worth? How do you know? What is the number line counting up in? How do you know?</a:t>
            </a:r>
            <a:endParaRPr dirty="0"/>
          </a:p>
          <a:p>
            <a:pPr marL="0" lvl="0" indent="0" algn="l" rtl="0">
              <a:spcBef>
                <a:spcPts val="0"/>
              </a:spcBef>
              <a:spcAft>
                <a:spcPts val="0"/>
              </a:spcAft>
              <a:buClr>
                <a:schemeClr val="dk1"/>
              </a:buClr>
              <a:buFont typeface="Arial"/>
              <a:buNone/>
            </a:pPr>
            <a:r>
              <a:rPr lang="en-GB" b="1" dirty="0"/>
              <a:t>Misconceptions/ Common Errors </a:t>
            </a:r>
            <a:r>
              <a:rPr lang="en-GB" dirty="0"/>
              <a:t>– Pupils may assume that all number lines count in 1s, 10s or 100s and hence incorrectly label the divisions.  Pupils may count the number of divisions, rather than the intervals.  Pupils may incorrectly count the number of intervals and therefore label the positions of numbers incorrectly. Pupils may just look at the end point of the number line rather than both the start and end to find the difference.</a:t>
            </a:r>
            <a:endParaRPr dirty="0"/>
          </a:p>
          <a:p>
            <a:pPr marL="0" lvl="0" indent="0" algn="l" rtl="0">
              <a:spcBef>
                <a:spcPts val="0"/>
              </a:spcBef>
              <a:spcAft>
                <a:spcPts val="0"/>
              </a:spcAft>
              <a:buNone/>
            </a:pPr>
            <a:r>
              <a:rPr lang="en-GB" b="1" dirty="0"/>
              <a:t>Extension </a:t>
            </a:r>
            <a:r>
              <a:rPr lang="en-GB" dirty="0"/>
              <a:t>– What number would be halfway along the number line? How do you know? Would this be the same number for both number lines? How do you know?</a:t>
            </a:r>
            <a:endParaRPr dirty="0"/>
          </a:p>
          <a:p>
            <a:pPr marL="0" lvl="0" indent="0" algn="l" rtl="0">
              <a:spcBef>
                <a:spcPts val="0"/>
              </a:spcBef>
              <a:spcAft>
                <a:spcPts val="0"/>
              </a:spcAft>
              <a:buNone/>
            </a:pPr>
            <a:endParaRPr dirty="0"/>
          </a:p>
        </p:txBody>
      </p:sp>
      <p:sp>
        <p:nvSpPr>
          <p:cNvPr id="108" name="Google Shape;10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GB" b="1" dirty="0"/>
              <a:t>Concrete resources </a:t>
            </a:r>
            <a:r>
              <a:rPr lang="en-GB" dirty="0"/>
              <a:t>– Number lines</a:t>
            </a:r>
            <a:endParaRPr dirty="0"/>
          </a:p>
          <a:p>
            <a:pPr marL="0" lvl="0" indent="0" algn="l" rtl="0">
              <a:spcBef>
                <a:spcPts val="0"/>
              </a:spcBef>
              <a:spcAft>
                <a:spcPts val="0"/>
              </a:spcAft>
              <a:buClr>
                <a:schemeClr val="dk1"/>
              </a:buClr>
              <a:buFont typeface="Arial"/>
              <a:buNone/>
            </a:pPr>
            <a:r>
              <a:rPr lang="en-GB" b="1" dirty="0"/>
              <a:t>Key Questions </a:t>
            </a:r>
            <a:r>
              <a:rPr lang="en-GB" dirty="0"/>
              <a:t>– What is the start point? What is the end point? How many intervals are there? What is each interval worth? How do you know? What is the number line counting up in? How do you know? </a:t>
            </a:r>
            <a:r>
              <a:rPr lang="en-GB" i="1" dirty="0"/>
              <a:t>Go through the sentence stems from the previous slide if pupils are struggling to understand. </a:t>
            </a:r>
            <a:endParaRPr dirty="0"/>
          </a:p>
          <a:p>
            <a:pPr marL="0" lvl="0" indent="0" algn="l" rtl="0">
              <a:spcBef>
                <a:spcPts val="0"/>
              </a:spcBef>
              <a:spcAft>
                <a:spcPts val="0"/>
              </a:spcAft>
              <a:buClr>
                <a:schemeClr val="dk1"/>
              </a:buClr>
              <a:buFont typeface="Arial"/>
              <a:buNone/>
            </a:pPr>
            <a:r>
              <a:rPr lang="en-GB" b="1" dirty="0"/>
              <a:t>Misconceptions/ Common Errors </a:t>
            </a:r>
            <a:r>
              <a:rPr lang="en-GB" dirty="0"/>
              <a:t>– Pupils may assume that all number lines count in 1s, 10s or 100s and hence incorrectly label the divisions.  Pupils may count the number of divisions, rather than the intervals.  Pupils may incorrectly count the number of intervals and therefore label the positions of numbers incorrectly. Pupils may just look at the end point of the number line rather than both the start and end to find the difference.</a:t>
            </a:r>
            <a:endParaRPr dirty="0"/>
          </a:p>
          <a:p>
            <a:pPr marL="0" lvl="0" indent="0" algn="l" rtl="0">
              <a:spcBef>
                <a:spcPts val="0"/>
              </a:spcBef>
              <a:spcAft>
                <a:spcPts val="0"/>
              </a:spcAft>
              <a:buClr>
                <a:schemeClr val="dk1"/>
              </a:buClr>
              <a:buFont typeface="Arial"/>
              <a:buNone/>
            </a:pPr>
            <a:r>
              <a:rPr lang="en-GB" b="1" dirty="0"/>
              <a:t>Extension </a:t>
            </a:r>
            <a:r>
              <a:rPr lang="en-GB" dirty="0"/>
              <a:t>– What number would be halfway along each number line? How do you know? </a:t>
            </a:r>
            <a:endParaRPr b="1" dirty="0"/>
          </a:p>
        </p:txBody>
      </p:sp>
      <p:sp>
        <p:nvSpPr>
          <p:cNvPr id="141" name="Google Shape;14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Font typeface="+mj-lt"/>
              <a:buAutoNum type="alphaLcParenR"/>
            </a:pPr>
            <a:r>
              <a:rPr lang="en-GB" b="0" dirty="0"/>
              <a:t>(300), 400, 500, (600), 700, 800</a:t>
            </a:r>
          </a:p>
          <a:p>
            <a:pPr marL="457200" lvl="0" indent="-317500" algn="l" rtl="0">
              <a:spcBef>
                <a:spcPts val="0"/>
              </a:spcBef>
              <a:spcAft>
                <a:spcPts val="0"/>
              </a:spcAft>
              <a:buSzPts val="1400"/>
              <a:buAutoNum type="alphaLcParenR"/>
            </a:pPr>
            <a:r>
              <a:rPr lang="en-GB" b="0" dirty="0"/>
              <a:t>0, 100, (200), (300), 400, 500, 600, (700), 800, (900), 1,000</a:t>
            </a:r>
          </a:p>
          <a:p>
            <a:pPr marL="457200" lvl="0" indent="-317500" algn="l" rtl="0">
              <a:spcBef>
                <a:spcPts val="0"/>
              </a:spcBef>
              <a:spcAft>
                <a:spcPts val="0"/>
              </a:spcAft>
              <a:buSzPts val="1400"/>
              <a:buAutoNum type="alphaLcParenR"/>
            </a:pPr>
            <a:r>
              <a:rPr lang="en-GB" b="0" dirty="0"/>
              <a:t>(300), 400, 500, (600), 700, 800, 900, 1,000</a:t>
            </a:r>
            <a:endParaRPr dirty="0">
              <a:solidFill>
                <a:srgbClr val="222222"/>
              </a:solidFill>
            </a:endParaRPr>
          </a:p>
          <a:p>
            <a:pPr marL="457200" lvl="0" indent="0" algn="l" rtl="0">
              <a:spcBef>
                <a:spcPts val="0"/>
              </a:spcBef>
              <a:spcAft>
                <a:spcPts val="0"/>
              </a:spcAft>
              <a:buNone/>
            </a:pPr>
            <a:endParaRPr b="1" dirty="0"/>
          </a:p>
        </p:txBody>
      </p:sp>
      <p:sp>
        <p:nvSpPr>
          <p:cNvPr id="203" name="Google Shape;20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cSld name="Main">
    <p:spTree>
      <p:nvGrpSpPr>
        <p:cNvPr id="1" name="Shape 11"/>
        <p:cNvGrpSpPr/>
        <p:nvPr/>
      </p:nvGrpSpPr>
      <p:grpSpPr>
        <a:xfrm>
          <a:off x="0" y="0"/>
          <a:ext cx="0" cy="0"/>
          <a:chOff x="0" y="0"/>
          <a:chExt cx="0" cy="0"/>
        </a:xfrm>
      </p:grpSpPr>
      <p:sp>
        <p:nvSpPr>
          <p:cNvPr id="12" name="Google Shape;12;p19"/>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body" idx="3"/>
          </p:nvPr>
        </p:nvSpPr>
        <p:spPr>
          <a:xfrm>
            <a:off x="1880392" y="4574330"/>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19"/>
          <p:cNvSpPr txBox="1"/>
          <p:nvPr/>
        </p:nvSpPr>
        <p:spPr>
          <a:xfrm>
            <a:off x="1880392" y="1620279"/>
            <a:ext cx="843121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0" i="0" u="none" strike="noStrike" cap="none">
                <a:solidFill>
                  <a:schemeClr val="dk1"/>
                </a:solidFill>
                <a:latin typeface="Century Gothic"/>
                <a:ea typeface="Century Gothic"/>
                <a:cs typeface="Century Gothic"/>
                <a:sym typeface="Century Gothic"/>
              </a:rPr>
              <a:t>Ready-to-go Lesson Slides</a:t>
            </a:r>
            <a:endParaRPr/>
          </a:p>
        </p:txBody>
      </p:sp>
      <p:pic>
        <p:nvPicPr>
          <p:cNvPr id="16" name="Google Shape;16;p19" descr="Logo&#10;&#10;Description automatically generated with medium confidence"/>
          <p:cNvPicPr preferRelativeResize="0"/>
          <p:nvPr/>
        </p:nvPicPr>
        <p:blipFill rotWithShape="1">
          <a:blip r:embed="rId2">
            <a:alphaModFix/>
          </a:blip>
          <a:srcRect/>
          <a:stretch/>
        </p:blipFill>
        <p:spPr>
          <a:xfrm>
            <a:off x="113012" y="6346950"/>
            <a:ext cx="1757220" cy="4094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arning Objective">
  <p:cSld name="Learning Objective">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lvl1pPr marR="0" lvl="0" algn="ctr" rtl="0">
              <a:lnSpc>
                <a:spcPct val="15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24"/>
          <p:cNvSpPr txBox="1"/>
          <p:nvPr/>
        </p:nvSpPr>
        <p:spPr>
          <a:xfrm>
            <a:off x="838200" y="1802122"/>
            <a:ext cx="10515600" cy="64419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3200"/>
              <a:buFont typeface="Calibri"/>
              <a:buNone/>
            </a:pPr>
            <a:r>
              <a:rPr lang="en-GB" sz="3200">
                <a:solidFill>
                  <a:srgbClr val="0277BD"/>
                </a:solidFill>
                <a:latin typeface="Calibri"/>
                <a:ea typeface="Calibri"/>
                <a:cs typeface="Calibri"/>
                <a:sym typeface="Calibri"/>
              </a:rPr>
              <a:t>Today we are learning</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pport Slide">
  <p:cSld name="Support Slide">
    <p:spTree>
      <p:nvGrpSpPr>
        <p:cNvPr id="1" name="Shape 20"/>
        <p:cNvGrpSpPr/>
        <p:nvPr/>
      </p:nvGrpSpPr>
      <p:grpSpPr>
        <a:xfrm>
          <a:off x="0" y="0"/>
          <a:ext cx="0" cy="0"/>
          <a:chOff x="0" y="0"/>
          <a:chExt cx="0" cy="0"/>
        </a:xfrm>
      </p:grpSpPr>
      <p:sp>
        <p:nvSpPr>
          <p:cNvPr id="21" name="Google Shape;21;p2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5"/>
          <p:cNvSpPr txBox="1"/>
          <p:nvPr/>
        </p:nvSpPr>
        <p:spPr>
          <a:xfrm>
            <a:off x="838200" y="1802122"/>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4400"/>
              <a:buFont typeface="Calibri"/>
              <a:buNone/>
            </a:pPr>
            <a:r>
              <a:rPr lang="en-GB" sz="4400">
                <a:solidFill>
                  <a:srgbClr val="0277BD"/>
                </a:solidFill>
                <a:latin typeface="Calibri"/>
                <a:ea typeface="Calibri"/>
                <a:cs typeface="Calibri"/>
                <a:sym typeface="Calibri"/>
              </a:rPr>
              <a:t>Support Slides</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mmary">
  <p:cSld name="Summary">
    <p:spTree>
      <p:nvGrpSpPr>
        <p:cNvPr id="1" name="Shape 2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eneral Layout">
  <p:cSld name="General Layout">
    <p:spTree>
      <p:nvGrpSpPr>
        <p:cNvPr id="1" name="Shape 29"/>
        <p:cNvGrpSpPr/>
        <p:nvPr/>
      </p:nvGrpSpPr>
      <p:grpSpPr>
        <a:xfrm>
          <a:off x="0" y="0"/>
          <a:ext cx="0" cy="0"/>
          <a:chOff x="0" y="0"/>
          <a:chExt cx="0" cy="0"/>
        </a:xfrm>
      </p:grpSpPr>
      <p:sp>
        <p:nvSpPr>
          <p:cNvPr id="30" name="Google Shape;30;p2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0277BD"/>
              </a:buClr>
              <a:buSzPts val="1600"/>
              <a:buNone/>
              <a:defRPr sz="1600" b="0">
                <a:solidFill>
                  <a:srgbClr val="0277BD"/>
                </a:solidFill>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2"/>
          <p:cNvSpPr txBox="1">
            <a:spLocks noGrp="1"/>
          </p:cNvSpPr>
          <p:nvPr>
            <p:ph type="body" idx="2"/>
          </p:nvPr>
        </p:nvSpPr>
        <p:spPr>
          <a:xfrm>
            <a:off x="263046" y="1176338"/>
            <a:ext cx="11736887" cy="5248275"/>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gnostic Questions">
  <p:cSld name="Diagnostic Questions">
    <p:spTree>
      <p:nvGrpSpPr>
        <p:cNvPr id="1" name="Shape 32"/>
        <p:cNvGrpSpPr/>
        <p:nvPr/>
      </p:nvGrpSpPr>
      <p:grpSpPr>
        <a:xfrm>
          <a:off x="0" y="0"/>
          <a:ext cx="0" cy="0"/>
          <a:chOff x="0" y="0"/>
          <a:chExt cx="0" cy="0"/>
        </a:xfrm>
      </p:grpSpPr>
      <p:sp>
        <p:nvSpPr>
          <p:cNvPr id="33" name="Google Shape;33;p23"/>
          <p:cNvSpPr txBox="1">
            <a:spLocks noGrp="1"/>
          </p:cNvSpPr>
          <p:nvPr>
            <p:ph type="body" idx="1"/>
          </p:nvPr>
        </p:nvSpPr>
        <p:spPr>
          <a:xfrm>
            <a:off x="263047" y="1293813"/>
            <a:ext cx="11736887" cy="1722519"/>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228600" algn="l">
              <a:lnSpc>
                <a:spcPct val="150000"/>
              </a:lnSpc>
              <a:spcBef>
                <a:spcPts val="500"/>
              </a:spcBef>
              <a:spcAft>
                <a:spcPts val="0"/>
              </a:spcAft>
              <a:buClr>
                <a:srgbClr val="222222"/>
              </a:buClr>
              <a:buSzPts val="1600"/>
              <a:buNone/>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3"/>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3"/>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3"/>
          <p:cNvSpPr txBox="1"/>
          <p:nvPr/>
        </p:nvSpPr>
        <p:spPr>
          <a:xfrm>
            <a:off x="263047" y="663047"/>
            <a:ext cx="314797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0" i="0" u="none" strike="noStrike" cap="none">
                <a:solidFill>
                  <a:srgbClr val="0277BD"/>
                </a:solidFill>
                <a:latin typeface="Century Gothic"/>
                <a:ea typeface="Century Gothic"/>
                <a:cs typeface="Century Gothic"/>
                <a:sym typeface="Century Gothic"/>
              </a:rPr>
              <a:t>Diagnostic Question</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9"/>
        <p:cNvGrpSpPr/>
        <p:nvPr/>
      </p:nvGrpSpPr>
      <p:grpSpPr>
        <a:xfrm>
          <a:off x="0" y="0"/>
          <a:ext cx="0" cy="0"/>
          <a:chOff x="0" y="0"/>
          <a:chExt cx="0" cy="0"/>
        </a:xfrm>
      </p:grpSpPr>
      <p:pic>
        <p:nvPicPr>
          <p:cNvPr id="10" name="Google Shape;10;p18" descr="A picture containing text, gauge&#10;&#10;Description automatically generated"/>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23"/>
        <p:cNvGrpSpPr/>
        <p:nvPr/>
      </p:nvGrpSpPr>
      <p:grpSpPr>
        <a:xfrm>
          <a:off x="0" y="0"/>
          <a:ext cx="0" cy="0"/>
          <a:chOff x="0" y="0"/>
          <a:chExt cx="0" cy="0"/>
        </a:xfrm>
      </p:grpSpPr>
      <p:pic>
        <p:nvPicPr>
          <p:cNvPr id="24" name="Google Shape;24;p20"/>
          <p:cNvPicPr preferRelativeResize="0"/>
          <p:nvPr/>
        </p:nvPicPr>
        <p:blipFill rotWithShape="1">
          <a:blip r:embed="rId5">
            <a:alphaModFix/>
          </a:blip>
          <a:srcRect/>
          <a:stretch/>
        </p:blipFill>
        <p:spPr>
          <a:xfrm>
            <a:off x="0" y="0"/>
            <a:ext cx="12192000" cy="406400"/>
          </a:xfrm>
          <a:prstGeom prst="rect">
            <a:avLst/>
          </a:prstGeom>
          <a:noFill/>
          <a:ln>
            <a:noFill/>
          </a:ln>
        </p:spPr>
      </p:pic>
      <p:sp>
        <p:nvSpPr>
          <p:cNvPr id="25" name="Google Shape;25;p20"/>
          <p:cNvSpPr txBox="1">
            <a:spLocks noGrp="1"/>
          </p:cNvSpPr>
          <p:nvPr>
            <p:ph type="body" idx="1"/>
          </p:nvPr>
        </p:nvSpPr>
        <p:spPr>
          <a:xfrm>
            <a:off x="263047" y="1077238"/>
            <a:ext cx="11736887" cy="509972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222222"/>
              </a:buClr>
              <a:buSzPts val="1800"/>
              <a:buFont typeface="Arial"/>
              <a:buNone/>
              <a:defRPr sz="1800" b="0" i="0" u="none" strike="noStrike" cap="none">
                <a:solidFill>
                  <a:srgbClr val="222222"/>
                </a:solidFill>
                <a:latin typeface="Century Gothic"/>
                <a:ea typeface="Century Gothic"/>
                <a:cs typeface="Century Gothic"/>
                <a:sym typeface="Century Gothic"/>
              </a:defRPr>
            </a:lvl1pPr>
            <a:lvl2pPr marL="914400" marR="0" lvl="1" indent="-330200" algn="l" rtl="0">
              <a:lnSpc>
                <a:spcPct val="150000"/>
              </a:lnSpc>
              <a:spcBef>
                <a:spcPts val="500"/>
              </a:spcBef>
              <a:spcAft>
                <a:spcPts val="0"/>
              </a:spcAft>
              <a:buClr>
                <a:srgbClr val="222222"/>
              </a:buClr>
              <a:buSzPts val="1600"/>
              <a:buFont typeface="Arial"/>
              <a:buChar char="•"/>
              <a:defRPr sz="1600" b="0" i="0" u="none" strike="noStrike" cap="none">
                <a:solidFill>
                  <a:srgbClr val="222222"/>
                </a:solidFill>
                <a:latin typeface="Century Gothic"/>
                <a:ea typeface="Century Gothic"/>
                <a:cs typeface="Century Gothic"/>
                <a:sym typeface="Century Gothic"/>
              </a:defRPr>
            </a:lvl2pPr>
            <a:lvl3pPr marL="1371600" marR="0" lvl="2" indent="-317500" algn="l" rtl="0">
              <a:lnSpc>
                <a:spcPct val="150000"/>
              </a:lnSpc>
              <a:spcBef>
                <a:spcPts val="500"/>
              </a:spcBef>
              <a:spcAft>
                <a:spcPts val="0"/>
              </a:spcAft>
              <a:buClr>
                <a:srgbClr val="222222"/>
              </a:buClr>
              <a:buSzPts val="1400"/>
              <a:buFont typeface="Arial"/>
              <a:buChar char="•"/>
              <a:defRPr sz="1400" b="0" i="0" u="none" strike="noStrike" cap="none">
                <a:solidFill>
                  <a:srgbClr val="222222"/>
                </a:solidFill>
                <a:latin typeface="Century Gothic"/>
                <a:ea typeface="Century Gothic"/>
                <a:cs typeface="Century Gothic"/>
                <a:sym typeface="Century Gothic"/>
              </a:defRPr>
            </a:lvl3pPr>
            <a:lvl4pPr marL="1828800" marR="0" lvl="3"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4pPr>
            <a:lvl5pPr marL="2286000" marR="0" lvl="4"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p:nvPr/>
        </p:nvSpPr>
        <p:spPr>
          <a:xfrm>
            <a:off x="263046" y="34941"/>
            <a:ext cx="1127977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277BD"/>
              </a:buClr>
              <a:buSzPts val="2000"/>
              <a:buFont typeface="Century Gothic"/>
              <a:buNone/>
            </a:pPr>
            <a:r>
              <a:rPr lang="en-GB" sz="2000" b="0" i="0" u="none" strike="noStrike" cap="none">
                <a:solidFill>
                  <a:srgbClr val="0277BD"/>
                </a:solidFill>
                <a:latin typeface="Century Gothic"/>
                <a:ea typeface="Century Gothic"/>
                <a:cs typeface="Century Gothic"/>
                <a:sym typeface="Century Gothic"/>
              </a:rPr>
              <a:t>To understand how to use a number line up to 1,000</a:t>
            </a:r>
            <a:endParaRPr/>
          </a:p>
        </p:txBody>
      </p:sp>
      <p:pic>
        <p:nvPicPr>
          <p:cNvPr id="27" name="Google Shape;27;p20"/>
          <p:cNvPicPr preferRelativeResize="0"/>
          <p:nvPr/>
        </p:nvPicPr>
        <p:blipFill rotWithShape="1">
          <a:blip r:embed="rId6">
            <a:alphaModFix/>
          </a:blip>
          <a:srcRect/>
          <a:stretch/>
        </p:blipFill>
        <p:spPr>
          <a:xfrm>
            <a:off x="83127" y="6638306"/>
            <a:ext cx="2137830" cy="18084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1"/>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Year 3</a:t>
            </a:r>
            <a:endParaRPr/>
          </a:p>
        </p:txBody>
      </p:sp>
      <p:sp>
        <p:nvSpPr>
          <p:cNvPr id="44" name="Google Shape;44;p1"/>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Place Value</a:t>
            </a:r>
            <a:endParaRPr/>
          </a:p>
        </p:txBody>
      </p:sp>
      <p:sp>
        <p:nvSpPr>
          <p:cNvPr id="45" name="Google Shape;45;p1"/>
          <p:cNvSpPr txBox="1">
            <a:spLocks noGrp="1"/>
          </p:cNvSpPr>
          <p:nvPr>
            <p:ph type="body" idx="3"/>
          </p:nvPr>
        </p:nvSpPr>
        <p:spPr>
          <a:xfrm>
            <a:off x="1880393" y="4574330"/>
            <a:ext cx="8431213" cy="58719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None/>
            </a:pPr>
            <a:r>
              <a:rPr lang="en-GB" dirty="0"/>
              <a:t>To understand how to use a number line up to 1,000</a:t>
            </a: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0"/>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245" name="Google Shape;245;p10"/>
          <p:cNvSpPr txBox="1">
            <a:spLocks noGrp="1"/>
          </p:cNvSpPr>
          <p:nvPr>
            <p:ph type="body" idx="2"/>
          </p:nvPr>
        </p:nvSpPr>
        <p:spPr>
          <a:xfrm>
            <a:off x="263050" y="1176386"/>
            <a:ext cx="11736900" cy="634293"/>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Draw an arrow to show where each number belongs on the number line.</a:t>
            </a:r>
            <a:endParaRPr b="1" dirty="0"/>
          </a:p>
        </p:txBody>
      </p:sp>
      <p:sp>
        <p:nvSpPr>
          <p:cNvPr id="246" name="Google Shape;246;p10"/>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247" name="Google Shape;247;p10"/>
          <p:cNvGrpSpPr/>
          <p:nvPr/>
        </p:nvGrpSpPr>
        <p:grpSpPr>
          <a:xfrm>
            <a:off x="1489165" y="2892864"/>
            <a:ext cx="8868294" cy="714327"/>
            <a:chOff x="1489103" y="2602589"/>
            <a:chExt cx="8868294" cy="714327"/>
          </a:xfrm>
        </p:grpSpPr>
        <p:pic>
          <p:nvPicPr>
            <p:cNvPr id="248" name="Google Shape;248;p10"/>
            <p:cNvPicPr preferRelativeResize="0"/>
            <p:nvPr/>
          </p:nvPicPr>
          <p:blipFill rotWithShape="1">
            <a:blip r:embed="rId3">
              <a:alphaModFix/>
            </a:blip>
            <a:srcRect/>
            <a:stretch/>
          </p:blipFill>
          <p:spPr>
            <a:xfrm>
              <a:off x="1821382" y="2602589"/>
              <a:ext cx="8536014" cy="249030"/>
            </a:xfrm>
            <a:prstGeom prst="rect">
              <a:avLst/>
            </a:prstGeom>
            <a:noFill/>
            <a:ln>
              <a:noFill/>
            </a:ln>
          </p:spPr>
        </p:pic>
        <p:sp>
          <p:nvSpPr>
            <p:cNvPr id="249" name="Google Shape;249;p10"/>
            <p:cNvSpPr txBox="1"/>
            <p:nvPr/>
          </p:nvSpPr>
          <p:spPr>
            <a:xfrm>
              <a:off x="1489103" y="2855215"/>
              <a:ext cx="699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0</a:t>
              </a:r>
              <a:endParaRPr sz="1800" b="0" i="0" u="none" strike="noStrike" cap="none">
                <a:solidFill>
                  <a:srgbClr val="000000"/>
                </a:solidFill>
                <a:latin typeface="Century Gothic"/>
                <a:ea typeface="Century Gothic"/>
                <a:cs typeface="Century Gothic"/>
                <a:sym typeface="Century Gothic"/>
              </a:endParaRPr>
            </a:p>
          </p:txBody>
        </p:sp>
        <p:sp>
          <p:nvSpPr>
            <p:cNvPr id="250" name="Google Shape;250;p10"/>
            <p:cNvSpPr txBox="1"/>
            <p:nvPr/>
          </p:nvSpPr>
          <p:spPr>
            <a:xfrm>
              <a:off x="4050018" y="2851617"/>
              <a:ext cx="699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300</a:t>
              </a:r>
              <a:endParaRPr sz="1800" b="0" i="0" u="none" strike="noStrike" cap="none">
                <a:solidFill>
                  <a:srgbClr val="000000"/>
                </a:solidFill>
                <a:latin typeface="Century Gothic"/>
                <a:ea typeface="Century Gothic"/>
                <a:cs typeface="Century Gothic"/>
                <a:sym typeface="Century Gothic"/>
              </a:endParaRPr>
            </a:p>
          </p:txBody>
        </p:sp>
        <p:sp>
          <p:nvSpPr>
            <p:cNvPr id="251" name="Google Shape;251;p10"/>
            <p:cNvSpPr txBox="1"/>
            <p:nvPr/>
          </p:nvSpPr>
          <p:spPr>
            <a:xfrm>
              <a:off x="5768771" y="2851617"/>
              <a:ext cx="699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500</a:t>
              </a:r>
              <a:endParaRPr sz="1800" b="0" i="0" u="none" strike="noStrike" cap="none">
                <a:solidFill>
                  <a:srgbClr val="000000"/>
                </a:solidFill>
                <a:latin typeface="Century Gothic"/>
                <a:ea typeface="Century Gothic"/>
                <a:cs typeface="Century Gothic"/>
                <a:sym typeface="Century Gothic"/>
              </a:endParaRPr>
            </a:p>
          </p:txBody>
        </p:sp>
        <p:sp>
          <p:nvSpPr>
            <p:cNvPr id="252" name="Google Shape;252;p10"/>
            <p:cNvSpPr txBox="1"/>
            <p:nvPr/>
          </p:nvSpPr>
          <p:spPr>
            <a:xfrm>
              <a:off x="6620253" y="2851617"/>
              <a:ext cx="699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600</a:t>
              </a:r>
              <a:endParaRPr sz="1800" b="0" i="0" u="none" strike="noStrike" cap="none">
                <a:solidFill>
                  <a:srgbClr val="000000"/>
                </a:solidFill>
                <a:latin typeface="Century Gothic"/>
                <a:ea typeface="Century Gothic"/>
                <a:cs typeface="Century Gothic"/>
                <a:sym typeface="Century Gothic"/>
              </a:endParaRPr>
            </a:p>
          </p:txBody>
        </p:sp>
        <p:sp>
          <p:nvSpPr>
            <p:cNvPr id="253" name="Google Shape;253;p10"/>
            <p:cNvSpPr txBox="1"/>
            <p:nvPr/>
          </p:nvSpPr>
          <p:spPr>
            <a:xfrm>
              <a:off x="8323217" y="2851617"/>
              <a:ext cx="699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800</a:t>
              </a:r>
              <a:endParaRPr sz="1800" b="0" i="0" u="none" strike="noStrike" cap="none">
                <a:solidFill>
                  <a:srgbClr val="000000"/>
                </a:solidFill>
                <a:latin typeface="Century Gothic"/>
                <a:ea typeface="Century Gothic"/>
                <a:cs typeface="Century Gothic"/>
                <a:sym typeface="Century Gothic"/>
              </a:endParaRPr>
            </a:p>
          </p:txBody>
        </p:sp>
      </p:grpSp>
      <p:grpSp>
        <p:nvGrpSpPr>
          <p:cNvPr id="254" name="Google Shape;254;p10"/>
          <p:cNvGrpSpPr/>
          <p:nvPr/>
        </p:nvGrpSpPr>
        <p:grpSpPr>
          <a:xfrm>
            <a:off x="3500625" y="1814275"/>
            <a:ext cx="5190738" cy="461700"/>
            <a:chOff x="3495525" y="1886850"/>
            <a:chExt cx="5190738" cy="461700"/>
          </a:xfrm>
        </p:grpSpPr>
        <p:sp>
          <p:nvSpPr>
            <p:cNvPr id="255" name="Google Shape;255;p10"/>
            <p:cNvSpPr/>
            <p:nvPr/>
          </p:nvSpPr>
          <p:spPr>
            <a:xfrm>
              <a:off x="3495525" y="1886850"/>
              <a:ext cx="907200" cy="461700"/>
            </a:xfrm>
            <a:prstGeom prst="roundRect">
              <a:avLst>
                <a:gd name="adj" fmla="val 16667"/>
              </a:avLst>
            </a:prstGeom>
            <a:solidFill>
              <a:srgbClr val="CCD4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200</a:t>
              </a:r>
              <a:endParaRPr sz="1800">
                <a:latin typeface="Century Gothic"/>
                <a:ea typeface="Century Gothic"/>
                <a:cs typeface="Century Gothic"/>
                <a:sym typeface="Century Gothic"/>
              </a:endParaRPr>
            </a:p>
          </p:txBody>
        </p:sp>
        <p:sp>
          <p:nvSpPr>
            <p:cNvPr id="256" name="Google Shape;256;p10"/>
            <p:cNvSpPr/>
            <p:nvPr/>
          </p:nvSpPr>
          <p:spPr>
            <a:xfrm>
              <a:off x="4923363" y="1886850"/>
              <a:ext cx="907200" cy="461700"/>
            </a:xfrm>
            <a:prstGeom prst="roundRect">
              <a:avLst>
                <a:gd name="adj" fmla="val 16667"/>
              </a:avLst>
            </a:prstGeom>
            <a:solidFill>
              <a:srgbClr val="CCD4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400</a:t>
              </a:r>
              <a:endParaRPr sz="1800">
                <a:latin typeface="Century Gothic"/>
                <a:ea typeface="Century Gothic"/>
                <a:cs typeface="Century Gothic"/>
                <a:sym typeface="Century Gothic"/>
              </a:endParaRPr>
            </a:p>
          </p:txBody>
        </p:sp>
        <p:sp>
          <p:nvSpPr>
            <p:cNvPr id="257" name="Google Shape;257;p10"/>
            <p:cNvSpPr/>
            <p:nvPr/>
          </p:nvSpPr>
          <p:spPr>
            <a:xfrm>
              <a:off x="6351213" y="1886850"/>
              <a:ext cx="907200" cy="461700"/>
            </a:xfrm>
            <a:prstGeom prst="roundRect">
              <a:avLst>
                <a:gd name="adj" fmla="val 16667"/>
              </a:avLst>
            </a:prstGeom>
            <a:solidFill>
              <a:srgbClr val="CCD4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700</a:t>
              </a:r>
              <a:endParaRPr sz="1800">
                <a:latin typeface="Century Gothic"/>
                <a:ea typeface="Century Gothic"/>
                <a:cs typeface="Century Gothic"/>
                <a:sym typeface="Century Gothic"/>
              </a:endParaRPr>
            </a:p>
          </p:txBody>
        </p:sp>
        <p:sp>
          <p:nvSpPr>
            <p:cNvPr id="258" name="Google Shape;258;p10"/>
            <p:cNvSpPr/>
            <p:nvPr/>
          </p:nvSpPr>
          <p:spPr>
            <a:xfrm>
              <a:off x="7779063" y="1886850"/>
              <a:ext cx="907200" cy="461700"/>
            </a:xfrm>
            <a:prstGeom prst="roundRect">
              <a:avLst>
                <a:gd name="adj" fmla="val 16667"/>
              </a:avLst>
            </a:prstGeom>
            <a:solidFill>
              <a:srgbClr val="CCD4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1,000</a:t>
              </a:r>
              <a:endParaRPr sz="1800">
                <a:latin typeface="Century Gothic"/>
                <a:ea typeface="Century Gothic"/>
                <a:cs typeface="Century Gothic"/>
                <a:sym typeface="Century Gothic"/>
              </a:endParaRPr>
            </a:p>
          </p:txBody>
        </p:sp>
      </p:grpSp>
      <p:grpSp>
        <p:nvGrpSpPr>
          <p:cNvPr id="259" name="Google Shape;259;p10"/>
          <p:cNvGrpSpPr/>
          <p:nvPr/>
        </p:nvGrpSpPr>
        <p:grpSpPr>
          <a:xfrm>
            <a:off x="1361172" y="2275975"/>
            <a:ext cx="9540664" cy="3823425"/>
            <a:chOff x="1361172" y="2275975"/>
            <a:chExt cx="9540664" cy="3823425"/>
          </a:xfrm>
        </p:grpSpPr>
        <p:grpSp>
          <p:nvGrpSpPr>
            <p:cNvPr id="260" name="Google Shape;260;p10"/>
            <p:cNvGrpSpPr/>
            <p:nvPr/>
          </p:nvGrpSpPr>
          <p:grpSpPr>
            <a:xfrm>
              <a:off x="2340647" y="3141892"/>
              <a:ext cx="8433179" cy="461701"/>
              <a:chOff x="2340584" y="2851617"/>
              <a:chExt cx="8433179" cy="461701"/>
            </a:xfrm>
          </p:grpSpPr>
          <p:sp>
            <p:nvSpPr>
              <p:cNvPr id="261" name="Google Shape;261;p10"/>
              <p:cNvSpPr txBox="1"/>
              <p:nvPr/>
            </p:nvSpPr>
            <p:spPr>
              <a:xfrm>
                <a:off x="9873764" y="2851617"/>
                <a:ext cx="900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1,000</a:t>
                </a:r>
                <a:endParaRPr sz="1800" b="0" i="0" u="none" strike="noStrike" cap="none">
                  <a:solidFill>
                    <a:srgbClr val="43A047"/>
                  </a:solidFill>
                  <a:latin typeface="Century Gothic"/>
                  <a:ea typeface="Century Gothic"/>
                  <a:cs typeface="Century Gothic"/>
                  <a:sym typeface="Century Gothic"/>
                </a:endParaRPr>
              </a:p>
            </p:txBody>
          </p:sp>
          <p:grpSp>
            <p:nvGrpSpPr>
              <p:cNvPr id="262" name="Google Shape;262;p10"/>
              <p:cNvGrpSpPr/>
              <p:nvPr/>
            </p:nvGrpSpPr>
            <p:grpSpPr>
              <a:xfrm>
                <a:off x="2340584" y="2851617"/>
                <a:ext cx="7533114" cy="461700"/>
                <a:chOff x="2340584" y="2851617"/>
                <a:chExt cx="7533114" cy="461700"/>
              </a:xfrm>
            </p:grpSpPr>
            <p:sp>
              <p:nvSpPr>
                <p:cNvPr id="263" name="Google Shape;263;p10"/>
                <p:cNvSpPr txBox="1"/>
                <p:nvPr/>
              </p:nvSpPr>
              <p:spPr>
                <a:xfrm>
                  <a:off x="2340584" y="2851617"/>
                  <a:ext cx="699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100</a:t>
                  </a:r>
                  <a:endParaRPr sz="1800" b="0" i="0" u="none" strike="noStrike" cap="none">
                    <a:solidFill>
                      <a:srgbClr val="43A047"/>
                    </a:solidFill>
                    <a:latin typeface="Century Gothic"/>
                    <a:ea typeface="Century Gothic"/>
                    <a:cs typeface="Century Gothic"/>
                    <a:sym typeface="Century Gothic"/>
                  </a:endParaRPr>
                </a:p>
              </p:txBody>
            </p:sp>
            <p:sp>
              <p:nvSpPr>
                <p:cNvPr id="264" name="Google Shape;264;p10"/>
                <p:cNvSpPr txBox="1"/>
                <p:nvPr/>
              </p:nvSpPr>
              <p:spPr>
                <a:xfrm>
                  <a:off x="3211428" y="2851617"/>
                  <a:ext cx="699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rgbClr val="43A047"/>
                      </a:solidFill>
                      <a:latin typeface="Century Gothic"/>
                      <a:ea typeface="Century Gothic"/>
                      <a:cs typeface="Century Gothic"/>
                      <a:sym typeface="Century Gothic"/>
                    </a:rPr>
                    <a:t>200</a:t>
                  </a:r>
                  <a:endParaRPr sz="1800" b="0" i="0" u="none" strike="noStrike" cap="none" dirty="0">
                    <a:solidFill>
                      <a:srgbClr val="43A047"/>
                    </a:solidFill>
                    <a:latin typeface="Century Gothic"/>
                    <a:ea typeface="Century Gothic"/>
                    <a:cs typeface="Century Gothic"/>
                    <a:sym typeface="Century Gothic"/>
                  </a:endParaRPr>
                </a:p>
              </p:txBody>
            </p:sp>
            <p:sp>
              <p:nvSpPr>
                <p:cNvPr id="265" name="Google Shape;265;p10"/>
                <p:cNvSpPr txBox="1"/>
                <p:nvPr/>
              </p:nvSpPr>
              <p:spPr>
                <a:xfrm>
                  <a:off x="4888608" y="2851617"/>
                  <a:ext cx="699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400</a:t>
                  </a:r>
                  <a:endParaRPr sz="1800" b="0" i="0" u="none" strike="noStrike" cap="none">
                    <a:solidFill>
                      <a:srgbClr val="43A047"/>
                    </a:solidFill>
                    <a:latin typeface="Century Gothic"/>
                    <a:ea typeface="Century Gothic"/>
                    <a:cs typeface="Century Gothic"/>
                    <a:sym typeface="Century Gothic"/>
                  </a:endParaRPr>
                </a:p>
              </p:txBody>
            </p:sp>
            <p:sp>
              <p:nvSpPr>
                <p:cNvPr id="266" name="Google Shape;266;p10"/>
                <p:cNvSpPr txBox="1"/>
                <p:nvPr/>
              </p:nvSpPr>
              <p:spPr>
                <a:xfrm>
                  <a:off x="7471735" y="2851617"/>
                  <a:ext cx="699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700</a:t>
                  </a:r>
                  <a:endParaRPr sz="1800" b="0" i="0" u="none" strike="noStrike" cap="none">
                    <a:solidFill>
                      <a:srgbClr val="43A047"/>
                    </a:solidFill>
                    <a:latin typeface="Century Gothic"/>
                    <a:ea typeface="Century Gothic"/>
                    <a:cs typeface="Century Gothic"/>
                    <a:sym typeface="Century Gothic"/>
                  </a:endParaRPr>
                </a:p>
              </p:txBody>
            </p:sp>
            <p:sp>
              <p:nvSpPr>
                <p:cNvPr id="267" name="Google Shape;267;p10"/>
                <p:cNvSpPr txBox="1"/>
                <p:nvPr/>
              </p:nvSpPr>
              <p:spPr>
                <a:xfrm>
                  <a:off x="9174698" y="2851617"/>
                  <a:ext cx="699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900</a:t>
                  </a:r>
                  <a:endParaRPr sz="1800" b="0" i="0" u="none" strike="noStrike" cap="none">
                    <a:solidFill>
                      <a:srgbClr val="43A047"/>
                    </a:solidFill>
                    <a:latin typeface="Century Gothic"/>
                    <a:ea typeface="Century Gothic"/>
                    <a:cs typeface="Century Gothic"/>
                    <a:sym typeface="Century Gothic"/>
                  </a:endParaRPr>
                </a:p>
              </p:txBody>
            </p:sp>
          </p:grpSp>
        </p:grpSp>
        <p:grpSp>
          <p:nvGrpSpPr>
            <p:cNvPr id="268" name="Google Shape;268;p10"/>
            <p:cNvGrpSpPr/>
            <p:nvPr/>
          </p:nvGrpSpPr>
          <p:grpSpPr>
            <a:xfrm>
              <a:off x="3548025" y="2275975"/>
              <a:ext cx="6805638" cy="651000"/>
              <a:chOff x="3548025" y="2275975"/>
              <a:chExt cx="6805638" cy="651000"/>
            </a:xfrm>
          </p:grpSpPr>
          <p:cxnSp>
            <p:nvCxnSpPr>
              <p:cNvPr id="269" name="Google Shape;269;p10"/>
              <p:cNvCxnSpPr>
                <a:stCxn id="255" idx="2"/>
              </p:cNvCxnSpPr>
              <p:nvPr/>
            </p:nvCxnSpPr>
            <p:spPr>
              <a:xfrm flipH="1">
                <a:off x="3548025" y="2275975"/>
                <a:ext cx="406200" cy="624300"/>
              </a:xfrm>
              <a:prstGeom prst="straightConnector1">
                <a:avLst/>
              </a:prstGeom>
              <a:noFill/>
              <a:ln w="28575" cap="flat" cmpd="sng">
                <a:solidFill>
                  <a:srgbClr val="43A047"/>
                </a:solidFill>
                <a:prstDash val="solid"/>
                <a:round/>
                <a:headEnd type="none" w="med" len="med"/>
                <a:tailEnd type="triangle" w="med" len="med"/>
              </a:ln>
            </p:spPr>
          </p:cxnSp>
          <p:cxnSp>
            <p:nvCxnSpPr>
              <p:cNvPr id="270" name="Google Shape;270;p10"/>
              <p:cNvCxnSpPr>
                <a:stCxn id="256" idx="2"/>
              </p:cNvCxnSpPr>
              <p:nvPr/>
            </p:nvCxnSpPr>
            <p:spPr>
              <a:xfrm flipH="1">
                <a:off x="5237163" y="2275975"/>
                <a:ext cx="144900" cy="639000"/>
              </a:xfrm>
              <a:prstGeom prst="straightConnector1">
                <a:avLst/>
              </a:prstGeom>
              <a:noFill/>
              <a:ln w="28575" cap="flat" cmpd="sng">
                <a:solidFill>
                  <a:srgbClr val="43A047"/>
                </a:solidFill>
                <a:prstDash val="solid"/>
                <a:round/>
                <a:headEnd type="none" w="med" len="med"/>
                <a:tailEnd type="triangle" w="med" len="med"/>
              </a:ln>
            </p:spPr>
          </p:cxnSp>
          <p:cxnSp>
            <p:nvCxnSpPr>
              <p:cNvPr id="271" name="Google Shape;271;p10"/>
              <p:cNvCxnSpPr>
                <a:stCxn id="257" idx="2"/>
              </p:cNvCxnSpPr>
              <p:nvPr/>
            </p:nvCxnSpPr>
            <p:spPr>
              <a:xfrm>
                <a:off x="6809913" y="2275975"/>
                <a:ext cx="991500" cy="651000"/>
              </a:xfrm>
              <a:prstGeom prst="straightConnector1">
                <a:avLst/>
              </a:prstGeom>
              <a:noFill/>
              <a:ln w="28575" cap="flat" cmpd="sng">
                <a:solidFill>
                  <a:srgbClr val="43A047"/>
                </a:solidFill>
                <a:prstDash val="solid"/>
                <a:round/>
                <a:headEnd type="none" w="med" len="med"/>
                <a:tailEnd type="triangle" w="med" len="med"/>
              </a:ln>
            </p:spPr>
          </p:cxnSp>
          <p:cxnSp>
            <p:nvCxnSpPr>
              <p:cNvPr id="272" name="Google Shape;272;p10"/>
              <p:cNvCxnSpPr>
                <a:stCxn id="258" idx="2"/>
              </p:cNvCxnSpPr>
              <p:nvPr/>
            </p:nvCxnSpPr>
            <p:spPr>
              <a:xfrm>
                <a:off x="8237763" y="2275975"/>
                <a:ext cx="2115900" cy="624300"/>
              </a:xfrm>
              <a:prstGeom prst="straightConnector1">
                <a:avLst/>
              </a:prstGeom>
              <a:noFill/>
              <a:ln w="28575" cap="flat" cmpd="sng">
                <a:solidFill>
                  <a:srgbClr val="43A047"/>
                </a:solidFill>
                <a:prstDash val="solid"/>
                <a:round/>
                <a:headEnd type="none" w="med" len="med"/>
                <a:tailEnd type="triangle" w="med" len="med"/>
              </a:ln>
            </p:spPr>
          </p:cxnSp>
        </p:grpSp>
        <p:grpSp>
          <p:nvGrpSpPr>
            <p:cNvPr id="273" name="Google Shape;273;p10"/>
            <p:cNvGrpSpPr/>
            <p:nvPr/>
          </p:nvGrpSpPr>
          <p:grpSpPr>
            <a:xfrm>
              <a:off x="1361172" y="4539118"/>
              <a:ext cx="9540664" cy="1560282"/>
              <a:chOff x="1361172" y="4539118"/>
              <a:chExt cx="9540664" cy="1560282"/>
            </a:xfrm>
          </p:grpSpPr>
          <p:grpSp>
            <p:nvGrpSpPr>
              <p:cNvPr id="274" name="Google Shape;274;p10"/>
              <p:cNvGrpSpPr/>
              <p:nvPr/>
            </p:nvGrpSpPr>
            <p:grpSpPr>
              <a:xfrm>
                <a:off x="1704938" y="5337478"/>
                <a:ext cx="9196899" cy="761922"/>
                <a:chOff x="1711900" y="5228628"/>
                <a:chExt cx="9196899" cy="761922"/>
              </a:xfrm>
            </p:grpSpPr>
            <p:pic>
              <p:nvPicPr>
                <p:cNvPr id="275" name="Google Shape;275;p10"/>
                <p:cNvPicPr preferRelativeResize="0"/>
                <p:nvPr/>
              </p:nvPicPr>
              <p:blipFill rotWithShape="1">
                <a:blip r:embed="rId4">
                  <a:alphaModFix/>
                </a:blip>
                <a:srcRect/>
                <a:stretch/>
              </p:blipFill>
              <p:spPr>
                <a:xfrm>
                  <a:off x="1711900" y="5228628"/>
                  <a:ext cx="8839200" cy="300199"/>
                </a:xfrm>
                <a:prstGeom prst="rect">
                  <a:avLst/>
                </a:prstGeom>
                <a:noFill/>
                <a:ln>
                  <a:noFill/>
                </a:ln>
              </p:spPr>
            </p:pic>
            <p:sp>
              <p:nvSpPr>
                <p:cNvPr id="276" name="Google Shape;276;p10"/>
                <p:cNvSpPr txBox="1"/>
                <p:nvPr/>
              </p:nvSpPr>
              <p:spPr>
                <a:xfrm>
                  <a:off x="10209728" y="5528817"/>
                  <a:ext cx="699070" cy="46173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latin typeface="Century Gothic"/>
                      <a:ea typeface="Century Gothic"/>
                      <a:cs typeface="Century Gothic"/>
                      <a:sym typeface="Century Gothic"/>
                    </a:rPr>
                    <a:t>66</a:t>
                  </a:r>
                  <a:r>
                    <a:rPr lang="en-GB" sz="1800" b="0" i="0" u="none" strike="noStrike" cap="none">
                      <a:solidFill>
                        <a:srgbClr val="000000"/>
                      </a:solidFill>
                      <a:latin typeface="Century Gothic"/>
                      <a:ea typeface="Century Gothic"/>
                      <a:cs typeface="Century Gothic"/>
                      <a:sym typeface="Century Gothic"/>
                    </a:rPr>
                    <a:t>0</a:t>
                  </a:r>
                  <a:endParaRPr sz="1800" b="0" i="0" u="none" strike="noStrike" cap="none">
                    <a:solidFill>
                      <a:srgbClr val="000000"/>
                    </a:solidFill>
                    <a:latin typeface="Century Gothic"/>
                    <a:ea typeface="Century Gothic"/>
                    <a:cs typeface="Century Gothic"/>
                    <a:sym typeface="Century Gothic"/>
                  </a:endParaRPr>
                </a:p>
              </p:txBody>
            </p:sp>
            <p:sp>
              <p:nvSpPr>
                <p:cNvPr id="277" name="Google Shape;277;p10"/>
                <p:cNvSpPr txBox="1"/>
                <p:nvPr/>
              </p:nvSpPr>
              <p:spPr>
                <a:xfrm>
                  <a:off x="2835668" y="5528817"/>
                  <a:ext cx="699070" cy="46173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latin typeface="Century Gothic"/>
                      <a:ea typeface="Century Gothic"/>
                      <a:cs typeface="Century Gothic"/>
                      <a:sym typeface="Century Gothic"/>
                    </a:rPr>
                    <a:t>610</a:t>
                  </a:r>
                  <a:endParaRPr sz="1800" b="0" i="0" u="none" strike="noStrike" cap="none">
                    <a:solidFill>
                      <a:srgbClr val="000000"/>
                    </a:solidFill>
                    <a:latin typeface="Century Gothic"/>
                    <a:ea typeface="Century Gothic"/>
                    <a:cs typeface="Century Gothic"/>
                    <a:sym typeface="Century Gothic"/>
                  </a:endParaRPr>
                </a:p>
              </p:txBody>
            </p:sp>
            <p:sp>
              <p:nvSpPr>
                <p:cNvPr id="278" name="Google Shape;278;p10"/>
                <p:cNvSpPr txBox="1"/>
                <p:nvPr/>
              </p:nvSpPr>
              <p:spPr>
                <a:xfrm>
                  <a:off x="4312308" y="5528817"/>
                  <a:ext cx="699070" cy="46173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latin typeface="Century Gothic"/>
                      <a:ea typeface="Century Gothic"/>
                      <a:cs typeface="Century Gothic"/>
                      <a:sym typeface="Century Gothic"/>
                    </a:rPr>
                    <a:t>620</a:t>
                  </a:r>
                  <a:endParaRPr sz="1800" b="0" i="0" u="none" strike="noStrike" cap="none">
                    <a:solidFill>
                      <a:srgbClr val="000000"/>
                    </a:solidFill>
                    <a:latin typeface="Century Gothic"/>
                    <a:ea typeface="Century Gothic"/>
                    <a:cs typeface="Century Gothic"/>
                    <a:sym typeface="Century Gothic"/>
                  </a:endParaRPr>
                </a:p>
              </p:txBody>
            </p:sp>
          </p:grpSp>
          <p:grpSp>
            <p:nvGrpSpPr>
              <p:cNvPr id="279" name="Google Shape;279;p10"/>
              <p:cNvGrpSpPr/>
              <p:nvPr/>
            </p:nvGrpSpPr>
            <p:grpSpPr>
              <a:xfrm>
                <a:off x="1361172" y="5637667"/>
                <a:ext cx="8031571" cy="461733"/>
                <a:chOff x="1368134" y="5528817"/>
                <a:chExt cx="8031571" cy="461733"/>
              </a:xfrm>
            </p:grpSpPr>
            <p:sp>
              <p:nvSpPr>
                <p:cNvPr id="280" name="Google Shape;280;p10"/>
                <p:cNvSpPr txBox="1"/>
                <p:nvPr/>
              </p:nvSpPr>
              <p:spPr>
                <a:xfrm>
                  <a:off x="1368134" y="5528817"/>
                  <a:ext cx="699070" cy="46173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Century Gothic"/>
                      <a:ea typeface="Century Gothic"/>
                      <a:cs typeface="Century Gothic"/>
                      <a:sym typeface="Century Gothic"/>
                    </a:rPr>
                    <a:t>600</a:t>
                  </a:r>
                  <a:endParaRPr sz="1800" b="0" i="0" u="none" strike="noStrike" cap="none">
                    <a:solidFill>
                      <a:srgbClr val="43A047"/>
                    </a:solidFill>
                    <a:latin typeface="Century Gothic"/>
                    <a:ea typeface="Century Gothic"/>
                    <a:cs typeface="Century Gothic"/>
                    <a:sym typeface="Century Gothic"/>
                  </a:endParaRPr>
                </a:p>
              </p:txBody>
            </p:sp>
            <p:sp>
              <p:nvSpPr>
                <p:cNvPr id="281" name="Google Shape;281;p10"/>
                <p:cNvSpPr txBox="1"/>
                <p:nvPr/>
              </p:nvSpPr>
              <p:spPr>
                <a:xfrm>
                  <a:off x="5788921" y="5528817"/>
                  <a:ext cx="699070" cy="46173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Century Gothic"/>
                      <a:ea typeface="Century Gothic"/>
                      <a:cs typeface="Century Gothic"/>
                      <a:sym typeface="Century Gothic"/>
                    </a:rPr>
                    <a:t>630</a:t>
                  </a:r>
                  <a:endParaRPr sz="1800" b="0" i="0" u="none" strike="noStrike" cap="none">
                    <a:solidFill>
                      <a:srgbClr val="43A047"/>
                    </a:solidFill>
                    <a:latin typeface="Century Gothic"/>
                    <a:ea typeface="Century Gothic"/>
                    <a:cs typeface="Century Gothic"/>
                    <a:sym typeface="Century Gothic"/>
                  </a:endParaRPr>
                </a:p>
              </p:txBody>
            </p:sp>
            <p:sp>
              <p:nvSpPr>
                <p:cNvPr id="282" name="Google Shape;282;p10"/>
                <p:cNvSpPr txBox="1"/>
                <p:nvPr/>
              </p:nvSpPr>
              <p:spPr>
                <a:xfrm>
                  <a:off x="7280678" y="5528817"/>
                  <a:ext cx="699070" cy="46173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Century Gothic"/>
                      <a:ea typeface="Century Gothic"/>
                      <a:cs typeface="Century Gothic"/>
                      <a:sym typeface="Century Gothic"/>
                    </a:rPr>
                    <a:t>640</a:t>
                  </a:r>
                  <a:endParaRPr sz="1800" b="0" i="0" u="none" strike="noStrike" cap="none">
                    <a:solidFill>
                      <a:srgbClr val="43A047"/>
                    </a:solidFill>
                    <a:latin typeface="Century Gothic"/>
                    <a:ea typeface="Century Gothic"/>
                    <a:cs typeface="Century Gothic"/>
                    <a:sym typeface="Century Gothic"/>
                  </a:endParaRPr>
                </a:p>
              </p:txBody>
            </p:sp>
            <p:sp>
              <p:nvSpPr>
                <p:cNvPr id="283" name="Google Shape;283;p10"/>
                <p:cNvSpPr txBox="1"/>
                <p:nvPr/>
              </p:nvSpPr>
              <p:spPr>
                <a:xfrm>
                  <a:off x="8700635" y="5528817"/>
                  <a:ext cx="699070" cy="46173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Century Gothic"/>
                      <a:ea typeface="Century Gothic"/>
                      <a:cs typeface="Century Gothic"/>
                      <a:sym typeface="Century Gothic"/>
                    </a:rPr>
                    <a:t>650</a:t>
                  </a:r>
                  <a:endParaRPr sz="1800" b="0" i="0" u="none" strike="noStrike" cap="none">
                    <a:solidFill>
                      <a:srgbClr val="43A047"/>
                    </a:solidFill>
                    <a:latin typeface="Century Gothic"/>
                    <a:ea typeface="Century Gothic"/>
                    <a:cs typeface="Century Gothic"/>
                    <a:sym typeface="Century Gothic"/>
                  </a:endParaRPr>
                </a:p>
              </p:txBody>
            </p:sp>
          </p:grpSp>
          <p:sp>
            <p:nvSpPr>
              <p:cNvPr id="284" name="Google Shape;284;p10"/>
              <p:cNvSpPr/>
              <p:nvPr/>
            </p:nvSpPr>
            <p:spPr>
              <a:xfrm rot="5400000">
                <a:off x="5714100" y="4697143"/>
                <a:ext cx="801900" cy="504900"/>
              </a:xfrm>
              <a:prstGeom prst="rightArrow">
                <a:avLst>
                  <a:gd name="adj1" fmla="val 50000"/>
                  <a:gd name="adj2" fmla="val 50000"/>
                </a:avLst>
              </a:prstGeom>
              <a:solidFill>
                <a:srgbClr val="CCD4F4"/>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85" name="Google Shape;285;p10"/>
              <p:cNvSpPr/>
              <p:nvPr/>
            </p:nvSpPr>
            <p:spPr>
              <a:xfrm rot="5400000">
                <a:off x="1316275" y="4687618"/>
                <a:ext cx="801900" cy="504900"/>
              </a:xfrm>
              <a:prstGeom prst="rightArrow">
                <a:avLst>
                  <a:gd name="adj1" fmla="val 50000"/>
                  <a:gd name="adj2" fmla="val 50000"/>
                </a:avLst>
              </a:prstGeom>
              <a:solidFill>
                <a:srgbClr val="CCD4F4"/>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86" name="Google Shape;286;p10"/>
              <p:cNvSpPr/>
              <p:nvPr/>
            </p:nvSpPr>
            <p:spPr>
              <a:xfrm rot="5400000">
                <a:off x="8656150" y="4697143"/>
                <a:ext cx="801900" cy="504900"/>
              </a:xfrm>
              <a:prstGeom prst="rightArrow">
                <a:avLst>
                  <a:gd name="adj1" fmla="val 50000"/>
                  <a:gd name="adj2" fmla="val 50000"/>
                </a:avLst>
              </a:prstGeom>
              <a:solidFill>
                <a:srgbClr val="CCD4F4"/>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grpSp>
      <p:sp>
        <p:nvSpPr>
          <p:cNvPr id="46" name="TextBox 45">
            <a:extLst>
              <a:ext uri="{FF2B5EF4-FFF2-40B4-BE49-F238E27FC236}">
                <a16:creationId xmlns:a16="http://schemas.microsoft.com/office/drawing/2014/main" id="{3517ABF4-2358-4A4A-BEE7-83362074183A}"/>
              </a:ext>
            </a:extLst>
          </p:cNvPr>
          <p:cNvSpPr txBox="1"/>
          <p:nvPr/>
        </p:nvSpPr>
        <p:spPr>
          <a:xfrm>
            <a:off x="263050" y="3934527"/>
            <a:ext cx="6204783" cy="455125"/>
          </a:xfrm>
          <a:prstGeom prst="rect">
            <a:avLst/>
          </a:prstGeom>
          <a:noFill/>
        </p:spPr>
        <p:txBody>
          <a:bodyPr wrap="square">
            <a:spAutoFit/>
          </a:bodyPr>
          <a:lstStyle/>
          <a:p>
            <a:pPr marL="0" lvl="0" indent="0" algn="l" rtl="0">
              <a:lnSpc>
                <a:spcPct val="150000"/>
              </a:lnSpc>
              <a:spcBef>
                <a:spcPts val="0"/>
              </a:spcBef>
              <a:spcAft>
                <a:spcPts val="0"/>
              </a:spcAft>
              <a:buClr>
                <a:srgbClr val="222222"/>
              </a:buClr>
              <a:buSzPts val="1800"/>
              <a:buNone/>
            </a:pPr>
            <a:r>
              <a:rPr lang="en-GB" sz="1800" b="1" dirty="0">
                <a:latin typeface="Century Gothic" panose="020B0502020202020204" pitchFamily="34" charset="0"/>
              </a:rPr>
              <a:t>What numbers are the arrows pointing to?</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animEffect transition="in" filter="fade">
                                      <p:cBhvr>
                                        <p:cTn id="7" dur="500"/>
                                        <p:tgtEl>
                                          <p:spTgt spid="259"/>
                                        </p:tgtEl>
                                      </p:cBhvr>
                                    </p:animEffect>
                                  </p:childTnLst>
                                </p:cTn>
                              </p:par>
                            </p:childTnLst>
                          </p:cTn>
                        </p:par>
                      </p:childTnLst>
                    </p:cTn>
                  </p:par>
                </p:childTnLst>
              </p:cTn>
              <p:nextCondLst>
                <p:cond evt="onClick" delay="0">
                  <p:tgtEl>
                    <p:spTgt spid="24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1"/>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dirty="0"/>
              <a:t>Your Turn</a:t>
            </a:r>
            <a:endParaRPr dirty="0"/>
          </a:p>
        </p:txBody>
      </p:sp>
      <p:pic>
        <p:nvPicPr>
          <p:cNvPr id="5" name="Picture 4" descr="Chart, timeline&#10;&#10;Description automatically generated">
            <a:extLst>
              <a:ext uri="{FF2B5EF4-FFF2-40B4-BE49-F238E27FC236}">
                <a16:creationId xmlns:a16="http://schemas.microsoft.com/office/drawing/2014/main" id="{CFF74FB5-910F-A648-9E9C-6BC5FAB8267B}"/>
              </a:ext>
            </a:extLst>
          </p:cNvPr>
          <p:cNvPicPr>
            <a:picLocks noChangeAspect="1"/>
          </p:cNvPicPr>
          <p:nvPr/>
        </p:nvPicPr>
        <p:blipFill>
          <a:blip r:embed="rId3"/>
          <a:stretch>
            <a:fillRect/>
          </a:stretch>
        </p:blipFill>
        <p:spPr>
          <a:xfrm>
            <a:off x="263524" y="1077157"/>
            <a:ext cx="7848600" cy="358140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331" name="Google Shape;331;p12"/>
          <p:cNvSpPr txBox="1">
            <a:spLocks noGrp="1"/>
          </p:cNvSpPr>
          <p:nvPr>
            <p:ph type="body" idx="2"/>
          </p:nvPr>
        </p:nvSpPr>
        <p:spPr>
          <a:xfrm>
            <a:off x="263525" y="1022937"/>
            <a:ext cx="11736900" cy="889202"/>
          </a:xfrm>
          <a:prstGeom prst="rect">
            <a:avLst/>
          </a:prstGeom>
          <a:noFill/>
          <a:ln>
            <a:noFill/>
          </a:ln>
        </p:spPr>
        <p:txBody>
          <a:bodyPr spcFirstLastPara="1" wrap="square" lIns="91425" tIns="45700" rIns="91425" bIns="45700" anchor="t" anchorCtr="0">
            <a:normAutofit/>
          </a:bodyPr>
          <a:lstStyle/>
          <a:p>
            <a:pPr marL="12700" lvl="0" indent="0" algn="l" rtl="0">
              <a:lnSpc>
                <a:spcPct val="150000"/>
              </a:lnSpc>
              <a:spcBef>
                <a:spcPts val="1000"/>
              </a:spcBef>
              <a:spcAft>
                <a:spcPts val="0"/>
              </a:spcAft>
              <a:buSzPts val="1800"/>
            </a:pPr>
            <a:r>
              <a:rPr lang="en-GB" b="1" dirty="0"/>
              <a:t>Use an arrow to show 500 on each number line.</a:t>
            </a:r>
            <a:endParaRPr dirty="0"/>
          </a:p>
        </p:txBody>
      </p:sp>
      <p:sp>
        <p:nvSpPr>
          <p:cNvPr id="332" name="Google Shape;332;p12"/>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333" name="Google Shape;333;p12"/>
          <p:cNvGrpSpPr/>
          <p:nvPr/>
        </p:nvGrpSpPr>
        <p:grpSpPr>
          <a:xfrm>
            <a:off x="1327632" y="2281933"/>
            <a:ext cx="9536735" cy="2763862"/>
            <a:chOff x="949143" y="1761464"/>
            <a:chExt cx="9536735" cy="2763862"/>
          </a:xfrm>
        </p:grpSpPr>
        <p:grpSp>
          <p:nvGrpSpPr>
            <p:cNvPr id="334" name="Google Shape;334;p12"/>
            <p:cNvGrpSpPr/>
            <p:nvPr/>
          </p:nvGrpSpPr>
          <p:grpSpPr>
            <a:xfrm>
              <a:off x="1075115" y="1761464"/>
              <a:ext cx="9284661" cy="714327"/>
              <a:chOff x="1075115" y="1761464"/>
              <a:chExt cx="9284661" cy="714327"/>
            </a:xfrm>
          </p:grpSpPr>
          <p:pic>
            <p:nvPicPr>
              <p:cNvPr id="335" name="Google Shape;335;p12"/>
              <p:cNvPicPr preferRelativeResize="0"/>
              <p:nvPr/>
            </p:nvPicPr>
            <p:blipFill rotWithShape="1">
              <a:blip r:embed="rId3">
                <a:alphaModFix/>
              </a:blip>
              <a:srcRect/>
              <a:stretch/>
            </p:blipFill>
            <p:spPr>
              <a:xfrm>
                <a:off x="1407395" y="1761464"/>
                <a:ext cx="8536014" cy="249030"/>
              </a:xfrm>
              <a:prstGeom prst="rect">
                <a:avLst/>
              </a:prstGeom>
              <a:noFill/>
              <a:ln>
                <a:noFill/>
              </a:ln>
            </p:spPr>
          </p:pic>
          <p:sp>
            <p:nvSpPr>
              <p:cNvPr id="336" name="Google Shape;336;p12"/>
              <p:cNvSpPr txBox="1"/>
              <p:nvPr/>
            </p:nvSpPr>
            <p:spPr>
              <a:xfrm>
                <a:off x="1075115" y="2014090"/>
                <a:ext cx="699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0</a:t>
                </a:r>
                <a:endParaRPr sz="1800" b="0" i="0" u="none" strike="noStrike" cap="none">
                  <a:solidFill>
                    <a:srgbClr val="000000"/>
                  </a:solidFill>
                  <a:latin typeface="Century Gothic"/>
                  <a:ea typeface="Century Gothic"/>
                  <a:cs typeface="Century Gothic"/>
                  <a:sym typeface="Century Gothic"/>
                </a:endParaRPr>
              </a:p>
            </p:txBody>
          </p:sp>
          <p:sp>
            <p:nvSpPr>
              <p:cNvPr id="337" name="Google Shape;337;p12"/>
              <p:cNvSpPr txBox="1"/>
              <p:nvPr/>
            </p:nvSpPr>
            <p:spPr>
              <a:xfrm>
                <a:off x="9459776" y="2010492"/>
                <a:ext cx="900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1,000</a:t>
                </a:r>
                <a:endParaRPr sz="1800" b="0" i="0" u="none" strike="noStrike" cap="none">
                  <a:solidFill>
                    <a:srgbClr val="000000"/>
                  </a:solidFill>
                  <a:latin typeface="Century Gothic"/>
                  <a:ea typeface="Century Gothic"/>
                  <a:cs typeface="Century Gothic"/>
                  <a:sym typeface="Century Gothic"/>
                </a:endParaRPr>
              </a:p>
            </p:txBody>
          </p:sp>
        </p:grpSp>
        <p:grpSp>
          <p:nvGrpSpPr>
            <p:cNvPr id="338" name="Google Shape;338;p12"/>
            <p:cNvGrpSpPr/>
            <p:nvPr/>
          </p:nvGrpSpPr>
          <p:grpSpPr>
            <a:xfrm>
              <a:off x="949143" y="2764253"/>
              <a:ext cx="9536735" cy="761889"/>
              <a:chOff x="779181" y="2776053"/>
              <a:chExt cx="9536735" cy="761889"/>
            </a:xfrm>
          </p:grpSpPr>
          <p:pic>
            <p:nvPicPr>
              <p:cNvPr id="339" name="Google Shape;339;p12"/>
              <p:cNvPicPr preferRelativeResize="0"/>
              <p:nvPr/>
            </p:nvPicPr>
            <p:blipFill rotWithShape="1">
              <a:blip r:embed="rId4">
                <a:alphaModFix/>
              </a:blip>
              <a:srcRect/>
              <a:stretch/>
            </p:blipFill>
            <p:spPr>
              <a:xfrm>
                <a:off x="1119088" y="2776053"/>
                <a:ext cx="8839200" cy="300199"/>
              </a:xfrm>
              <a:prstGeom prst="rect">
                <a:avLst/>
              </a:prstGeom>
              <a:noFill/>
              <a:ln>
                <a:noFill/>
              </a:ln>
            </p:spPr>
          </p:pic>
          <p:sp>
            <p:nvSpPr>
              <p:cNvPr id="340" name="Google Shape;340;p12"/>
              <p:cNvSpPr txBox="1"/>
              <p:nvPr/>
            </p:nvSpPr>
            <p:spPr>
              <a:xfrm>
                <a:off x="9616916" y="3076242"/>
                <a:ext cx="699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latin typeface="Century Gothic"/>
                    <a:ea typeface="Century Gothic"/>
                    <a:cs typeface="Century Gothic"/>
                    <a:sym typeface="Century Gothic"/>
                  </a:rPr>
                  <a:t>540</a:t>
                </a:r>
                <a:endParaRPr sz="1800" b="0" i="0" u="none" strike="noStrike" cap="none">
                  <a:solidFill>
                    <a:srgbClr val="000000"/>
                  </a:solidFill>
                  <a:latin typeface="Century Gothic"/>
                  <a:ea typeface="Century Gothic"/>
                  <a:cs typeface="Century Gothic"/>
                  <a:sym typeface="Century Gothic"/>
                </a:endParaRPr>
              </a:p>
            </p:txBody>
          </p:sp>
          <p:sp>
            <p:nvSpPr>
              <p:cNvPr id="341" name="Google Shape;341;p12"/>
              <p:cNvSpPr txBox="1"/>
              <p:nvPr/>
            </p:nvSpPr>
            <p:spPr>
              <a:xfrm>
                <a:off x="779181" y="3076242"/>
                <a:ext cx="699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latin typeface="Century Gothic"/>
                    <a:ea typeface="Century Gothic"/>
                    <a:cs typeface="Century Gothic"/>
                    <a:sym typeface="Century Gothic"/>
                  </a:rPr>
                  <a:t>480</a:t>
                </a:r>
                <a:endParaRPr sz="1800" b="0" i="0" u="none" strike="noStrike" cap="none">
                  <a:solidFill>
                    <a:srgbClr val="000000"/>
                  </a:solidFill>
                  <a:latin typeface="Century Gothic"/>
                  <a:ea typeface="Century Gothic"/>
                  <a:cs typeface="Century Gothic"/>
                  <a:sym typeface="Century Gothic"/>
                </a:endParaRPr>
              </a:p>
            </p:txBody>
          </p:sp>
        </p:grpSp>
        <p:grpSp>
          <p:nvGrpSpPr>
            <p:cNvPr id="342" name="Google Shape;342;p12"/>
            <p:cNvGrpSpPr/>
            <p:nvPr/>
          </p:nvGrpSpPr>
          <p:grpSpPr>
            <a:xfrm>
              <a:off x="1407395" y="3814564"/>
              <a:ext cx="8536015" cy="710762"/>
              <a:chOff x="152400" y="2634211"/>
              <a:chExt cx="8839200" cy="840939"/>
            </a:xfrm>
          </p:grpSpPr>
          <p:pic>
            <p:nvPicPr>
              <p:cNvPr id="343" name="Google Shape;343;p12"/>
              <p:cNvPicPr preferRelativeResize="0"/>
              <p:nvPr/>
            </p:nvPicPr>
            <p:blipFill rotWithShape="1">
              <a:blip r:embed="rId3">
                <a:alphaModFix/>
              </a:blip>
              <a:srcRect/>
              <a:stretch/>
            </p:blipFill>
            <p:spPr>
              <a:xfrm>
                <a:off x="152400" y="2634211"/>
                <a:ext cx="8839200" cy="294640"/>
              </a:xfrm>
              <a:prstGeom prst="rect">
                <a:avLst/>
              </a:prstGeom>
              <a:noFill/>
              <a:ln>
                <a:noFill/>
              </a:ln>
            </p:spPr>
          </p:pic>
          <p:sp>
            <p:nvSpPr>
              <p:cNvPr id="344" name="Google Shape;344;p12"/>
              <p:cNvSpPr txBox="1"/>
              <p:nvPr/>
            </p:nvSpPr>
            <p:spPr>
              <a:xfrm>
                <a:off x="1592878" y="2928848"/>
                <a:ext cx="723900" cy="546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latin typeface="Century Gothic"/>
                    <a:ea typeface="Century Gothic"/>
                    <a:cs typeface="Century Gothic"/>
                    <a:sym typeface="Century Gothic"/>
                  </a:rPr>
                  <a:t>484</a:t>
                </a:r>
                <a:endParaRPr sz="1800" b="0" i="0" u="none" strike="noStrike" cap="none">
                  <a:solidFill>
                    <a:srgbClr val="000000"/>
                  </a:solidFill>
                  <a:latin typeface="Century Gothic"/>
                  <a:ea typeface="Century Gothic"/>
                  <a:cs typeface="Century Gothic"/>
                  <a:sym typeface="Century Gothic"/>
                </a:endParaRPr>
              </a:p>
            </p:txBody>
          </p:sp>
          <p:sp>
            <p:nvSpPr>
              <p:cNvPr id="345" name="Google Shape;345;p12"/>
              <p:cNvSpPr txBox="1"/>
              <p:nvPr/>
            </p:nvSpPr>
            <p:spPr>
              <a:xfrm>
                <a:off x="690043" y="2928850"/>
                <a:ext cx="723900" cy="546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46" name="Google Shape;346;p12"/>
              <p:cNvSpPr txBox="1"/>
              <p:nvPr/>
            </p:nvSpPr>
            <p:spPr>
              <a:xfrm>
                <a:off x="3326907" y="2928850"/>
                <a:ext cx="723900" cy="546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latin typeface="Century Gothic"/>
                    <a:ea typeface="Century Gothic"/>
                    <a:cs typeface="Century Gothic"/>
                    <a:sym typeface="Century Gothic"/>
                  </a:rPr>
                  <a:t>488</a:t>
                </a:r>
                <a:endParaRPr sz="1800" b="0" i="0" u="none" strike="noStrike" cap="none">
                  <a:solidFill>
                    <a:srgbClr val="000000"/>
                  </a:solidFill>
                  <a:latin typeface="Century Gothic"/>
                  <a:ea typeface="Century Gothic"/>
                  <a:cs typeface="Century Gothic"/>
                  <a:sym typeface="Century Gothic"/>
                </a:endParaRPr>
              </a:p>
            </p:txBody>
          </p:sp>
        </p:grpSp>
      </p:grpSp>
      <p:grpSp>
        <p:nvGrpSpPr>
          <p:cNvPr id="354" name="Google Shape;354;p12"/>
          <p:cNvGrpSpPr/>
          <p:nvPr/>
        </p:nvGrpSpPr>
        <p:grpSpPr>
          <a:xfrm>
            <a:off x="4605177" y="1920644"/>
            <a:ext cx="5701000" cy="2423975"/>
            <a:chOff x="4226688" y="1400175"/>
            <a:chExt cx="5701000" cy="2423975"/>
          </a:xfrm>
        </p:grpSpPr>
        <p:cxnSp>
          <p:nvCxnSpPr>
            <p:cNvPr id="355" name="Google Shape;355;p12"/>
            <p:cNvCxnSpPr/>
            <p:nvPr/>
          </p:nvCxnSpPr>
          <p:spPr>
            <a:xfrm>
              <a:off x="5686425" y="1400175"/>
              <a:ext cx="300" cy="361800"/>
            </a:xfrm>
            <a:prstGeom prst="straightConnector1">
              <a:avLst/>
            </a:prstGeom>
            <a:noFill/>
            <a:ln w="28575" cap="flat" cmpd="sng">
              <a:solidFill>
                <a:srgbClr val="43A047"/>
              </a:solidFill>
              <a:prstDash val="solid"/>
              <a:round/>
              <a:headEnd type="none" w="med" len="med"/>
              <a:tailEnd type="triangle" w="med" len="med"/>
            </a:ln>
          </p:spPr>
        </p:cxnSp>
        <p:cxnSp>
          <p:nvCxnSpPr>
            <p:cNvPr id="356" name="Google Shape;356;p12"/>
            <p:cNvCxnSpPr/>
            <p:nvPr/>
          </p:nvCxnSpPr>
          <p:spPr>
            <a:xfrm>
              <a:off x="4226688" y="2405075"/>
              <a:ext cx="300" cy="361800"/>
            </a:xfrm>
            <a:prstGeom prst="straightConnector1">
              <a:avLst/>
            </a:prstGeom>
            <a:noFill/>
            <a:ln w="28575" cap="flat" cmpd="sng">
              <a:solidFill>
                <a:srgbClr val="43A047"/>
              </a:solidFill>
              <a:prstDash val="solid"/>
              <a:round/>
              <a:headEnd type="none" w="med" len="med"/>
              <a:tailEnd type="triangle" w="med" len="med"/>
            </a:ln>
          </p:spPr>
        </p:cxnSp>
        <p:cxnSp>
          <p:nvCxnSpPr>
            <p:cNvPr id="357" name="Google Shape;357;p12"/>
            <p:cNvCxnSpPr/>
            <p:nvPr/>
          </p:nvCxnSpPr>
          <p:spPr>
            <a:xfrm>
              <a:off x="9927388" y="3462350"/>
              <a:ext cx="300" cy="361800"/>
            </a:xfrm>
            <a:prstGeom prst="straightConnector1">
              <a:avLst/>
            </a:prstGeom>
            <a:noFill/>
            <a:ln w="28575" cap="flat" cmpd="sng">
              <a:solidFill>
                <a:srgbClr val="43A047"/>
              </a:solidFill>
              <a:prstDash val="solid"/>
              <a:round/>
              <a:headEnd type="none" w="med" len="med"/>
              <a:tailEnd type="triangle" w="med" len="med"/>
            </a:ln>
          </p:spPr>
        </p:cxn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4"/>
                                        </p:tgtEl>
                                        <p:attrNameLst>
                                          <p:attrName>style.visibility</p:attrName>
                                        </p:attrNameLst>
                                      </p:cBhvr>
                                      <p:to>
                                        <p:strVal val="visible"/>
                                      </p:to>
                                    </p:set>
                                    <p:animEffect transition="in" filter="fade">
                                      <p:cBhvr>
                                        <p:cTn id="7" dur="500"/>
                                        <p:tgtEl>
                                          <p:spTgt spid="354"/>
                                        </p:tgtEl>
                                      </p:cBhvr>
                                    </p:animEffect>
                                  </p:childTnLst>
                                </p:cTn>
                              </p:par>
                            </p:childTnLst>
                          </p:cTn>
                        </p:par>
                      </p:childTnLst>
                    </p:cTn>
                  </p:par>
                </p:childTnLst>
              </p:cTn>
              <p:nextCondLst>
                <p:cond evt="onClick" delay="0">
                  <p:tgtEl>
                    <p:spTgt spid="33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5" name="Picture 4" descr="Chart, timeline, box and whisker chart&#10;&#10;Description automatically generated">
            <a:extLst>
              <a:ext uri="{FF2B5EF4-FFF2-40B4-BE49-F238E27FC236}">
                <a16:creationId xmlns:a16="http://schemas.microsoft.com/office/drawing/2014/main" id="{F9228F21-5EE7-E24A-B8C0-B7E26930F20B}"/>
              </a:ext>
            </a:extLst>
          </p:cNvPr>
          <p:cNvPicPr>
            <a:picLocks noChangeAspect="1"/>
          </p:cNvPicPr>
          <p:nvPr/>
        </p:nvPicPr>
        <p:blipFill>
          <a:blip r:embed="rId3"/>
          <a:stretch>
            <a:fillRect/>
          </a:stretch>
        </p:blipFill>
        <p:spPr>
          <a:xfrm>
            <a:off x="263524" y="1077157"/>
            <a:ext cx="7848600" cy="310896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14"/>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dirty="0"/>
              <a:t>Let’s Reflect</a:t>
            </a:r>
            <a:endParaRPr dirty="0"/>
          </a:p>
        </p:txBody>
      </p:sp>
      <p:pic>
        <p:nvPicPr>
          <p:cNvPr id="407" name="Google Shape;407;p14"/>
          <p:cNvPicPr preferRelativeResize="0"/>
          <p:nvPr/>
        </p:nvPicPr>
        <p:blipFill rotWithShape="1">
          <a:blip r:embed="rId3">
            <a:alphaModFix/>
          </a:blip>
          <a:srcRect/>
          <a:stretch/>
        </p:blipFill>
        <p:spPr>
          <a:xfrm>
            <a:off x="1676400" y="3280265"/>
            <a:ext cx="8839200" cy="294640"/>
          </a:xfrm>
          <a:prstGeom prst="rect">
            <a:avLst/>
          </a:prstGeom>
          <a:noFill/>
          <a:ln>
            <a:noFill/>
          </a:ln>
        </p:spPr>
      </p:pic>
      <p:sp>
        <p:nvSpPr>
          <p:cNvPr id="408" name="Google Shape;408;p14"/>
          <p:cNvSpPr txBox="1"/>
          <p:nvPr/>
        </p:nvSpPr>
        <p:spPr>
          <a:xfrm>
            <a:off x="5734043" y="3574904"/>
            <a:ext cx="7239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500</a:t>
            </a:r>
            <a:endParaRPr sz="1800" b="0" i="0" u="none" strike="noStrike" cap="none">
              <a:solidFill>
                <a:srgbClr val="000000"/>
              </a:solidFill>
              <a:latin typeface="Century Gothic"/>
              <a:ea typeface="Century Gothic"/>
              <a:cs typeface="Century Gothic"/>
              <a:sym typeface="Century Gothic"/>
            </a:endParaRPr>
          </a:p>
        </p:txBody>
      </p:sp>
      <p:pic>
        <p:nvPicPr>
          <p:cNvPr id="409" name="Google Shape;409;p14"/>
          <p:cNvPicPr preferRelativeResize="0"/>
          <p:nvPr/>
        </p:nvPicPr>
        <p:blipFill rotWithShape="1">
          <a:blip r:embed="rId4">
            <a:alphaModFix/>
          </a:blip>
          <a:srcRect/>
          <a:stretch/>
        </p:blipFill>
        <p:spPr>
          <a:xfrm>
            <a:off x="1676400" y="4633307"/>
            <a:ext cx="8839200" cy="300199"/>
          </a:xfrm>
          <a:prstGeom prst="rect">
            <a:avLst/>
          </a:prstGeom>
          <a:noFill/>
          <a:ln>
            <a:noFill/>
          </a:ln>
        </p:spPr>
      </p:pic>
      <p:sp>
        <p:nvSpPr>
          <p:cNvPr id="410" name="Google Shape;410;p14"/>
          <p:cNvSpPr txBox="1"/>
          <p:nvPr/>
        </p:nvSpPr>
        <p:spPr>
          <a:xfrm>
            <a:off x="3088943" y="4933504"/>
            <a:ext cx="7239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500</a:t>
            </a:r>
            <a:endParaRPr sz="1800" b="0" i="0" u="none" strike="noStrike" cap="none">
              <a:solidFill>
                <a:srgbClr val="000000"/>
              </a:solidFill>
              <a:latin typeface="Century Gothic"/>
              <a:ea typeface="Century Gothic"/>
              <a:cs typeface="Century Gothic"/>
              <a:sym typeface="Century Gothic"/>
            </a:endParaRPr>
          </a:p>
        </p:txBody>
      </p:sp>
      <p:sp>
        <p:nvSpPr>
          <p:cNvPr id="12" name="Google Shape;331;p12">
            <a:extLst>
              <a:ext uri="{FF2B5EF4-FFF2-40B4-BE49-F238E27FC236}">
                <a16:creationId xmlns:a16="http://schemas.microsoft.com/office/drawing/2014/main" id="{8359760D-E9CC-3C45-9ADD-C6E5645B5336}"/>
              </a:ext>
            </a:extLst>
          </p:cNvPr>
          <p:cNvSpPr txBox="1">
            <a:spLocks/>
          </p:cNvSpPr>
          <p:nvPr/>
        </p:nvSpPr>
        <p:spPr>
          <a:xfrm>
            <a:off x="263051" y="1175337"/>
            <a:ext cx="10406656" cy="134391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150000"/>
              </a:lnSpc>
              <a:spcBef>
                <a:spcPts val="1000"/>
              </a:spcBef>
              <a:spcAft>
                <a:spcPts val="0"/>
              </a:spcAft>
              <a:buClr>
                <a:srgbClr val="222222"/>
              </a:buClr>
              <a:buSzPts val="1800"/>
              <a:buFont typeface="Arial"/>
              <a:buNone/>
              <a:defRPr sz="1800" b="0" i="0" u="none" strike="noStrike" cap="none">
                <a:solidFill>
                  <a:srgbClr val="222222"/>
                </a:solidFill>
                <a:latin typeface="Century Gothic"/>
                <a:ea typeface="Century Gothic"/>
                <a:cs typeface="Century Gothic"/>
                <a:sym typeface="Century Gothic"/>
              </a:defRPr>
            </a:lvl1pPr>
            <a:lvl2pPr marL="914400" marR="0" lvl="1" indent="-342900" algn="l" rtl="0">
              <a:lnSpc>
                <a:spcPct val="150000"/>
              </a:lnSpc>
              <a:spcBef>
                <a:spcPts val="500"/>
              </a:spcBef>
              <a:spcAft>
                <a:spcPts val="0"/>
              </a:spcAft>
              <a:buClr>
                <a:srgbClr val="222222"/>
              </a:buClr>
              <a:buSzPts val="1800"/>
              <a:buFont typeface="Arial"/>
              <a:buChar char="•"/>
              <a:defRPr sz="1600" b="0" i="0" u="none" strike="noStrike" cap="none">
                <a:solidFill>
                  <a:srgbClr val="222222"/>
                </a:solidFill>
                <a:latin typeface="Century Gothic"/>
                <a:ea typeface="Century Gothic"/>
                <a:cs typeface="Century Gothic"/>
                <a:sym typeface="Century Gothic"/>
              </a:defRPr>
            </a:lvl2pPr>
            <a:lvl3pPr marL="1371600" marR="0" lvl="2" indent="-342900" algn="l" rtl="0">
              <a:lnSpc>
                <a:spcPct val="150000"/>
              </a:lnSpc>
              <a:spcBef>
                <a:spcPts val="500"/>
              </a:spcBef>
              <a:spcAft>
                <a:spcPts val="0"/>
              </a:spcAft>
              <a:buClr>
                <a:srgbClr val="222222"/>
              </a:buClr>
              <a:buSzPts val="1800"/>
              <a:buFont typeface="Arial"/>
              <a:buChar char="•"/>
              <a:defRPr sz="1400" b="0" i="0" u="none" strike="noStrike" cap="none">
                <a:solidFill>
                  <a:srgbClr val="222222"/>
                </a:solidFill>
                <a:latin typeface="Century Gothic"/>
                <a:ea typeface="Century Gothic"/>
                <a:cs typeface="Century Gothic"/>
                <a:sym typeface="Century Gothic"/>
              </a:defRPr>
            </a:lvl3pPr>
            <a:lvl4pPr marL="1828800" marR="0" lvl="3" indent="-342900" algn="l" rtl="0">
              <a:lnSpc>
                <a:spcPct val="150000"/>
              </a:lnSpc>
              <a:spcBef>
                <a:spcPts val="500"/>
              </a:spcBef>
              <a:spcAft>
                <a:spcPts val="0"/>
              </a:spcAft>
              <a:buClr>
                <a:srgbClr val="222222"/>
              </a:buClr>
              <a:buSzPts val="1800"/>
              <a:buFont typeface="Arial"/>
              <a:buChar char="•"/>
              <a:defRPr sz="1200" b="0" i="0" u="none" strike="noStrike" cap="none">
                <a:solidFill>
                  <a:srgbClr val="222222"/>
                </a:solidFill>
                <a:latin typeface="Century Gothic"/>
                <a:ea typeface="Century Gothic"/>
                <a:cs typeface="Century Gothic"/>
                <a:sym typeface="Century Gothic"/>
              </a:defRPr>
            </a:lvl4pPr>
            <a:lvl5pPr marL="2286000" marR="0" lvl="4" indent="-342900" algn="l" rtl="0">
              <a:lnSpc>
                <a:spcPct val="150000"/>
              </a:lnSpc>
              <a:spcBef>
                <a:spcPts val="500"/>
              </a:spcBef>
              <a:spcAft>
                <a:spcPts val="0"/>
              </a:spcAft>
              <a:buClr>
                <a:srgbClr val="222222"/>
              </a:buClr>
              <a:buSzPts val="1800"/>
              <a:buFont typeface="Arial"/>
              <a:buChar char="•"/>
              <a:defRPr sz="1200" b="0" i="0" u="none" strike="noStrike" cap="none">
                <a:solidFill>
                  <a:srgbClr val="222222"/>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2700" lvl="0" indent="0">
              <a:spcBef>
                <a:spcPts val="0"/>
              </a:spcBef>
            </a:pPr>
            <a:r>
              <a:rPr lang="en-GB" b="1" dirty="0"/>
              <a:t>What could be the start and end numbers be?  </a:t>
            </a:r>
          </a:p>
          <a:p>
            <a:pPr marL="12700" lvl="0" indent="0">
              <a:spcBef>
                <a:spcPts val="0"/>
              </a:spcBef>
            </a:pPr>
            <a:r>
              <a:rPr lang="en-GB" b="1" dirty="0"/>
              <a:t>How do you know?</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1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400"/>
              <a:buFont typeface="Century Gothic"/>
              <a:buNone/>
            </a:pPr>
            <a:r>
              <a:rPr lang="en-GB" sz="2400">
                <a:latin typeface="Century Gothic"/>
                <a:ea typeface="Century Gothic"/>
                <a:cs typeface="Century Gothic"/>
                <a:sym typeface="Century Gothic"/>
              </a:rPr>
              <a:t>The following slides are based on:</a:t>
            </a:r>
            <a:br>
              <a:rPr lang="en-GB" sz="2400">
                <a:latin typeface="Century Gothic"/>
                <a:ea typeface="Century Gothic"/>
                <a:cs typeface="Century Gothic"/>
                <a:sym typeface="Century Gothic"/>
              </a:rPr>
            </a:br>
            <a:r>
              <a:rPr lang="en-GB" sz="2400">
                <a:latin typeface="Century Gothic"/>
                <a:ea typeface="Century Gothic"/>
                <a:cs typeface="Century Gothic"/>
                <a:sym typeface="Century Gothic"/>
              </a:rPr>
              <a:t>10s and 1s on the number line to 100</a:t>
            </a:r>
            <a:endParaRPr sz="2400" b="1">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16"/>
          <p:cNvSpPr txBox="1"/>
          <p:nvPr/>
        </p:nvSpPr>
        <p:spPr>
          <a:xfrm>
            <a:off x="401325" y="625600"/>
            <a:ext cx="114261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dirty="0">
                <a:latin typeface="Century Gothic"/>
                <a:ea typeface="Century Gothic"/>
                <a:cs typeface="Century Gothic"/>
                <a:sym typeface="Century Gothic"/>
              </a:rPr>
              <a:t>Complete the number lines.</a:t>
            </a:r>
            <a:endParaRPr sz="1800" b="1" dirty="0">
              <a:latin typeface="Century Gothic"/>
              <a:ea typeface="Century Gothic"/>
              <a:cs typeface="Century Gothic"/>
              <a:sym typeface="Century Gothic"/>
            </a:endParaRPr>
          </a:p>
        </p:txBody>
      </p:sp>
      <p:sp>
        <p:nvSpPr>
          <p:cNvPr id="424" name="Google Shape;424;p16"/>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427" name="Google Shape;427;p16"/>
          <p:cNvGrpSpPr/>
          <p:nvPr/>
        </p:nvGrpSpPr>
        <p:grpSpPr>
          <a:xfrm>
            <a:off x="1633296" y="1263104"/>
            <a:ext cx="9108505" cy="710762"/>
            <a:chOff x="341850" y="1935657"/>
            <a:chExt cx="9108505" cy="710762"/>
          </a:xfrm>
        </p:grpSpPr>
        <p:sp>
          <p:nvSpPr>
            <p:cNvPr id="428" name="Google Shape;428;p16"/>
            <p:cNvSpPr txBox="1"/>
            <p:nvPr/>
          </p:nvSpPr>
          <p:spPr>
            <a:xfrm>
              <a:off x="1017176" y="2184688"/>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rgbClr val="43A047"/>
                </a:buClr>
                <a:buSzPts val="1800"/>
                <a:buFont typeface="Century Gothic"/>
                <a:buNone/>
              </a:pPr>
              <a:r>
                <a:rPr lang="en-GB" sz="1800">
                  <a:solidFill>
                    <a:srgbClr val="222222"/>
                  </a:solidFill>
                  <a:latin typeface="Century Gothic"/>
                  <a:ea typeface="Century Gothic"/>
                  <a:cs typeface="Century Gothic"/>
                  <a:sym typeface="Century Gothic"/>
                </a:rPr>
                <a:t>10</a:t>
              </a:r>
              <a:endParaRPr sz="1800">
                <a:solidFill>
                  <a:srgbClr val="222222"/>
                </a:solidFill>
                <a:latin typeface="Century Gothic"/>
                <a:ea typeface="Century Gothic"/>
                <a:cs typeface="Century Gothic"/>
                <a:sym typeface="Century Gothic"/>
              </a:endParaRPr>
            </a:p>
          </p:txBody>
        </p:sp>
        <p:sp>
          <p:nvSpPr>
            <p:cNvPr id="429" name="Google Shape;429;p16"/>
            <p:cNvSpPr txBox="1"/>
            <p:nvPr/>
          </p:nvSpPr>
          <p:spPr>
            <a:xfrm>
              <a:off x="1888020" y="2184688"/>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rgbClr val="43A047"/>
                </a:buClr>
                <a:buSzPts val="1800"/>
                <a:buFont typeface="Century Gothic"/>
                <a:buNone/>
              </a:pPr>
              <a:r>
                <a:rPr lang="en-GB" sz="1800">
                  <a:solidFill>
                    <a:srgbClr val="222222"/>
                  </a:solidFill>
                  <a:latin typeface="Century Gothic"/>
                  <a:ea typeface="Century Gothic"/>
                  <a:cs typeface="Century Gothic"/>
                  <a:sym typeface="Century Gothic"/>
                </a:rPr>
                <a:t>20</a:t>
              </a:r>
              <a:endParaRPr sz="1800">
                <a:solidFill>
                  <a:srgbClr val="222222"/>
                </a:solidFill>
                <a:latin typeface="Century Gothic"/>
                <a:ea typeface="Century Gothic"/>
                <a:cs typeface="Century Gothic"/>
                <a:sym typeface="Century Gothic"/>
              </a:endParaRPr>
            </a:p>
          </p:txBody>
        </p:sp>
        <p:sp>
          <p:nvSpPr>
            <p:cNvPr id="430" name="Google Shape;430;p16"/>
            <p:cNvSpPr txBox="1"/>
            <p:nvPr/>
          </p:nvSpPr>
          <p:spPr>
            <a:xfrm>
              <a:off x="4445362" y="2184688"/>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rgbClr val="43A047"/>
                </a:buClr>
                <a:buSzPts val="1800"/>
                <a:buFont typeface="Century Gothic"/>
                <a:buNone/>
              </a:pPr>
              <a:r>
                <a:rPr lang="en-GB" sz="1800">
                  <a:solidFill>
                    <a:srgbClr val="222222"/>
                  </a:solidFill>
                  <a:latin typeface="Century Gothic"/>
                  <a:ea typeface="Century Gothic"/>
                  <a:cs typeface="Century Gothic"/>
                  <a:sym typeface="Century Gothic"/>
                </a:rPr>
                <a:t>50</a:t>
              </a:r>
              <a:endParaRPr sz="1800">
                <a:solidFill>
                  <a:srgbClr val="222222"/>
                </a:solidFill>
                <a:latin typeface="Century Gothic"/>
                <a:ea typeface="Century Gothic"/>
                <a:cs typeface="Century Gothic"/>
                <a:sym typeface="Century Gothic"/>
              </a:endParaRPr>
            </a:p>
          </p:txBody>
        </p:sp>
        <p:sp>
          <p:nvSpPr>
            <p:cNvPr id="431" name="Google Shape;431;p16"/>
            <p:cNvSpPr txBox="1"/>
            <p:nvPr/>
          </p:nvSpPr>
          <p:spPr>
            <a:xfrm>
              <a:off x="6999808" y="2184688"/>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rgbClr val="43A047"/>
                </a:buClr>
                <a:buSzPts val="1800"/>
                <a:buFont typeface="Century Gothic"/>
                <a:buNone/>
              </a:pPr>
              <a:r>
                <a:rPr lang="en-GB" sz="1800">
                  <a:solidFill>
                    <a:srgbClr val="222222"/>
                  </a:solidFill>
                  <a:latin typeface="Century Gothic"/>
                  <a:ea typeface="Century Gothic"/>
                  <a:cs typeface="Century Gothic"/>
                  <a:sym typeface="Century Gothic"/>
                </a:rPr>
                <a:t>80</a:t>
              </a:r>
              <a:endParaRPr sz="1800">
                <a:solidFill>
                  <a:srgbClr val="222222"/>
                </a:solidFill>
                <a:latin typeface="Century Gothic"/>
                <a:ea typeface="Century Gothic"/>
                <a:cs typeface="Century Gothic"/>
                <a:sym typeface="Century Gothic"/>
              </a:endParaRPr>
            </a:p>
          </p:txBody>
        </p:sp>
        <p:sp>
          <p:nvSpPr>
            <p:cNvPr id="432" name="Google Shape;432;p16"/>
            <p:cNvSpPr txBox="1"/>
            <p:nvPr/>
          </p:nvSpPr>
          <p:spPr>
            <a:xfrm>
              <a:off x="8550355" y="2184687"/>
              <a:ext cx="900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rgbClr val="43A047"/>
                </a:buClr>
                <a:buSzPts val="1800"/>
                <a:buFont typeface="Century Gothic"/>
                <a:buNone/>
              </a:pPr>
              <a:r>
                <a:rPr lang="en-GB" sz="1800">
                  <a:solidFill>
                    <a:srgbClr val="222222"/>
                  </a:solidFill>
                  <a:latin typeface="Century Gothic"/>
                  <a:ea typeface="Century Gothic"/>
                  <a:cs typeface="Century Gothic"/>
                  <a:sym typeface="Century Gothic"/>
                </a:rPr>
                <a:t>100</a:t>
              </a:r>
              <a:endParaRPr sz="1800">
                <a:solidFill>
                  <a:srgbClr val="222222"/>
                </a:solidFill>
                <a:latin typeface="Century Gothic"/>
                <a:ea typeface="Century Gothic"/>
                <a:cs typeface="Century Gothic"/>
                <a:sym typeface="Century Gothic"/>
              </a:endParaRPr>
            </a:p>
          </p:txBody>
        </p:sp>
        <p:grpSp>
          <p:nvGrpSpPr>
            <p:cNvPr id="433" name="Google Shape;433;p16"/>
            <p:cNvGrpSpPr/>
            <p:nvPr/>
          </p:nvGrpSpPr>
          <p:grpSpPr>
            <a:xfrm>
              <a:off x="341850" y="1935657"/>
              <a:ext cx="8683188" cy="710762"/>
              <a:chOff x="-13578" y="2773853"/>
              <a:chExt cx="8991600" cy="840939"/>
            </a:xfrm>
          </p:grpSpPr>
          <p:pic>
            <p:nvPicPr>
              <p:cNvPr id="434" name="Google Shape;434;p16"/>
              <p:cNvPicPr preferRelativeResize="0"/>
              <p:nvPr/>
            </p:nvPicPr>
            <p:blipFill rotWithShape="1">
              <a:blip r:embed="rId3">
                <a:alphaModFix/>
              </a:blip>
              <a:srcRect/>
              <a:stretch/>
            </p:blipFill>
            <p:spPr>
              <a:xfrm>
                <a:off x="138822" y="2773853"/>
                <a:ext cx="8839200" cy="294640"/>
              </a:xfrm>
              <a:prstGeom prst="rect">
                <a:avLst/>
              </a:prstGeom>
              <a:noFill/>
              <a:ln>
                <a:noFill/>
              </a:ln>
            </p:spPr>
          </p:pic>
          <p:sp>
            <p:nvSpPr>
              <p:cNvPr id="435" name="Google Shape;435;p16"/>
              <p:cNvSpPr txBox="1"/>
              <p:nvPr/>
            </p:nvSpPr>
            <p:spPr>
              <a:xfrm>
                <a:off x="-13578" y="3068492"/>
                <a:ext cx="347400" cy="546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0</a:t>
                </a:r>
                <a:endParaRPr sz="1800">
                  <a:solidFill>
                    <a:schemeClr val="dk1"/>
                  </a:solidFill>
                  <a:latin typeface="Nunito Sans"/>
                  <a:ea typeface="Nunito Sans"/>
                  <a:cs typeface="Nunito Sans"/>
                  <a:sym typeface="Nunito Sans"/>
                </a:endParaRPr>
              </a:p>
            </p:txBody>
          </p:sp>
        </p:grpSp>
      </p:grpSp>
      <p:grpSp>
        <p:nvGrpSpPr>
          <p:cNvPr id="436" name="Google Shape;436;p16"/>
          <p:cNvGrpSpPr/>
          <p:nvPr/>
        </p:nvGrpSpPr>
        <p:grpSpPr>
          <a:xfrm>
            <a:off x="1424027" y="2270125"/>
            <a:ext cx="9527175" cy="761889"/>
            <a:chOff x="637781" y="2480953"/>
            <a:chExt cx="9527175" cy="761889"/>
          </a:xfrm>
        </p:grpSpPr>
        <p:grpSp>
          <p:nvGrpSpPr>
            <p:cNvPr id="437" name="Google Shape;437;p16"/>
            <p:cNvGrpSpPr/>
            <p:nvPr/>
          </p:nvGrpSpPr>
          <p:grpSpPr>
            <a:xfrm>
              <a:off x="637781" y="2480953"/>
              <a:ext cx="9179106" cy="761889"/>
              <a:chOff x="779181" y="2776053"/>
              <a:chExt cx="9179106" cy="761889"/>
            </a:xfrm>
          </p:grpSpPr>
          <p:pic>
            <p:nvPicPr>
              <p:cNvPr id="438" name="Google Shape;438;p16"/>
              <p:cNvPicPr preferRelativeResize="0"/>
              <p:nvPr/>
            </p:nvPicPr>
            <p:blipFill rotWithShape="1">
              <a:blip r:embed="rId4">
                <a:alphaModFix/>
              </a:blip>
              <a:srcRect/>
              <a:stretch/>
            </p:blipFill>
            <p:spPr>
              <a:xfrm>
                <a:off x="1119088" y="2776053"/>
                <a:ext cx="8839200" cy="300199"/>
              </a:xfrm>
              <a:prstGeom prst="rect">
                <a:avLst/>
              </a:prstGeom>
              <a:noFill/>
              <a:ln>
                <a:noFill/>
              </a:ln>
            </p:spPr>
          </p:pic>
          <p:sp>
            <p:nvSpPr>
              <p:cNvPr id="439" name="Google Shape;439;p16"/>
              <p:cNvSpPr txBox="1"/>
              <p:nvPr/>
            </p:nvSpPr>
            <p:spPr>
              <a:xfrm>
                <a:off x="2251341" y="3076242"/>
                <a:ext cx="699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latin typeface="Century Gothic"/>
                    <a:ea typeface="Century Gothic"/>
                    <a:cs typeface="Century Gothic"/>
                    <a:sym typeface="Century Gothic"/>
                  </a:rPr>
                  <a:t>30</a:t>
                </a:r>
                <a:endParaRPr sz="1800" b="0" i="0" u="none" strike="noStrike" cap="none">
                  <a:solidFill>
                    <a:srgbClr val="000000"/>
                  </a:solidFill>
                  <a:latin typeface="Century Gothic"/>
                  <a:ea typeface="Century Gothic"/>
                  <a:cs typeface="Century Gothic"/>
                  <a:sym typeface="Century Gothic"/>
                </a:endParaRPr>
              </a:p>
            </p:txBody>
          </p:sp>
          <p:sp>
            <p:nvSpPr>
              <p:cNvPr id="440" name="Google Shape;440;p16"/>
              <p:cNvSpPr txBox="1"/>
              <p:nvPr/>
            </p:nvSpPr>
            <p:spPr>
              <a:xfrm>
                <a:off x="779181" y="3076242"/>
                <a:ext cx="699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latin typeface="Century Gothic"/>
                    <a:ea typeface="Century Gothic"/>
                    <a:cs typeface="Century Gothic"/>
                    <a:sym typeface="Century Gothic"/>
                  </a:rPr>
                  <a:t>20</a:t>
                </a:r>
                <a:endParaRPr sz="1800" b="0" i="0" u="none" strike="noStrike" cap="none">
                  <a:solidFill>
                    <a:srgbClr val="000000"/>
                  </a:solidFill>
                  <a:latin typeface="Century Gothic"/>
                  <a:ea typeface="Century Gothic"/>
                  <a:cs typeface="Century Gothic"/>
                  <a:sym typeface="Century Gothic"/>
                </a:endParaRPr>
              </a:p>
            </p:txBody>
          </p:sp>
        </p:grpSp>
        <p:sp>
          <p:nvSpPr>
            <p:cNvPr id="441" name="Google Shape;441;p16"/>
            <p:cNvSpPr txBox="1"/>
            <p:nvPr/>
          </p:nvSpPr>
          <p:spPr>
            <a:xfrm>
              <a:off x="9465956" y="2781142"/>
              <a:ext cx="699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latin typeface="Century Gothic"/>
                  <a:ea typeface="Century Gothic"/>
                  <a:cs typeface="Century Gothic"/>
                  <a:sym typeface="Century Gothic"/>
                </a:rPr>
                <a:t>80</a:t>
              </a:r>
              <a:endParaRPr sz="1800" b="0" i="0" u="none" strike="noStrike" cap="none">
                <a:solidFill>
                  <a:srgbClr val="000000"/>
                </a:solidFill>
                <a:latin typeface="Century Gothic"/>
                <a:ea typeface="Century Gothic"/>
                <a:cs typeface="Century Gothic"/>
                <a:sym typeface="Century Gothic"/>
              </a:endParaRPr>
            </a:p>
          </p:txBody>
        </p:sp>
      </p:grpSp>
      <p:grpSp>
        <p:nvGrpSpPr>
          <p:cNvPr id="442" name="Google Shape;442;p16"/>
          <p:cNvGrpSpPr/>
          <p:nvPr/>
        </p:nvGrpSpPr>
        <p:grpSpPr>
          <a:xfrm>
            <a:off x="1424027" y="3239164"/>
            <a:ext cx="9095031" cy="761901"/>
            <a:chOff x="637781" y="3449992"/>
            <a:chExt cx="9095031" cy="761901"/>
          </a:xfrm>
        </p:grpSpPr>
        <p:pic>
          <p:nvPicPr>
            <p:cNvPr id="443" name="Google Shape;443;p16"/>
            <p:cNvPicPr preferRelativeResize="0"/>
            <p:nvPr/>
          </p:nvPicPr>
          <p:blipFill rotWithShape="1">
            <a:blip r:embed="rId5">
              <a:alphaModFix/>
            </a:blip>
            <a:srcRect/>
            <a:stretch/>
          </p:blipFill>
          <p:spPr>
            <a:xfrm>
              <a:off x="893613" y="3449992"/>
              <a:ext cx="8839200" cy="300199"/>
            </a:xfrm>
            <a:prstGeom prst="rect">
              <a:avLst/>
            </a:prstGeom>
            <a:noFill/>
            <a:ln>
              <a:noFill/>
            </a:ln>
          </p:spPr>
        </p:pic>
        <p:sp>
          <p:nvSpPr>
            <p:cNvPr id="444" name="Google Shape;444;p16"/>
            <p:cNvSpPr txBox="1"/>
            <p:nvPr/>
          </p:nvSpPr>
          <p:spPr>
            <a:xfrm>
              <a:off x="637781" y="3750192"/>
              <a:ext cx="699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latin typeface="Century Gothic"/>
                  <a:ea typeface="Century Gothic"/>
                  <a:cs typeface="Century Gothic"/>
                  <a:sym typeface="Century Gothic"/>
                </a:rPr>
                <a:t>60</a:t>
              </a:r>
              <a:endParaRPr sz="1800" b="0" i="0" u="none" strike="noStrike" cap="none">
                <a:solidFill>
                  <a:srgbClr val="000000"/>
                </a:solidFill>
                <a:latin typeface="Century Gothic"/>
                <a:ea typeface="Century Gothic"/>
                <a:cs typeface="Century Gothic"/>
                <a:sym typeface="Century Gothic"/>
              </a:endParaRPr>
            </a:p>
          </p:txBody>
        </p:sp>
        <p:sp>
          <p:nvSpPr>
            <p:cNvPr id="445" name="Google Shape;445;p16"/>
            <p:cNvSpPr txBox="1"/>
            <p:nvPr/>
          </p:nvSpPr>
          <p:spPr>
            <a:xfrm>
              <a:off x="2785006" y="3750192"/>
              <a:ext cx="699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latin typeface="Century Gothic"/>
                  <a:ea typeface="Century Gothic"/>
                  <a:cs typeface="Century Gothic"/>
                  <a:sym typeface="Century Gothic"/>
                </a:rPr>
                <a:t>70</a:t>
              </a:r>
              <a:endParaRPr sz="1800" b="0" i="0" u="none" strike="noStrike" cap="none">
                <a:solidFill>
                  <a:srgbClr val="000000"/>
                </a:solidFill>
                <a:latin typeface="Century Gothic"/>
                <a:ea typeface="Century Gothic"/>
                <a:cs typeface="Century Gothic"/>
                <a:sym typeface="Century Gothic"/>
              </a:endParaRPr>
            </a:p>
          </p:txBody>
        </p:sp>
      </p:grpSp>
      <p:grpSp>
        <p:nvGrpSpPr>
          <p:cNvPr id="446" name="Google Shape;446;p16"/>
          <p:cNvGrpSpPr/>
          <p:nvPr/>
        </p:nvGrpSpPr>
        <p:grpSpPr>
          <a:xfrm>
            <a:off x="1348581" y="5716138"/>
            <a:ext cx="9080655" cy="710730"/>
            <a:chOff x="649575" y="5509782"/>
            <a:chExt cx="9080655" cy="710730"/>
          </a:xfrm>
        </p:grpSpPr>
        <p:pic>
          <p:nvPicPr>
            <p:cNvPr id="447" name="Google Shape;447;p16"/>
            <p:cNvPicPr preferRelativeResize="0"/>
            <p:nvPr/>
          </p:nvPicPr>
          <p:blipFill rotWithShape="1">
            <a:blip r:embed="rId3">
              <a:alphaModFix/>
            </a:blip>
            <a:srcRect/>
            <a:stretch/>
          </p:blipFill>
          <p:spPr>
            <a:xfrm>
              <a:off x="792497" y="5509782"/>
              <a:ext cx="8536014" cy="249030"/>
            </a:xfrm>
            <a:prstGeom prst="rect">
              <a:avLst/>
            </a:prstGeom>
            <a:noFill/>
            <a:ln>
              <a:noFill/>
            </a:ln>
          </p:spPr>
        </p:pic>
        <p:sp>
          <p:nvSpPr>
            <p:cNvPr id="448" name="Google Shape;448;p16"/>
            <p:cNvSpPr txBox="1"/>
            <p:nvPr/>
          </p:nvSpPr>
          <p:spPr>
            <a:xfrm>
              <a:off x="649575" y="5701311"/>
              <a:ext cx="3354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0</a:t>
              </a:r>
              <a:endParaRPr sz="1800">
                <a:solidFill>
                  <a:schemeClr val="dk1"/>
                </a:solidFill>
                <a:latin typeface="Nunito Sans"/>
                <a:ea typeface="Nunito Sans"/>
                <a:cs typeface="Nunito Sans"/>
                <a:sym typeface="Nunito Sans"/>
              </a:endParaRPr>
            </a:p>
          </p:txBody>
        </p:sp>
        <p:sp>
          <p:nvSpPr>
            <p:cNvPr id="449" name="Google Shape;449;p16"/>
            <p:cNvSpPr txBox="1"/>
            <p:nvPr/>
          </p:nvSpPr>
          <p:spPr>
            <a:xfrm>
              <a:off x="8830230" y="5758812"/>
              <a:ext cx="900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rgbClr val="43A047"/>
                </a:buClr>
                <a:buSzPts val="1800"/>
                <a:buFont typeface="Century Gothic"/>
                <a:buNone/>
              </a:pPr>
              <a:r>
                <a:rPr lang="en-GB" sz="1800">
                  <a:solidFill>
                    <a:srgbClr val="222222"/>
                  </a:solidFill>
                  <a:latin typeface="Century Gothic"/>
                  <a:ea typeface="Century Gothic"/>
                  <a:cs typeface="Century Gothic"/>
                  <a:sym typeface="Century Gothic"/>
                </a:rPr>
                <a:t>100</a:t>
              </a:r>
              <a:endParaRPr sz="1800">
                <a:solidFill>
                  <a:srgbClr val="222222"/>
                </a:solidFill>
                <a:latin typeface="Century Gothic"/>
                <a:ea typeface="Century Gothic"/>
                <a:cs typeface="Century Gothic"/>
                <a:sym typeface="Century Gothic"/>
              </a:endParaRPr>
            </a:p>
          </p:txBody>
        </p:sp>
      </p:grpSp>
      <p:sp>
        <p:nvSpPr>
          <p:cNvPr id="450" name="Google Shape;450;p16"/>
          <p:cNvSpPr/>
          <p:nvPr/>
        </p:nvSpPr>
        <p:spPr>
          <a:xfrm rot="5400000">
            <a:off x="6308869" y="5220524"/>
            <a:ext cx="607500" cy="383700"/>
          </a:xfrm>
          <a:prstGeom prst="rightArrow">
            <a:avLst>
              <a:gd name="adj1" fmla="val 50000"/>
              <a:gd name="adj2" fmla="val 50000"/>
            </a:avLst>
          </a:prstGeom>
          <a:solidFill>
            <a:srgbClr val="CCD4F4"/>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451" name="Google Shape;451;p16"/>
          <p:cNvSpPr/>
          <p:nvPr/>
        </p:nvSpPr>
        <p:spPr>
          <a:xfrm rot="5400000">
            <a:off x="8860144" y="5220524"/>
            <a:ext cx="607500" cy="383700"/>
          </a:xfrm>
          <a:prstGeom prst="rightArrow">
            <a:avLst>
              <a:gd name="adj1" fmla="val 50000"/>
              <a:gd name="adj2" fmla="val 50000"/>
            </a:avLst>
          </a:prstGeom>
          <a:solidFill>
            <a:srgbClr val="CCD4F4"/>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456" name="Google Shape;456;p16"/>
          <p:cNvGrpSpPr/>
          <p:nvPr/>
        </p:nvGrpSpPr>
        <p:grpSpPr>
          <a:xfrm>
            <a:off x="3966468" y="1523960"/>
            <a:ext cx="6864484" cy="2477104"/>
            <a:chOff x="3192022" y="1416088"/>
            <a:chExt cx="6864484" cy="2477104"/>
          </a:xfrm>
        </p:grpSpPr>
        <p:grpSp>
          <p:nvGrpSpPr>
            <p:cNvPr id="457" name="Google Shape;457;p16"/>
            <p:cNvGrpSpPr/>
            <p:nvPr/>
          </p:nvGrpSpPr>
          <p:grpSpPr>
            <a:xfrm>
              <a:off x="3192022" y="1416088"/>
              <a:ext cx="5807905" cy="1508054"/>
              <a:chOff x="3192022" y="1416088"/>
              <a:chExt cx="5807905" cy="1508054"/>
            </a:xfrm>
          </p:grpSpPr>
          <p:grpSp>
            <p:nvGrpSpPr>
              <p:cNvPr id="458" name="Google Shape;458;p16"/>
              <p:cNvGrpSpPr/>
              <p:nvPr/>
            </p:nvGrpSpPr>
            <p:grpSpPr>
              <a:xfrm>
                <a:off x="3192022" y="1416088"/>
                <a:ext cx="5807905" cy="461700"/>
                <a:chOff x="2755509" y="1877813"/>
                <a:chExt cx="5807905" cy="461700"/>
              </a:xfrm>
            </p:grpSpPr>
            <p:sp>
              <p:nvSpPr>
                <p:cNvPr id="459" name="Google Shape;459;p16"/>
                <p:cNvSpPr txBox="1"/>
                <p:nvPr/>
              </p:nvSpPr>
              <p:spPr>
                <a:xfrm>
                  <a:off x="2755509" y="187781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rgbClr val="43A047"/>
                    </a:buClr>
                    <a:buSzPts val="1800"/>
                    <a:buFont typeface="Century Gothic"/>
                    <a:buNone/>
                  </a:pPr>
                  <a:r>
                    <a:rPr lang="en-GB" sz="1800">
                      <a:solidFill>
                        <a:srgbClr val="43A047"/>
                      </a:solidFill>
                      <a:latin typeface="Century Gothic"/>
                      <a:ea typeface="Century Gothic"/>
                      <a:cs typeface="Century Gothic"/>
                      <a:sym typeface="Century Gothic"/>
                    </a:rPr>
                    <a:t>30</a:t>
                  </a:r>
                  <a:endParaRPr sz="1800">
                    <a:solidFill>
                      <a:srgbClr val="43A047"/>
                    </a:solidFill>
                    <a:latin typeface="Century Gothic"/>
                    <a:ea typeface="Century Gothic"/>
                    <a:cs typeface="Century Gothic"/>
                    <a:sym typeface="Century Gothic"/>
                  </a:endParaRPr>
                </a:p>
              </p:txBody>
            </p:sp>
            <p:sp>
              <p:nvSpPr>
                <p:cNvPr id="460" name="Google Shape;460;p16"/>
                <p:cNvSpPr txBox="1"/>
                <p:nvPr/>
              </p:nvSpPr>
              <p:spPr>
                <a:xfrm>
                  <a:off x="3578324" y="187781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rgbClr val="43A047"/>
                    </a:buClr>
                    <a:buSzPts val="1800"/>
                    <a:buFont typeface="Century Gothic"/>
                    <a:buNone/>
                  </a:pPr>
                  <a:r>
                    <a:rPr lang="en-GB" sz="1800">
                      <a:solidFill>
                        <a:srgbClr val="43A047"/>
                      </a:solidFill>
                      <a:latin typeface="Century Gothic"/>
                      <a:ea typeface="Century Gothic"/>
                      <a:cs typeface="Century Gothic"/>
                      <a:sym typeface="Century Gothic"/>
                    </a:rPr>
                    <a:t>40</a:t>
                  </a:r>
                  <a:endParaRPr sz="1800">
                    <a:solidFill>
                      <a:srgbClr val="43A047"/>
                    </a:solidFill>
                    <a:latin typeface="Century Gothic"/>
                    <a:ea typeface="Century Gothic"/>
                    <a:cs typeface="Century Gothic"/>
                    <a:sym typeface="Century Gothic"/>
                  </a:endParaRPr>
                </a:p>
              </p:txBody>
            </p:sp>
            <p:sp>
              <p:nvSpPr>
                <p:cNvPr id="461" name="Google Shape;461;p16"/>
                <p:cNvSpPr txBox="1"/>
                <p:nvPr/>
              </p:nvSpPr>
              <p:spPr>
                <a:xfrm>
                  <a:off x="5309969" y="187781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rgbClr val="43A047"/>
                    </a:buClr>
                    <a:buSzPts val="1800"/>
                    <a:buFont typeface="Century Gothic"/>
                    <a:buNone/>
                  </a:pPr>
                  <a:r>
                    <a:rPr lang="en-GB" sz="1800">
                      <a:solidFill>
                        <a:srgbClr val="43A047"/>
                      </a:solidFill>
                      <a:latin typeface="Century Gothic"/>
                      <a:ea typeface="Century Gothic"/>
                      <a:cs typeface="Century Gothic"/>
                      <a:sym typeface="Century Gothic"/>
                    </a:rPr>
                    <a:t>60</a:t>
                  </a:r>
                  <a:endParaRPr sz="1800">
                    <a:solidFill>
                      <a:srgbClr val="43A047"/>
                    </a:solidFill>
                    <a:latin typeface="Century Gothic"/>
                    <a:ea typeface="Century Gothic"/>
                    <a:cs typeface="Century Gothic"/>
                    <a:sym typeface="Century Gothic"/>
                  </a:endParaRPr>
                </a:p>
              </p:txBody>
            </p:sp>
            <p:sp>
              <p:nvSpPr>
                <p:cNvPr id="462" name="Google Shape;462;p16"/>
                <p:cNvSpPr txBox="1"/>
                <p:nvPr/>
              </p:nvSpPr>
              <p:spPr>
                <a:xfrm>
                  <a:off x="6161451" y="187781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rgbClr val="43A047"/>
                    </a:buClr>
                    <a:buSzPts val="1800"/>
                    <a:buFont typeface="Century Gothic"/>
                    <a:buNone/>
                  </a:pPr>
                  <a:r>
                    <a:rPr lang="en-GB" sz="1800">
                      <a:solidFill>
                        <a:srgbClr val="43A047"/>
                      </a:solidFill>
                      <a:latin typeface="Century Gothic"/>
                      <a:ea typeface="Century Gothic"/>
                      <a:cs typeface="Century Gothic"/>
                      <a:sym typeface="Century Gothic"/>
                    </a:rPr>
                    <a:t>70</a:t>
                  </a:r>
                  <a:endParaRPr sz="1800">
                    <a:solidFill>
                      <a:srgbClr val="43A047"/>
                    </a:solidFill>
                    <a:latin typeface="Century Gothic"/>
                    <a:ea typeface="Century Gothic"/>
                    <a:cs typeface="Century Gothic"/>
                    <a:sym typeface="Century Gothic"/>
                  </a:endParaRPr>
                </a:p>
              </p:txBody>
            </p:sp>
            <p:sp>
              <p:nvSpPr>
                <p:cNvPr id="463" name="Google Shape;463;p16"/>
                <p:cNvSpPr txBox="1"/>
                <p:nvPr/>
              </p:nvSpPr>
              <p:spPr>
                <a:xfrm>
                  <a:off x="7864415" y="187781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rgbClr val="43A047"/>
                    </a:buClr>
                    <a:buSzPts val="1800"/>
                    <a:buFont typeface="Century Gothic"/>
                    <a:buNone/>
                  </a:pPr>
                  <a:r>
                    <a:rPr lang="en-GB" sz="1800">
                      <a:solidFill>
                        <a:srgbClr val="43A047"/>
                      </a:solidFill>
                      <a:latin typeface="Century Gothic"/>
                      <a:ea typeface="Century Gothic"/>
                      <a:cs typeface="Century Gothic"/>
                      <a:sym typeface="Century Gothic"/>
                    </a:rPr>
                    <a:t>90</a:t>
                  </a:r>
                  <a:endParaRPr sz="1800">
                    <a:solidFill>
                      <a:srgbClr val="43A047"/>
                    </a:solidFill>
                    <a:latin typeface="Century Gothic"/>
                    <a:ea typeface="Century Gothic"/>
                    <a:cs typeface="Century Gothic"/>
                    <a:sym typeface="Century Gothic"/>
                  </a:endParaRPr>
                </a:p>
              </p:txBody>
            </p:sp>
          </p:grpSp>
          <p:grpSp>
            <p:nvGrpSpPr>
              <p:cNvPr id="464" name="Google Shape;464;p16"/>
              <p:cNvGrpSpPr/>
              <p:nvPr/>
            </p:nvGrpSpPr>
            <p:grpSpPr>
              <a:xfrm>
                <a:off x="3546743" y="2462442"/>
                <a:ext cx="5098498" cy="461700"/>
                <a:chOff x="3546743" y="2462442"/>
                <a:chExt cx="5098498" cy="461700"/>
              </a:xfrm>
            </p:grpSpPr>
            <p:grpSp>
              <p:nvGrpSpPr>
                <p:cNvPr id="465" name="Google Shape;465;p16"/>
                <p:cNvGrpSpPr/>
                <p:nvPr/>
              </p:nvGrpSpPr>
              <p:grpSpPr>
                <a:xfrm>
                  <a:off x="3546743" y="2462442"/>
                  <a:ext cx="2171160" cy="461700"/>
                  <a:chOff x="30018" y="2757542"/>
                  <a:chExt cx="2171160" cy="461700"/>
                </a:xfrm>
              </p:grpSpPr>
              <p:sp>
                <p:nvSpPr>
                  <p:cNvPr id="466" name="Google Shape;466;p16"/>
                  <p:cNvSpPr txBox="1"/>
                  <p:nvPr/>
                </p:nvSpPr>
                <p:spPr>
                  <a:xfrm>
                    <a:off x="1502178" y="2757542"/>
                    <a:ext cx="699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Century Gothic"/>
                        <a:ea typeface="Century Gothic"/>
                        <a:cs typeface="Century Gothic"/>
                        <a:sym typeface="Century Gothic"/>
                      </a:rPr>
                      <a:t>50</a:t>
                    </a:r>
                    <a:endParaRPr sz="1800" b="0" i="0" u="none" strike="noStrike" cap="none">
                      <a:solidFill>
                        <a:srgbClr val="43A047"/>
                      </a:solidFill>
                      <a:latin typeface="Century Gothic"/>
                      <a:ea typeface="Century Gothic"/>
                      <a:cs typeface="Century Gothic"/>
                      <a:sym typeface="Century Gothic"/>
                    </a:endParaRPr>
                  </a:p>
                </p:txBody>
              </p:sp>
              <p:sp>
                <p:nvSpPr>
                  <p:cNvPr id="467" name="Google Shape;467;p16"/>
                  <p:cNvSpPr txBox="1"/>
                  <p:nvPr/>
                </p:nvSpPr>
                <p:spPr>
                  <a:xfrm>
                    <a:off x="30018" y="2757542"/>
                    <a:ext cx="699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Century Gothic"/>
                        <a:ea typeface="Century Gothic"/>
                        <a:cs typeface="Century Gothic"/>
                        <a:sym typeface="Century Gothic"/>
                      </a:rPr>
                      <a:t>40</a:t>
                    </a:r>
                    <a:endParaRPr sz="1800" b="0" i="0" u="none" strike="noStrike" cap="none">
                      <a:solidFill>
                        <a:srgbClr val="43A047"/>
                      </a:solidFill>
                      <a:latin typeface="Century Gothic"/>
                      <a:ea typeface="Century Gothic"/>
                      <a:cs typeface="Century Gothic"/>
                      <a:sym typeface="Century Gothic"/>
                    </a:endParaRPr>
                  </a:p>
                </p:txBody>
              </p:sp>
            </p:grpSp>
            <p:grpSp>
              <p:nvGrpSpPr>
                <p:cNvPr id="468" name="Google Shape;468;p16"/>
                <p:cNvGrpSpPr/>
                <p:nvPr/>
              </p:nvGrpSpPr>
              <p:grpSpPr>
                <a:xfrm>
                  <a:off x="6474081" y="2462442"/>
                  <a:ext cx="2171160" cy="461700"/>
                  <a:chOff x="30018" y="2757542"/>
                  <a:chExt cx="2171160" cy="461700"/>
                </a:xfrm>
              </p:grpSpPr>
              <p:sp>
                <p:nvSpPr>
                  <p:cNvPr id="469" name="Google Shape;469;p16"/>
                  <p:cNvSpPr txBox="1"/>
                  <p:nvPr/>
                </p:nvSpPr>
                <p:spPr>
                  <a:xfrm>
                    <a:off x="1502178" y="2757542"/>
                    <a:ext cx="699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Century Gothic"/>
                        <a:ea typeface="Century Gothic"/>
                        <a:cs typeface="Century Gothic"/>
                        <a:sym typeface="Century Gothic"/>
                      </a:rPr>
                      <a:t>70</a:t>
                    </a:r>
                    <a:endParaRPr sz="1800" b="0" i="0" u="none" strike="noStrike" cap="none">
                      <a:solidFill>
                        <a:srgbClr val="43A047"/>
                      </a:solidFill>
                      <a:latin typeface="Century Gothic"/>
                      <a:ea typeface="Century Gothic"/>
                      <a:cs typeface="Century Gothic"/>
                      <a:sym typeface="Century Gothic"/>
                    </a:endParaRPr>
                  </a:p>
                </p:txBody>
              </p:sp>
              <p:sp>
                <p:nvSpPr>
                  <p:cNvPr id="470" name="Google Shape;470;p16"/>
                  <p:cNvSpPr txBox="1"/>
                  <p:nvPr/>
                </p:nvSpPr>
                <p:spPr>
                  <a:xfrm>
                    <a:off x="30018" y="2757542"/>
                    <a:ext cx="699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Century Gothic"/>
                        <a:ea typeface="Century Gothic"/>
                        <a:cs typeface="Century Gothic"/>
                        <a:sym typeface="Century Gothic"/>
                      </a:rPr>
                      <a:t>60</a:t>
                    </a:r>
                    <a:endParaRPr sz="1800" b="0" i="0" u="none" strike="noStrike" cap="none">
                      <a:solidFill>
                        <a:srgbClr val="43A047"/>
                      </a:solidFill>
                      <a:latin typeface="Century Gothic"/>
                      <a:ea typeface="Century Gothic"/>
                      <a:cs typeface="Century Gothic"/>
                      <a:sym typeface="Century Gothic"/>
                    </a:endParaRPr>
                  </a:p>
                </p:txBody>
              </p:sp>
            </p:grpSp>
          </p:grpSp>
        </p:grpSp>
        <p:grpSp>
          <p:nvGrpSpPr>
            <p:cNvPr id="471" name="Google Shape;471;p16"/>
            <p:cNvGrpSpPr/>
            <p:nvPr/>
          </p:nvGrpSpPr>
          <p:grpSpPr>
            <a:xfrm>
              <a:off x="4974756" y="3431492"/>
              <a:ext cx="5081750" cy="461700"/>
              <a:chOff x="4974756" y="3431492"/>
              <a:chExt cx="5081750" cy="461700"/>
            </a:xfrm>
          </p:grpSpPr>
          <p:sp>
            <p:nvSpPr>
              <p:cNvPr id="472" name="Google Shape;472;p16"/>
              <p:cNvSpPr txBox="1"/>
              <p:nvPr/>
            </p:nvSpPr>
            <p:spPr>
              <a:xfrm>
                <a:off x="4974756" y="3431492"/>
                <a:ext cx="699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Century Gothic"/>
                    <a:ea typeface="Century Gothic"/>
                    <a:cs typeface="Century Gothic"/>
                    <a:sym typeface="Century Gothic"/>
                  </a:rPr>
                  <a:t>80</a:t>
                </a:r>
                <a:endParaRPr sz="1800" b="0" i="0" u="none" strike="noStrike" cap="none">
                  <a:solidFill>
                    <a:srgbClr val="43A047"/>
                  </a:solidFill>
                  <a:latin typeface="Century Gothic"/>
                  <a:ea typeface="Century Gothic"/>
                  <a:cs typeface="Century Gothic"/>
                  <a:sym typeface="Century Gothic"/>
                </a:endParaRPr>
              </a:p>
            </p:txBody>
          </p:sp>
          <p:sp>
            <p:nvSpPr>
              <p:cNvPr id="473" name="Google Shape;473;p16"/>
              <p:cNvSpPr txBox="1"/>
              <p:nvPr/>
            </p:nvSpPr>
            <p:spPr>
              <a:xfrm>
                <a:off x="7121981" y="3431492"/>
                <a:ext cx="699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dirty="0">
                    <a:solidFill>
                      <a:srgbClr val="43A047"/>
                    </a:solidFill>
                    <a:latin typeface="Century Gothic"/>
                    <a:ea typeface="Century Gothic"/>
                    <a:cs typeface="Century Gothic"/>
                    <a:sym typeface="Century Gothic"/>
                  </a:rPr>
                  <a:t>80</a:t>
                </a:r>
                <a:endParaRPr sz="1800" b="0" i="0" u="none" strike="noStrike" cap="none" dirty="0">
                  <a:solidFill>
                    <a:srgbClr val="43A047"/>
                  </a:solidFill>
                  <a:latin typeface="Century Gothic"/>
                  <a:ea typeface="Century Gothic"/>
                  <a:cs typeface="Century Gothic"/>
                  <a:sym typeface="Century Gothic"/>
                </a:endParaRPr>
              </a:p>
            </p:txBody>
          </p:sp>
          <p:sp>
            <p:nvSpPr>
              <p:cNvPr id="474" name="Google Shape;474;p16"/>
              <p:cNvSpPr txBox="1"/>
              <p:nvPr/>
            </p:nvSpPr>
            <p:spPr>
              <a:xfrm>
                <a:off x="9357506" y="3431492"/>
                <a:ext cx="699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Century Gothic"/>
                    <a:ea typeface="Century Gothic"/>
                    <a:cs typeface="Century Gothic"/>
                    <a:sym typeface="Century Gothic"/>
                  </a:rPr>
                  <a:t>100</a:t>
                </a:r>
                <a:endParaRPr sz="1800" b="0" i="0" u="none" strike="noStrike" cap="none">
                  <a:solidFill>
                    <a:srgbClr val="43A047"/>
                  </a:solidFill>
                  <a:latin typeface="Century Gothic"/>
                  <a:ea typeface="Century Gothic"/>
                  <a:cs typeface="Century Gothic"/>
                  <a:sym typeface="Century Gothic"/>
                </a:endParaRPr>
              </a:p>
            </p:txBody>
          </p:sp>
        </p:grpSp>
      </p:grpSp>
      <p:sp>
        <p:nvSpPr>
          <p:cNvPr id="475" name="Google Shape;475;p16"/>
          <p:cNvSpPr txBox="1"/>
          <p:nvPr/>
        </p:nvSpPr>
        <p:spPr>
          <a:xfrm>
            <a:off x="6263119" y="5965144"/>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rgbClr val="43A047"/>
              </a:buClr>
              <a:buSzPts val="1800"/>
              <a:buFont typeface="Century Gothic"/>
              <a:buNone/>
            </a:pPr>
            <a:r>
              <a:rPr lang="en-GB" sz="1800" dirty="0">
                <a:solidFill>
                  <a:srgbClr val="43A047"/>
                </a:solidFill>
                <a:latin typeface="Century Gothic"/>
                <a:ea typeface="Century Gothic"/>
                <a:cs typeface="Century Gothic"/>
                <a:sym typeface="Century Gothic"/>
              </a:rPr>
              <a:t>60</a:t>
            </a:r>
            <a:endParaRPr sz="1800" dirty="0">
              <a:solidFill>
                <a:srgbClr val="43A047"/>
              </a:solidFill>
              <a:latin typeface="Century Gothic"/>
              <a:ea typeface="Century Gothic"/>
              <a:cs typeface="Century Gothic"/>
              <a:sym typeface="Century Gothic"/>
            </a:endParaRPr>
          </a:p>
        </p:txBody>
      </p:sp>
      <p:sp>
        <p:nvSpPr>
          <p:cNvPr id="476" name="Google Shape;476;p16"/>
          <p:cNvSpPr txBox="1"/>
          <p:nvPr/>
        </p:nvSpPr>
        <p:spPr>
          <a:xfrm>
            <a:off x="8814394" y="5936418"/>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rgbClr val="43A047"/>
              </a:buClr>
              <a:buSzPts val="1800"/>
              <a:buFont typeface="Century Gothic"/>
              <a:buNone/>
            </a:pPr>
            <a:r>
              <a:rPr lang="en-GB" sz="1800" dirty="0">
                <a:solidFill>
                  <a:srgbClr val="43A047"/>
                </a:solidFill>
                <a:latin typeface="Century Gothic"/>
                <a:ea typeface="Century Gothic"/>
                <a:cs typeface="Century Gothic"/>
                <a:sym typeface="Century Gothic"/>
              </a:rPr>
              <a:t>90</a:t>
            </a:r>
            <a:endParaRPr sz="1800" dirty="0">
              <a:solidFill>
                <a:srgbClr val="43A047"/>
              </a:solidFill>
              <a:latin typeface="Century Gothic"/>
              <a:ea typeface="Century Gothic"/>
              <a:cs typeface="Century Gothic"/>
              <a:sym typeface="Century Gothic"/>
            </a:endParaRPr>
          </a:p>
        </p:txBody>
      </p:sp>
      <p:sp>
        <p:nvSpPr>
          <p:cNvPr id="59" name="TextBox 58">
            <a:extLst>
              <a:ext uri="{FF2B5EF4-FFF2-40B4-BE49-F238E27FC236}">
                <a16:creationId xmlns:a16="http://schemas.microsoft.com/office/drawing/2014/main" id="{6A0E5B33-966C-2642-8A4A-4B33EC88EC0E}"/>
              </a:ext>
            </a:extLst>
          </p:cNvPr>
          <p:cNvSpPr txBox="1"/>
          <p:nvPr/>
        </p:nvSpPr>
        <p:spPr>
          <a:xfrm>
            <a:off x="401325" y="4483492"/>
            <a:ext cx="8478675" cy="455125"/>
          </a:xfrm>
          <a:prstGeom prst="rect">
            <a:avLst/>
          </a:prstGeom>
          <a:noFill/>
        </p:spPr>
        <p:txBody>
          <a:bodyPr wrap="square">
            <a:spAutoFit/>
          </a:bodyPr>
          <a:lstStyle/>
          <a:p>
            <a:pPr marL="0" lvl="0" indent="0" algn="l" rtl="0">
              <a:lnSpc>
                <a:spcPct val="150000"/>
              </a:lnSpc>
              <a:spcBef>
                <a:spcPts val="0"/>
              </a:spcBef>
              <a:spcAft>
                <a:spcPts val="0"/>
              </a:spcAft>
              <a:buNone/>
            </a:pPr>
            <a:r>
              <a:rPr lang="en-GB" sz="1800" b="1" dirty="0">
                <a:latin typeface="Century Gothic"/>
                <a:ea typeface="Century Gothic"/>
                <a:cs typeface="Century Gothic"/>
                <a:sym typeface="Century Gothic"/>
              </a:rPr>
              <a:t>What numbers are the arrows pointing to?  </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6"/>
                                        </p:tgtEl>
                                        <p:attrNameLst>
                                          <p:attrName>style.visibility</p:attrName>
                                        </p:attrNameLst>
                                      </p:cBhvr>
                                      <p:to>
                                        <p:strVal val="visible"/>
                                      </p:to>
                                    </p:set>
                                    <p:animEffect transition="in" filter="fade">
                                      <p:cBhvr>
                                        <p:cTn id="7" dur="500"/>
                                        <p:tgtEl>
                                          <p:spTgt spid="4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5"/>
                                        </p:tgtEl>
                                        <p:attrNameLst>
                                          <p:attrName>style.visibility</p:attrName>
                                        </p:attrNameLst>
                                      </p:cBhvr>
                                      <p:to>
                                        <p:strVal val="visible"/>
                                      </p:to>
                                    </p:set>
                                    <p:animEffect transition="in" filter="fade">
                                      <p:cBhvr>
                                        <p:cTn id="10" dur="500"/>
                                        <p:tgtEl>
                                          <p:spTgt spid="475"/>
                                        </p:tgtEl>
                                      </p:cBhvr>
                                    </p:animEffect>
                                  </p:childTnLst>
                                </p:cTn>
                              </p:par>
                              <p:par>
                                <p:cTn id="11" presetID="10" presetClass="entr" presetSubtype="0" fill="hold" nodeType="withEffect">
                                  <p:stCondLst>
                                    <p:cond delay="0"/>
                                  </p:stCondLst>
                                  <p:childTnLst>
                                    <p:set>
                                      <p:cBhvr>
                                        <p:cTn id="12" dur="1" fill="hold">
                                          <p:stCondLst>
                                            <p:cond delay="0"/>
                                          </p:stCondLst>
                                        </p:cTn>
                                        <p:tgtEl>
                                          <p:spTgt spid="456"/>
                                        </p:tgtEl>
                                        <p:attrNameLst>
                                          <p:attrName>style.visibility</p:attrName>
                                        </p:attrNameLst>
                                      </p:cBhvr>
                                      <p:to>
                                        <p:strVal val="visible"/>
                                      </p:to>
                                    </p:set>
                                    <p:animEffect transition="in" filter="fade">
                                      <p:cBhvr>
                                        <p:cTn id="13" dur="500"/>
                                        <p:tgtEl>
                                          <p:spTgt spid="456"/>
                                        </p:tgtEl>
                                      </p:cBhvr>
                                    </p:animEffect>
                                  </p:childTnLst>
                                </p:cTn>
                              </p:par>
                            </p:childTnLst>
                          </p:cTn>
                        </p:par>
                      </p:childTnLst>
                    </p:cTn>
                  </p:par>
                </p:childTnLst>
              </p:cTn>
              <p:nextCondLst>
                <p:cond evt="onClick" delay="0">
                  <p:tgtEl>
                    <p:spTgt spid="424"/>
                  </p:tgtEl>
                </p:cond>
              </p:nextCondLst>
            </p:seq>
          </p:childTnLst>
        </p:cTn>
      </p:par>
    </p:tnLst>
    <p:bldLst>
      <p:bldP spid="475" grpId="0"/>
      <p:bldP spid="47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5" name="Google Shape;485;p17"/>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486" name="Google Shape;486;p17"/>
          <p:cNvGrpSpPr/>
          <p:nvPr/>
        </p:nvGrpSpPr>
        <p:grpSpPr>
          <a:xfrm>
            <a:off x="1332418" y="752093"/>
            <a:ext cx="9527175" cy="2538174"/>
            <a:chOff x="1332418" y="752093"/>
            <a:chExt cx="9527175" cy="2538174"/>
          </a:xfrm>
        </p:grpSpPr>
        <p:grpSp>
          <p:nvGrpSpPr>
            <p:cNvPr id="487" name="Google Shape;487;p17"/>
            <p:cNvGrpSpPr/>
            <p:nvPr/>
          </p:nvGrpSpPr>
          <p:grpSpPr>
            <a:xfrm>
              <a:off x="1332418" y="1359603"/>
              <a:ext cx="9527175" cy="1930664"/>
              <a:chOff x="1322406" y="1088103"/>
              <a:chExt cx="9527175" cy="1930664"/>
            </a:xfrm>
          </p:grpSpPr>
          <p:grpSp>
            <p:nvGrpSpPr>
              <p:cNvPr id="488" name="Google Shape;488;p17"/>
              <p:cNvGrpSpPr/>
              <p:nvPr/>
            </p:nvGrpSpPr>
            <p:grpSpPr>
              <a:xfrm>
                <a:off x="1322406" y="1088103"/>
                <a:ext cx="9527175" cy="761889"/>
                <a:chOff x="1322406" y="1088103"/>
                <a:chExt cx="9527175" cy="761889"/>
              </a:xfrm>
            </p:grpSpPr>
            <p:pic>
              <p:nvPicPr>
                <p:cNvPr id="489" name="Google Shape;489;p17"/>
                <p:cNvPicPr preferRelativeResize="0"/>
                <p:nvPr/>
              </p:nvPicPr>
              <p:blipFill rotWithShape="1">
                <a:blip r:embed="rId3">
                  <a:alphaModFix/>
                </a:blip>
                <a:srcRect/>
                <a:stretch/>
              </p:blipFill>
              <p:spPr>
                <a:xfrm>
                  <a:off x="1676400" y="1088103"/>
                  <a:ext cx="8839200" cy="300199"/>
                </a:xfrm>
                <a:prstGeom prst="rect">
                  <a:avLst/>
                </a:prstGeom>
                <a:noFill/>
                <a:ln>
                  <a:noFill/>
                </a:ln>
              </p:spPr>
            </p:pic>
            <p:sp>
              <p:nvSpPr>
                <p:cNvPr id="490" name="Google Shape;490;p17"/>
                <p:cNvSpPr txBox="1"/>
                <p:nvPr/>
              </p:nvSpPr>
              <p:spPr>
                <a:xfrm>
                  <a:off x="1322406" y="1388292"/>
                  <a:ext cx="699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latin typeface="Century Gothic"/>
                      <a:ea typeface="Century Gothic"/>
                      <a:cs typeface="Century Gothic"/>
                      <a:sym typeface="Century Gothic"/>
                    </a:rPr>
                    <a:t>30</a:t>
                  </a:r>
                  <a:endParaRPr sz="1800" b="0" i="0" u="none" strike="noStrike" cap="none">
                    <a:solidFill>
                      <a:srgbClr val="000000"/>
                    </a:solidFill>
                    <a:latin typeface="Century Gothic"/>
                    <a:ea typeface="Century Gothic"/>
                    <a:cs typeface="Century Gothic"/>
                    <a:sym typeface="Century Gothic"/>
                  </a:endParaRPr>
                </a:p>
              </p:txBody>
            </p:sp>
            <p:sp>
              <p:nvSpPr>
                <p:cNvPr id="491" name="Google Shape;491;p17"/>
                <p:cNvSpPr txBox="1"/>
                <p:nvPr/>
              </p:nvSpPr>
              <p:spPr>
                <a:xfrm>
                  <a:off x="10150581" y="1388292"/>
                  <a:ext cx="699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latin typeface="Century Gothic"/>
                      <a:ea typeface="Century Gothic"/>
                      <a:cs typeface="Century Gothic"/>
                      <a:sym typeface="Century Gothic"/>
                    </a:rPr>
                    <a:t>90</a:t>
                  </a:r>
                  <a:endParaRPr sz="1800" b="0" i="0" u="none" strike="noStrike" cap="none">
                    <a:solidFill>
                      <a:srgbClr val="000000"/>
                    </a:solidFill>
                    <a:latin typeface="Century Gothic"/>
                    <a:ea typeface="Century Gothic"/>
                    <a:cs typeface="Century Gothic"/>
                    <a:sym typeface="Century Gothic"/>
                  </a:endParaRPr>
                </a:p>
              </p:txBody>
            </p:sp>
          </p:grpSp>
          <p:pic>
            <p:nvPicPr>
              <p:cNvPr id="492" name="Google Shape;492;p17"/>
              <p:cNvPicPr preferRelativeResize="0"/>
              <p:nvPr/>
            </p:nvPicPr>
            <p:blipFill rotWithShape="1">
              <a:blip r:embed="rId4">
                <a:alphaModFix/>
              </a:blip>
              <a:srcRect l="33404"/>
              <a:stretch/>
            </p:blipFill>
            <p:spPr>
              <a:xfrm>
                <a:off x="3152775" y="2256875"/>
                <a:ext cx="5886450" cy="300200"/>
              </a:xfrm>
              <a:prstGeom prst="rect">
                <a:avLst/>
              </a:prstGeom>
              <a:noFill/>
              <a:ln>
                <a:noFill/>
              </a:ln>
            </p:spPr>
          </p:pic>
          <p:sp>
            <p:nvSpPr>
              <p:cNvPr id="493" name="Google Shape;493;p17"/>
              <p:cNvSpPr txBox="1"/>
              <p:nvPr/>
            </p:nvSpPr>
            <p:spPr>
              <a:xfrm>
                <a:off x="2796831" y="2557067"/>
                <a:ext cx="699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latin typeface="Century Gothic"/>
                    <a:ea typeface="Century Gothic"/>
                    <a:cs typeface="Century Gothic"/>
                    <a:sym typeface="Century Gothic"/>
                  </a:rPr>
                  <a:t>0</a:t>
                </a:r>
                <a:endParaRPr sz="1800" b="0" i="0" u="none" strike="noStrike" cap="none">
                  <a:solidFill>
                    <a:srgbClr val="000000"/>
                  </a:solidFill>
                  <a:latin typeface="Century Gothic"/>
                  <a:ea typeface="Century Gothic"/>
                  <a:cs typeface="Century Gothic"/>
                  <a:sym typeface="Century Gothic"/>
                </a:endParaRPr>
              </a:p>
            </p:txBody>
          </p:sp>
          <p:sp>
            <p:nvSpPr>
              <p:cNvPr id="494" name="Google Shape;494;p17"/>
              <p:cNvSpPr txBox="1"/>
              <p:nvPr/>
            </p:nvSpPr>
            <p:spPr>
              <a:xfrm>
                <a:off x="8662256" y="2557067"/>
                <a:ext cx="699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latin typeface="Century Gothic"/>
                    <a:ea typeface="Century Gothic"/>
                    <a:cs typeface="Century Gothic"/>
                    <a:sym typeface="Century Gothic"/>
                  </a:rPr>
                  <a:t>60</a:t>
                </a:r>
                <a:endParaRPr sz="1800" b="0" i="0" u="none" strike="noStrike" cap="none">
                  <a:solidFill>
                    <a:srgbClr val="000000"/>
                  </a:solidFill>
                  <a:latin typeface="Century Gothic"/>
                  <a:ea typeface="Century Gothic"/>
                  <a:cs typeface="Century Gothic"/>
                  <a:sym typeface="Century Gothic"/>
                </a:endParaRPr>
              </a:p>
            </p:txBody>
          </p:sp>
        </p:grpSp>
        <p:sp>
          <p:nvSpPr>
            <p:cNvPr id="495" name="Google Shape;495;p17"/>
            <p:cNvSpPr/>
            <p:nvPr/>
          </p:nvSpPr>
          <p:spPr>
            <a:xfrm rot="5400000">
              <a:off x="4326800" y="863993"/>
              <a:ext cx="607500" cy="383700"/>
            </a:xfrm>
            <a:prstGeom prst="rightArrow">
              <a:avLst>
                <a:gd name="adj1" fmla="val 50000"/>
                <a:gd name="adj2" fmla="val 50000"/>
              </a:avLst>
            </a:prstGeom>
            <a:solidFill>
              <a:srgbClr val="CCD4F4"/>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496" name="Google Shape;496;p17"/>
            <p:cNvSpPr/>
            <p:nvPr/>
          </p:nvSpPr>
          <p:spPr>
            <a:xfrm rot="5400000">
              <a:off x="7774925" y="2048093"/>
              <a:ext cx="607500" cy="383700"/>
            </a:xfrm>
            <a:prstGeom prst="rightArrow">
              <a:avLst>
                <a:gd name="adj1" fmla="val 50000"/>
                <a:gd name="adj2" fmla="val 50000"/>
              </a:avLst>
            </a:prstGeom>
            <a:solidFill>
              <a:srgbClr val="CCD4F4"/>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pic>
        <p:nvPicPr>
          <p:cNvPr id="497" name="Google Shape;497;p17"/>
          <p:cNvPicPr preferRelativeResize="0"/>
          <p:nvPr/>
        </p:nvPicPr>
        <p:blipFill rotWithShape="1">
          <a:blip r:embed="rId5">
            <a:alphaModFix/>
          </a:blip>
          <a:srcRect/>
          <a:stretch/>
        </p:blipFill>
        <p:spPr>
          <a:xfrm>
            <a:off x="4504434" y="4384295"/>
            <a:ext cx="960422" cy="982130"/>
          </a:xfrm>
          <a:prstGeom prst="rect">
            <a:avLst/>
          </a:prstGeom>
          <a:noFill/>
          <a:ln>
            <a:noFill/>
          </a:ln>
        </p:spPr>
      </p:pic>
      <p:pic>
        <p:nvPicPr>
          <p:cNvPr id="498" name="Google Shape;498;p17"/>
          <p:cNvPicPr preferRelativeResize="0"/>
          <p:nvPr/>
        </p:nvPicPr>
        <p:blipFill rotWithShape="1">
          <a:blip r:embed="rId6">
            <a:alphaModFix/>
          </a:blip>
          <a:srcRect/>
          <a:stretch/>
        </p:blipFill>
        <p:spPr>
          <a:xfrm>
            <a:off x="9673347" y="4384295"/>
            <a:ext cx="996345" cy="982131"/>
          </a:xfrm>
          <a:prstGeom prst="rect">
            <a:avLst/>
          </a:prstGeom>
          <a:noFill/>
          <a:ln>
            <a:noFill/>
          </a:ln>
        </p:spPr>
      </p:pic>
      <p:sp>
        <p:nvSpPr>
          <p:cNvPr id="499" name="Google Shape;499;p17"/>
          <p:cNvSpPr/>
          <p:nvPr/>
        </p:nvSpPr>
        <p:spPr>
          <a:xfrm>
            <a:off x="1121350" y="3659175"/>
            <a:ext cx="2962800" cy="1203900"/>
          </a:xfrm>
          <a:prstGeom prst="wedgeEllipseCallout">
            <a:avLst>
              <a:gd name="adj1" fmla="val 67121"/>
              <a:gd name="adj2" fmla="val 50988"/>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The arrows are pointing to the same number.</a:t>
            </a:r>
            <a:endParaRPr sz="1800">
              <a:latin typeface="Century Gothic"/>
              <a:ea typeface="Century Gothic"/>
              <a:cs typeface="Century Gothic"/>
              <a:sym typeface="Century Gothic"/>
            </a:endParaRPr>
          </a:p>
        </p:txBody>
      </p:sp>
      <p:sp>
        <p:nvSpPr>
          <p:cNvPr id="500" name="Google Shape;500;p17"/>
          <p:cNvSpPr/>
          <p:nvPr/>
        </p:nvSpPr>
        <p:spPr>
          <a:xfrm>
            <a:off x="5885125" y="3659175"/>
            <a:ext cx="3165300" cy="1203900"/>
          </a:xfrm>
          <a:prstGeom prst="wedgeEllipseCallout">
            <a:avLst>
              <a:gd name="adj1" fmla="val 67121"/>
              <a:gd name="adj2" fmla="val 50988"/>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That can’t be true - the arrows are in different places.</a:t>
            </a:r>
            <a:endParaRPr sz="1800">
              <a:latin typeface="Century Gothic"/>
              <a:ea typeface="Century Gothic"/>
              <a:cs typeface="Century Gothic"/>
              <a:sym typeface="Century Gothic"/>
            </a:endParaRPr>
          </a:p>
        </p:txBody>
      </p:sp>
      <p:grpSp>
        <p:nvGrpSpPr>
          <p:cNvPr id="501" name="Google Shape;501;p17"/>
          <p:cNvGrpSpPr/>
          <p:nvPr/>
        </p:nvGrpSpPr>
        <p:grpSpPr>
          <a:xfrm>
            <a:off x="392211" y="1655292"/>
            <a:ext cx="10104000" cy="4958431"/>
            <a:chOff x="392211" y="1655292"/>
            <a:chExt cx="10104000" cy="4958431"/>
          </a:xfrm>
        </p:grpSpPr>
        <p:sp>
          <p:nvSpPr>
            <p:cNvPr id="502" name="Google Shape;502;p17"/>
            <p:cNvSpPr txBox="1"/>
            <p:nvPr/>
          </p:nvSpPr>
          <p:spPr>
            <a:xfrm>
              <a:off x="392211" y="5598091"/>
              <a:ext cx="10104000" cy="1015632"/>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The first Mathling is correct. The number lines have different start and end points but both arrows point to 50.</a:t>
              </a:r>
              <a:endParaRPr sz="1800" dirty="0">
                <a:solidFill>
                  <a:srgbClr val="43A047"/>
                </a:solidFill>
                <a:latin typeface="Century Gothic"/>
                <a:ea typeface="Century Gothic"/>
                <a:cs typeface="Century Gothic"/>
                <a:sym typeface="Century Gothic"/>
              </a:endParaRPr>
            </a:p>
          </p:txBody>
        </p:sp>
        <p:grpSp>
          <p:nvGrpSpPr>
            <p:cNvPr id="503" name="Google Shape;503;p17"/>
            <p:cNvGrpSpPr/>
            <p:nvPr/>
          </p:nvGrpSpPr>
          <p:grpSpPr>
            <a:xfrm>
              <a:off x="2790843" y="1655292"/>
              <a:ext cx="6581475" cy="461700"/>
              <a:chOff x="2790843" y="1655292"/>
              <a:chExt cx="6581475" cy="461700"/>
            </a:xfrm>
          </p:grpSpPr>
          <p:sp>
            <p:nvSpPr>
              <p:cNvPr id="504" name="Google Shape;504;p17"/>
              <p:cNvSpPr txBox="1"/>
              <p:nvPr/>
            </p:nvSpPr>
            <p:spPr>
              <a:xfrm>
                <a:off x="8673318" y="1655292"/>
                <a:ext cx="699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Century Gothic"/>
                    <a:ea typeface="Century Gothic"/>
                    <a:cs typeface="Century Gothic"/>
                    <a:sym typeface="Century Gothic"/>
                  </a:rPr>
                  <a:t>80</a:t>
                </a:r>
                <a:endParaRPr sz="1800" b="0" i="0" u="none" strike="noStrike" cap="none">
                  <a:solidFill>
                    <a:srgbClr val="43A047"/>
                  </a:solidFill>
                  <a:latin typeface="Century Gothic"/>
                  <a:ea typeface="Century Gothic"/>
                  <a:cs typeface="Century Gothic"/>
                  <a:sym typeface="Century Gothic"/>
                </a:endParaRPr>
              </a:p>
            </p:txBody>
          </p:sp>
          <p:sp>
            <p:nvSpPr>
              <p:cNvPr id="505" name="Google Shape;505;p17"/>
              <p:cNvSpPr txBox="1"/>
              <p:nvPr/>
            </p:nvSpPr>
            <p:spPr>
              <a:xfrm>
                <a:off x="7220406" y="1655292"/>
                <a:ext cx="699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Century Gothic"/>
                    <a:ea typeface="Century Gothic"/>
                    <a:cs typeface="Century Gothic"/>
                    <a:sym typeface="Century Gothic"/>
                  </a:rPr>
                  <a:t>70</a:t>
                </a:r>
                <a:endParaRPr sz="1800" b="0" i="0" u="none" strike="noStrike" cap="none">
                  <a:solidFill>
                    <a:srgbClr val="43A047"/>
                  </a:solidFill>
                  <a:latin typeface="Century Gothic"/>
                  <a:ea typeface="Century Gothic"/>
                  <a:cs typeface="Century Gothic"/>
                  <a:sym typeface="Century Gothic"/>
                </a:endParaRPr>
              </a:p>
            </p:txBody>
          </p:sp>
          <p:sp>
            <p:nvSpPr>
              <p:cNvPr id="506" name="Google Shape;506;p17"/>
              <p:cNvSpPr txBox="1"/>
              <p:nvPr/>
            </p:nvSpPr>
            <p:spPr>
              <a:xfrm>
                <a:off x="5767493" y="1655292"/>
                <a:ext cx="699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Century Gothic"/>
                    <a:ea typeface="Century Gothic"/>
                    <a:cs typeface="Century Gothic"/>
                    <a:sym typeface="Century Gothic"/>
                  </a:rPr>
                  <a:t>60</a:t>
                </a:r>
                <a:endParaRPr sz="1800" b="0" i="0" u="none" strike="noStrike" cap="none">
                  <a:solidFill>
                    <a:srgbClr val="43A047"/>
                  </a:solidFill>
                  <a:latin typeface="Century Gothic"/>
                  <a:ea typeface="Century Gothic"/>
                  <a:cs typeface="Century Gothic"/>
                  <a:sym typeface="Century Gothic"/>
                </a:endParaRPr>
              </a:p>
            </p:txBody>
          </p:sp>
          <p:sp>
            <p:nvSpPr>
              <p:cNvPr id="507" name="Google Shape;507;p17"/>
              <p:cNvSpPr txBox="1"/>
              <p:nvPr/>
            </p:nvSpPr>
            <p:spPr>
              <a:xfrm>
                <a:off x="4279168" y="1655292"/>
                <a:ext cx="699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Century Gothic"/>
                    <a:ea typeface="Century Gothic"/>
                    <a:cs typeface="Century Gothic"/>
                    <a:sym typeface="Century Gothic"/>
                  </a:rPr>
                  <a:t>50</a:t>
                </a:r>
                <a:endParaRPr sz="1800" b="0" i="0" u="none" strike="noStrike" cap="none">
                  <a:solidFill>
                    <a:srgbClr val="43A047"/>
                  </a:solidFill>
                  <a:latin typeface="Century Gothic"/>
                  <a:ea typeface="Century Gothic"/>
                  <a:cs typeface="Century Gothic"/>
                  <a:sym typeface="Century Gothic"/>
                </a:endParaRPr>
              </a:p>
            </p:txBody>
          </p:sp>
          <p:sp>
            <p:nvSpPr>
              <p:cNvPr id="508" name="Google Shape;508;p17"/>
              <p:cNvSpPr txBox="1"/>
              <p:nvPr/>
            </p:nvSpPr>
            <p:spPr>
              <a:xfrm>
                <a:off x="2790843" y="1655292"/>
                <a:ext cx="699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Century Gothic"/>
                    <a:ea typeface="Century Gothic"/>
                    <a:cs typeface="Century Gothic"/>
                    <a:sym typeface="Century Gothic"/>
                  </a:rPr>
                  <a:t>40</a:t>
                </a:r>
                <a:endParaRPr sz="1800" b="0" i="0" u="none" strike="noStrike" cap="none">
                  <a:solidFill>
                    <a:srgbClr val="43A047"/>
                  </a:solidFill>
                  <a:latin typeface="Century Gothic"/>
                  <a:ea typeface="Century Gothic"/>
                  <a:cs typeface="Century Gothic"/>
                  <a:sym typeface="Century Gothic"/>
                </a:endParaRPr>
              </a:p>
            </p:txBody>
          </p:sp>
        </p:grpSp>
        <p:sp>
          <p:nvSpPr>
            <p:cNvPr id="509" name="Google Shape;509;p17"/>
            <p:cNvSpPr txBox="1"/>
            <p:nvPr/>
          </p:nvSpPr>
          <p:spPr>
            <a:xfrm>
              <a:off x="3805418" y="2828567"/>
              <a:ext cx="699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Century Gothic"/>
                  <a:ea typeface="Century Gothic"/>
                  <a:cs typeface="Century Gothic"/>
                  <a:sym typeface="Century Gothic"/>
                </a:rPr>
                <a:t>10</a:t>
              </a:r>
              <a:endParaRPr sz="1800" b="0" i="0" u="none" strike="noStrike" cap="none">
                <a:solidFill>
                  <a:srgbClr val="43A047"/>
                </a:solidFill>
                <a:latin typeface="Century Gothic"/>
                <a:ea typeface="Century Gothic"/>
                <a:cs typeface="Century Gothic"/>
                <a:sym typeface="Century Gothic"/>
              </a:endParaRPr>
            </a:p>
          </p:txBody>
        </p:sp>
        <p:sp>
          <p:nvSpPr>
            <p:cNvPr id="510" name="Google Shape;510;p17"/>
            <p:cNvSpPr txBox="1"/>
            <p:nvPr/>
          </p:nvSpPr>
          <p:spPr>
            <a:xfrm>
              <a:off x="4765843" y="2828567"/>
              <a:ext cx="699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Century Gothic"/>
                  <a:ea typeface="Century Gothic"/>
                  <a:cs typeface="Century Gothic"/>
                  <a:sym typeface="Century Gothic"/>
                </a:rPr>
                <a:t>20</a:t>
              </a:r>
              <a:endParaRPr sz="1800" b="0" i="0" u="none" strike="noStrike" cap="none">
                <a:solidFill>
                  <a:srgbClr val="43A047"/>
                </a:solidFill>
                <a:latin typeface="Century Gothic"/>
                <a:ea typeface="Century Gothic"/>
                <a:cs typeface="Century Gothic"/>
                <a:sym typeface="Century Gothic"/>
              </a:endParaRPr>
            </a:p>
          </p:txBody>
        </p:sp>
        <p:sp>
          <p:nvSpPr>
            <p:cNvPr id="511" name="Google Shape;511;p17"/>
            <p:cNvSpPr txBox="1"/>
            <p:nvPr/>
          </p:nvSpPr>
          <p:spPr>
            <a:xfrm>
              <a:off x="5746518" y="2828567"/>
              <a:ext cx="699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Century Gothic"/>
                  <a:ea typeface="Century Gothic"/>
                  <a:cs typeface="Century Gothic"/>
                  <a:sym typeface="Century Gothic"/>
                </a:rPr>
                <a:t>30</a:t>
              </a:r>
              <a:endParaRPr sz="1800" b="0" i="0" u="none" strike="noStrike" cap="none">
                <a:solidFill>
                  <a:srgbClr val="43A047"/>
                </a:solidFill>
                <a:latin typeface="Century Gothic"/>
                <a:ea typeface="Century Gothic"/>
                <a:cs typeface="Century Gothic"/>
                <a:sym typeface="Century Gothic"/>
              </a:endParaRPr>
            </a:p>
          </p:txBody>
        </p:sp>
        <p:sp>
          <p:nvSpPr>
            <p:cNvPr id="512" name="Google Shape;512;p17"/>
            <p:cNvSpPr txBox="1"/>
            <p:nvPr/>
          </p:nvSpPr>
          <p:spPr>
            <a:xfrm>
              <a:off x="6727193" y="2828567"/>
              <a:ext cx="699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Century Gothic"/>
                  <a:ea typeface="Century Gothic"/>
                  <a:cs typeface="Century Gothic"/>
                  <a:sym typeface="Century Gothic"/>
                </a:rPr>
                <a:t>40</a:t>
              </a:r>
              <a:endParaRPr sz="1800" b="0" i="0" u="none" strike="noStrike" cap="none">
                <a:solidFill>
                  <a:srgbClr val="43A047"/>
                </a:solidFill>
                <a:latin typeface="Century Gothic"/>
                <a:ea typeface="Century Gothic"/>
                <a:cs typeface="Century Gothic"/>
                <a:sym typeface="Century Gothic"/>
              </a:endParaRPr>
            </a:p>
          </p:txBody>
        </p:sp>
        <p:sp>
          <p:nvSpPr>
            <p:cNvPr id="513" name="Google Shape;513;p17"/>
            <p:cNvSpPr txBox="1"/>
            <p:nvPr/>
          </p:nvSpPr>
          <p:spPr>
            <a:xfrm>
              <a:off x="7707868" y="2828567"/>
              <a:ext cx="699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dirty="0">
                  <a:solidFill>
                    <a:srgbClr val="43A047"/>
                  </a:solidFill>
                  <a:latin typeface="Century Gothic"/>
                  <a:ea typeface="Century Gothic"/>
                  <a:cs typeface="Century Gothic"/>
                  <a:sym typeface="Century Gothic"/>
                </a:rPr>
                <a:t>50</a:t>
              </a:r>
              <a:endParaRPr sz="1800" b="0" i="0" u="none" strike="noStrike" cap="none" dirty="0">
                <a:solidFill>
                  <a:srgbClr val="43A047"/>
                </a:solidFill>
                <a:latin typeface="Century Gothic"/>
                <a:ea typeface="Century Gothic"/>
                <a:cs typeface="Century Gothic"/>
                <a:sym typeface="Century Gothic"/>
              </a:endParaRPr>
            </a:p>
          </p:txBody>
        </p:sp>
      </p:grpSp>
      <p:sp>
        <p:nvSpPr>
          <p:cNvPr id="32" name="Google Shape;423;p16">
            <a:extLst>
              <a:ext uri="{FF2B5EF4-FFF2-40B4-BE49-F238E27FC236}">
                <a16:creationId xmlns:a16="http://schemas.microsoft.com/office/drawing/2014/main" id="{A147F38D-95CE-0447-9F31-7916D2575DBC}"/>
              </a:ext>
            </a:extLst>
          </p:cNvPr>
          <p:cNvSpPr txBox="1"/>
          <p:nvPr/>
        </p:nvSpPr>
        <p:spPr>
          <a:xfrm>
            <a:off x="401325" y="625600"/>
            <a:ext cx="114261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dirty="0">
                <a:latin typeface="Century Gothic"/>
                <a:ea typeface="Century Gothic"/>
                <a:cs typeface="Century Gothic"/>
                <a:sym typeface="Century Gothic"/>
              </a:rPr>
              <a:t>Which Mathling is correct? </a:t>
            </a:r>
            <a:endParaRPr sz="1800" b="1" dirty="0">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1"/>
                                        </p:tgtEl>
                                        <p:attrNameLst>
                                          <p:attrName>style.visibility</p:attrName>
                                        </p:attrNameLst>
                                      </p:cBhvr>
                                      <p:to>
                                        <p:strVal val="visible"/>
                                      </p:to>
                                    </p:set>
                                    <p:animEffect transition="in" filter="fade">
                                      <p:cBhvr>
                                        <p:cTn id="7" dur="500"/>
                                        <p:tgtEl>
                                          <p:spTgt spid="501"/>
                                        </p:tgtEl>
                                      </p:cBhvr>
                                    </p:animEffect>
                                  </p:childTnLst>
                                </p:cTn>
                              </p:par>
                            </p:childTnLst>
                          </p:cTn>
                        </p:par>
                      </p:childTnLst>
                    </p:cTn>
                  </p:par>
                </p:childTnLst>
              </p:cTn>
              <p:nextCondLst>
                <p:cond evt="onClick" delay="0">
                  <p:tgtEl>
                    <p:spTgt spid="48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2"/>
          <p:cNvSpPr txBox="1"/>
          <p:nvPr/>
        </p:nvSpPr>
        <p:spPr>
          <a:xfrm>
            <a:off x="263525" y="676894"/>
            <a:ext cx="11736388" cy="5759531"/>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chemeClr val="dk1"/>
              </a:buClr>
              <a:buSzPts val="1800"/>
              <a:buFont typeface="Arial"/>
              <a:buNone/>
            </a:pPr>
            <a:r>
              <a:rPr lang="en-GB" sz="2400" b="1" i="0" u="none" strike="noStrike" cap="none" dirty="0">
                <a:solidFill>
                  <a:srgbClr val="222222"/>
                </a:solidFill>
                <a:latin typeface="Century Gothic"/>
                <a:ea typeface="Century Gothic"/>
                <a:cs typeface="Century Gothic"/>
                <a:sym typeface="Century Gothic"/>
              </a:rPr>
              <a:t>Summary</a:t>
            </a:r>
            <a:endParaRPr dirty="0"/>
          </a:p>
          <a:p>
            <a:pPr marL="0" marR="0" lvl="0" indent="0" algn="l" rtl="0">
              <a:lnSpc>
                <a:spcPct val="110000"/>
              </a:lnSpc>
              <a:spcBef>
                <a:spcPts val="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Key Vocabulary and Sentence Stems </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Diagnostic Question</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Learning Objective</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Starter – Number line to 100</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Let’s Learn</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Follow Me – M</a:t>
            </a:r>
            <a:r>
              <a:rPr lang="en-GB" sz="1800" dirty="0">
                <a:solidFill>
                  <a:srgbClr val="222222"/>
                </a:solidFill>
                <a:latin typeface="Century Gothic"/>
                <a:ea typeface="Century Gothic"/>
                <a:cs typeface="Century Gothic"/>
                <a:sym typeface="Century Gothic"/>
              </a:rPr>
              <a:t>issing numbers on number lines to 1,000</a:t>
            </a:r>
            <a:endParaRPr sz="1800" dirty="0">
              <a:solidFill>
                <a:srgbClr val="222222"/>
              </a:solidFill>
              <a:latin typeface="Century Gothic"/>
              <a:ea typeface="Century Gothic"/>
              <a:cs typeface="Century Gothic"/>
              <a:sym typeface="Century Gothic"/>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Your Turn (1) – M</a:t>
            </a:r>
            <a:r>
              <a:rPr lang="en-GB" sz="1800" dirty="0">
                <a:solidFill>
                  <a:srgbClr val="222222"/>
                </a:solidFill>
                <a:latin typeface="Century Gothic"/>
                <a:ea typeface="Century Gothic"/>
                <a:cs typeface="Century Gothic"/>
                <a:sym typeface="Century Gothic"/>
              </a:rPr>
              <a:t>issing numbers on number lines to 1,000</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Follow Me – P</a:t>
            </a:r>
            <a:r>
              <a:rPr lang="en-GB" sz="1800" dirty="0">
                <a:solidFill>
                  <a:srgbClr val="222222"/>
                </a:solidFill>
                <a:latin typeface="Century Gothic"/>
                <a:ea typeface="Century Gothic"/>
                <a:cs typeface="Century Gothic"/>
                <a:sym typeface="Century Gothic"/>
              </a:rPr>
              <a:t>osition numbers on number lines to 1,000</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Your Turn (2) – P</a:t>
            </a:r>
            <a:r>
              <a:rPr lang="en-GB" sz="1800" dirty="0">
                <a:solidFill>
                  <a:srgbClr val="222222"/>
                </a:solidFill>
                <a:latin typeface="Century Gothic"/>
                <a:ea typeface="Century Gothic"/>
                <a:cs typeface="Century Gothic"/>
                <a:sym typeface="Century Gothic"/>
              </a:rPr>
              <a:t>osition numbers on number lines to 1,000</a:t>
            </a:r>
            <a:endParaRPr dirty="0">
              <a:solidFill>
                <a:schemeClr val="dk1"/>
              </a:solidFil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Follow Me – </a:t>
            </a:r>
            <a:r>
              <a:rPr lang="en-GB" sz="1800" dirty="0">
                <a:solidFill>
                  <a:srgbClr val="222222"/>
                </a:solidFill>
                <a:latin typeface="Century Gothic"/>
                <a:ea typeface="Century Gothic"/>
                <a:cs typeface="Century Gothic"/>
                <a:sym typeface="Century Gothic"/>
              </a:rPr>
              <a:t>Reasoning and problem solving</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Your Turn (3) </a:t>
            </a:r>
            <a:r>
              <a:rPr lang="en-GB" sz="1800" b="0" i="0" u="none" strike="noStrike" cap="none">
                <a:solidFill>
                  <a:srgbClr val="222222"/>
                </a:solidFill>
                <a:latin typeface="Century Gothic"/>
                <a:ea typeface="Century Gothic"/>
                <a:cs typeface="Century Gothic"/>
                <a:sym typeface="Century Gothic"/>
              </a:rPr>
              <a:t>– </a:t>
            </a:r>
            <a:r>
              <a:rPr lang="en-GB" sz="1800">
                <a:solidFill>
                  <a:srgbClr val="222222"/>
                </a:solidFill>
                <a:latin typeface="Century Gothic"/>
                <a:ea typeface="Century Gothic"/>
                <a:cs typeface="Century Gothic"/>
                <a:sym typeface="Century Gothic"/>
              </a:rPr>
              <a:t>Reasoning </a:t>
            </a:r>
            <a:r>
              <a:rPr lang="en-GB" sz="1800" dirty="0">
                <a:solidFill>
                  <a:srgbClr val="222222"/>
                </a:solidFill>
                <a:latin typeface="Century Gothic"/>
                <a:ea typeface="Century Gothic"/>
                <a:cs typeface="Century Gothic"/>
                <a:sym typeface="Century Gothic"/>
              </a:rPr>
              <a:t>and problem solving</a:t>
            </a:r>
            <a:endParaRPr sz="1800" b="0" i="0" u="none" strike="noStrike" cap="none" dirty="0">
              <a:solidFill>
                <a:srgbClr val="222222"/>
              </a:solidFill>
              <a:latin typeface="Century Gothic"/>
              <a:ea typeface="Century Gothic"/>
              <a:cs typeface="Century Gothic"/>
              <a:sym typeface="Century Gothic"/>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Let’s Reflect </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Support Slides – Based on</a:t>
            </a:r>
            <a:r>
              <a:rPr lang="en-GB" sz="1800" dirty="0">
                <a:solidFill>
                  <a:srgbClr val="222222"/>
                </a:solidFill>
                <a:latin typeface="Century Gothic"/>
                <a:ea typeface="Century Gothic"/>
                <a:cs typeface="Century Gothic"/>
                <a:sym typeface="Century Gothic"/>
              </a:rPr>
              <a:t> 10s and 1s on the number line to 100</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Key Vocabulary</a:t>
            </a:r>
            <a:endParaRPr/>
          </a:p>
        </p:txBody>
      </p:sp>
      <p:sp>
        <p:nvSpPr>
          <p:cNvPr id="57" name="Google Shape;57;p3"/>
          <p:cNvSpPr txBox="1"/>
          <p:nvPr/>
        </p:nvSpPr>
        <p:spPr>
          <a:xfrm>
            <a:off x="263524" y="3216993"/>
            <a:ext cx="2717181" cy="424014"/>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277BD"/>
              </a:buClr>
              <a:buSzPts val="1600"/>
              <a:buFont typeface="Arial"/>
              <a:buNone/>
            </a:pPr>
            <a:r>
              <a:rPr lang="en-GB" sz="1600" b="1" i="0" u="none" strike="noStrike" cap="none">
                <a:solidFill>
                  <a:srgbClr val="0277BD"/>
                </a:solidFill>
                <a:latin typeface="Century Gothic"/>
                <a:ea typeface="Century Gothic"/>
                <a:cs typeface="Century Gothic"/>
                <a:sym typeface="Century Gothic"/>
              </a:rPr>
              <a:t>Sentence Stems</a:t>
            </a:r>
            <a:endParaRPr/>
          </a:p>
        </p:txBody>
      </p:sp>
      <p:sp>
        <p:nvSpPr>
          <p:cNvPr id="58" name="Google Shape;58;p3"/>
          <p:cNvSpPr txBox="1"/>
          <p:nvPr/>
        </p:nvSpPr>
        <p:spPr>
          <a:xfrm>
            <a:off x="263524" y="3641007"/>
            <a:ext cx="11736300" cy="1754286"/>
          </a:xfrm>
          <a:prstGeom prst="rect">
            <a:avLst/>
          </a:prstGeom>
          <a:noFill/>
          <a:ln>
            <a:noFill/>
          </a:ln>
        </p:spPr>
        <p:txBody>
          <a:bodyPr spcFirstLastPara="1" wrap="square" lIns="91425" tIns="45700" rIns="91425" bIns="45700" anchor="t" anchorCtr="0">
            <a:spAutoFit/>
          </a:bodyPr>
          <a:lstStyle/>
          <a:p>
            <a:pPr lvl="0">
              <a:lnSpc>
                <a:spcPct val="150000"/>
              </a:lnSpc>
            </a:pPr>
            <a:r>
              <a:rPr lang="en-GB" sz="1800" b="0" i="0" u="none" strike="noStrike" cap="none" dirty="0">
                <a:solidFill>
                  <a:srgbClr val="222222"/>
                </a:solidFill>
                <a:latin typeface="Century Gothic"/>
                <a:ea typeface="Century Gothic"/>
                <a:cs typeface="Century Gothic"/>
                <a:sym typeface="Century Gothic"/>
              </a:rPr>
              <a:t>The number is between </a:t>
            </a:r>
            <a:r>
              <a:rPr lang="en-GB" sz="1800" dirty="0">
                <a:solidFill>
                  <a:srgbClr val="222222"/>
                </a:solidFill>
                <a:latin typeface="Century Gothic"/>
                <a:ea typeface="Century Gothic"/>
                <a:cs typeface="Century Gothic"/>
                <a:sym typeface="Century Gothic"/>
              </a:rPr>
              <a:t>(number)</a:t>
            </a:r>
            <a:r>
              <a:rPr lang="en-GB" sz="1800" b="0" i="0" u="none" strike="noStrike" cap="none" dirty="0">
                <a:solidFill>
                  <a:srgbClr val="222222"/>
                </a:solidFill>
                <a:latin typeface="Century Gothic"/>
                <a:ea typeface="Century Gothic"/>
                <a:cs typeface="Century Gothic"/>
                <a:sym typeface="Century Gothic"/>
              </a:rPr>
              <a:t> and </a:t>
            </a:r>
            <a:r>
              <a:rPr lang="en-GB" sz="1800" dirty="0">
                <a:solidFill>
                  <a:srgbClr val="222222"/>
                </a:solidFill>
                <a:latin typeface="Century Gothic"/>
                <a:ea typeface="Century Gothic"/>
                <a:cs typeface="Century Gothic"/>
                <a:sym typeface="Century Gothic"/>
              </a:rPr>
              <a:t>(number).</a:t>
            </a:r>
            <a:r>
              <a:rPr lang="en-GB" sz="1800" b="0" i="0" u="none" strike="noStrike" cap="none" dirty="0">
                <a:solidFill>
                  <a:srgbClr val="222222"/>
                </a:solidFill>
                <a:latin typeface="Century Gothic"/>
                <a:ea typeface="Century Gothic"/>
                <a:cs typeface="Century Gothic"/>
                <a:sym typeface="Century Gothic"/>
              </a:rPr>
              <a:t> It is closest to </a:t>
            </a:r>
            <a:r>
              <a:rPr lang="en-GB" sz="1800" dirty="0">
                <a:solidFill>
                  <a:srgbClr val="222222"/>
                </a:solidFill>
                <a:latin typeface="Century Gothic"/>
                <a:ea typeface="Century Gothic"/>
                <a:cs typeface="Century Gothic"/>
                <a:sym typeface="Century Gothic"/>
              </a:rPr>
              <a:t>(number).</a:t>
            </a:r>
            <a:endParaRPr dirty="0"/>
          </a:p>
          <a:p>
            <a:pPr marL="285750" marR="0" lvl="0" indent="-285750" algn="l" rtl="0">
              <a:lnSpc>
                <a:spcPct val="150000"/>
              </a:lnSpc>
              <a:spcBef>
                <a:spcPts val="0"/>
              </a:spcBef>
              <a:spcAft>
                <a:spcPts val="0"/>
              </a:spcAft>
              <a:buClr>
                <a:srgbClr val="222222"/>
              </a:buClr>
              <a:buSzPts val="1800"/>
              <a:buFont typeface="Arial"/>
              <a:buChar char="•"/>
            </a:pPr>
            <a:r>
              <a:rPr lang="en-GB" sz="1800" b="0" i="0" u="none" strike="noStrike" cap="none" dirty="0">
                <a:solidFill>
                  <a:srgbClr val="222222"/>
                </a:solidFill>
                <a:latin typeface="Century Gothic"/>
                <a:ea typeface="Century Gothic"/>
                <a:cs typeface="Century Gothic"/>
                <a:sym typeface="Century Gothic"/>
              </a:rPr>
              <a:t>The number is between 400 and 500. It is closest to 500.</a:t>
            </a:r>
            <a:endParaRPr dirty="0"/>
          </a:p>
          <a:p>
            <a:pPr lvl="0">
              <a:lnSpc>
                <a:spcPct val="150000"/>
              </a:lnSpc>
            </a:pPr>
            <a:r>
              <a:rPr lang="en-GB" sz="1800" b="0" i="0" u="none" strike="noStrike" cap="none" dirty="0">
                <a:solidFill>
                  <a:srgbClr val="222222"/>
                </a:solidFill>
                <a:latin typeface="Century Gothic"/>
                <a:ea typeface="Century Gothic"/>
                <a:cs typeface="Century Gothic"/>
                <a:sym typeface="Century Gothic"/>
              </a:rPr>
              <a:t>The number line goes up in intervals of </a:t>
            </a:r>
            <a:r>
              <a:rPr lang="en-GB" sz="1800" dirty="0">
                <a:solidFill>
                  <a:srgbClr val="222222"/>
                </a:solidFill>
                <a:latin typeface="Century Gothic"/>
                <a:ea typeface="Century Gothic"/>
                <a:cs typeface="Century Gothic"/>
                <a:sym typeface="Century Gothic"/>
              </a:rPr>
              <a:t>(number).</a:t>
            </a:r>
            <a:endParaRPr dirty="0"/>
          </a:p>
          <a:p>
            <a:pPr marL="285750" marR="0" lvl="0" indent="-285750" algn="l" rtl="0">
              <a:lnSpc>
                <a:spcPct val="150000"/>
              </a:lnSpc>
              <a:spcBef>
                <a:spcPts val="0"/>
              </a:spcBef>
              <a:spcAft>
                <a:spcPts val="0"/>
              </a:spcAft>
              <a:buClr>
                <a:srgbClr val="222222"/>
              </a:buClr>
              <a:buSzPts val="1800"/>
              <a:buFont typeface="Arial"/>
              <a:buChar char="•"/>
            </a:pPr>
            <a:r>
              <a:rPr lang="en-GB" sz="1800" b="0" i="0" u="none" strike="noStrike" cap="none" dirty="0">
                <a:solidFill>
                  <a:srgbClr val="222222"/>
                </a:solidFill>
                <a:latin typeface="Century Gothic"/>
                <a:ea typeface="Century Gothic"/>
                <a:cs typeface="Century Gothic"/>
                <a:sym typeface="Century Gothic"/>
              </a:rPr>
              <a:t>The number line goes up in intervals of 100.</a:t>
            </a:r>
            <a:endParaRPr dirty="0"/>
          </a:p>
        </p:txBody>
      </p:sp>
      <p:graphicFrame>
        <p:nvGraphicFramePr>
          <p:cNvPr id="59" name="Google Shape;59;p3"/>
          <p:cNvGraphicFramePr/>
          <p:nvPr>
            <p:extLst>
              <p:ext uri="{D42A27DB-BD31-4B8C-83A1-F6EECF244321}">
                <p14:modId xmlns:p14="http://schemas.microsoft.com/office/powerpoint/2010/main" val="3129935337"/>
              </p:ext>
            </p:extLst>
          </p:nvPr>
        </p:nvGraphicFramePr>
        <p:xfrm>
          <a:off x="263524" y="1155866"/>
          <a:ext cx="11736400" cy="1107470"/>
        </p:xfrm>
        <a:graphic>
          <a:graphicData uri="http://schemas.openxmlformats.org/drawingml/2006/table">
            <a:tbl>
              <a:tblPr firstRow="1" bandRow="1">
                <a:noFill/>
                <a:tableStyleId>{14E9ADD5-3697-44BA-B8B5-5EB7E81BFEC6}</a:tableStyleId>
              </a:tblPr>
              <a:tblGrid>
                <a:gridCol w="5868200">
                  <a:extLst>
                    <a:ext uri="{9D8B030D-6E8A-4147-A177-3AD203B41FA5}">
                      <a16:colId xmlns:a16="http://schemas.microsoft.com/office/drawing/2014/main" val="20000"/>
                    </a:ext>
                  </a:extLst>
                </a:gridCol>
                <a:gridCol w="5868200">
                  <a:extLst>
                    <a:ext uri="{9D8B030D-6E8A-4147-A177-3AD203B41FA5}">
                      <a16:colId xmlns:a16="http://schemas.microsoft.com/office/drawing/2014/main" val="20001"/>
                    </a:ext>
                  </a:extLst>
                </a:gridCol>
              </a:tblGrid>
              <a:tr h="228600">
                <a:tc>
                  <a:txBody>
                    <a:bodyPr/>
                    <a:lstStyle/>
                    <a:p>
                      <a:pPr marL="0" marR="0" lvl="0" indent="0" algn="l" rtl="0">
                        <a:spcBef>
                          <a:spcPts val="0"/>
                        </a:spcBef>
                        <a:spcAft>
                          <a:spcPts val="0"/>
                        </a:spcAft>
                        <a:buNone/>
                      </a:pPr>
                      <a:r>
                        <a:rPr lang="en-GB" sz="1800" b="0" u="none" strike="noStrike" cap="none" dirty="0">
                          <a:solidFill>
                            <a:srgbClr val="222222"/>
                          </a:solidFill>
                          <a:latin typeface="Century Gothic"/>
                          <a:ea typeface="Century Gothic"/>
                          <a:cs typeface="Century Gothic"/>
                          <a:sym typeface="Century Gothic"/>
                        </a:rPr>
                        <a:t>number line</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b="0">
                          <a:solidFill>
                            <a:srgbClr val="222222"/>
                          </a:solidFill>
                          <a:latin typeface="Century Gothic"/>
                          <a:ea typeface="Century Gothic"/>
                          <a:cs typeface="Century Gothic"/>
                          <a:sym typeface="Century Gothic"/>
                        </a:rPr>
                        <a:t>hundreds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GB" sz="1800" dirty="0">
                          <a:solidFill>
                            <a:srgbClr val="222222"/>
                          </a:solidFill>
                          <a:latin typeface="Century Gothic"/>
                          <a:ea typeface="Century Gothic"/>
                          <a:cs typeface="Century Gothic"/>
                          <a:sym typeface="Century Gothic"/>
                        </a:rPr>
                        <a:t>interval</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dirty="0">
                          <a:solidFill>
                            <a:srgbClr val="222222"/>
                          </a:solidFill>
                          <a:latin typeface="Century Gothic"/>
                          <a:ea typeface="Century Gothic"/>
                          <a:cs typeface="Century Gothic"/>
                          <a:sym typeface="Century Gothic"/>
                        </a:rPr>
                        <a:t>tens</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GB" sz="1800">
                          <a:solidFill>
                            <a:srgbClr val="222222"/>
                          </a:solidFill>
                          <a:latin typeface="Century Gothic"/>
                          <a:ea typeface="Century Gothic"/>
                          <a:cs typeface="Century Gothic"/>
                          <a:sym typeface="Century Gothic"/>
                        </a:rPr>
                        <a:t>ones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dirty="0">
                          <a:solidFill>
                            <a:srgbClr val="222222"/>
                          </a:solidFill>
                          <a:latin typeface="Century Gothic"/>
                          <a:ea typeface="Century Gothic"/>
                          <a:cs typeface="Century Gothic"/>
                          <a:sym typeface="Century Gothic"/>
                        </a:rPr>
                        <a:t>multiple</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
          <p:cNvSpPr txBox="1">
            <a:spLocks noGrp="1"/>
          </p:cNvSpPr>
          <p:nvPr>
            <p:ph type="body" idx="1"/>
          </p:nvPr>
        </p:nvSpPr>
        <p:spPr>
          <a:xfrm>
            <a:off x="263047" y="1293813"/>
            <a:ext cx="11736887" cy="590405"/>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Where would 200 be on the number line? </a:t>
            </a:r>
            <a:endParaRPr/>
          </a:p>
        </p:txBody>
      </p:sp>
      <p:pic>
        <p:nvPicPr>
          <p:cNvPr id="66" name="Google Shape;66;p4" descr="A picture containing text, clipart, vector graphics&#10;&#10;Description automatically generated"/>
          <p:cNvPicPr preferRelativeResize="0"/>
          <p:nvPr/>
        </p:nvPicPr>
        <p:blipFill rotWithShape="1">
          <a:blip r:embed="rId3">
            <a:alphaModFix/>
          </a:blip>
          <a:srcRect/>
          <a:stretch/>
        </p:blipFill>
        <p:spPr>
          <a:xfrm>
            <a:off x="5429453" y="2860201"/>
            <a:ext cx="469900" cy="482600"/>
          </a:xfrm>
          <a:prstGeom prst="rect">
            <a:avLst/>
          </a:prstGeom>
          <a:noFill/>
          <a:ln>
            <a:noFill/>
          </a:ln>
        </p:spPr>
      </p:pic>
      <p:pic>
        <p:nvPicPr>
          <p:cNvPr id="67" name="Google Shape;67;p4" descr="Icon&#10;&#10;Description automatically generated"/>
          <p:cNvPicPr preferRelativeResize="0"/>
          <p:nvPr/>
        </p:nvPicPr>
        <p:blipFill rotWithShape="1">
          <a:blip r:embed="rId4">
            <a:alphaModFix/>
          </a:blip>
          <a:srcRect/>
          <a:stretch/>
        </p:blipFill>
        <p:spPr>
          <a:xfrm>
            <a:off x="1994792" y="2860201"/>
            <a:ext cx="482600" cy="482600"/>
          </a:xfrm>
          <a:prstGeom prst="rect">
            <a:avLst/>
          </a:prstGeom>
          <a:noFill/>
          <a:ln>
            <a:noFill/>
          </a:ln>
        </p:spPr>
      </p:pic>
      <p:pic>
        <p:nvPicPr>
          <p:cNvPr id="68" name="Google Shape;68;p4" descr="Icon&#10;&#10;Description automatically generated"/>
          <p:cNvPicPr preferRelativeResize="0"/>
          <p:nvPr/>
        </p:nvPicPr>
        <p:blipFill rotWithShape="1">
          <a:blip r:embed="rId5">
            <a:alphaModFix/>
          </a:blip>
          <a:srcRect/>
          <a:stretch/>
        </p:blipFill>
        <p:spPr>
          <a:xfrm>
            <a:off x="2860054" y="2860201"/>
            <a:ext cx="457200" cy="482600"/>
          </a:xfrm>
          <a:prstGeom prst="rect">
            <a:avLst/>
          </a:prstGeom>
          <a:noFill/>
          <a:ln>
            <a:noFill/>
          </a:ln>
        </p:spPr>
      </p:pic>
      <p:pic>
        <p:nvPicPr>
          <p:cNvPr id="69" name="Google Shape;69;p4" descr="Icon&#10;&#10;Description automatically generated"/>
          <p:cNvPicPr preferRelativeResize="0"/>
          <p:nvPr/>
        </p:nvPicPr>
        <p:blipFill rotWithShape="1">
          <a:blip r:embed="rId6">
            <a:alphaModFix/>
          </a:blip>
          <a:srcRect/>
          <a:stretch/>
        </p:blipFill>
        <p:spPr>
          <a:xfrm>
            <a:off x="7974310" y="2864035"/>
            <a:ext cx="482600" cy="482600"/>
          </a:xfrm>
          <a:prstGeom prst="rect">
            <a:avLst/>
          </a:prstGeom>
          <a:noFill/>
          <a:ln>
            <a:noFill/>
          </a:ln>
        </p:spPr>
      </p:pic>
      <p:sp>
        <p:nvSpPr>
          <p:cNvPr id="70" name="Google Shape;70;p4"/>
          <p:cNvSpPr/>
          <p:nvPr/>
        </p:nvSpPr>
        <p:spPr>
          <a:xfrm rot="5400000">
            <a:off x="1921388" y="3524818"/>
            <a:ext cx="590405" cy="371785"/>
          </a:xfrm>
          <a:prstGeom prst="rightArrow">
            <a:avLst>
              <a:gd name="adj1" fmla="val 50000"/>
              <a:gd name="adj2" fmla="val 50000"/>
            </a:avLst>
          </a:prstGeom>
          <a:solidFill>
            <a:srgbClr val="CCD4F4"/>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 name="Google Shape;71;p4"/>
          <p:cNvSpPr/>
          <p:nvPr/>
        </p:nvSpPr>
        <p:spPr>
          <a:xfrm rot="5400000">
            <a:off x="2793452" y="3524818"/>
            <a:ext cx="590405" cy="371785"/>
          </a:xfrm>
          <a:prstGeom prst="rightArrow">
            <a:avLst>
              <a:gd name="adj1" fmla="val 50000"/>
              <a:gd name="adj2" fmla="val 50000"/>
            </a:avLst>
          </a:prstGeom>
          <a:solidFill>
            <a:srgbClr val="CCD4F4"/>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4"/>
          <p:cNvSpPr/>
          <p:nvPr/>
        </p:nvSpPr>
        <p:spPr>
          <a:xfrm rot="5400000">
            <a:off x="5355345" y="3538310"/>
            <a:ext cx="590405" cy="371785"/>
          </a:xfrm>
          <a:prstGeom prst="rightArrow">
            <a:avLst>
              <a:gd name="adj1" fmla="val 50000"/>
              <a:gd name="adj2" fmla="val 50000"/>
            </a:avLst>
          </a:prstGeom>
          <a:solidFill>
            <a:srgbClr val="CCD4F4"/>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 name="Google Shape;73;p4"/>
          <p:cNvSpPr/>
          <p:nvPr/>
        </p:nvSpPr>
        <p:spPr>
          <a:xfrm rot="5400000">
            <a:off x="7891530" y="3524817"/>
            <a:ext cx="590405" cy="371785"/>
          </a:xfrm>
          <a:prstGeom prst="rightArrow">
            <a:avLst>
              <a:gd name="adj1" fmla="val 50000"/>
              <a:gd name="adj2" fmla="val 50000"/>
            </a:avLst>
          </a:prstGeom>
          <a:solidFill>
            <a:srgbClr val="CCD4F4"/>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4" name="Google Shape;74;p4"/>
          <p:cNvGrpSpPr/>
          <p:nvPr/>
        </p:nvGrpSpPr>
        <p:grpSpPr>
          <a:xfrm>
            <a:off x="1068630" y="4005915"/>
            <a:ext cx="9252560" cy="710762"/>
            <a:chOff x="-158307" y="2634211"/>
            <a:chExt cx="9581195" cy="840939"/>
          </a:xfrm>
        </p:grpSpPr>
        <p:pic>
          <p:nvPicPr>
            <p:cNvPr id="75" name="Google Shape;75;p4"/>
            <p:cNvPicPr preferRelativeResize="0"/>
            <p:nvPr/>
          </p:nvPicPr>
          <p:blipFill rotWithShape="1">
            <a:blip r:embed="rId7">
              <a:alphaModFix/>
            </a:blip>
            <a:srcRect/>
            <a:stretch/>
          </p:blipFill>
          <p:spPr>
            <a:xfrm>
              <a:off x="152400" y="2634211"/>
              <a:ext cx="8839200" cy="294640"/>
            </a:xfrm>
            <a:prstGeom prst="rect">
              <a:avLst/>
            </a:prstGeom>
            <a:noFill/>
            <a:ln>
              <a:noFill/>
            </a:ln>
          </p:spPr>
        </p:pic>
        <p:sp>
          <p:nvSpPr>
            <p:cNvPr id="76" name="Google Shape;76;p4"/>
            <p:cNvSpPr txBox="1"/>
            <p:nvPr/>
          </p:nvSpPr>
          <p:spPr>
            <a:xfrm>
              <a:off x="-158307" y="2928850"/>
              <a:ext cx="615000" cy="546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chemeClr val="dk1"/>
                  </a:solidFill>
                  <a:latin typeface="Century Gothic"/>
                  <a:ea typeface="Century Gothic"/>
                  <a:cs typeface="Century Gothic"/>
                  <a:sym typeface="Century Gothic"/>
                </a:rPr>
                <a:t>0</a:t>
              </a:r>
              <a:endParaRPr sz="1800">
                <a:solidFill>
                  <a:schemeClr val="dk1"/>
                </a:solidFill>
                <a:latin typeface="Century Gothic"/>
                <a:ea typeface="Century Gothic"/>
                <a:cs typeface="Century Gothic"/>
                <a:sym typeface="Century Gothic"/>
              </a:endParaRPr>
            </a:p>
          </p:txBody>
        </p:sp>
        <p:sp>
          <p:nvSpPr>
            <p:cNvPr id="77" name="Google Shape;77;p4"/>
            <p:cNvSpPr txBox="1"/>
            <p:nvPr/>
          </p:nvSpPr>
          <p:spPr>
            <a:xfrm>
              <a:off x="8490788" y="2928849"/>
              <a:ext cx="932100" cy="546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chemeClr val="dk1"/>
                  </a:solidFill>
                  <a:latin typeface="Century Gothic"/>
                  <a:ea typeface="Century Gothic"/>
                  <a:cs typeface="Century Gothic"/>
                  <a:sym typeface="Century Gothic"/>
                </a:rPr>
                <a:t>1,000</a:t>
              </a:r>
              <a:endParaRPr sz="1800">
                <a:solidFill>
                  <a:schemeClr val="dk1"/>
                </a:solidFill>
                <a:latin typeface="Century Gothic"/>
                <a:ea typeface="Century Gothic"/>
                <a:cs typeface="Century Gothic"/>
                <a:sym typeface="Century Gothic"/>
              </a:endParaRPr>
            </a:p>
          </p:txBody>
        </p:sp>
        <p:sp>
          <p:nvSpPr>
            <p:cNvPr id="78" name="Google Shape;78;p4"/>
            <p:cNvSpPr txBox="1"/>
            <p:nvPr/>
          </p:nvSpPr>
          <p:spPr>
            <a:xfrm>
              <a:off x="4239993" y="2928850"/>
              <a:ext cx="723900" cy="546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chemeClr val="dk1"/>
                  </a:solidFill>
                  <a:latin typeface="Century Gothic"/>
                  <a:ea typeface="Century Gothic"/>
                  <a:cs typeface="Century Gothic"/>
                  <a:sym typeface="Century Gothic"/>
                </a:rPr>
                <a:t>500</a:t>
              </a:r>
              <a:endParaRPr sz="1800">
                <a:solidFill>
                  <a:schemeClr val="dk1"/>
                </a:solidFill>
                <a:latin typeface="Century Gothic"/>
                <a:ea typeface="Century Gothic"/>
                <a:cs typeface="Century Gothic"/>
                <a:sym typeface="Century Gothic"/>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5"/>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800"/>
              <a:buFont typeface="Calibri"/>
              <a:buNone/>
            </a:pPr>
            <a:r>
              <a:rPr lang="en-GB"/>
              <a:t>To use a number line up to 1,000</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20" name="TextBox 19">
            <a:extLst>
              <a:ext uri="{FF2B5EF4-FFF2-40B4-BE49-F238E27FC236}">
                <a16:creationId xmlns:a16="http://schemas.microsoft.com/office/drawing/2014/main" id="{BBC74137-88B4-BF4A-9A9F-87126EE99E73}"/>
              </a:ext>
            </a:extLst>
          </p:cNvPr>
          <p:cNvSpPr txBox="1"/>
          <p:nvPr/>
        </p:nvSpPr>
        <p:spPr>
          <a:xfrm>
            <a:off x="263523" y="5016983"/>
            <a:ext cx="8866621" cy="1112997"/>
          </a:xfrm>
          <a:prstGeom prst="rect">
            <a:avLst/>
          </a:prstGeom>
          <a:noFill/>
        </p:spPr>
        <p:txBody>
          <a:bodyPr wrap="square">
            <a:spAutoFit/>
          </a:bodyPr>
          <a:lstStyle/>
          <a:p>
            <a:pPr marL="0" lvl="0" indent="0" algn="l" rtl="0">
              <a:lnSpc>
                <a:spcPct val="200000"/>
              </a:lnSpc>
              <a:spcBef>
                <a:spcPts val="0"/>
              </a:spcBef>
              <a:spcAft>
                <a:spcPts val="0"/>
              </a:spcAft>
              <a:buClr>
                <a:srgbClr val="222222"/>
              </a:buClr>
              <a:buSzPts val="1800"/>
              <a:buNone/>
            </a:pPr>
            <a:r>
              <a:rPr lang="en-GB" sz="1800" dirty="0">
                <a:latin typeface="Century Gothic" panose="020B0502020202020204" pitchFamily="34" charset="0"/>
              </a:rPr>
              <a:t>Which numbers are you certain have arrows in the correct position?</a:t>
            </a:r>
          </a:p>
          <a:p>
            <a:pPr marL="0" lvl="0" indent="0" algn="l" rtl="0">
              <a:lnSpc>
                <a:spcPct val="200000"/>
              </a:lnSpc>
              <a:spcBef>
                <a:spcPts val="0"/>
              </a:spcBef>
              <a:spcAft>
                <a:spcPts val="0"/>
              </a:spcAft>
              <a:buClr>
                <a:srgbClr val="222222"/>
              </a:buClr>
              <a:buSzPts val="1800"/>
              <a:buNone/>
            </a:pPr>
            <a:r>
              <a:rPr lang="en-GB" sz="1800" dirty="0">
                <a:latin typeface="Century Gothic" panose="020B0502020202020204" pitchFamily="34" charset="0"/>
              </a:rPr>
              <a:t>Which number can you only make an estimate of where it belongs?  Why?</a:t>
            </a:r>
          </a:p>
        </p:txBody>
      </p:sp>
      <p:sp>
        <p:nvSpPr>
          <p:cNvPr id="89" name="Google Shape;89;p6"/>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Starter</a:t>
            </a:r>
            <a:endParaRPr/>
          </a:p>
        </p:txBody>
      </p:sp>
      <p:sp>
        <p:nvSpPr>
          <p:cNvPr id="90" name="Google Shape;90;p6"/>
          <p:cNvSpPr txBox="1">
            <a:spLocks noGrp="1"/>
          </p:cNvSpPr>
          <p:nvPr>
            <p:ph type="body" idx="2"/>
          </p:nvPr>
        </p:nvSpPr>
        <p:spPr>
          <a:xfrm>
            <a:off x="263524" y="1176451"/>
            <a:ext cx="11700926" cy="528566"/>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Draw an arrow to show where each number belongs on the number line.</a:t>
            </a:r>
            <a:endParaRPr b="1" dirty="0"/>
          </a:p>
        </p:txBody>
      </p:sp>
      <p:grpSp>
        <p:nvGrpSpPr>
          <p:cNvPr id="92" name="Google Shape;92;p6"/>
          <p:cNvGrpSpPr/>
          <p:nvPr/>
        </p:nvGrpSpPr>
        <p:grpSpPr>
          <a:xfrm>
            <a:off x="1597326" y="4111259"/>
            <a:ext cx="8997359" cy="710774"/>
            <a:chOff x="0" y="2634211"/>
            <a:chExt cx="9316930" cy="840953"/>
          </a:xfrm>
        </p:grpSpPr>
        <p:pic>
          <p:nvPicPr>
            <p:cNvPr id="93" name="Google Shape;93;p6"/>
            <p:cNvPicPr preferRelativeResize="0"/>
            <p:nvPr/>
          </p:nvPicPr>
          <p:blipFill rotWithShape="1">
            <a:blip r:embed="rId3">
              <a:alphaModFix/>
            </a:blip>
            <a:srcRect/>
            <a:stretch/>
          </p:blipFill>
          <p:spPr>
            <a:xfrm>
              <a:off x="152400" y="2634211"/>
              <a:ext cx="8839200" cy="294640"/>
            </a:xfrm>
            <a:prstGeom prst="rect">
              <a:avLst/>
            </a:prstGeom>
            <a:noFill/>
            <a:ln>
              <a:noFill/>
            </a:ln>
          </p:spPr>
        </p:pic>
        <p:sp>
          <p:nvSpPr>
            <p:cNvPr id="94" name="Google Shape;94;p6"/>
            <p:cNvSpPr txBox="1"/>
            <p:nvPr/>
          </p:nvSpPr>
          <p:spPr>
            <a:xfrm>
              <a:off x="0" y="2928850"/>
              <a:ext cx="347400" cy="546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chemeClr val="dk1"/>
                  </a:solidFill>
                  <a:latin typeface="Century Gothic"/>
                  <a:ea typeface="Century Gothic"/>
                  <a:cs typeface="Century Gothic"/>
                  <a:sym typeface="Century Gothic"/>
                </a:rPr>
                <a:t>0</a:t>
              </a:r>
              <a:endParaRPr sz="1800">
                <a:solidFill>
                  <a:schemeClr val="dk1"/>
                </a:solidFill>
                <a:latin typeface="Century Gothic"/>
                <a:ea typeface="Century Gothic"/>
                <a:cs typeface="Century Gothic"/>
                <a:sym typeface="Century Gothic"/>
              </a:endParaRPr>
            </a:p>
          </p:txBody>
        </p:sp>
        <p:sp>
          <p:nvSpPr>
            <p:cNvPr id="95" name="Google Shape;95;p6"/>
            <p:cNvSpPr txBox="1"/>
            <p:nvPr/>
          </p:nvSpPr>
          <p:spPr>
            <a:xfrm>
              <a:off x="8638630" y="2928864"/>
              <a:ext cx="678300" cy="546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chemeClr val="dk1"/>
                  </a:solidFill>
                  <a:latin typeface="Century Gothic"/>
                  <a:ea typeface="Century Gothic"/>
                  <a:cs typeface="Century Gothic"/>
                  <a:sym typeface="Century Gothic"/>
                </a:rPr>
                <a:t>100</a:t>
              </a:r>
              <a:endParaRPr sz="1800">
                <a:solidFill>
                  <a:schemeClr val="dk1"/>
                </a:solidFill>
                <a:latin typeface="Century Gothic"/>
                <a:ea typeface="Century Gothic"/>
                <a:cs typeface="Century Gothic"/>
                <a:sym typeface="Century Gothic"/>
              </a:endParaRPr>
            </a:p>
          </p:txBody>
        </p:sp>
      </p:grpSp>
      <p:grpSp>
        <p:nvGrpSpPr>
          <p:cNvPr id="96" name="Google Shape;96;p6"/>
          <p:cNvGrpSpPr/>
          <p:nvPr/>
        </p:nvGrpSpPr>
        <p:grpSpPr>
          <a:xfrm>
            <a:off x="3054013" y="1862650"/>
            <a:ext cx="4816350" cy="710700"/>
            <a:chOff x="1536100" y="1874750"/>
            <a:chExt cx="4816350" cy="710700"/>
          </a:xfrm>
        </p:grpSpPr>
        <p:sp>
          <p:nvSpPr>
            <p:cNvPr id="97" name="Google Shape;97;p6"/>
            <p:cNvSpPr/>
            <p:nvPr/>
          </p:nvSpPr>
          <p:spPr>
            <a:xfrm>
              <a:off x="1536100" y="1874750"/>
              <a:ext cx="1173300" cy="710700"/>
            </a:xfrm>
            <a:prstGeom prst="roundRect">
              <a:avLst>
                <a:gd name="adj" fmla="val 16667"/>
              </a:avLst>
            </a:prstGeom>
            <a:solidFill>
              <a:srgbClr val="CCD4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20</a:t>
              </a:r>
              <a:endParaRPr sz="1800">
                <a:latin typeface="Century Gothic"/>
                <a:ea typeface="Century Gothic"/>
                <a:cs typeface="Century Gothic"/>
                <a:sym typeface="Century Gothic"/>
              </a:endParaRPr>
            </a:p>
          </p:txBody>
        </p:sp>
        <p:sp>
          <p:nvSpPr>
            <p:cNvPr id="98" name="Google Shape;98;p6"/>
            <p:cNvSpPr/>
            <p:nvPr/>
          </p:nvSpPr>
          <p:spPr>
            <a:xfrm>
              <a:off x="3357625" y="1874750"/>
              <a:ext cx="1173300" cy="710700"/>
            </a:xfrm>
            <a:prstGeom prst="roundRect">
              <a:avLst>
                <a:gd name="adj" fmla="val 16667"/>
              </a:avLst>
            </a:prstGeom>
            <a:solidFill>
              <a:srgbClr val="CCD4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60</a:t>
              </a:r>
              <a:endParaRPr sz="1800">
                <a:latin typeface="Century Gothic"/>
                <a:ea typeface="Century Gothic"/>
                <a:cs typeface="Century Gothic"/>
                <a:sym typeface="Century Gothic"/>
              </a:endParaRPr>
            </a:p>
          </p:txBody>
        </p:sp>
        <p:sp>
          <p:nvSpPr>
            <p:cNvPr id="99" name="Google Shape;99;p6"/>
            <p:cNvSpPr/>
            <p:nvPr/>
          </p:nvSpPr>
          <p:spPr>
            <a:xfrm>
              <a:off x="5179150" y="1874750"/>
              <a:ext cx="1173300" cy="710700"/>
            </a:xfrm>
            <a:prstGeom prst="roundRect">
              <a:avLst>
                <a:gd name="adj" fmla="val 16667"/>
              </a:avLst>
            </a:prstGeom>
            <a:solidFill>
              <a:srgbClr val="CCD4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73</a:t>
              </a:r>
              <a:endParaRPr sz="1800">
                <a:latin typeface="Century Gothic"/>
                <a:ea typeface="Century Gothic"/>
                <a:cs typeface="Century Gothic"/>
                <a:sym typeface="Century Gothic"/>
              </a:endParaRPr>
            </a:p>
          </p:txBody>
        </p:sp>
      </p:grpSp>
      <p:sp>
        <p:nvSpPr>
          <p:cNvPr id="100" name="Google Shape;100;p6"/>
          <p:cNvSpPr/>
          <p:nvPr/>
        </p:nvSpPr>
        <p:spPr>
          <a:xfrm>
            <a:off x="10669706" y="6163001"/>
            <a:ext cx="1401300" cy="514500"/>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cxnSp>
        <p:nvCxnSpPr>
          <p:cNvPr id="101" name="Google Shape;101;p6"/>
          <p:cNvCxnSpPr>
            <a:stCxn id="97" idx="2"/>
          </p:cNvCxnSpPr>
          <p:nvPr/>
        </p:nvCxnSpPr>
        <p:spPr>
          <a:xfrm flipH="1">
            <a:off x="3483463" y="2573350"/>
            <a:ext cx="157200" cy="1575300"/>
          </a:xfrm>
          <a:prstGeom prst="straightConnector1">
            <a:avLst/>
          </a:prstGeom>
          <a:noFill/>
          <a:ln w="28575" cap="flat" cmpd="sng">
            <a:solidFill>
              <a:srgbClr val="43A047"/>
            </a:solidFill>
            <a:prstDash val="solid"/>
            <a:round/>
            <a:headEnd type="none" w="med" len="med"/>
            <a:tailEnd type="triangle" w="med" len="med"/>
          </a:ln>
        </p:spPr>
      </p:cxnSp>
      <p:cxnSp>
        <p:nvCxnSpPr>
          <p:cNvPr id="102" name="Google Shape;102;p6"/>
          <p:cNvCxnSpPr>
            <a:stCxn id="98" idx="2"/>
          </p:cNvCxnSpPr>
          <p:nvPr/>
        </p:nvCxnSpPr>
        <p:spPr>
          <a:xfrm>
            <a:off x="5462188" y="2573350"/>
            <a:ext cx="1419900" cy="1575300"/>
          </a:xfrm>
          <a:prstGeom prst="straightConnector1">
            <a:avLst/>
          </a:prstGeom>
          <a:noFill/>
          <a:ln w="28575" cap="flat" cmpd="sng">
            <a:solidFill>
              <a:srgbClr val="43A047"/>
            </a:solidFill>
            <a:prstDash val="solid"/>
            <a:round/>
            <a:headEnd type="none" w="med" len="med"/>
            <a:tailEnd type="triangle" w="med" len="med"/>
          </a:ln>
        </p:spPr>
      </p:cxnSp>
      <p:cxnSp>
        <p:nvCxnSpPr>
          <p:cNvPr id="103" name="Google Shape;103;p6"/>
          <p:cNvCxnSpPr>
            <a:stCxn id="99" idx="2"/>
          </p:cNvCxnSpPr>
          <p:nvPr/>
        </p:nvCxnSpPr>
        <p:spPr>
          <a:xfrm>
            <a:off x="7283713" y="2573350"/>
            <a:ext cx="663000" cy="1551000"/>
          </a:xfrm>
          <a:prstGeom prst="straightConnector1">
            <a:avLst/>
          </a:prstGeom>
          <a:noFill/>
          <a:ln w="28575" cap="flat" cmpd="sng">
            <a:solidFill>
              <a:srgbClr val="43A047"/>
            </a:solidFill>
            <a:prstDash val="solid"/>
            <a:round/>
            <a:headEnd type="none" w="med" len="med"/>
            <a:tailEnd type="triangle" w="med" len="med"/>
          </a:ln>
        </p:spPr>
      </p:cxnSp>
      <p:sp>
        <p:nvSpPr>
          <p:cNvPr id="104" name="Google Shape;104;p6"/>
          <p:cNvSpPr txBox="1"/>
          <p:nvPr/>
        </p:nvSpPr>
        <p:spPr>
          <a:xfrm>
            <a:off x="7974422" y="5146506"/>
            <a:ext cx="196523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dirty="0">
                <a:solidFill>
                  <a:srgbClr val="43A047"/>
                </a:solidFill>
                <a:latin typeface="Century Gothic"/>
                <a:ea typeface="Century Gothic"/>
                <a:cs typeface="Century Gothic"/>
                <a:sym typeface="Century Gothic"/>
              </a:rPr>
              <a:t>20 and 60</a:t>
            </a:r>
            <a:endParaRPr sz="1800" dirty="0">
              <a:solidFill>
                <a:srgbClr val="43A047"/>
              </a:solidFill>
              <a:latin typeface="Century Gothic"/>
              <a:ea typeface="Century Gothic"/>
              <a:cs typeface="Century Gothic"/>
              <a:sym typeface="Century Gothic"/>
            </a:endParaRPr>
          </a:p>
        </p:txBody>
      </p:sp>
      <p:sp>
        <p:nvSpPr>
          <p:cNvPr id="2" name="TextBox 1">
            <a:extLst>
              <a:ext uri="{FF2B5EF4-FFF2-40B4-BE49-F238E27FC236}">
                <a16:creationId xmlns:a16="http://schemas.microsoft.com/office/drawing/2014/main" id="{66B14382-25EB-4F42-A7C3-FE072ED7AFAA}"/>
              </a:ext>
            </a:extLst>
          </p:cNvPr>
          <p:cNvSpPr txBox="1"/>
          <p:nvPr/>
        </p:nvSpPr>
        <p:spPr>
          <a:xfrm>
            <a:off x="333777" y="6129980"/>
            <a:ext cx="4208203" cy="369332"/>
          </a:xfrm>
          <a:prstGeom prst="rect">
            <a:avLst/>
          </a:prstGeom>
          <a:noFill/>
        </p:spPr>
        <p:txBody>
          <a:bodyPr wrap="none" rtlCol="0">
            <a:spAutoFit/>
          </a:bodyPr>
          <a:lstStyle/>
          <a:p>
            <a:r>
              <a:rPr lang="en-GB" sz="1800" dirty="0">
                <a:solidFill>
                  <a:srgbClr val="43A047"/>
                </a:solidFill>
                <a:latin typeface="Century Gothic"/>
                <a:ea typeface="Century Gothic"/>
                <a:cs typeface="Century Gothic"/>
                <a:sym typeface="Century Gothic"/>
              </a:rPr>
              <a:t>73 because it Is between 70 and 80.</a:t>
            </a:r>
            <a:endParaRPr lang="en-GB" sz="1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fade">
                                      <p:cBhvr>
                                        <p:cTn id="13" dur="500"/>
                                        <p:tgtEl>
                                          <p:spTgt spid="101"/>
                                        </p:tgtEl>
                                      </p:cBhvr>
                                    </p:animEffect>
                                  </p:childTnLst>
                                </p:cTn>
                              </p:par>
                              <p:par>
                                <p:cTn id="14" presetID="10" presetClass="entr" presetSubtype="0" fill="hold" nodeType="withEffect">
                                  <p:stCondLst>
                                    <p:cond delay="0"/>
                                  </p:stCondLst>
                                  <p:childTnLst>
                                    <p:set>
                                      <p:cBhvr>
                                        <p:cTn id="15" dur="1" fill="hold">
                                          <p:stCondLst>
                                            <p:cond delay="0"/>
                                          </p:stCondLst>
                                        </p:cTn>
                                        <p:tgtEl>
                                          <p:spTgt spid="102"/>
                                        </p:tgtEl>
                                        <p:attrNameLst>
                                          <p:attrName>style.visibility</p:attrName>
                                        </p:attrNameLst>
                                      </p:cBhvr>
                                      <p:to>
                                        <p:strVal val="visible"/>
                                      </p:to>
                                    </p:set>
                                    <p:animEffect transition="in" filter="fade">
                                      <p:cBhvr>
                                        <p:cTn id="16" dur="500"/>
                                        <p:tgtEl>
                                          <p:spTgt spid="102"/>
                                        </p:tgtEl>
                                      </p:cBhvr>
                                    </p:animEffect>
                                  </p:childTnLst>
                                </p:cTn>
                              </p:par>
                              <p:par>
                                <p:cTn id="17" presetID="10" presetClass="entr" presetSubtype="0" fill="hold" nodeType="with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fade">
                                      <p:cBhvr>
                                        <p:cTn id="19" dur="500"/>
                                        <p:tgtEl>
                                          <p:spTgt spid="103"/>
                                        </p:tgtEl>
                                      </p:cBhvr>
                                    </p:animEffect>
                                  </p:childTnLst>
                                </p:cTn>
                              </p:par>
                            </p:childTnLst>
                          </p:cTn>
                        </p:par>
                      </p:childTnLst>
                    </p:cTn>
                  </p:par>
                </p:childTnLst>
              </p:cTn>
              <p:nextCondLst>
                <p:cond evt="onClick" delay="0">
                  <p:tgtEl>
                    <p:spTgt spid="100"/>
                  </p:tgtEl>
                </p:cond>
              </p:nextCondLst>
            </p:seq>
          </p:childTnLst>
        </p:cTn>
      </p:par>
    </p:tnLst>
    <p:bldLst>
      <p:bldP spid="10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7"/>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dirty="0"/>
              <a:t>Let’s Learn</a:t>
            </a:r>
            <a:endParaRPr dirty="0"/>
          </a:p>
        </p:txBody>
      </p:sp>
      <p:sp>
        <p:nvSpPr>
          <p:cNvPr id="112" name="Google Shape;112;p7"/>
          <p:cNvSpPr txBox="1">
            <a:spLocks noGrp="1"/>
          </p:cNvSpPr>
          <p:nvPr>
            <p:ph type="body" idx="2"/>
          </p:nvPr>
        </p:nvSpPr>
        <p:spPr>
          <a:xfrm>
            <a:off x="263050" y="1176388"/>
            <a:ext cx="11736900" cy="641243"/>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Complete the sentences to describe the number line.</a:t>
            </a:r>
            <a:endParaRPr b="1" dirty="0"/>
          </a:p>
        </p:txBody>
      </p:sp>
      <p:grpSp>
        <p:nvGrpSpPr>
          <p:cNvPr id="113" name="Google Shape;113;p7"/>
          <p:cNvGrpSpPr/>
          <p:nvPr/>
        </p:nvGrpSpPr>
        <p:grpSpPr>
          <a:xfrm>
            <a:off x="1541683" y="2488180"/>
            <a:ext cx="9108634" cy="710764"/>
            <a:chOff x="354962" y="1817632"/>
            <a:chExt cx="9108634" cy="710764"/>
          </a:xfrm>
        </p:grpSpPr>
        <p:grpSp>
          <p:nvGrpSpPr>
            <p:cNvPr id="114" name="Google Shape;114;p7"/>
            <p:cNvGrpSpPr/>
            <p:nvPr/>
          </p:nvGrpSpPr>
          <p:grpSpPr>
            <a:xfrm>
              <a:off x="1030288" y="2066662"/>
              <a:ext cx="8433308" cy="461734"/>
              <a:chOff x="690043" y="2928849"/>
              <a:chExt cx="8732845" cy="546301"/>
            </a:xfrm>
          </p:grpSpPr>
          <p:sp>
            <p:nvSpPr>
              <p:cNvPr id="115" name="Google Shape;115;p7"/>
              <p:cNvSpPr txBox="1"/>
              <p:nvPr/>
            </p:nvSpPr>
            <p:spPr>
              <a:xfrm>
                <a:off x="690043" y="2928850"/>
                <a:ext cx="723900" cy="546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rgbClr val="43A047"/>
                  </a:buClr>
                  <a:buSzPts val="1800"/>
                  <a:buFont typeface="Century Gothic"/>
                  <a:buNone/>
                </a:pPr>
                <a:r>
                  <a:rPr lang="en-GB" sz="1800">
                    <a:solidFill>
                      <a:srgbClr val="222222"/>
                    </a:solidFill>
                    <a:latin typeface="Century Gothic"/>
                    <a:ea typeface="Century Gothic"/>
                    <a:cs typeface="Century Gothic"/>
                    <a:sym typeface="Century Gothic"/>
                  </a:rPr>
                  <a:t>100</a:t>
                </a:r>
                <a:endParaRPr sz="1800">
                  <a:solidFill>
                    <a:srgbClr val="222222"/>
                  </a:solidFill>
                  <a:latin typeface="Century Gothic"/>
                  <a:ea typeface="Century Gothic"/>
                  <a:cs typeface="Century Gothic"/>
                  <a:sym typeface="Century Gothic"/>
                </a:endParaRPr>
              </a:p>
            </p:txBody>
          </p:sp>
          <p:sp>
            <p:nvSpPr>
              <p:cNvPr id="116" name="Google Shape;116;p7"/>
              <p:cNvSpPr txBox="1"/>
              <p:nvPr/>
            </p:nvSpPr>
            <p:spPr>
              <a:xfrm>
                <a:off x="1591818" y="2928850"/>
                <a:ext cx="723900" cy="546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rgbClr val="43A047"/>
                  </a:buClr>
                  <a:buSzPts val="1800"/>
                  <a:buFont typeface="Century Gothic"/>
                  <a:buNone/>
                </a:pPr>
                <a:r>
                  <a:rPr lang="en-GB" sz="1800">
                    <a:solidFill>
                      <a:srgbClr val="222222"/>
                    </a:solidFill>
                    <a:latin typeface="Century Gothic"/>
                    <a:ea typeface="Century Gothic"/>
                    <a:cs typeface="Century Gothic"/>
                    <a:sym typeface="Century Gothic"/>
                  </a:rPr>
                  <a:t>200</a:t>
                </a:r>
                <a:endParaRPr sz="1800">
                  <a:solidFill>
                    <a:srgbClr val="222222"/>
                  </a:solidFill>
                  <a:latin typeface="Century Gothic"/>
                  <a:ea typeface="Century Gothic"/>
                  <a:cs typeface="Century Gothic"/>
                  <a:sym typeface="Century Gothic"/>
                </a:endParaRPr>
              </a:p>
            </p:txBody>
          </p:sp>
          <p:sp>
            <p:nvSpPr>
              <p:cNvPr id="117" name="Google Shape;117;p7"/>
              <p:cNvSpPr txBox="1"/>
              <p:nvPr/>
            </p:nvSpPr>
            <p:spPr>
              <a:xfrm>
                <a:off x="2460193" y="2928850"/>
                <a:ext cx="723900" cy="546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rgbClr val="43A047"/>
                  </a:buClr>
                  <a:buSzPts val="1800"/>
                  <a:buFont typeface="Century Gothic"/>
                  <a:buNone/>
                </a:pPr>
                <a:r>
                  <a:rPr lang="en-GB" sz="1800">
                    <a:solidFill>
                      <a:srgbClr val="222222"/>
                    </a:solidFill>
                    <a:latin typeface="Century Gothic"/>
                    <a:ea typeface="Century Gothic"/>
                    <a:cs typeface="Century Gothic"/>
                    <a:sym typeface="Century Gothic"/>
                  </a:rPr>
                  <a:t>300</a:t>
                </a:r>
                <a:endParaRPr sz="1800">
                  <a:solidFill>
                    <a:srgbClr val="222222"/>
                  </a:solidFill>
                  <a:latin typeface="Century Gothic"/>
                  <a:ea typeface="Century Gothic"/>
                  <a:cs typeface="Century Gothic"/>
                  <a:sym typeface="Century Gothic"/>
                </a:endParaRPr>
              </a:p>
            </p:txBody>
          </p:sp>
          <p:sp>
            <p:nvSpPr>
              <p:cNvPr id="118" name="Google Shape;118;p7"/>
              <p:cNvSpPr txBox="1"/>
              <p:nvPr/>
            </p:nvSpPr>
            <p:spPr>
              <a:xfrm>
                <a:off x="3328568" y="2928850"/>
                <a:ext cx="723900" cy="546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rgbClr val="43A047"/>
                  </a:buClr>
                  <a:buSzPts val="1800"/>
                  <a:buFont typeface="Century Gothic"/>
                  <a:buNone/>
                </a:pPr>
                <a:r>
                  <a:rPr lang="en-GB" sz="1800">
                    <a:solidFill>
                      <a:srgbClr val="222222"/>
                    </a:solidFill>
                    <a:latin typeface="Century Gothic"/>
                    <a:ea typeface="Century Gothic"/>
                    <a:cs typeface="Century Gothic"/>
                    <a:sym typeface="Century Gothic"/>
                  </a:rPr>
                  <a:t>400</a:t>
                </a:r>
                <a:endParaRPr sz="1800">
                  <a:solidFill>
                    <a:srgbClr val="222222"/>
                  </a:solidFill>
                  <a:latin typeface="Century Gothic"/>
                  <a:ea typeface="Century Gothic"/>
                  <a:cs typeface="Century Gothic"/>
                  <a:sym typeface="Century Gothic"/>
                </a:endParaRPr>
              </a:p>
            </p:txBody>
          </p:sp>
          <p:sp>
            <p:nvSpPr>
              <p:cNvPr id="119" name="Google Shape;119;p7"/>
              <p:cNvSpPr txBox="1"/>
              <p:nvPr/>
            </p:nvSpPr>
            <p:spPr>
              <a:xfrm>
                <a:off x="4239993" y="2928850"/>
                <a:ext cx="723900" cy="546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rgbClr val="43A047"/>
                  </a:buClr>
                  <a:buSzPts val="1800"/>
                  <a:buFont typeface="Century Gothic"/>
                  <a:buNone/>
                </a:pPr>
                <a:r>
                  <a:rPr lang="en-GB" sz="1800">
                    <a:solidFill>
                      <a:srgbClr val="222222"/>
                    </a:solidFill>
                    <a:latin typeface="Century Gothic"/>
                    <a:ea typeface="Century Gothic"/>
                    <a:cs typeface="Century Gothic"/>
                    <a:sym typeface="Century Gothic"/>
                  </a:rPr>
                  <a:t>500</a:t>
                </a:r>
                <a:endParaRPr sz="1800">
                  <a:solidFill>
                    <a:srgbClr val="222222"/>
                  </a:solidFill>
                  <a:latin typeface="Century Gothic"/>
                  <a:ea typeface="Century Gothic"/>
                  <a:cs typeface="Century Gothic"/>
                  <a:sym typeface="Century Gothic"/>
                </a:endParaRPr>
              </a:p>
            </p:txBody>
          </p:sp>
          <p:sp>
            <p:nvSpPr>
              <p:cNvPr id="120" name="Google Shape;120;p7"/>
              <p:cNvSpPr txBox="1"/>
              <p:nvPr/>
            </p:nvSpPr>
            <p:spPr>
              <a:xfrm>
                <a:off x="5121718" y="2928850"/>
                <a:ext cx="723900" cy="546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rgbClr val="43A047"/>
                  </a:buClr>
                  <a:buSzPts val="1800"/>
                  <a:buFont typeface="Century Gothic"/>
                  <a:buNone/>
                </a:pPr>
                <a:r>
                  <a:rPr lang="en-GB" sz="1800">
                    <a:solidFill>
                      <a:srgbClr val="222222"/>
                    </a:solidFill>
                    <a:latin typeface="Century Gothic"/>
                    <a:ea typeface="Century Gothic"/>
                    <a:cs typeface="Century Gothic"/>
                    <a:sym typeface="Century Gothic"/>
                  </a:rPr>
                  <a:t>600</a:t>
                </a:r>
                <a:endParaRPr sz="1800">
                  <a:solidFill>
                    <a:srgbClr val="222222"/>
                  </a:solidFill>
                  <a:latin typeface="Century Gothic"/>
                  <a:ea typeface="Century Gothic"/>
                  <a:cs typeface="Century Gothic"/>
                  <a:sym typeface="Century Gothic"/>
                </a:endParaRPr>
              </a:p>
            </p:txBody>
          </p:sp>
          <p:sp>
            <p:nvSpPr>
              <p:cNvPr id="121" name="Google Shape;121;p7"/>
              <p:cNvSpPr txBox="1"/>
              <p:nvPr/>
            </p:nvSpPr>
            <p:spPr>
              <a:xfrm>
                <a:off x="6003443" y="2928850"/>
                <a:ext cx="723900" cy="546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rgbClr val="43A047"/>
                  </a:buClr>
                  <a:buSzPts val="1800"/>
                  <a:buFont typeface="Century Gothic"/>
                  <a:buNone/>
                </a:pPr>
                <a:r>
                  <a:rPr lang="en-GB" sz="1800">
                    <a:solidFill>
                      <a:srgbClr val="222222"/>
                    </a:solidFill>
                    <a:latin typeface="Century Gothic"/>
                    <a:ea typeface="Century Gothic"/>
                    <a:cs typeface="Century Gothic"/>
                    <a:sym typeface="Century Gothic"/>
                  </a:rPr>
                  <a:t>700</a:t>
                </a:r>
                <a:endParaRPr sz="1800">
                  <a:solidFill>
                    <a:srgbClr val="222222"/>
                  </a:solidFill>
                  <a:latin typeface="Century Gothic"/>
                  <a:ea typeface="Century Gothic"/>
                  <a:cs typeface="Century Gothic"/>
                  <a:sym typeface="Century Gothic"/>
                </a:endParaRPr>
              </a:p>
            </p:txBody>
          </p:sp>
          <p:sp>
            <p:nvSpPr>
              <p:cNvPr id="122" name="Google Shape;122;p7"/>
              <p:cNvSpPr txBox="1"/>
              <p:nvPr/>
            </p:nvSpPr>
            <p:spPr>
              <a:xfrm>
                <a:off x="6885168" y="2928850"/>
                <a:ext cx="723900" cy="546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rgbClr val="43A047"/>
                  </a:buClr>
                  <a:buSzPts val="1800"/>
                  <a:buFont typeface="Century Gothic"/>
                  <a:buNone/>
                </a:pPr>
                <a:r>
                  <a:rPr lang="en-GB" sz="1800">
                    <a:solidFill>
                      <a:srgbClr val="222222"/>
                    </a:solidFill>
                    <a:latin typeface="Century Gothic"/>
                    <a:ea typeface="Century Gothic"/>
                    <a:cs typeface="Century Gothic"/>
                    <a:sym typeface="Century Gothic"/>
                  </a:rPr>
                  <a:t>800</a:t>
                </a:r>
                <a:endParaRPr sz="1800">
                  <a:solidFill>
                    <a:srgbClr val="222222"/>
                  </a:solidFill>
                  <a:latin typeface="Century Gothic"/>
                  <a:ea typeface="Century Gothic"/>
                  <a:cs typeface="Century Gothic"/>
                  <a:sym typeface="Century Gothic"/>
                </a:endParaRPr>
              </a:p>
            </p:txBody>
          </p:sp>
          <p:sp>
            <p:nvSpPr>
              <p:cNvPr id="123" name="Google Shape;123;p7"/>
              <p:cNvSpPr txBox="1"/>
              <p:nvPr/>
            </p:nvSpPr>
            <p:spPr>
              <a:xfrm>
                <a:off x="7766893" y="2928850"/>
                <a:ext cx="723900" cy="546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rgbClr val="43A047"/>
                  </a:buClr>
                  <a:buSzPts val="1800"/>
                  <a:buFont typeface="Century Gothic"/>
                  <a:buNone/>
                </a:pPr>
                <a:r>
                  <a:rPr lang="en-GB" sz="1800">
                    <a:solidFill>
                      <a:srgbClr val="222222"/>
                    </a:solidFill>
                    <a:latin typeface="Century Gothic"/>
                    <a:ea typeface="Century Gothic"/>
                    <a:cs typeface="Century Gothic"/>
                    <a:sym typeface="Century Gothic"/>
                  </a:rPr>
                  <a:t>900</a:t>
                </a:r>
                <a:endParaRPr sz="1800">
                  <a:solidFill>
                    <a:srgbClr val="222222"/>
                  </a:solidFill>
                  <a:latin typeface="Century Gothic"/>
                  <a:ea typeface="Century Gothic"/>
                  <a:cs typeface="Century Gothic"/>
                  <a:sym typeface="Century Gothic"/>
                </a:endParaRPr>
              </a:p>
            </p:txBody>
          </p:sp>
          <p:sp>
            <p:nvSpPr>
              <p:cNvPr id="124" name="Google Shape;124;p7"/>
              <p:cNvSpPr txBox="1"/>
              <p:nvPr/>
            </p:nvSpPr>
            <p:spPr>
              <a:xfrm>
                <a:off x="8490788" y="2928849"/>
                <a:ext cx="932100" cy="546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rgbClr val="43A047"/>
                  </a:buClr>
                  <a:buSzPts val="1800"/>
                  <a:buFont typeface="Century Gothic"/>
                  <a:buNone/>
                </a:pPr>
                <a:r>
                  <a:rPr lang="en-GB" sz="1800">
                    <a:solidFill>
                      <a:srgbClr val="222222"/>
                    </a:solidFill>
                    <a:latin typeface="Century Gothic"/>
                    <a:ea typeface="Century Gothic"/>
                    <a:cs typeface="Century Gothic"/>
                    <a:sym typeface="Century Gothic"/>
                  </a:rPr>
                  <a:t>1,000</a:t>
                </a:r>
                <a:endParaRPr sz="1800">
                  <a:solidFill>
                    <a:srgbClr val="222222"/>
                  </a:solidFill>
                  <a:latin typeface="Century Gothic"/>
                  <a:ea typeface="Century Gothic"/>
                  <a:cs typeface="Century Gothic"/>
                  <a:sym typeface="Century Gothic"/>
                </a:endParaRPr>
              </a:p>
            </p:txBody>
          </p:sp>
        </p:grpSp>
        <p:grpSp>
          <p:nvGrpSpPr>
            <p:cNvPr id="125" name="Google Shape;125;p7"/>
            <p:cNvGrpSpPr/>
            <p:nvPr/>
          </p:nvGrpSpPr>
          <p:grpSpPr>
            <a:xfrm>
              <a:off x="354962" y="1817632"/>
              <a:ext cx="8683188" cy="710762"/>
              <a:chOff x="0" y="2634211"/>
              <a:chExt cx="8991600" cy="840939"/>
            </a:xfrm>
          </p:grpSpPr>
          <p:pic>
            <p:nvPicPr>
              <p:cNvPr id="126" name="Google Shape;126;p7"/>
              <p:cNvPicPr preferRelativeResize="0"/>
              <p:nvPr/>
            </p:nvPicPr>
            <p:blipFill rotWithShape="1">
              <a:blip r:embed="rId3">
                <a:alphaModFix/>
              </a:blip>
              <a:srcRect/>
              <a:stretch/>
            </p:blipFill>
            <p:spPr>
              <a:xfrm>
                <a:off x="152400" y="2634211"/>
                <a:ext cx="8839200" cy="294640"/>
              </a:xfrm>
              <a:prstGeom prst="rect">
                <a:avLst/>
              </a:prstGeom>
              <a:noFill/>
              <a:ln>
                <a:noFill/>
              </a:ln>
            </p:spPr>
          </p:pic>
          <p:sp>
            <p:nvSpPr>
              <p:cNvPr id="127" name="Google Shape;127;p7"/>
              <p:cNvSpPr txBox="1"/>
              <p:nvPr/>
            </p:nvSpPr>
            <p:spPr>
              <a:xfrm>
                <a:off x="0" y="2928850"/>
                <a:ext cx="347400" cy="546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0</a:t>
                </a:r>
                <a:endParaRPr sz="1800">
                  <a:solidFill>
                    <a:schemeClr val="dk1"/>
                  </a:solidFill>
                  <a:latin typeface="Nunito Sans"/>
                  <a:ea typeface="Nunito Sans"/>
                  <a:cs typeface="Nunito Sans"/>
                  <a:sym typeface="Nunito Sans"/>
                </a:endParaRPr>
              </a:p>
            </p:txBody>
          </p:sp>
        </p:grpSp>
      </p:grpSp>
      <p:sp>
        <p:nvSpPr>
          <p:cNvPr id="31" name="TextBox 30">
            <a:extLst>
              <a:ext uri="{FF2B5EF4-FFF2-40B4-BE49-F238E27FC236}">
                <a16:creationId xmlns:a16="http://schemas.microsoft.com/office/drawing/2014/main" id="{D65D6B06-F1FB-0B40-A448-57536193A29D}"/>
              </a:ext>
            </a:extLst>
          </p:cNvPr>
          <p:cNvSpPr txBox="1"/>
          <p:nvPr/>
        </p:nvSpPr>
        <p:spPr>
          <a:xfrm>
            <a:off x="263050" y="3685745"/>
            <a:ext cx="8788073" cy="1701620"/>
          </a:xfrm>
          <a:prstGeom prst="rect">
            <a:avLst/>
          </a:prstGeom>
          <a:noFill/>
        </p:spPr>
        <p:txBody>
          <a:bodyPr wrap="square">
            <a:spAutoFit/>
          </a:bodyPr>
          <a:lstStyle/>
          <a:p>
            <a:pPr marL="0" lvl="0" indent="0" algn="l" rtl="0">
              <a:lnSpc>
                <a:spcPct val="150000"/>
              </a:lnSpc>
              <a:spcBef>
                <a:spcPts val="0"/>
              </a:spcBef>
              <a:spcAft>
                <a:spcPts val="0"/>
              </a:spcAft>
              <a:buClr>
                <a:schemeClr val="dk1"/>
              </a:buClr>
              <a:buSzPts val="1100"/>
              <a:buFont typeface="Arial"/>
              <a:buNone/>
            </a:pPr>
            <a:r>
              <a:rPr lang="en-GB" sz="1800" dirty="0">
                <a:latin typeface="Century Gothic" panose="020B0502020202020204" pitchFamily="34" charset="0"/>
              </a:rPr>
              <a:t>The start point is _____ and the end point is _____.		</a:t>
            </a:r>
          </a:p>
          <a:p>
            <a:pPr marL="0" lvl="0" indent="0" algn="l" rtl="0">
              <a:lnSpc>
                <a:spcPct val="150000"/>
              </a:lnSpc>
              <a:spcBef>
                <a:spcPts val="0"/>
              </a:spcBef>
              <a:spcAft>
                <a:spcPts val="0"/>
              </a:spcAft>
              <a:buClr>
                <a:schemeClr val="dk1"/>
              </a:buClr>
              <a:buSzPts val="1100"/>
              <a:buFont typeface="Arial"/>
              <a:buNone/>
            </a:pPr>
            <a:r>
              <a:rPr lang="en-GB" sz="1800" dirty="0">
                <a:latin typeface="Century Gothic" panose="020B0502020202020204" pitchFamily="34" charset="0"/>
              </a:rPr>
              <a:t>There are _____ intervals on the number line.</a:t>
            </a:r>
          </a:p>
          <a:p>
            <a:pPr marL="0" lvl="0" indent="0" algn="l" rtl="0">
              <a:lnSpc>
                <a:spcPct val="150000"/>
              </a:lnSpc>
              <a:spcBef>
                <a:spcPts val="0"/>
              </a:spcBef>
              <a:spcAft>
                <a:spcPts val="0"/>
              </a:spcAft>
              <a:buClr>
                <a:schemeClr val="dk1"/>
              </a:buClr>
              <a:buSzPts val="1100"/>
              <a:buFont typeface="Arial"/>
              <a:buNone/>
            </a:pPr>
            <a:r>
              <a:rPr lang="en-GB" sz="1800" dirty="0">
                <a:latin typeface="Century Gothic" panose="020B0502020202020204" pitchFamily="34" charset="0"/>
              </a:rPr>
              <a:t>Each interval is worth _____.</a:t>
            </a:r>
          </a:p>
          <a:p>
            <a:pPr marL="0" lvl="0" indent="0" algn="l" rtl="0">
              <a:lnSpc>
                <a:spcPct val="150000"/>
              </a:lnSpc>
              <a:spcBef>
                <a:spcPts val="0"/>
              </a:spcBef>
              <a:spcAft>
                <a:spcPts val="0"/>
              </a:spcAft>
              <a:buClr>
                <a:schemeClr val="dk1"/>
              </a:buClr>
              <a:buSzPts val="1100"/>
              <a:buFont typeface="Arial"/>
              <a:buNone/>
            </a:pPr>
            <a:r>
              <a:rPr lang="en-GB" sz="1800" dirty="0">
                <a:latin typeface="Century Gothic" panose="020B0502020202020204" pitchFamily="34" charset="0"/>
              </a:rPr>
              <a:t>The number line is counting up in _____</a:t>
            </a:r>
          </a:p>
        </p:txBody>
      </p:sp>
      <p:sp>
        <p:nvSpPr>
          <p:cNvPr id="32" name="Google Shape;137;p7">
            <a:extLst>
              <a:ext uri="{FF2B5EF4-FFF2-40B4-BE49-F238E27FC236}">
                <a16:creationId xmlns:a16="http://schemas.microsoft.com/office/drawing/2014/main" id="{BA243E40-894C-1D4C-9ABF-FE8030D35FB2}"/>
              </a:ext>
            </a:extLst>
          </p:cNvPr>
          <p:cNvSpPr txBox="1"/>
          <p:nvPr/>
        </p:nvSpPr>
        <p:spPr>
          <a:xfrm>
            <a:off x="4013717" y="4787231"/>
            <a:ext cx="782687" cy="600134"/>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100s</a:t>
            </a:r>
            <a:endParaRPr sz="1800" dirty="0">
              <a:solidFill>
                <a:srgbClr val="43A047"/>
              </a:solidFill>
              <a:latin typeface="Century Gothic"/>
              <a:ea typeface="Century Gothic"/>
              <a:cs typeface="Century Gothic"/>
              <a:sym typeface="Century Gothic"/>
            </a:endParaRPr>
          </a:p>
        </p:txBody>
      </p:sp>
      <p:sp>
        <p:nvSpPr>
          <p:cNvPr id="33" name="Google Shape;137;p7">
            <a:extLst>
              <a:ext uri="{FF2B5EF4-FFF2-40B4-BE49-F238E27FC236}">
                <a16:creationId xmlns:a16="http://schemas.microsoft.com/office/drawing/2014/main" id="{7D94E551-7FED-1C4E-8A6B-8278F8C8256D}"/>
              </a:ext>
            </a:extLst>
          </p:cNvPr>
          <p:cNvSpPr txBox="1"/>
          <p:nvPr/>
        </p:nvSpPr>
        <p:spPr>
          <a:xfrm>
            <a:off x="1983600" y="3575916"/>
            <a:ext cx="801164" cy="600134"/>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    0</a:t>
            </a:r>
            <a:endParaRPr sz="1800" dirty="0">
              <a:solidFill>
                <a:srgbClr val="43A047"/>
              </a:solidFill>
              <a:latin typeface="Century Gothic"/>
              <a:ea typeface="Century Gothic"/>
              <a:cs typeface="Century Gothic"/>
              <a:sym typeface="Century Gothic"/>
            </a:endParaRPr>
          </a:p>
        </p:txBody>
      </p:sp>
      <p:sp>
        <p:nvSpPr>
          <p:cNvPr id="34" name="Google Shape;137;p7">
            <a:extLst>
              <a:ext uri="{FF2B5EF4-FFF2-40B4-BE49-F238E27FC236}">
                <a16:creationId xmlns:a16="http://schemas.microsoft.com/office/drawing/2014/main" id="{108C8AC5-3B9B-4442-9694-ADF33E2590AC}"/>
              </a:ext>
            </a:extLst>
          </p:cNvPr>
          <p:cNvSpPr txBox="1"/>
          <p:nvPr/>
        </p:nvSpPr>
        <p:spPr>
          <a:xfrm>
            <a:off x="4964934" y="3575916"/>
            <a:ext cx="1029797" cy="600134"/>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1,000 </a:t>
            </a:r>
            <a:endParaRPr sz="1800" dirty="0">
              <a:solidFill>
                <a:srgbClr val="43A047"/>
              </a:solidFill>
              <a:latin typeface="Century Gothic"/>
              <a:ea typeface="Century Gothic"/>
              <a:cs typeface="Century Gothic"/>
              <a:sym typeface="Century Gothic"/>
            </a:endParaRPr>
          </a:p>
        </p:txBody>
      </p:sp>
      <p:sp>
        <p:nvSpPr>
          <p:cNvPr id="35" name="Google Shape;137;p7">
            <a:extLst>
              <a:ext uri="{FF2B5EF4-FFF2-40B4-BE49-F238E27FC236}">
                <a16:creationId xmlns:a16="http://schemas.microsoft.com/office/drawing/2014/main" id="{B51B5880-DCED-574A-993F-F0DD704D8316}"/>
              </a:ext>
            </a:extLst>
          </p:cNvPr>
          <p:cNvSpPr txBox="1"/>
          <p:nvPr/>
        </p:nvSpPr>
        <p:spPr>
          <a:xfrm>
            <a:off x="1392477" y="4028739"/>
            <a:ext cx="591123" cy="600134"/>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10</a:t>
            </a:r>
            <a:endParaRPr sz="1800" dirty="0">
              <a:solidFill>
                <a:srgbClr val="43A047"/>
              </a:solidFill>
              <a:latin typeface="Century Gothic"/>
              <a:ea typeface="Century Gothic"/>
              <a:cs typeface="Century Gothic"/>
              <a:sym typeface="Century Gothic"/>
            </a:endParaRPr>
          </a:p>
        </p:txBody>
      </p:sp>
      <p:sp>
        <p:nvSpPr>
          <p:cNvPr id="36" name="Google Shape;137;p7">
            <a:extLst>
              <a:ext uri="{FF2B5EF4-FFF2-40B4-BE49-F238E27FC236}">
                <a16:creationId xmlns:a16="http://schemas.microsoft.com/office/drawing/2014/main" id="{301ACBAC-C8E3-504C-B0FB-3DE033C17616}"/>
              </a:ext>
            </a:extLst>
          </p:cNvPr>
          <p:cNvSpPr txBox="1"/>
          <p:nvPr/>
        </p:nvSpPr>
        <p:spPr>
          <a:xfrm>
            <a:off x="2703097" y="4435326"/>
            <a:ext cx="591123" cy="600134"/>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100</a:t>
            </a:r>
            <a:endParaRPr sz="1800" dirty="0">
              <a:solidFill>
                <a:srgbClr val="43A047"/>
              </a:solidFill>
              <a:latin typeface="Century Gothic"/>
              <a:ea typeface="Century Gothic"/>
              <a:cs typeface="Century Gothic"/>
              <a:sym typeface="Century Gothic"/>
            </a:endParaRPr>
          </a:p>
        </p:txBody>
      </p:sp>
      <p:sp>
        <p:nvSpPr>
          <p:cNvPr id="26" name="Google Shape;100;p6">
            <a:extLst>
              <a:ext uri="{FF2B5EF4-FFF2-40B4-BE49-F238E27FC236}">
                <a16:creationId xmlns:a16="http://schemas.microsoft.com/office/drawing/2014/main" id="{216A675F-3497-7F44-B7EA-6B7B4747E71C}"/>
              </a:ext>
            </a:extLst>
          </p:cNvPr>
          <p:cNvSpPr/>
          <p:nvPr/>
        </p:nvSpPr>
        <p:spPr>
          <a:xfrm>
            <a:off x="10669706" y="6163001"/>
            <a:ext cx="1401300" cy="514500"/>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childTnLst>
                    </p:cTn>
                  </p:par>
                </p:childTnLst>
              </p:cTn>
              <p:nextCondLst>
                <p:cond evt="onClick" delay="0">
                  <p:tgtEl>
                    <p:spTgt spid="26"/>
                  </p:tgtEl>
                </p:cond>
              </p:nextCondLst>
            </p:seq>
          </p:childTnLst>
        </p:cTn>
      </p:par>
    </p:tnLst>
    <p:bldLst>
      <p:bldP spid="32" grpId="0"/>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61" name="Google Shape;245;p10">
            <a:extLst>
              <a:ext uri="{FF2B5EF4-FFF2-40B4-BE49-F238E27FC236}">
                <a16:creationId xmlns:a16="http://schemas.microsoft.com/office/drawing/2014/main" id="{85111CC9-D8A4-9944-8956-33352E3893B5}"/>
              </a:ext>
            </a:extLst>
          </p:cNvPr>
          <p:cNvSpPr txBox="1">
            <a:spLocks noGrp="1"/>
          </p:cNvSpPr>
          <p:nvPr>
            <p:ph type="body" idx="2"/>
          </p:nvPr>
        </p:nvSpPr>
        <p:spPr>
          <a:xfrm>
            <a:off x="263050" y="1176386"/>
            <a:ext cx="11736900" cy="721687"/>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en-GB" b="1" dirty="0"/>
              <a:t>Complete the missing numbers on the number lines. </a:t>
            </a:r>
          </a:p>
        </p:txBody>
      </p:sp>
      <p:grpSp>
        <p:nvGrpSpPr>
          <p:cNvPr id="146" name="Google Shape;146;p8"/>
          <p:cNvGrpSpPr/>
          <p:nvPr/>
        </p:nvGrpSpPr>
        <p:grpSpPr>
          <a:xfrm>
            <a:off x="2073342" y="4536333"/>
            <a:ext cx="7879051" cy="604823"/>
            <a:chOff x="-191682" y="2634211"/>
            <a:chExt cx="9614461" cy="845197"/>
          </a:xfrm>
        </p:grpSpPr>
        <p:pic>
          <p:nvPicPr>
            <p:cNvPr id="147" name="Google Shape;147;p8"/>
            <p:cNvPicPr preferRelativeResize="0"/>
            <p:nvPr/>
          </p:nvPicPr>
          <p:blipFill rotWithShape="1">
            <a:blip r:embed="rId3">
              <a:alphaModFix/>
            </a:blip>
            <a:srcRect/>
            <a:stretch/>
          </p:blipFill>
          <p:spPr>
            <a:xfrm>
              <a:off x="152400" y="2634211"/>
              <a:ext cx="8839200" cy="294640"/>
            </a:xfrm>
            <a:prstGeom prst="rect">
              <a:avLst/>
            </a:prstGeom>
            <a:noFill/>
            <a:ln>
              <a:noFill/>
            </a:ln>
          </p:spPr>
        </p:pic>
        <p:sp>
          <p:nvSpPr>
            <p:cNvPr id="148" name="Google Shape;148;p8"/>
            <p:cNvSpPr txBox="1"/>
            <p:nvPr/>
          </p:nvSpPr>
          <p:spPr>
            <a:xfrm>
              <a:off x="-191682" y="2933107"/>
              <a:ext cx="723895" cy="546301"/>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800"/>
                <a:buFont typeface="Century Gothic"/>
                <a:buNone/>
              </a:pPr>
              <a:endParaRPr sz="1800">
                <a:solidFill>
                  <a:schemeClr val="dk1"/>
                </a:solidFill>
                <a:latin typeface="Century Gothic"/>
                <a:ea typeface="Century Gothic"/>
                <a:cs typeface="Century Gothic"/>
                <a:sym typeface="Century Gothic"/>
              </a:endParaRPr>
            </a:p>
          </p:txBody>
        </p:sp>
        <p:sp>
          <p:nvSpPr>
            <p:cNvPr id="149" name="Google Shape;149;p8"/>
            <p:cNvSpPr txBox="1"/>
            <p:nvPr/>
          </p:nvSpPr>
          <p:spPr>
            <a:xfrm>
              <a:off x="690043" y="2928850"/>
              <a:ext cx="723895" cy="5463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800"/>
                <a:buFont typeface="Century Gothic"/>
                <a:buNone/>
              </a:pPr>
              <a:r>
                <a:rPr lang="en-GB" sz="1800">
                  <a:solidFill>
                    <a:schemeClr val="dk1"/>
                  </a:solidFill>
                  <a:latin typeface="Century Gothic"/>
                  <a:ea typeface="Century Gothic"/>
                  <a:cs typeface="Century Gothic"/>
                  <a:sym typeface="Century Gothic"/>
                </a:rPr>
                <a:t>100</a:t>
              </a:r>
              <a:endParaRPr sz="1800">
                <a:solidFill>
                  <a:schemeClr val="dk1"/>
                </a:solidFill>
                <a:latin typeface="Century Gothic"/>
                <a:ea typeface="Century Gothic"/>
                <a:cs typeface="Century Gothic"/>
                <a:sym typeface="Century Gothic"/>
              </a:endParaRPr>
            </a:p>
          </p:txBody>
        </p:sp>
        <p:sp>
          <p:nvSpPr>
            <p:cNvPr id="150" name="Google Shape;150;p8"/>
            <p:cNvSpPr txBox="1"/>
            <p:nvPr/>
          </p:nvSpPr>
          <p:spPr>
            <a:xfrm>
              <a:off x="1591818" y="2928850"/>
              <a:ext cx="723895" cy="5463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800"/>
                <a:buFont typeface="Century Gothic"/>
                <a:buNone/>
              </a:pPr>
              <a:r>
                <a:rPr lang="en-GB" sz="1800">
                  <a:solidFill>
                    <a:schemeClr val="dk1"/>
                  </a:solidFill>
                  <a:latin typeface="Century Gothic"/>
                  <a:ea typeface="Century Gothic"/>
                  <a:cs typeface="Century Gothic"/>
                  <a:sym typeface="Century Gothic"/>
                </a:rPr>
                <a:t>200</a:t>
              </a:r>
              <a:endParaRPr sz="1800">
                <a:solidFill>
                  <a:schemeClr val="dk1"/>
                </a:solidFill>
                <a:latin typeface="Century Gothic"/>
                <a:ea typeface="Century Gothic"/>
                <a:cs typeface="Century Gothic"/>
                <a:sym typeface="Century Gothic"/>
              </a:endParaRPr>
            </a:p>
          </p:txBody>
        </p:sp>
        <p:sp>
          <p:nvSpPr>
            <p:cNvPr id="151" name="Google Shape;151;p8"/>
            <p:cNvSpPr txBox="1"/>
            <p:nvPr/>
          </p:nvSpPr>
          <p:spPr>
            <a:xfrm>
              <a:off x="2460193" y="2928850"/>
              <a:ext cx="723895" cy="5463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800"/>
                <a:buFont typeface="Century Gothic"/>
                <a:buNone/>
              </a:pPr>
              <a:endParaRPr sz="1800">
                <a:solidFill>
                  <a:schemeClr val="dk1"/>
                </a:solidFill>
                <a:latin typeface="Century Gothic"/>
                <a:ea typeface="Century Gothic"/>
                <a:cs typeface="Century Gothic"/>
                <a:sym typeface="Century Gothic"/>
              </a:endParaRPr>
            </a:p>
          </p:txBody>
        </p:sp>
        <p:sp>
          <p:nvSpPr>
            <p:cNvPr id="152" name="Google Shape;152;p8"/>
            <p:cNvSpPr txBox="1"/>
            <p:nvPr/>
          </p:nvSpPr>
          <p:spPr>
            <a:xfrm>
              <a:off x="3328568" y="2928850"/>
              <a:ext cx="723895" cy="5463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800"/>
                <a:buFont typeface="Century Gothic"/>
                <a:buNone/>
              </a:pPr>
              <a:endParaRPr sz="1800">
                <a:solidFill>
                  <a:schemeClr val="dk1"/>
                </a:solidFill>
                <a:latin typeface="Century Gothic"/>
                <a:ea typeface="Century Gothic"/>
                <a:cs typeface="Century Gothic"/>
                <a:sym typeface="Century Gothic"/>
              </a:endParaRPr>
            </a:p>
          </p:txBody>
        </p:sp>
        <p:sp>
          <p:nvSpPr>
            <p:cNvPr id="153" name="Google Shape;153;p8"/>
            <p:cNvSpPr txBox="1"/>
            <p:nvPr/>
          </p:nvSpPr>
          <p:spPr>
            <a:xfrm>
              <a:off x="4239993" y="2928850"/>
              <a:ext cx="723895" cy="5463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800"/>
                <a:buFont typeface="Century Gothic"/>
                <a:buNone/>
              </a:pPr>
              <a:endParaRPr sz="1800">
                <a:solidFill>
                  <a:schemeClr val="dk1"/>
                </a:solidFill>
                <a:latin typeface="Century Gothic"/>
                <a:ea typeface="Century Gothic"/>
                <a:cs typeface="Century Gothic"/>
                <a:sym typeface="Century Gothic"/>
              </a:endParaRPr>
            </a:p>
          </p:txBody>
        </p:sp>
        <p:sp>
          <p:nvSpPr>
            <p:cNvPr id="154" name="Google Shape;154;p8"/>
            <p:cNvSpPr txBox="1"/>
            <p:nvPr/>
          </p:nvSpPr>
          <p:spPr>
            <a:xfrm>
              <a:off x="5121718" y="2928850"/>
              <a:ext cx="723895" cy="5463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800"/>
                <a:buFont typeface="Century Gothic"/>
                <a:buNone/>
              </a:pPr>
              <a:r>
                <a:rPr lang="en-GB" sz="1800">
                  <a:solidFill>
                    <a:schemeClr val="dk1"/>
                  </a:solidFill>
                  <a:latin typeface="Century Gothic"/>
                  <a:ea typeface="Century Gothic"/>
                  <a:cs typeface="Century Gothic"/>
                  <a:sym typeface="Century Gothic"/>
                </a:rPr>
                <a:t>600</a:t>
              </a:r>
              <a:endParaRPr sz="1800">
                <a:solidFill>
                  <a:schemeClr val="dk1"/>
                </a:solidFill>
                <a:latin typeface="Century Gothic"/>
                <a:ea typeface="Century Gothic"/>
                <a:cs typeface="Century Gothic"/>
                <a:sym typeface="Century Gothic"/>
              </a:endParaRPr>
            </a:p>
          </p:txBody>
        </p:sp>
        <p:sp>
          <p:nvSpPr>
            <p:cNvPr id="155" name="Google Shape;155;p8"/>
            <p:cNvSpPr txBox="1"/>
            <p:nvPr/>
          </p:nvSpPr>
          <p:spPr>
            <a:xfrm>
              <a:off x="6003443" y="2928850"/>
              <a:ext cx="723895" cy="5463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800"/>
                <a:buFont typeface="Century Gothic"/>
                <a:buNone/>
              </a:pPr>
              <a:endParaRPr sz="1800">
                <a:solidFill>
                  <a:schemeClr val="dk1"/>
                </a:solidFill>
                <a:latin typeface="Century Gothic"/>
                <a:ea typeface="Century Gothic"/>
                <a:cs typeface="Century Gothic"/>
                <a:sym typeface="Century Gothic"/>
              </a:endParaRPr>
            </a:p>
          </p:txBody>
        </p:sp>
        <p:sp>
          <p:nvSpPr>
            <p:cNvPr id="156" name="Google Shape;156;p8"/>
            <p:cNvSpPr txBox="1"/>
            <p:nvPr/>
          </p:nvSpPr>
          <p:spPr>
            <a:xfrm>
              <a:off x="6885168" y="2928850"/>
              <a:ext cx="723895" cy="5463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800"/>
                <a:buFont typeface="Century Gothic"/>
                <a:buNone/>
              </a:pPr>
              <a:endParaRPr sz="1800">
                <a:solidFill>
                  <a:schemeClr val="dk1"/>
                </a:solidFill>
                <a:latin typeface="Century Gothic"/>
                <a:ea typeface="Century Gothic"/>
                <a:cs typeface="Century Gothic"/>
                <a:sym typeface="Century Gothic"/>
              </a:endParaRPr>
            </a:p>
          </p:txBody>
        </p:sp>
        <p:sp>
          <p:nvSpPr>
            <p:cNvPr id="157" name="Google Shape;157;p8"/>
            <p:cNvSpPr txBox="1"/>
            <p:nvPr/>
          </p:nvSpPr>
          <p:spPr>
            <a:xfrm>
              <a:off x="7766893" y="2928850"/>
              <a:ext cx="723895" cy="5463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800"/>
                <a:buFont typeface="Century Gothic"/>
                <a:buNone/>
              </a:pPr>
              <a:r>
                <a:rPr lang="en-GB" sz="1800">
                  <a:solidFill>
                    <a:schemeClr val="dk1"/>
                  </a:solidFill>
                  <a:latin typeface="Century Gothic"/>
                  <a:ea typeface="Century Gothic"/>
                  <a:cs typeface="Century Gothic"/>
                  <a:sym typeface="Century Gothic"/>
                </a:rPr>
                <a:t>900</a:t>
              </a:r>
              <a:endParaRPr sz="1800">
                <a:solidFill>
                  <a:schemeClr val="dk1"/>
                </a:solidFill>
                <a:latin typeface="Century Gothic"/>
                <a:ea typeface="Century Gothic"/>
                <a:cs typeface="Century Gothic"/>
                <a:sym typeface="Century Gothic"/>
              </a:endParaRPr>
            </a:p>
          </p:txBody>
        </p:sp>
        <p:sp>
          <p:nvSpPr>
            <p:cNvPr id="158" name="Google Shape;158;p8"/>
            <p:cNvSpPr txBox="1"/>
            <p:nvPr/>
          </p:nvSpPr>
          <p:spPr>
            <a:xfrm>
              <a:off x="8490788" y="2928849"/>
              <a:ext cx="931991" cy="546185"/>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800"/>
                <a:buFont typeface="Century Gothic"/>
                <a:buNone/>
              </a:pPr>
              <a:endParaRPr sz="1800">
                <a:solidFill>
                  <a:schemeClr val="dk1"/>
                </a:solidFill>
                <a:latin typeface="Century Gothic"/>
                <a:ea typeface="Century Gothic"/>
                <a:cs typeface="Century Gothic"/>
                <a:sym typeface="Century Gothic"/>
              </a:endParaRPr>
            </a:p>
          </p:txBody>
        </p:sp>
      </p:grpSp>
      <p:pic>
        <p:nvPicPr>
          <p:cNvPr id="159" name="Google Shape;159;p8"/>
          <p:cNvPicPr preferRelativeResize="0"/>
          <p:nvPr/>
        </p:nvPicPr>
        <p:blipFill rotWithShape="1">
          <a:blip r:embed="rId4">
            <a:alphaModFix/>
          </a:blip>
          <a:srcRect/>
          <a:stretch/>
        </p:blipFill>
        <p:spPr>
          <a:xfrm>
            <a:off x="2460932" y="2745440"/>
            <a:ext cx="6973245" cy="237157"/>
          </a:xfrm>
          <a:prstGeom prst="rect">
            <a:avLst/>
          </a:prstGeom>
          <a:noFill/>
          <a:ln>
            <a:noFill/>
          </a:ln>
        </p:spPr>
      </p:pic>
      <p:grpSp>
        <p:nvGrpSpPr>
          <p:cNvPr id="160" name="Google Shape;160;p8"/>
          <p:cNvGrpSpPr/>
          <p:nvPr/>
        </p:nvGrpSpPr>
        <p:grpSpPr>
          <a:xfrm>
            <a:off x="2285212" y="2982601"/>
            <a:ext cx="6062620" cy="367612"/>
            <a:chOff x="-191682" y="2928849"/>
            <a:chExt cx="7957858" cy="550558"/>
          </a:xfrm>
        </p:grpSpPr>
        <p:sp>
          <p:nvSpPr>
            <p:cNvPr id="161" name="Google Shape;161;p8"/>
            <p:cNvSpPr txBox="1"/>
            <p:nvPr/>
          </p:nvSpPr>
          <p:spPr>
            <a:xfrm>
              <a:off x="-191682" y="2933107"/>
              <a:ext cx="723900" cy="5463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800"/>
                <a:buFont typeface="Century Gothic"/>
                <a:buNone/>
              </a:pPr>
              <a:r>
                <a:rPr lang="en-GB" sz="1800">
                  <a:solidFill>
                    <a:schemeClr val="dk1"/>
                  </a:solidFill>
                  <a:latin typeface="Century Gothic"/>
                  <a:ea typeface="Century Gothic"/>
                  <a:cs typeface="Century Gothic"/>
                  <a:sym typeface="Century Gothic"/>
                </a:rPr>
                <a:t>0</a:t>
              </a:r>
              <a:endParaRPr sz="1800">
                <a:solidFill>
                  <a:schemeClr val="dk1"/>
                </a:solidFill>
                <a:latin typeface="Century Gothic"/>
                <a:ea typeface="Century Gothic"/>
                <a:cs typeface="Century Gothic"/>
                <a:sym typeface="Century Gothic"/>
              </a:endParaRPr>
            </a:p>
          </p:txBody>
        </p:sp>
        <p:sp>
          <p:nvSpPr>
            <p:cNvPr id="162" name="Google Shape;162;p8"/>
            <p:cNvSpPr txBox="1"/>
            <p:nvPr/>
          </p:nvSpPr>
          <p:spPr>
            <a:xfrm>
              <a:off x="1449682" y="2928849"/>
              <a:ext cx="917400" cy="5463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800"/>
                <a:buFont typeface="Century Gothic"/>
                <a:buNone/>
              </a:pPr>
              <a:endParaRPr sz="1800">
                <a:solidFill>
                  <a:schemeClr val="dk1"/>
                </a:solidFill>
                <a:latin typeface="Century Gothic"/>
                <a:ea typeface="Century Gothic"/>
                <a:cs typeface="Century Gothic"/>
                <a:sym typeface="Century Gothic"/>
              </a:endParaRPr>
            </a:p>
          </p:txBody>
        </p:sp>
        <p:sp>
          <p:nvSpPr>
            <p:cNvPr id="163" name="Google Shape;163;p8"/>
            <p:cNvSpPr txBox="1"/>
            <p:nvPr/>
          </p:nvSpPr>
          <p:spPr>
            <a:xfrm>
              <a:off x="3196307" y="2928849"/>
              <a:ext cx="917400" cy="5463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800"/>
                <a:buFont typeface="Century Gothic"/>
                <a:buNone/>
              </a:pPr>
              <a:endParaRPr sz="1800">
                <a:solidFill>
                  <a:schemeClr val="dk1"/>
                </a:solidFill>
                <a:latin typeface="Century Gothic"/>
                <a:ea typeface="Century Gothic"/>
                <a:cs typeface="Century Gothic"/>
                <a:sym typeface="Century Gothic"/>
              </a:endParaRPr>
            </a:p>
          </p:txBody>
        </p:sp>
        <p:sp>
          <p:nvSpPr>
            <p:cNvPr id="164" name="Google Shape;164;p8"/>
            <p:cNvSpPr txBox="1"/>
            <p:nvPr/>
          </p:nvSpPr>
          <p:spPr>
            <a:xfrm>
              <a:off x="5106483" y="2928849"/>
              <a:ext cx="917400" cy="5463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800"/>
                <a:buFont typeface="Century Gothic"/>
                <a:buNone/>
              </a:pPr>
              <a:r>
                <a:rPr lang="en-GB" sz="1800">
                  <a:solidFill>
                    <a:schemeClr val="dk1"/>
                  </a:solidFill>
                  <a:latin typeface="Century Gothic"/>
                  <a:ea typeface="Century Gothic"/>
                  <a:cs typeface="Century Gothic"/>
                  <a:sym typeface="Century Gothic"/>
                </a:rPr>
                <a:t>300</a:t>
              </a:r>
              <a:endParaRPr sz="1800">
                <a:solidFill>
                  <a:schemeClr val="dk1"/>
                </a:solidFill>
                <a:latin typeface="Century Gothic"/>
                <a:ea typeface="Century Gothic"/>
                <a:cs typeface="Century Gothic"/>
                <a:sym typeface="Century Gothic"/>
              </a:endParaRPr>
            </a:p>
          </p:txBody>
        </p:sp>
        <p:sp>
          <p:nvSpPr>
            <p:cNvPr id="165" name="Google Shape;165;p8"/>
            <p:cNvSpPr txBox="1"/>
            <p:nvPr/>
          </p:nvSpPr>
          <p:spPr>
            <a:xfrm>
              <a:off x="6848776" y="2928849"/>
              <a:ext cx="917400" cy="5463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800"/>
                <a:buFont typeface="Century Gothic"/>
                <a:buNone/>
              </a:pPr>
              <a:endParaRPr sz="1800">
                <a:solidFill>
                  <a:schemeClr val="dk1"/>
                </a:solidFill>
                <a:latin typeface="Century Gothic"/>
                <a:ea typeface="Century Gothic"/>
                <a:cs typeface="Century Gothic"/>
                <a:sym typeface="Century Gothic"/>
              </a:endParaRPr>
            </a:p>
          </p:txBody>
        </p:sp>
      </p:grpSp>
      <p:sp>
        <p:nvSpPr>
          <p:cNvPr id="166" name="Google Shape;166;p8"/>
          <p:cNvSpPr txBox="1"/>
          <p:nvPr/>
        </p:nvSpPr>
        <p:spPr>
          <a:xfrm>
            <a:off x="9107494" y="2984026"/>
            <a:ext cx="698887" cy="364743"/>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800"/>
              <a:buFont typeface="Century Gothic"/>
              <a:buNone/>
            </a:pPr>
            <a:endParaRPr sz="1800">
              <a:solidFill>
                <a:schemeClr val="dk1"/>
              </a:solidFill>
              <a:latin typeface="Century Gothic"/>
              <a:ea typeface="Century Gothic"/>
              <a:cs typeface="Century Gothic"/>
              <a:sym typeface="Century Gothic"/>
            </a:endParaRPr>
          </a:p>
        </p:txBody>
      </p:sp>
      <p:grpSp>
        <p:nvGrpSpPr>
          <p:cNvPr id="179" name="Google Shape;179;p8"/>
          <p:cNvGrpSpPr/>
          <p:nvPr/>
        </p:nvGrpSpPr>
        <p:grpSpPr>
          <a:xfrm>
            <a:off x="3535498" y="2983278"/>
            <a:ext cx="6270884" cy="366248"/>
            <a:chOff x="3831166" y="1365902"/>
            <a:chExt cx="6270884" cy="366248"/>
          </a:xfrm>
        </p:grpSpPr>
        <p:grpSp>
          <p:nvGrpSpPr>
            <p:cNvPr id="180" name="Google Shape;180;p8"/>
            <p:cNvGrpSpPr/>
            <p:nvPr/>
          </p:nvGrpSpPr>
          <p:grpSpPr>
            <a:xfrm>
              <a:off x="3831166" y="1365902"/>
              <a:ext cx="4811905" cy="364765"/>
              <a:chOff x="1510295" y="2204272"/>
              <a:chExt cx="6316494" cy="546300"/>
            </a:xfrm>
          </p:grpSpPr>
          <p:sp>
            <p:nvSpPr>
              <p:cNvPr id="181" name="Google Shape;181;p8"/>
              <p:cNvSpPr txBox="1"/>
              <p:nvPr/>
            </p:nvSpPr>
            <p:spPr>
              <a:xfrm>
                <a:off x="1510295" y="2204272"/>
                <a:ext cx="917400" cy="5463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100</a:t>
                </a:r>
                <a:endParaRPr sz="1800">
                  <a:solidFill>
                    <a:srgbClr val="43A047"/>
                  </a:solidFill>
                  <a:latin typeface="Century Gothic"/>
                  <a:ea typeface="Century Gothic"/>
                  <a:cs typeface="Century Gothic"/>
                  <a:sym typeface="Century Gothic"/>
                </a:endParaRPr>
              </a:p>
            </p:txBody>
          </p:sp>
          <p:sp>
            <p:nvSpPr>
              <p:cNvPr id="182" name="Google Shape;182;p8"/>
              <p:cNvSpPr txBox="1"/>
              <p:nvPr/>
            </p:nvSpPr>
            <p:spPr>
              <a:xfrm>
                <a:off x="3256920" y="2204272"/>
                <a:ext cx="917400" cy="5463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200</a:t>
                </a:r>
                <a:endParaRPr sz="1800">
                  <a:solidFill>
                    <a:srgbClr val="43A047"/>
                  </a:solidFill>
                  <a:latin typeface="Century Gothic"/>
                  <a:ea typeface="Century Gothic"/>
                  <a:cs typeface="Century Gothic"/>
                  <a:sym typeface="Century Gothic"/>
                </a:endParaRPr>
              </a:p>
            </p:txBody>
          </p:sp>
          <p:sp>
            <p:nvSpPr>
              <p:cNvPr id="183" name="Google Shape;183;p8"/>
              <p:cNvSpPr txBox="1"/>
              <p:nvPr/>
            </p:nvSpPr>
            <p:spPr>
              <a:xfrm>
                <a:off x="6909389" y="2204272"/>
                <a:ext cx="917400" cy="5463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400</a:t>
                </a:r>
                <a:endParaRPr sz="1800">
                  <a:solidFill>
                    <a:srgbClr val="43A047"/>
                  </a:solidFill>
                  <a:latin typeface="Century Gothic"/>
                  <a:ea typeface="Century Gothic"/>
                  <a:cs typeface="Century Gothic"/>
                  <a:sym typeface="Century Gothic"/>
                </a:endParaRPr>
              </a:p>
            </p:txBody>
          </p:sp>
        </p:grpSp>
        <p:sp>
          <p:nvSpPr>
            <p:cNvPr id="184" name="Google Shape;184;p8"/>
            <p:cNvSpPr txBox="1"/>
            <p:nvPr/>
          </p:nvSpPr>
          <p:spPr>
            <a:xfrm>
              <a:off x="9403050" y="1367350"/>
              <a:ext cx="699000" cy="3648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500</a:t>
              </a:r>
              <a:endParaRPr sz="1800">
                <a:solidFill>
                  <a:srgbClr val="43A047"/>
                </a:solidFill>
                <a:latin typeface="Century Gothic"/>
                <a:ea typeface="Century Gothic"/>
                <a:cs typeface="Century Gothic"/>
                <a:sym typeface="Century Gothic"/>
              </a:endParaRPr>
            </a:p>
          </p:txBody>
        </p:sp>
      </p:grpSp>
      <p:grpSp>
        <p:nvGrpSpPr>
          <p:cNvPr id="185" name="Google Shape;185;p8"/>
          <p:cNvGrpSpPr/>
          <p:nvPr/>
        </p:nvGrpSpPr>
        <p:grpSpPr>
          <a:xfrm>
            <a:off x="2073305" y="4747176"/>
            <a:ext cx="7879140" cy="393979"/>
            <a:chOff x="-191682" y="2928849"/>
            <a:chExt cx="9614570" cy="550558"/>
          </a:xfrm>
        </p:grpSpPr>
        <p:sp>
          <p:nvSpPr>
            <p:cNvPr id="186" name="Google Shape;186;p8"/>
            <p:cNvSpPr txBox="1"/>
            <p:nvPr/>
          </p:nvSpPr>
          <p:spPr>
            <a:xfrm>
              <a:off x="-191682" y="2933107"/>
              <a:ext cx="723900" cy="5463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0</a:t>
              </a:r>
              <a:endParaRPr sz="1800">
                <a:solidFill>
                  <a:srgbClr val="43A047"/>
                </a:solidFill>
                <a:latin typeface="Century Gothic"/>
                <a:ea typeface="Century Gothic"/>
                <a:cs typeface="Century Gothic"/>
                <a:sym typeface="Century Gothic"/>
              </a:endParaRPr>
            </a:p>
          </p:txBody>
        </p:sp>
        <p:sp>
          <p:nvSpPr>
            <p:cNvPr id="187" name="Google Shape;187;p8"/>
            <p:cNvSpPr txBox="1"/>
            <p:nvPr/>
          </p:nvSpPr>
          <p:spPr>
            <a:xfrm>
              <a:off x="2460193" y="2928850"/>
              <a:ext cx="723900" cy="5463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300</a:t>
              </a:r>
              <a:endParaRPr sz="1800">
                <a:solidFill>
                  <a:srgbClr val="43A047"/>
                </a:solidFill>
                <a:latin typeface="Century Gothic"/>
                <a:ea typeface="Century Gothic"/>
                <a:cs typeface="Century Gothic"/>
                <a:sym typeface="Century Gothic"/>
              </a:endParaRPr>
            </a:p>
          </p:txBody>
        </p:sp>
        <p:sp>
          <p:nvSpPr>
            <p:cNvPr id="188" name="Google Shape;188;p8"/>
            <p:cNvSpPr txBox="1"/>
            <p:nvPr/>
          </p:nvSpPr>
          <p:spPr>
            <a:xfrm>
              <a:off x="3328568" y="2928850"/>
              <a:ext cx="723900" cy="5463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400</a:t>
              </a:r>
              <a:endParaRPr sz="1800">
                <a:solidFill>
                  <a:srgbClr val="43A047"/>
                </a:solidFill>
                <a:latin typeface="Century Gothic"/>
                <a:ea typeface="Century Gothic"/>
                <a:cs typeface="Century Gothic"/>
                <a:sym typeface="Century Gothic"/>
              </a:endParaRPr>
            </a:p>
          </p:txBody>
        </p:sp>
        <p:sp>
          <p:nvSpPr>
            <p:cNvPr id="189" name="Google Shape;189;p8"/>
            <p:cNvSpPr txBox="1"/>
            <p:nvPr/>
          </p:nvSpPr>
          <p:spPr>
            <a:xfrm>
              <a:off x="4239993" y="2928850"/>
              <a:ext cx="723900" cy="5463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500</a:t>
              </a:r>
              <a:endParaRPr sz="1800">
                <a:solidFill>
                  <a:srgbClr val="43A047"/>
                </a:solidFill>
                <a:latin typeface="Century Gothic"/>
                <a:ea typeface="Century Gothic"/>
                <a:cs typeface="Century Gothic"/>
                <a:sym typeface="Century Gothic"/>
              </a:endParaRPr>
            </a:p>
          </p:txBody>
        </p:sp>
        <p:sp>
          <p:nvSpPr>
            <p:cNvPr id="190" name="Google Shape;190;p8"/>
            <p:cNvSpPr txBox="1"/>
            <p:nvPr/>
          </p:nvSpPr>
          <p:spPr>
            <a:xfrm>
              <a:off x="6003443" y="2928850"/>
              <a:ext cx="723900" cy="5463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700</a:t>
              </a:r>
              <a:endParaRPr sz="1800">
                <a:solidFill>
                  <a:srgbClr val="43A047"/>
                </a:solidFill>
                <a:latin typeface="Century Gothic"/>
                <a:ea typeface="Century Gothic"/>
                <a:cs typeface="Century Gothic"/>
                <a:sym typeface="Century Gothic"/>
              </a:endParaRPr>
            </a:p>
          </p:txBody>
        </p:sp>
        <p:sp>
          <p:nvSpPr>
            <p:cNvPr id="191" name="Google Shape;191;p8"/>
            <p:cNvSpPr txBox="1"/>
            <p:nvPr/>
          </p:nvSpPr>
          <p:spPr>
            <a:xfrm>
              <a:off x="6885168" y="2928850"/>
              <a:ext cx="723900" cy="5463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800</a:t>
              </a:r>
              <a:endParaRPr sz="1800">
                <a:solidFill>
                  <a:srgbClr val="43A047"/>
                </a:solidFill>
                <a:latin typeface="Century Gothic"/>
                <a:ea typeface="Century Gothic"/>
                <a:cs typeface="Century Gothic"/>
                <a:sym typeface="Century Gothic"/>
              </a:endParaRPr>
            </a:p>
          </p:txBody>
        </p:sp>
        <p:sp>
          <p:nvSpPr>
            <p:cNvPr id="192" name="Google Shape;192;p8"/>
            <p:cNvSpPr txBox="1"/>
            <p:nvPr/>
          </p:nvSpPr>
          <p:spPr>
            <a:xfrm>
              <a:off x="8490788" y="2928849"/>
              <a:ext cx="932100" cy="5463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1,000</a:t>
              </a:r>
              <a:endParaRPr sz="1800">
                <a:solidFill>
                  <a:srgbClr val="43A047"/>
                </a:solidFill>
                <a:latin typeface="Century Gothic"/>
                <a:ea typeface="Century Gothic"/>
                <a:cs typeface="Century Gothic"/>
                <a:sym typeface="Century Gothic"/>
              </a:endParaRPr>
            </a:p>
          </p:txBody>
        </p:sp>
      </p:grpSp>
      <p:sp>
        <p:nvSpPr>
          <p:cNvPr id="66" name="Google Shape;110;p7">
            <a:extLst>
              <a:ext uri="{FF2B5EF4-FFF2-40B4-BE49-F238E27FC236}">
                <a16:creationId xmlns:a16="http://schemas.microsoft.com/office/drawing/2014/main" id="{4E7BD447-33F9-864E-8B14-872F6A3648D4}"/>
              </a:ext>
            </a:extLst>
          </p:cNvPr>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dirty="0"/>
              <a:t>Follow Me</a:t>
            </a:r>
            <a:endParaRPr dirty="0"/>
          </a:p>
        </p:txBody>
      </p:sp>
      <p:sp>
        <p:nvSpPr>
          <p:cNvPr id="40" name="Google Shape;100;p6">
            <a:extLst>
              <a:ext uri="{FF2B5EF4-FFF2-40B4-BE49-F238E27FC236}">
                <a16:creationId xmlns:a16="http://schemas.microsoft.com/office/drawing/2014/main" id="{A697ED97-8FA1-7147-9F75-E2093265C473}"/>
              </a:ext>
            </a:extLst>
          </p:cNvPr>
          <p:cNvSpPr/>
          <p:nvPr/>
        </p:nvSpPr>
        <p:spPr>
          <a:xfrm>
            <a:off x="10669706" y="6163001"/>
            <a:ext cx="1401300" cy="514500"/>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500"/>
                                        <p:tgtEl>
                                          <p:spTgt spid="179"/>
                                        </p:tgtEl>
                                      </p:cBhvr>
                                    </p:animEffect>
                                  </p:childTnLst>
                                </p:cTn>
                              </p:par>
                              <p:par>
                                <p:cTn id="8" presetID="10" presetClass="entr" presetSubtype="0" fill="hold" nodeType="withEffect">
                                  <p:stCondLst>
                                    <p:cond delay="0"/>
                                  </p:stCondLst>
                                  <p:childTnLst>
                                    <p:set>
                                      <p:cBhvr>
                                        <p:cTn id="9" dur="1" fill="hold">
                                          <p:stCondLst>
                                            <p:cond delay="0"/>
                                          </p:stCondLst>
                                        </p:cTn>
                                        <p:tgtEl>
                                          <p:spTgt spid="185"/>
                                        </p:tgtEl>
                                        <p:attrNameLst>
                                          <p:attrName>style.visibility</p:attrName>
                                        </p:attrNameLst>
                                      </p:cBhvr>
                                      <p:to>
                                        <p:strVal val="visible"/>
                                      </p:to>
                                    </p:set>
                                    <p:animEffect transition="in" filter="fade">
                                      <p:cBhvr>
                                        <p:cTn id="10" dur="500"/>
                                        <p:tgtEl>
                                          <p:spTgt spid="185"/>
                                        </p:tgtEl>
                                      </p:cBhvr>
                                    </p:animEffect>
                                  </p:childTnLst>
                                </p:cTn>
                              </p:par>
                            </p:childTnLst>
                          </p:cTn>
                        </p:par>
                      </p:childTnLst>
                    </p:cTn>
                  </p:par>
                </p:childTnLst>
              </p:cTn>
              <p:nextCondLst>
                <p:cond evt="onClick" delay="0">
                  <p:tgtEl>
                    <p:spTgt spid="40"/>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40" name="Google Shape;292;p11">
            <a:extLst>
              <a:ext uri="{FF2B5EF4-FFF2-40B4-BE49-F238E27FC236}">
                <a16:creationId xmlns:a16="http://schemas.microsoft.com/office/drawing/2014/main" id="{A574DFD9-DB7B-0F43-B5BD-42B900E085DF}"/>
              </a:ext>
            </a:extLst>
          </p:cNvPr>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dirty="0"/>
              <a:t>Your Turn</a:t>
            </a:r>
            <a:endParaRPr dirty="0"/>
          </a:p>
        </p:txBody>
      </p:sp>
      <p:pic>
        <p:nvPicPr>
          <p:cNvPr id="7" name="Picture 6" descr="Chart, timeline, box and whisker chart&#10;&#10;Description automatically generated">
            <a:extLst>
              <a:ext uri="{FF2B5EF4-FFF2-40B4-BE49-F238E27FC236}">
                <a16:creationId xmlns:a16="http://schemas.microsoft.com/office/drawing/2014/main" id="{5359E4E0-39C2-E34F-8B09-907F4E79D304}"/>
              </a:ext>
            </a:extLst>
          </p:cNvPr>
          <p:cNvPicPr>
            <a:picLocks noChangeAspect="1"/>
          </p:cNvPicPr>
          <p:nvPr/>
        </p:nvPicPr>
        <p:blipFill>
          <a:blip r:embed="rId3"/>
          <a:stretch>
            <a:fillRect/>
          </a:stretch>
        </p:blipFill>
        <p:spPr>
          <a:xfrm>
            <a:off x="263524" y="1077157"/>
            <a:ext cx="7848600" cy="3002280"/>
          </a:xfrm>
          <a:prstGeom prst="rect">
            <a:avLst/>
          </a:prstGeom>
          <a:effectLst>
            <a:outerShdw blurRad="50800" dist="38100" dir="2700000" algn="tl" rotWithShape="0">
              <a:prstClr val="black">
                <a:alpha val="40000"/>
              </a:prstClr>
            </a:outerShdw>
          </a:effectLst>
        </p:spPr>
      </p:pic>
    </p:spTree>
  </p:cSld>
  <p:clrMapOvr>
    <a:masterClrMapping/>
  </p:clrMapOvr>
</p:sld>
</file>

<file path=ppt/theme/theme1.xml><?xml version="1.0" encoding="utf-8"?>
<a:theme xmlns:a="http://schemas.openxmlformats.org/drawingml/2006/main" name="Titl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2241</Words>
  <Application>Microsoft Macintosh PowerPoint</Application>
  <PresentationFormat>Widescreen</PresentationFormat>
  <Paragraphs>239</Paragraphs>
  <Slides>17</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Nunito Sans</vt:lpstr>
      <vt:lpstr>Calibri</vt:lpstr>
      <vt:lpstr>Arial</vt:lpstr>
      <vt:lpstr>Century Gothic</vt:lpstr>
      <vt:lpstr>Titles</vt:lpstr>
      <vt:lpstr>Office Theme</vt:lpstr>
      <vt:lpstr>PowerPoint Presentation</vt:lpstr>
      <vt:lpstr>PowerPoint Presentation</vt:lpstr>
      <vt:lpstr>PowerPoint Presentation</vt:lpstr>
      <vt:lpstr>PowerPoint Presentation</vt:lpstr>
      <vt:lpstr>To use a number line up to 1,000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10s and 1s on the number line to 100</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2</cp:revision>
  <dcterms:created xsi:type="dcterms:W3CDTF">2022-06-30T10:03:35Z</dcterms:created>
  <dcterms:modified xsi:type="dcterms:W3CDTF">2022-08-24T17:08:40Z</dcterms:modified>
</cp:coreProperties>
</file>