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1" r:id="rId1"/>
    <p:sldMasterId id="2147483648" r:id="rId2"/>
  </p:sldMasterIdLst>
  <p:notesMasterIdLst>
    <p:notesMasterId r:id="rId21"/>
  </p:notesMasterIdLst>
  <p:sldIdLst>
    <p:sldId id="260" r:id="rId3"/>
    <p:sldId id="261" r:id="rId4"/>
    <p:sldId id="262" r:id="rId5"/>
    <p:sldId id="264" r:id="rId6"/>
    <p:sldId id="266" r:id="rId7"/>
    <p:sldId id="263" r:id="rId8"/>
    <p:sldId id="267" r:id="rId9"/>
    <p:sldId id="268" r:id="rId10"/>
    <p:sldId id="269" r:id="rId11"/>
    <p:sldId id="271" r:id="rId12"/>
    <p:sldId id="274" r:id="rId13"/>
    <p:sldId id="273" r:id="rId14"/>
    <p:sldId id="272" r:id="rId15"/>
    <p:sldId id="275" r:id="rId16"/>
    <p:sldId id="265" r:id="rId17"/>
    <p:sldId id="270" r:id="rId18"/>
    <p:sldId id="276" r:id="rId19"/>
    <p:sldId id="277"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D4F4"/>
    <a:srgbClr val="222222"/>
    <a:srgbClr val="2196F3"/>
    <a:srgbClr val="0277BD"/>
    <a:srgbClr val="F8FBFF"/>
    <a:srgbClr val="F8FCFF"/>
    <a:srgbClr val="E4F2FF"/>
    <a:srgbClr val="E8EAF6"/>
    <a:srgbClr val="E1F5FE"/>
    <a:srgbClr val="F5F5F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77279"/>
  </p:normalViewPr>
  <p:slideViewPr>
    <p:cSldViewPr snapToGrid="0" snapToObjects="1">
      <p:cViewPr varScale="1">
        <p:scale>
          <a:sx n="93" d="100"/>
          <a:sy n="93" d="100"/>
        </p:scale>
        <p:origin x="1768"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03805F-7D1E-E94C-BB55-3B101E5AFAED}" type="datetimeFigureOut">
              <a:rPr lang="en-GB" smtClean="0"/>
              <a:t>24/08/2022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B76D0C-E1F7-C24C-9F61-F920AE9184C6}" type="slidenum">
              <a:rPr lang="en-GB" smtClean="0"/>
              <a:t>‹#›</a:t>
            </a:fld>
            <a:endParaRPr lang="en-GB"/>
          </a:p>
        </p:txBody>
      </p:sp>
    </p:spTree>
    <p:extLst>
      <p:ext uri="{BB962C8B-B14F-4D97-AF65-F5344CB8AC3E}">
        <p14:creationId xmlns:p14="http://schemas.microsoft.com/office/powerpoint/2010/main" val="27974170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FB76D0C-E1F7-C24C-9F61-F920AE9184C6}" type="slidenum">
              <a:rPr lang="en-GB" smtClean="0"/>
              <a:t>3</a:t>
            </a:fld>
            <a:endParaRPr lang="en-GB"/>
          </a:p>
        </p:txBody>
      </p:sp>
    </p:spTree>
    <p:extLst>
      <p:ext uri="{BB962C8B-B14F-4D97-AF65-F5344CB8AC3E}">
        <p14:creationId xmlns:p14="http://schemas.microsoft.com/office/powerpoint/2010/main" val="19472340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0" indent="-298450" algn="l" rtl="0">
              <a:spcBef>
                <a:spcPts val="0"/>
              </a:spcBef>
              <a:spcAft>
                <a:spcPts val="0"/>
              </a:spcAft>
              <a:buClr>
                <a:schemeClr val="dk1"/>
              </a:buClr>
              <a:buSzPts val="1100"/>
              <a:buFont typeface="+mj-lt"/>
              <a:buAutoNum type="alphaLcParenR"/>
            </a:pPr>
            <a:r>
              <a:rPr lang="en-GB" dirty="0">
                <a:latin typeface="Arial"/>
                <a:ea typeface="Arial"/>
                <a:cs typeface="Arial"/>
                <a:sym typeface="Arial"/>
              </a:rPr>
              <a:t>The part ‘8’ should be 80 or 8 tens</a:t>
            </a:r>
          </a:p>
          <a:p>
            <a:pPr marL="457200" lvl="0" indent="-298450" algn="l" rtl="0">
              <a:spcBef>
                <a:spcPts val="0"/>
              </a:spcBef>
              <a:spcAft>
                <a:spcPts val="0"/>
              </a:spcAft>
              <a:buClr>
                <a:schemeClr val="dk1"/>
              </a:buClr>
              <a:buSzPts val="1100"/>
              <a:buAutoNum type="alphaLcParenR"/>
            </a:pPr>
            <a:r>
              <a:rPr lang="en-GB" dirty="0">
                <a:latin typeface="Arial"/>
                <a:ea typeface="Arial"/>
                <a:cs typeface="Arial"/>
                <a:sym typeface="Arial"/>
              </a:rPr>
              <a:t>The parts should be 70 and 4 (or 7 tens and 4 ones)</a:t>
            </a:r>
          </a:p>
          <a:p>
            <a:pPr marL="457200" lvl="0" indent="-298450" algn="l" rtl="0">
              <a:spcBef>
                <a:spcPts val="0"/>
              </a:spcBef>
              <a:spcAft>
                <a:spcPts val="0"/>
              </a:spcAft>
              <a:buClr>
                <a:schemeClr val="dk1"/>
              </a:buClr>
              <a:buSzPts val="1100"/>
              <a:buAutoNum type="alphaLcParenR"/>
            </a:pPr>
            <a:r>
              <a:rPr lang="en-GB" dirty="0">
                <a:latin typeface="Arial"/>
                <a:ea typeface="Arial"/>
                <a:cs typeface="Arial"/>
                <a:sym typeface="Arial"/>
              </a:rPr>
              <a:t>The whole of 306 should be 36</a:t>
            </a:r>
          </a:p>
          <a:p>
            <a:pPr marL="457200" lvl="0" indent="-298450" algn="l" rtl="0">
              <a:spcBef>
                <a:spcPts val="0"/>
              </a:spcBef>
              <a:spcAft>
                <a:spcPts val="0"/>
              </a:spcAft>
              <a:buClr>
                <a:schemeClr val="dk1"/>
              </a:buClr>
              <a:buSzPts val="1100"/>
              <a:buAutoNum type="alphaLcParenR"/>
            </a:pPr>
            <a:r>
              <a:rPr lang="en-GB" dirty="0">
                <a:latin typeface="Arial"/>
                <a:ea typeface="Arial"/>
                <a:cs typeface="Arial"/>
                <a:sym typeface="Arial"/>
              </a:rPr>
              <a:t>The parts should be 50 and 7 (or 5 tens and 7 ones)</a:t>
            </a:r>
          </a:p>
        </p:txBody>
      </p:sp>
      <p:sp>
        <p:nvSpPr>
          <p:cNvPr id="4" name="Slide Number Placeholder 3"/>
          <p:cNvSpPr>
            <a:spLocks noGrp="1"/>
          </p:cNvSpPr>
          <p:nvPr>
            <p:ph type="sldNum" sz="quarter" idx="5"/>
          </p:nvPr>
        </p:nvSpPr>
        <p:spPr/>
        <p:txBody>
          <a:bodyPr/>
          <a:lstStyle/>
          <a:p>
            <a:fld id="{9FB76D0C-E1F7-C24C-9F61-F920AE9184C6}" type="slidenum">
              <a:rPr lang="en-GB" smtClean="0"/>
              <a:t>13</a:t>
            </a:fld>
            <a:endParaRPr lang="en-GB"/>
          </a:p>
        </p:txBody>
      </p:sp>
    </p:spTree>
    <p:extLst>
      <p:ext uri="{BB962C8B-B14F-4D97-AF65-F5344CB8AC3E}">
        <p14:creationId xmlns:p14="http://schemas.microsoft.com/office/powerpoint/2010/main" val="40225189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GB" sz="1200" b="1" i="0" u="none" strike="noStrike" kern="1200" dirty="0">
                <a:solidFill>
                  <a:schemeClr val="tx1"/>
                </a:solidFill>
                <a:effectLst/>
                <a:latin typeface="+mn-lt"/>
                <a:ea typeface="+mn-ea"/>
                <a:cs typeface="+mn-cs"/>
              </a:rPr>
              <a:t>Concrete resources </a:t>
            </a:r>
            <a:r>
              <a:rPr lang="en-GB" sz="1200" b="0" i="0" u="none" strike="noStrike" kern="1200" dirty="0">
                <a:solidFill>
                  <a:schemeClr val="tx1"/>
                </a:solidFill>
                <a:effectLst/>
                <a:latin typeface="+mn-lt"/>
                <a:ea typeface="+mn-ea"/>
                <a:cs typeface="+mn-cs"/>
              </a:rPr>
              <a:t>– Base 10, place value counters etc to represent the number</a:t>
            </a:r>
            <a:endParaRPr lang="en-GB" b="0" dirty="0">
              <a:effectLst/>
            </a:endParaRPr>
          </a:p>
          <a:p>
            <a:pPr rtl="0"/>
            <a:r>
              <a:rPr lang="en-GB" sz="1200" b="1" i="0" u="none" strike="noStrike" kern="1200" dirty="0">
                <a:solidFill>
                  <a:schemeClr val="tx1"/>
                </a:solidFill>
                <a:effectLst/>
                <a:latin typeface="+mn-lt"/>
                <a:ea typeface="+mn-ea"/>
                <a:cs typeface="+mn-cs"/>
              </a:rPr>
              <a:t>Key Questions </a:t>
            </a:r>
            <a:r>
              <a:rPr lang="en-GB" sz="1200" b="0" i="0" u="none" strike="noStrike" kern="1200" dirty="0">
                <a:solidFill>
                  <a:schemeClr val="tx1"/>
                </a:solidFill>
                <a:effectLst/>
                <a:latin typeface="+mn-lt"/>
                <a:ea typeface="+mn-ea"/>
                <a:cs typeface="+mn-cs"/>
              </a:rPr>
              <a:t>– What are the tens? What are the ones? How many ones make 1 ten? How many ones are in 87? How many tens are in 87? How can I write 80 (e.g. 80 or 8 tens)?</a:t>
            </a:r>
            <a:endParaRPr lang="en-GB" b="0" dirty="0">
              <a:effectLst/>
            </a:endParaRPr>
          </a:p>
          <a:p>
            <a:pPr rtl="0"/>
            <a:r>
              <a:rPr lang="en-GB" sz="1200" b="1" i="0" u="none" strike="noStrike" kern="1200" dirty="0">
                <a:solidFill>
                  <a:schemeClr val="tx1"/>
                </a:solidFill>
                <a:effectLst/>
                <a:latin typeface="+mn-lt"/>
                <a:ea typeface="+mn-ea"/>
                <a:cs typeface="+mn-cs"/>
              </a:rPr>
              <a:t>Misconceptions/ Common Errors </a:t>
            </a:r>
            <a:r>
              <a:rPr lang="en-GB" sz="1200" b="0" i="0" u="none" strike="noStrike" kern="1200" dirty="0">
                <a:solidFill>
                  <a:schemeClr val="tx1"/>
                </a:solidFill>
                <a:effectLst/>
                <a:latin typeface="+mn-lt"/>
                <a:ea typeface="+mn-ea"/>
                <a:cs typeface="+mn-cs"/>
              </a:rPr>
              <a:t>– Ensure pupils have a good understanding of the word ‘partition’. It has been used throughout the lesson but may still be a tricky word.</a:t>
            </a:r>
            <a:endParaRPr lang="en-GB" dirty="0"/>
          </a:p>
        </p:txBody>
      </p:sp>
      <p:sp>
        <p:nvSpPr>
          <p:cNvPr id="4" name="Slide Number Placeholder 3"/>
          <p:cNvSpPr>
            <a:spLocks noGrp="1"/>
          </p:cNvSpPr>
          <p:nvPr>
            <p:ph type="sldNum" sz="quarter" idx="5"/>
          </p:nvPr>
        </p:nvSpPr>
        <p:spPr/>
        <p:txBody>
          <a:bodyPr/>
          <a:lstStyle/>
          <a:p>
            <a:fld id="{9FB76D0C-E1F7-C24C-9F61-F920AE9184C6}" type="slidenum">
              <a:rPr lang="en-GB" smtClean="0"/>
              <a:t>14</a:t>
            </a:fld>
            <a:endParaRPr lang="en-GB"/>
          </a:p>
        </p:txBody>
      </p:sp>
    </p:spTree>
    <p:extLst>
      <p:ext uri="{BB962C8B-B14F-4D97-AF65-F5344CB8AC3E}">
        <p14:creationId xmlns:p14="http://schemas.microsoft.com/office/powerpoint/2010/main" val="5340386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GB" b="1" dirty="0">
                <a:latin typeface="Arial"/>
                <a:ea typeface="Arial"/>
                <a:cs typeface="Arial"/>
                <a:sym typeface="Arial"/>
              </a:rPr>
              <a:t>How and when to use these slides </a:t>
            </a:r>
            <a:r>
              <a:rPr lang="en-GB" b="0" dirty="0">
                <a:latin typeface="Arial"/>
                <a:ea typeface="Arial"/>
                <a:cs typeface="Arial"/>
                <a:sym typeface="Arial"/>
              </a:rPr>
              <a:t>– Pupils who are struggling to recognis</a:t>
            </a:r>
            <a:r>
              <a:rPr lang="en-GB" dirty="0">
                <a:latin typeface="Arial"/>
                <a:ea typeface="Arial"/>
                <a:cs typeface="Arial"/>
                <a:sym typeface="Arial"/>
              </a:rPr>
              <a:t>e tens and ones. Pupils need to recognise that different resources represent 10 differently. They continue to build their understanding that ten ones can be grouped into one ten. They should practice grouping equipment into tens themselves if they are struggling to recognise ready made tens. </a:t>
            </a:r>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Concrete resources </a:t>
            </a:r>
            <a:r>
              <a:rPr lang="en-GB" sz="1200" b="0" i="0" u="none" strike="noStrike" dirty="0">
                <a:solidFill>
                  <a:srgbClr val="000000"/>
                </a:solidFill>
                <a:latin typeface="Arial"/>
                <a:ea typeface="Arial"/>
                <a:cs typeface="Arial"/>
                <a:sym typeface="Arial"/>
              </a:rPr>
              <a:t>– A range of conc</a:t>
            </a:r>
            <a:r>
              <a:rPr lang="en-GB" dirty="0">
                <a:solidFill>
                  <a:srgbClr val="000000"/>
                </a:solidFill>
                <a:latin typeface="Arial"/>
                <a:ea typeface="Arial"/>
                <a:cs typeface="Arial"/>
                <a:sym typeface="Arial"/>
              </a:rPr>
              <a:t>rete resources - base 10, number shapes, place value counters, straws etc</a:t>
            </a:r>
            <a:r>
              <a:rPr lang="en-GB" sz="1200" b="0" i="0" u="none" strike="noStrike" dirty="0">
                <a:solidFill>
                  <a:srgbClr val="000000"/>
                </a:solidFill>
                <a:latin typeface="Arial"/>
                <a:ea typeface="Arial"/>
                <a:cs typeface="Arial"/>
                <a:sym typeface="Arial"/>
              </a:rPr>
              <a:t> </a:t>
            </a:r>
            <a:endParaRPr lang="en-GB" dirty="0"/>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Key Questions </a:t>
            </a:r>
            <a:r>
              <a:rPr lang="en-GB" sz="1200" b="0" i="0" u="none" strike="noStrike" dirty="0">
                <a:solidFill>
                  <a:srgbClr val="000000"/>
                </a:solidFill>
                <a:latin typeface="Arial"/>
                <a:ea typeface="Arial"/>
                <a:cs typeface="Arial"/>
                <a:sym typeface="Arial"/>
              </a:rPr>
              <a:t>– </a:t>
            </a:r>
            <a:r>
              <a:rPr lang="en-GB" dirty="0">
                <a:solidFill>
                  <a:srgbClr val="000000"/>
                </a:solidFill>
                <a:latin typeface="Arial"/>
                <a:ea typeface="Arial"/>
                <a:cs typeface="Arial"/>
                <a:sym typeface="Arial"/>
              </a:rPr>
              <a:t>Which image shows ten? Can you show ten with your resources? Let count and group the ten together.  Which image shows ones? Does it matter they are all different resources?</a:t>
            </a:r>
            <a:endParaRPr lang="en-GB" dirty="0"/>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Misconceptions/ Common Errors </a:t>
            </a:r>
            <a:r>
              <a:rPr lang="en-GB" sz="1200" b="0" i="0" u="none" strike="noStrike" dirty="0">
                <a:solidFill>
                  <a:srgbClr val="000000"/>
                </a:solidFill>
                <a:latin typeface="Arial"/>
                <a:ea typeface="Arial"/>
                <a:cs typeface="Arial"/>
                <a:sym typeface="Arial"/>
              </a:rPr>
              <a:t>– That different </a:t>
            </a:r>
            <a:r>
              <a:rPr lang="en-GB" dirty="0">
                <a:solidFill>
                  <a:srgbClr val="000000"/>
                </a:solidFill>
                <a:latin typeface="Arial"/>
                <a:ea typeface="Arial"/>
                <a:cs typeface="Arial"/>
                <a:sym typeface="Arial"/>
              </a:rPr>
              <a:t>resources cannot show the same value – E.g. some pupils believe that 10 straws is not the same as a ten place value counter.</a:t>
            </a:r>
            <a:endParaRPr lang="en-GB" dirty="0"/>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Further Practice </a:t>
            </a:r>
            <a:r>
              <a:rPr lang="en-GB" sz="1200" b="0" i="0" u="none" strike="noStrike" dirty="0">
                <a:solidFill>
                  <a:srgbClr val="000000"/>
                </a:solidFill>
                <a:latin typeface="Arial"/>
                <a:ea typeface="Arial"/>
                <a:cs typeface="Arial"/>
                <a:sym typeface="Arial"/>
              </a:rPr>
              <a:t>– G</a:t>
            </a:r>
            <a:r>
              <a:rPr lang="en-GB" dirty="0">
                <a:solidFill>
                  <a:srgbClr val="000000"/>
                </a:solidFill>
                <a:latin typeface="Arial"/>
                <a:ea typeface="Arial"/>
                <a:cs typeface="Arial"/>
                <a:sym typeface="Arial"/>
              </a:rPr>
              <a:t>rouping more things into 10. Discuss how we count in 10s</a:t>
            </a:r>
            <a:endParaRPr lang="en-GB" dirty="0"/>
          </a:p>
        </p:txBody>
      </p:sp>
      <p:sp>
        <p:nvSpPr>
          <p:cNvPr id="4" name="Slide Number Placeholder 3"/>
          <p:cNvSpPr>
            <a:spLocks noGrp="1"/>
          </p:cNvSpPr>
          <p:nvPr>
            <p:ph type="sldNum" sz="quarter" idx="5"/>
          </p:nvPr>
        </p:nvSpPr>
        <p:spPr/>
        <p:txBody>
          <a:bodyPr/>
          <a:lstStyle/>
          <a:p>
            <a:fld id="{9FB76D0C-E1F7-C24C-9F61-F920AE9184C6}" type="slidenum">
              <a:rPr lang="en-GB" smtClean="0"/>
              <a:t>16</a:t>
            </a:fld>
            <a:endParaRPr lang="en-GB"/>
          </a:p>
        </p:txBody>
      </p:sp>
    </p:spTree>
    <p:extLst>
      <p:ext uri="{BB962C8B-B14F-4D97-AF65-F5344CB8AC3E}">
        <p14:creationId xmlns:p14="http://schemas.microsoft.com/office/powerpoint/2010/main" val="23390272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GB" b="1" dirty="0">
                <a:latin typeface="Arial"/>
                <a:ea typeface="Arial"/>
                <a:cs typeface="Arial"/>
                <a:sym typeface="Arial"/>
              </a:rPr>
              <a:t>How and when to use these slides </a:t>
            </a:r>
            <a:r>
              <a:rPr lang="en-GB" b="0" dirty="0">
                <a:latin typeface="Arial"/>
                <a:ea typeface="Arial"/>
                <a:cs typeface="Arial"/>
                <a:sym typeface="Arial"/>
              </a:rPr>
              <a:t>– </a:t>
            </a:r>
            <a:r>
              <a:rPr lang="en-GB" dirty="0">
                <a:latin typeface="Arial"/>
                <a:ea typeface="Arial"/>
                <a:cs typeface="Arial"/>
                <a:sym typeface="Arial"/>
              </a:rPr>
              <a:t>Pupils who are struggling to recognise tens and ones. Pupils need to recognise that different resources represent 10 differently. They continue to build their understanding that ten ones can be grouped into one ten. They should practice grouping equipment into tens themselves if they are struggling to recognise ready made tens. Linking the the concrete resource to the pictorial</a:t>
            </a:r>
          </a:p>
          <a:p>
            <a:pPr marL="0" lvl="0" indent="0" algn="l" rtl="0">
              <a:spcBef>
                <a:spcPts val="0"/>
              </a:spcBef>
              <a:spcAft>
                <a:spcPts val="0"/>
              </a:spcAft>
              <a:buNone/>
            </a:pPr>
            <a:r>
              <a:rPr lang="en-GB" sz="1200" b="1" i="0" u="none" strike="noStrike" dirty="0">
                <a:solidFill>
                  <a:srgbClr val="000000"/>
                </a:solidFill>
                <a:latin typeface="Arial"/>
                <a:ea typeface="Arial"/>
                <a:cs typeface="Arial"/>
                <a:sym typeface="Arial"/>
              </a:rPr>
              <a:t>Concrete resources </a:t>
            </a:r>
            <a:r>
              <a:rPr lang="en-GB" sz="1200" b="0" i="0" u="none" strike="noStrike" dirty="0">
                <a:solidFill>
                  <a:srgbClr val="000000"/>
                </a:solidFill>
                <a:latin typeface="Arial"/>
                <a:ea typeface="Arial"/>
                <a:cs typeface="Arial"/>
                <a:sym typeface="Arial"/>
              </a:rPr>
              <a:t>– </a:t>
            </a:r>
            <a:r>
              <a:rPr lang="en-GB" dirty="0">
                <a:solidFill>
                  <a:srgbClr val="000000"/>
                </a:solidFill>
                <a:latin typeface="Arial"/>
                <a:ea typeface="Arial"/>
                <a:cs typeface="Arial"/>
                <a:sym typeface="Arial"/>
              </a:rPr>
              <a:t>S</a:t>
            </a:r>
            <a:r>
              <a:rPr lang="en-GB" sz="1200" b="0" i="0" u="none" strike="noStrike" dirty="0">
                <a:solidFill>
                  <a:srgbClr val="000000"/>
                </a:solidFill>
                <a:latin typeface="Arial"/>
                <a:ea typeface="Arial"/>
                <a:cs typeface="Arial"/>
                <a:sym typeface="Arial"/>
              </a:rPr>
              <a:t>traws</a:t>
            </a:r>
            <a:endParaRPr lang="en-GB" dirty="0"/>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Key Questions </a:t>
            </a:r>
            <a:r>
              <a:rPr lang="en-GB" sz="1200" b="0" i="0" u="none" strike="noStrike" dirty="0">
                <a:solidFill>
                  <a:srgbClr val="000000"/>
                </a:solidFill>
                <a:latin typeface="Arial"/>
                <a:ea typeface="Arial"/>
                <a:cs typeface="Arial"/>
                <a:sym typeface="Arial"/>
              </a:rPr>
              <a:t>– How many straws have we </a:t>
            </a:r>
            <a:r>
              <a:rPr lang="en-GB" dirty="0">
                <a:solidFill>
                  <a:srgbClr val="000000"/>
                </a:solidFill>
                <a:latin typeface="Arial"/>
                <a:ea typeface="Arial"/>
                <a:cs typeface="Arial"/>
                <a:sym typeface="Arial"/>
              </a:rPr>
              <a:t>got? How many bundles of 10 have we made? How many straws left?  Can we write that down as a number sentence? If we put the straw bundles in the part whole model - how many have we got in each circle? How many tens are there? How many ones are there? </a:t>
            </a:r>
            <a:endParaRPr lang="en-GB" dirty="0"/>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Misconceptions/ Common Errors </a:t>
            </a:r>
            <a:r>
              <a:rPr lang="en-GB" sz="1200" b="0" i="0" u="none" strike="noStrike" dirty="0">
                <a:solidFill>
                  <a:srgbClr val="000000"/>
                </a:solidFill>
                <a:latin typeface="Arial"/>
                <a:ea typeface="Arial"/>
                <a:cs typeface="Arial"/>
                <a:sym typeface="Arial"/>
              </a:rPr>
              <a:t>– </a:t>
            </a:r>
            <a:r>
              <a:rPr lang="en-GB" dirty="0">
                <a:solidFill>
                  <a:srgbClr val="000000"/>
                </a:solidFill>
                <a:latin typeface="Arial"/>
                <a:ea typeface="Arial"/>
                <a:cs typeface="Arial"/>
                <a:sym typeface="Arial"/>
              </a:rPr>
              <a:t>Understanding that 20 = 2 tens</a:t>
            </a:r>
            <a:endParaRPr lang="en-GB" dirty="0"/>
          </a:p>
        </p:txBody>
      </p:sp>
      <p:sp>
        <p:nvSpPr>
          <p:cNvPr id="4" name="Slide Number Placeholder 3"/>
          <p:cNvSpPr>
            <a:spLocks noGrp="1"/>
          </p:cNvSpPr>
          <p:nvPr>
            <p:ph type="sldNum" sz="quarter" idx="5"/>
          </p:nvPr>
        </p:nvSpPr>
        <p:spPr/>
        <p:txBody>
          <a:bodyPr/>
          <a:lstStyle/>
          <a:p>
            <a:fld id="{9FB76D0C-E1F7-C24C-9F61-F920AE9184C6}" type="slidenum">
              <a:rPr lang="en-GB" smtClean="0"/>
              <a:t>17</a:t>
            </a:fld>
            <a:endParaRPr lang="en-GB"/>
          </a:p>
        </p:txBody>
      </p:sp>
    </p:spTree>
    <p:extLst>
      <p:ext uri="{BB962C8B-B14F-4D97-AF65-F5344CB8AC3E}">
        <p14:creationId xmlns:p14="http://schemas.microsoft.com/office/powerpoint/2010/main" val="3702648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GB" b="1" dirty="0">
                <a:latin typeface="Arial"/>
                <a:ea typeface="Arial"/>
                <a:cs typeface="Arial"/>
                <a:sym typeface="Arial"/>
              </a:rPr>
              <a:t>How and when to use these slides </a:t>
            </a:r>
            <a:r>
              <a:rPr lang="en-GB" b="0" dirty="0">
                <a:latin typeface="Arial"/>
                <a:ea typeface="Arial"/>
                <a:cs typeface="Arial"/>
                <a:sym typeface="Arial"/>
              </a:rPr>
              <a:t>– </a:t>
            </a:r>
            <a:r>
              <a:rPr lang="en-GB" dirty="0">
                <a:latin typeface="Arial"/>
                <a:ea typeface="Arial"/>
                <a:cs typeface="Arial"/>
                <a:sym typeface="Arial"/>
              </a:rPr>
              <a:t>Pupils who are struggling to recognise tens and ones. Pupils need to recognise that different resources represent 10 differently. They continue to build their understanding that ten ones can be grouped into one ten. They should practice grouping equipment into tens themselves if they are struggling to recognise ready made tens. Linking the the concrete resource to the pictorial</a:t>
            </a:r>
          </a:p>
          <a:p>
            <a:pPr marL="0" lvl="0" indent="0" algn="l" rtl="0">
              <a:spcBef>
                <a:spcPts val="0"/>
              </a:spcBef>
              <a:spcAft>
                <a:spcPts val="0"/>
              </a:spcAft>
              <a:buNone/>
            </a:pPr>
            <a:r>
              <a:rPr lang="en-GB" sz="1200" b="1" i="0" u="none" strike="noStrike" dirty="0">
                <a:solidFill>
                  <a:srgbClr val="000000"/>
                </a:solidFill>
                <a:latin typeface="Arial"/>
                <a:ea typeface="Arial"/>
                <a:cs typeface="Arial"/>
                <a:sym typeface="Arial"/>
              </a:rPr>
              <a:t>Concrete resources </a:t>
            </a:r>
            <a:r>
              <a:rPr lang="en-GB" sz="1200" b="0" i="0" u="none" strike="noStrike" dirty="0">
                <a:solidFill>
                  <a:srgbClr val="000000"/>
                </a:solidFill>
                <a:latin typeface="Arial"/>
                <a:ea typeface="Arial"/>
                <a:cs typeface="Arial"/>
                <a:sym typeface="Arial"/>
              </a:rPr>
              <a:t>– </a:t>
            </a:r>
            <a:r>
              <a:rPr lang="en-GB" dirty="0">
                <a:solidFill>
                  <a:srgbClr val="000000"/>
                </a:solidFill>
                <a:latin typeface="Arial"/>
                <a:ea typeface="Arial"/>
                <a:cs typeface="Arial"/>
                <a:sym typeface="Arial"/>
              </a:rPr>
              <a:t>S</a:t>
            </a:r>
            <a:r>
              <a:rPr lang="en-GB" sz="1200" b="0" i="0" u="none" strike="noStrike" dirty="0">
                <a:solidFill>
                  <a:srgbClr val="000000"/>
                </a:solidFill>
                <a:latin typeface="Arial"/>
                <a:ea typeface="Arial"/>
                <a:cs typeface="Arial"/>
                <a:sym typeface="Arial"/>
              </a:rPr>
              <a:t>traws, place value cart</a:t>
            </a:r>
            <a:endParaRPr lang="en-GB" dirty="0"/>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Key Questions </a:t>
            </a:r>
            <a:r>
              <a:rPr lang="en-GB" sz="1200" b="0" i="0" u="none" strike="noStrike" dirty="0">
                <a:solidFill>
                  <a:srgbClr val="000000"/>
                </a:solidFill>
                <a:latin typeface="Arial"/>
                <a:ea typeface="Arial"/>
                <a:cs typeface="Arial"/>
                <a:sym typeface="Arial"/>
              </a:rPr>
              <a:t>– How many straws have we </a:t>
            </a:r>
            <a:r>
              <a:rPr lang="en-GB" dirty="0">
                <a:solidFill>
                  <a:srgbClr val="000000"/>
                </a:solidFill>
                <a:latin typeface="Arial"/>
                <a:ea typeface="Arial"/>
                <a:cs typeface="Arial"/>
                <a:sym typeface="Arial"/>
              </a:rPr>
              <a:t>got? How many bundles of 10 have we made? How many straws left?  Can we write that down as a number sentence? If we put the straw bundles in the part whole model - how many have we got in each circle? How many tens are there? How many ones are there? What does a place value chart show? </a:t>
            </a:r>
            <a:endParaRPr lang="en-GB" dirty="0"/>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Misconceptions/ Common Errors </a:t>
            </a:r>
            <a:r>
              <a:rPr lang="en-GB" sz="1200" b="0" i="0" u="none" strike="noStrike" dirty="0">
                <a:solidFill>
                  <a:srgbClr val="000000"/>
                </a:solidFill>
                <a:latin typeface="Arial"/>
                <a:ea typeface="Arial"/>
                <a:cs typeface="Arial"/>
                <a:sym typeface="Arial"/>
              </a:rPr>
              <a:t>– </a:t>
            </a:r>
            <a:r>
              <a:rPr lang="en-GB" dirty="0">
                <a:solidFill>
                  <a:srgbClr val="000000"/>
                </a:solidFill>
                <a:latin typeface="Arial"/>
                <a:ea typeface="Arial"/>
                <a:cs typeface="Arial"/>
                <a:sym typeface="Arial"/>
              </a:rPr>
              <a:t>Understanding that 30 = 3 tens</a:t>
            </a:r>
            <a:endParaRPr lang="en-GB" dirty="0"/>
          </a:p>
        </p:txBody>
      </p:sp>
      <p:sp>
        <p:nvSpPr>
          <p:cNvPr id="4" name="Slide Number Placeholder 3"/>
          <p:cNvSpPr>
            <a:spLocks noGrp="1"/>
          </p:cNvSpPr>
          <p:nvPr>
            <p:ph type="sldNum" sz="quarter" idx="5"/>
          </p:nvPr>
        </p:nvSpPr>
        <p:spPr/>
        <p:txBody>
          <a:bodyPr/>
          <a:lstStyle/>
          <a:p>
            <a:fld id="{9FB76D0C-E1F7-C24C-9F61-F920AE9184C6}" type="slidenum">
              <a:rPr lang="en-GB" smtClean="0"/>
              <a:t>18</a:t>
            </a:fld>
            <a:endParaRPr lang="en-GB"/>
          </a:p>
        </p:txBody>
      </p:sp>
    </p:spTree>
    <p:extLst>
      <p:ext uri="{BB962C8B-B14F-4D97-AF65-F5344CB8AC3E}">
        <p14:creationId xmlns:p14="http://schemas.microsoft.com/office/powerpoint/2010/main" val="35122088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GB" sz="1200" b="0" i="0" u="none" strike="noStrike" kern="1200" dirty="0">
                <a:solidFill>
                  <a:schemeClr val="tx1"/>
                </a:solidFill>
                <a:effectLst/>
                <a:latin typeface="+mn-lt"/>
                <a:ea typeface="+mn-ea"/>
                <a:cs typeface="+mn-cs"/>
              </a:rPr>
              <a:t>Assessment point for the lesson – ask the pupils to vote for the answer they think is correct. </a:t>
            </a:r>
            <a:endParaRPr lang="en-GB" b="0" dirty="0">
              <a:effectLst/>
            </a:endParaRPr>
          </a:p>
          <a:p>
            <a:pPr marL="0" lvl="0" indent="0" algn="l" rtl="0">
              <a:spcBef>
                <a:spcPts val="0"/>
              </a:spcBef>
              <a:spcAft>
                <a:spcPts val="0"/>
              </a:spcAft>
              <a:buNone/>
            </a:pPr>
            <a:br>
              <a:rPr lang="en-GB" b="0" dirty="0">
                <a:effectLst/>
              </a:rPr>
            </a:br>
            <a:r>
              <a:rPr lang="en-GB" sz="1200" b="0" i="0" u="none" strike="noStrike" dirty="0">
                <a:solidFill>
                  <a:srgbClr val="000000"/>
                </a:solidFill>
                <a:latin typeface="Arial"/>
                <a:ea typeface="Arial"/>
                <a:cs typeface="Arial"/>
                <a:sym typeface="Arial"/>
              </a:rPr>
              <a:t>A – P</a:t>
            </a:r>
            <a:r>
              <a:rPr lang="en-GB" dirty="0">
                <a:solidFill>
                  <a:srgbClr val="000000"/>
                </a:solidFill>
                <a:latin typeface="Arial"/>
                <a:ea typeface="Arial"/>
                <a:cs typeface="Arial"/>
                <a:sym typeface="Arial"/>
              </a:rPr>
              <a:t>upils have not understood the value of the tens in a 2 digit number.</a:t>
            </a:r>
            <a:endParaRPr lang="en-GB" dirty="0"/>
          </a:p>
          <a:p>
            <a:pPr marL="0" lvl="0" indent="0" algn="l" rtl="0">
              <a:spcBef>
                <a:spcPts val="0"/>
              </a:spcBef>
              <a:spcAft>
                <a:spcPts val="0"/>
              </a:spcAft>
              <a:buNone/>
            </a:pPr>
            <a:r>
              <a:rPr lang="en-GB" sz="1200" b="0" i="0" u="none" strike="noStrike" dirty="0">
                <a:solidFill>
                  <a:srgbClr val="000000"/>
                </a:solidFill>
                <a:latin typeface="Arial"/>
                <a:ea typeface="Arial"/>
                <a:cs typeface="Arial"/>
                <a:sym typeface="Arial"/>
              </a:rPr>
              <a:t>B – Pupils have not understood</a:t>
            </a:r>
            <a:r>
              <a:rPr lang="en-GB" dirty="0">
                <a:solidFill>
                  <a:srgbClr val="000000"/>
                </a:solidFill>
                <a:latin typeface="Arial"/>
                <a:ea typeface="Arial"/>
                <a:cs typeface="Arial"/>
                <a:sym typeface="Arial"/>
              </a:rPr>
              <a:t> how to represent the number of tens in the 2 digit number.</a:t>
            </a:r>
            <a:endParaRPr lang="en-GB" dirty="0"/>
          </a:p>
          <a:p>
            <a:pPr marL="0" lvl="0" indent="0" algn="l" rtl="0">
              <a:spcBef>
                <a:spcPts val="0"/>
              </a:spcBef>
              <a:spcAft>
                <a:spcPts val="0"/>
              </a:spcAft>
              <a:buNone/>
            </a:pPr>
            <a:r>
              <a:rPr lang="en-GB" sz="1200" b="0" i="0" u="none" strike="noStrike" dirty="0">
                <a:solidFill>
                  <a:srgbClr val="000000"/>
                </a:solidFill>
                <a:latin typeface="Arial"/>
                <a:ea typeface="Arial"/>
                <a:cs typeface="Arial"/>
                <a:sym typeface="Arial"/>
              </a:rPr>
              <a:t>C – </a:t>
            </a:r>
            <a:r>
              <a:rPr lang="en-GB" dirty="0">
                <a:solidFill>
                  <a:srgbClr val="000000"/>
                </a:solidFill>
                <a:latin typeface="Arial"/>
                <a:ea typeface="Arial"/>
                <a:cs typeface="Arial"/>
                <a:sym typeface="Arial"/>
              </a:rPr>
              <a:t>C</a:t>
            </a:r>
            <a:r>
              <a:rPr lang="en-GB" sz="1200" b="0" i="0" u="none" strike="noStrike" dirty="0">
                <a:solidFill>
                  <a:srgbClr val="000000"/>
                </a:solidFill>
                <a:latin typeface="Arial"/>
                <a:ea typeface="Arial"/>
                <a:cs typeface="Arial"/>
                <a:sym typeface="Arial"/>
              </a:rPr>
              <a:t>orrect</a:t>
            </a:r>
            <a:endParaRPr lang="en-GB" dirty="0"/>
          </a:p>
          <a:p>
            <a:pPr marL="0" lvl="0" indent="0" algn="l" rtl="0">
              <a:spcBef>
                <a:spcPts val="0"/>
              </a:spcBef>
              <a:spcAft>
                <a:spcPts val="0"/>
              </a:spcAft>
              <a:buNone/>
            </a:pPr>
            <a:r>
              <a:rPr lang="en-GB" sz="1200" b="0" i="0" u="none" strike="noStrike" dirty="0">
                <a:solidFill>
                  <a:srgbClr val="000000"/>
                </a:solidFill>
                <a:latin typeface="Arial"/>
                <a:ea typeface="Arial"/>
                <a:cs typeface="Arial"/>
                <a:sym typeface="Arial"/>
              </a:rPr>
              <a:t>D – Pupils have not understoo</a:t>
            </a:r>
            <a:r>
              <a:rPr lang="en-GB" dirty="0">
                <a:solidFill>
                  <a:srgbClr val="000000"/>
                </a:solidFill>
                <a:latin typeface="Arial"/>
                <a:ea typeface="Arial"/>
                <a:cs typeface="Arial"/>
                <a:sym typeface="Arial"/>
              </a:rPr>
              <a:t>d how to read or write the number of tens in numerals correctly.</a:t>
            </a:r>
            <a:r>
              <a:rPr lang="en-GB" sz="1200" b="0" i="0" u="none" strike="noStrike" kern="1200" dirty="0">
                <a:solidFill>
                  <a:schemeClr val="tx1"/>
                </a:solidFill>
                <a:effectLst/>
                <a:latin typeface="+mn-lt"/>
                <a:ea typeface="+mn-ea"/>
                <a:cs typeface="+mn-cs"/>
              </a:rPr>
              <a:t> </a:t>
            </a:r>
            <a:endParaRPr lang="en-GB" dirty="0"/>
          </a:p>
          <a:p>
            <a:endParaRPr lang="en-GB" dirty="0"/>
          </a:p>
        </p:txBody>
      </p:sp>
      <p:sp>
        <p:nvSpPr>
          <p:cNvPr id="4" name="Slide Number Placeholder 3"/>
          <p:cNvSpPr>
            <a:spLocks noGrp="1"/>
          </p:cNvSpPr>
          <p:nvPr>
            <p:ph type="sldNum" sz="quarter" idx="5"/>
          </p:nvPr>
        </p:nvSpPr>
        <p:spPr/>
        <p:txBody>
          <a:bodyPr/>
          <a:lstStyle/>
          <a:p>
            <a:fld id="{9FB76D0C-E1F7-C24C-9F61-F920AE9184C6}" type="slidenum">
              <a:rPr lang="en-GB" smtClean="0"/>
              <a:t>4</a:t>
            </a:fld>
            <a:endParaRPr lang="en-GB"/>
          </a:p>
        </p:txBody>
      </p:sp>
    </p:spTree>
    <p:extLst>
      <p:ext uri="{BB962C8B-B14F-4D97-AF65-F5344CB8AC3E}">
        <p14:creationId xmlns:p14="http://schemas.microsoft.com/office/powerpoint/2010/main" val="15512788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Concrete resources </a:t>
            </a:r>
            <a:r>
              <a:rPr lang="en-GB" sz="1200" i="0" u="none" strike="noStrike" dirty="0">
                <a:solidFill>
                  <a:srgbClr val="000000"/>
                </a:solidFill>
                <a:latin typeface="Arial"/>
                <a:ea typeface="Arial"/>
                <a:cs typeface="Arial"/>
                <a:sym typeface="Arial"/>
              </a:rPr>
              <a:t>– digit cards</a:t>
            </a:r>
            <a:endParaRPr lang="en-GB" dirty="0">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Key Questions </a:t>
            </a:r>
            <a:r>
              <a:rPr lang="en-GB" sz="1200" i="0" u="none" strike="noStrike" dirty="0">
                <a:solidFill>
                  <a:srgbClr val="000000"/>
                </a:solidFill>
                <a:latin typeface="Arial"/>
                <a:ea typeface="Arial"/>
                <a:cs typeface="Arial"/>
                <a:sym typeface="Arial"/>
              </a:rPr>
              <a:t>– What do you </a:t>
            </a:r>
            <a:r>
              <a:rPr lang="en-GB" dirty="0">
                <a:solidFill>
                  <a:srgbClr val="000000"/>
                </a:solidFill>
                <a:latin typeface="Arial"/>
                <a:ea typeface="Arial"/>
                <a:cs typeface="Arial"/>
                <a:sym typeface="Arial"/>
              </a:rPr>
              <a:t>notice</a:t>
            </a:r>
            <a:r>
              <a:rPr lang="en-GB" sz="1200" i="0" u="none" strike="noStrike" dirty="0">
                <a:solidFill>
                  <a:srgbClr val="000000"/>
                </a:solidFill>
                <a:latin typeface="Arial"/>
                <a:ea typeface="Arial"/>
                <a:cs typeface="Arial"/>
                <a:sym typeface="Arial"/>
              </a:rPr>
              <a:t> about thes</a:t>
            </a:r>
            <a:r>
              <a:rPr lang="en-GB" dirty="0">
                <a:solidFill>
                  <a:srgbClr val="000000"/>
                </a:solidFill>
                <a:latin typeface="Arial"/>
                <a:ea typeface="Arial"/>
                <a:cs typeface="Arial"/>
                <a:sym typeface="Arial"/>
              </a:rPr>
              <a:t>e numbers? Are they all 2 digit numbers? Why not? What happens when you use a 0 in the tens place? Which is the largest number? Which is the smallest? Can you put them in order from largest to smallest?</a:t>
            </a:r>
            <a:endParaRPr lang="en-GB" dirty="0">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Extension</a:t>
            </a:r>
            <a:r>
              <a:rPr lang="en-GB" sz="1200" i="0" u="none" strike="noStrike" dirty="0">
                <a:solidFill>
                  <a:srgbClr val="000000"/>
                </a:solidFill>
                <a:latin typeface="Arial"/>
                <a:ea typeface="Arial"/>
                <a:cs typeface="Arial"/>
                <a:sym typeface="Arial"/>
              </a:rPr>
              <a:t> – Use 4 digit cards. How many 2 </a:t>
            </a:r>
            <a:r>
              <a:rPr lang="en-GB" dirty="0">
                <a:solidFill>
                  <a:srgbClr val="000000"/>
                </a:solidFill>
                <a:latin typeface="Arial"/>
                <a:ea typeface="Arial"/>
                <a:cs typeface="Arial"/>
                <a:sym typeface="Arial"/>
              </a:rPr>
              <a:t>digit</a:t>
            </a:r>
            <a:r>
              <a:rPr lang="en-GB" sz="1200" i="0" u="none" strike="noStrike" dirty="0">
                <a:solidFill>
                  <a:srgbClr val="000000"/>
                </a:solidFill>
                <a:latin typeface="Arial"/>
                <a:ea typeface="Arial"/>
                <a:cs typeface="Arial"/>
                <a:sym typeface="Arial"/>
              </a:rPr>
              <a:t> numbers can </a:t>
            </a:r>
            <a:r>
              <a:rPr lang="en-GB" dirty="0">
                <a:solidFill>
                  <a:srgbClr val="000000"/>
                </a:solidFill>
                <a:latin typeface="Arial"/>
                <a:ea typeface="Arial"/>
                <a:cs typeface="Arial"/>
                <a:sym typeface="Arial"/>
              </a:rPr>
              <a:t>you now make?</a:t>
            </a:r>
            <a:endParaRPr lang="en-GB" dirty="0"/>
          </a:p>
        </p:txBody>
      </p:sp>
      <p:sp>
        <p:nvSpPr>
          <p:cNvPr id="4" name="Slide Number Placeholder 3"/>
          <p:cNvSpPr>
            <a:spLocks noGrp="1"/>
          </p:cNvSpPr>
          <p:nvPr>
            <p:ph type="sldNum" sz="quarter" idx="5"/>
          </p:nvPr>
        </p:nvSpPr>
        <p:spPr/>
        <p:txBody>
          <a:bodyPr/>
          <a:lstStyle/>
          <a:p>
            <a:fld id="{9FB76D0C-E1F7-C24C-9F61-F920AE9184C6}" type="slidenum">
              <a:rPr lang="en-GB" smtClean="0"/>
              <a:t>6</a:t>
            </a:fld>
            <a:endParaRPr lang="en-GB"/>
          </a:p>
        </p:txBody>
      </p:sp>
    </p:spTree>
    <p:extLst>
      <p:ext uri="{BB962C8B-B14F-4D97-AF65-F5344CB8AC3E}">
        <p14:creationId xmlns:p14="http://schemas.microsoft.com/office/powerpoint/2010/main" val="11287346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Concrete resources </a:t>
            </a:r>
            <a:r>
              <a:rPr lang="en-GB" sz="1200" b="0" i="0" u="none" strike="noStrike" dirty="0">
                <a:solidFill>
                  <a:srgbClr val="000000"/>
                </a:solidFill>
                <a:latin typeface="Arial"/>
                <a:ea typeface="Arial"/>
                <a:cs typeface="Arial"/>
                <a:sym typeface="Arial"/>
              </a:rPr>
              <a:t>– B</a:t>
            </a:r>
            <a:r>
              <a:rPr lang="en-GB" dirty="0">
                <a:solidFill>
                  <a:srgbClr val="000000"/>
                </a:solidFill>
                <a:latin typeface="Arial"/>
                <a:ea typeface="Arial"/>
                <a:cs typeface="Arial"/>
                <a:sym typeface="Arial"/>
              </a:rPr>
              <a:t>a</a:t>
            </a:r>
            <a:r>
              <a:rPr lang="en-GB" sz="1200" b="0" i="0" u="none" strike="noStrike" dirty="0">
                <a:solidFill>
                  <a:srgbClr val="000000"/>
                </a:solidFill>
                <a:latin typeface="Arial"/>
                <a:ea typeface="Arial"/>
                <a:cs typeface="Arial"/>
                <a:sym typeface="Arial"/>
              </a:rPr>
              <a:t>se 10. Pla</a:t>
            </a:r>
            <a:r>
              <a:rPr lang="en-GB" dirty="0">
                <a:solidFill>
                  <a:srgbClr val="000000"/>
                </a:solidFill>
                <a:latin typeface="Arial"/>
                <a:ea typeface="Arial"/>
                <a:cs typeface="Arial"/>
                <a:sym typeface="Arial"/>
              </a:rPr>
              <a:t>ce value cards</a:t>
            </a:r>
            <a:endParaRPr lang="en-GB" dirty="0"/>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Key Questions </a:t>
            </a:r>
            <a:r>
              <a:rPr lang="en-GB" sz="1200" b="0" i="0" u="none" strike="noStrike" dirty="0">
                <a:solidFill>
                  <a:srgbClr val="000000"/>
                </a:solidFill>
                <a:latin typeface="Arial"/>
                <a:ea typeface="Arial"/>
                <a:cs typeface="Arial"/>
                <a:sym typeface="Arial"/>
              </a:rPr>
              <a:t>– There are ____ tens and ____ on</a:t>
            </a:r>
            <a:r>
              <a:rPr lang="en-GB" dirty="0">
                <a:solidFill>
                  <a:srgbClr val="000000"/>
                </a:solidFill>
                <a:latin typeface="Arial"/>
                <a:ea typeface="Arial"/>
                <a:cs typeface="Arial"/>
                <a:sym typeface="Arial"/>
              </a:rPr>
              <a:t>es. What number is this? How many tens are there? How many ones are there? How do you know? Can we make the numbers using base 10? How can we partition the numbers? Are there different ways? Do we still always have the same number to start with? What is the same about the numbers in one of the circles? (always end in a 0)</a:t>
            </a:r>
            <a:endParaRPr lang="en-GB" dirty="0"/>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Misconceptions/ Common Errors </a:t>
            </a:r>
            <a:r>
              <a:rPr lang="en-GB" sz="1200" b="0" i="0" u="none" strike="noStrike" dirty="0">
                <a:solidFill>
                  <a:srgbClr val="000000"/>
                </a:solidFill>
                <a:latin typeface="Arial"/>
                <a:ea typeface="Arial"/>
                <a:cs typeface="Arial"/>
                <a:sym typeface="Arial"/>
              </a:rPr>
              <a:t>– </a:t>
            </a:r>
            <a:r>
              <a:rPr lang="en-GB" dirty="0">
                <a:latin typeface="Arial"/>
                <a:ea typeface="Arial"/>
                <a:cs typeface="Arial"/>
                <a:sym typeface="Arial"/>
              </a:rPr>
              <a:t>Pupils often partition numbers into single digits as that is how they are written. E.g. 59 = 5 and 9  and need to understand that this is actually 50 and 9. Use concrete resources to consolidate the difference between tens and ones.</a:t>
            </a:r>
            <a:endParaRPr lang="en-GB" dirty="0"/>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Further Practice </a:t>
            </a:r>
            <a:r>
              <a:rPr lang="en-GB" sz="1200" b="0" i="0" u="none" strike="noStrike" dirty="0">
                <a:solidFill>
                  <a:srgbClr val="000000"/>
                </a:solidFill>
                <a:latin typeface="Arial"/>
                <a:ea typeface="Arial"/>
                <a:cs typeface="Arial"/>
                <a:sym typeface="Arial"/>
              </a:rPr>
              <a:t>– </a:t>
            </a:r>
            <a:r>
              <a:rPr lang="en-GB" dirty="0">
                <a:latin typeface="Arial"/>
                <a:ea typeface="Arial"/>
                <a:cs typeface="Arial"/>
                <a:sym typeface="Arial"/>
              </a:rPr>
              <a:t>Give pupils other numbers to partition using part-whole model.</a:t>
            </a:r>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Extension</a:t>
            </a:r>
            <a:r>
              <a:rPr lang="en-GB" sz="1200" b="0" i="0" u="none" strike="noStrike" dirty="0">
                <a:solidFill>
                  <a:srgbClr val="000000"/>
                </a:solidFill>
                <a:latin typeface="Arial"/>
                <a:ea typeface="Arial"/>
                <a:cs typeface="Arial"/>
                <a:sym typeface="Arial"/>
              </a:rPr>
              <a:t> – Can they represent the numbers in a differ</a:t>
            </a:r>
            <a:r>
              <a:rPr lang="en-GB" dirty="0">
                <a:solidFill>
                  <a:srgbClr val="000000"/>
                </a:solidFill>
                <a:latin typeface="Arial"/>
                <a:ea typeface="Arial"/>
                <a:cs typeface="Arial"/>
                <a:sym typeface="Arial"/>
              </a:rPr>
              <a:t>ent way? E.g. 59 = 50 + 9 or 5 tens and 9 ones</a:t>
            </a:r>
            <a:endParaRPr lang="en-GB" dirty="0"/>
          </a:p>
        </p:txBody>
      </p:sp>
      <p:sp>
        <p:nvSpPr>
          <p:cNvPr id="4" name="Slide Number Placeholder 3"/>
          <p:cNvSpPr>
            <a:spLocks noGrp="1"/>
          </p:cNvSpPr>
          <p:nvPr>
            <p:ph type="sldNum" sz="quarter" idx="5"/>
          </p:nvPr>
        </p:nvSpPr>
        <p:spPr/>
        <p:txBody>
          <a:bodyPr/>
          <a:lstStyle/>
          <a:p>
            <a:fld id="{9FB76D0C-E1F7-C24C-9F61-F920AE9184C6}" type="slidenum">
              <a:rPr lang="en-GB" smtClean="0"/>
              <a:t>7</a:t>
            </a:fld>
            <a:endParaRPr lang="en-GB"/>
          </a:p>
        </p:txBody>
      </p:sp>
    </p:spTree>
    <p:extLst>
      <p:ext uri="{BB962C8B-B14F-4D97-AF65-F5344CB8AC3E}">
        <p14:creationId xmlns:p14="http://schemas.microsoft.com/office/powerpoint/2010/main" val="28740802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Concrete resources </a:t>
            </a:r>
            <a:r>
              <a:rPr lang="en-GB" sz="1200" b="0" i="0" u="none" strike="noStrike" dirty="0">
                <a:solidFill>
                  <a:srgbClr val="000000"/>
                </a:solidFill>
                <a:latin typeface="Arial"/>
                <a:ea typeface="Arial"/>
                <a:cs typeface="Arial"/>
                <a:sym typeface="Arial"/>
              </a:rPr>
              <a:t>– Place value counters, ten fra</a:t>
            </a:r>
            <a:r>
              <a:rPr lang="en-GB" dirty="0">
                <a:solidFill>
                  <a:srgbClr val="000000"/>
                </a:solidFill>
                <a:latin typeface="Arial"/>
                <a:ea typeface="Arial"/>
                <a:cs typeface="Arial"/>
                <a:sym typeface="Arial"/>
              </a:rPr>
              <a:t>mes</a:t>
            </a:r>
            <a:endParaRPr lang="en-GB" dirty="0"/>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Key Questions </a:t>
            </a:r>
            <a:r>
              <a:rPr lang="en-GB" sz="1200" b="0" i="0" u="none" strike="noStrike" dirty="0">
                <a:solidFill>
                  <a:srgbClr val="000000"/>
                </a:solidFill>
                <a:latin typeface="Arial"/>
                <a:ea typeface="Arial"/>
                <a:cs typeface="Arial"/>
                <a:sym typeface="Arial"/>
              </a:rPr>
              <a:t>– How does </a:t>
            </a:r>
            <a:r>
              <a:rPr lang="en-GB" dirty="0">
                <a:solidFill>
                  <a:srgbClr val="000000"/>
                </a:solidFill>
                <a:latin typeface="Arial"/>
                <a:ea typeface="Arial"/>
                <a:cs typeface="Arial"/>
                <a:sym typeface="Arial"/>
              </a:rPr>
              <a:t>having</a:t>
            </a:r>
            <a:r>
              <a:rPr lang="en-GB" sz="1200" b="0" i="0" u="none" strike="noStrike" dirty="0">
                <a:solidFill>
                  <a:srgbClr val="000000"/>
                </a:solidFill>
                <a:latin typeface="Arial"/>
                <a:ea typeface="Arial"/>
                <a:cs typeface="Arial"/>
                <a:sym typeface="Arial"/>
              </a:rPr>
              <a:t> the doughnuts in the ten </a:t>
            </a:r>
            <a:r>
              <a:rPr lang="en-GB" dirty="0">
                <a:solidFill>
                  <a:srgbClr val="000000"/>
                </a:solidFill>
                <a:latin typeface="Arial"/>
                <a:ea typeface="Arial"/>
                <a:cs typeface="Arial"/>
                <a:sym typeface="Arial"/>
              </a:rPr>
              <a:t>frames</a:t>
            </a:r>
            <a:r>
              <a:rPr lang="en-GB" sz="1200" b="0" i="0" u="none" strike="noStrike" dirty="0">
                <a:solidFill>
                  <a:srgbClr val="000000"/>
                </a:solidFill>
                <a:latin typeface="Arial"/>
                <a:ea typeface="Arial"/>
                <a:cs typeface="Arial"/>
                <a:sym typeface="Arial"/>
              </a:rPr>
              <a:t> he</a:t>
            </a:r>
            <a:r>
              <a:rPr lang="en-GB" dirty="0">
                <a:solidFill>
                  <a:srgbClr val="000000"/>
                </a:solidFill>
                <a:latin typeface="Arial"/>
                <a:ea typeface="Arial"/>
                <a:cs typeface="Arial"/>
                <a:sym typeface="Arial"/>
              </a:rPr>
              <a:t>lp with counting? Does it make it easier? Can you count the doughnuts without counting each individual one? How else could we partitioning the number and fill in the part-whole number? Can you use concrete materials/draw something to help you partition?</a:t>
            </a:r>
            <a:endParaRPr lang="en-GB" dirty="0"/>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Misconceptions/ Common Errors </a:t>
            </a:r>
            <a:r>
              <a:rPr lang="en-GB" sz="1200" b="0" i="0" u="none" strike="noStrike" dirty="0">
                <a:solidFill>
                  <a:srgbClr val="000000"/>
                </a:solidFill>
                <a:latin typeface="Arial"/>
                <a:ea typeface="Arial"/>
                <a:cs typeface="Arial"/>
                <a:sym typeface="Arial"/>
              </a:rPr>
              <a:t>– Pupils </a:t>
            </a:r>
            <a:r>
              <a:rPr lang="en-GB" dirty="0">
                <a:solidFill>
                  <a:srgbClr val="000000"/>
                </a:solidFill>
                <a:latin typeface="Arial"/>
                <a:ea typeface="Arial"/>
                <a:cs typeface="Arial"/>
                <a:sym typeface="Arial"/>
              </a:rPr>
              <a:t>sometimes misunderstand what each digit represents when partitioning a number.</a:t>
            </a:r>
            <a:endParaRPr lang="en-GB" dirty="0"/>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Further Practice </a:t>
            </a:r>
            <a:r>
              <a:rPr lang="en-GB" sz="1200" b="0" i="0" u="none" strike="noStrike" dirty="0">
                <a:solidFill>
                  <a:srgbClr val="000000"/>
                </a:solidFill>
                <a:latin typeface="Arial"/>
                <a:ea typeface="Arial"/>
                <a:cs typeface="Arial"/>
                <a:sym typeface="Arial"/>
              </a:rPr>
              <a:t>– Different </a:t>
            </a:r>
            <a:r>
              <a:rPr lang="en-GB" dirty="0">
                <a:solidFill>
                  <a:srgbClr val="000000"/>
                </a:solidFill>
                <a:latin typeface="Arial"/>
                <a:ea typeface="Arial"/>
                <a:cs typeface="Arial"/>
                <a:sym typeface="Arial"/>
              </a:rPr>
              <a:t>numbers represented by different concrete materials to put into a part-whole model.</a:t>
            </a:r>
            <a:endParaRPr lang="en-GB" dirty="0"/>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Extension</a:t>
            </a:r>
            <a:r>
              <a:rPr lang="en-GB" sz="1200" b="0" i="0" u="none" strike="noStrike" dirty="0">
                <a:solidFill>
                  <a:srgbClr val="000000"/>
                </a:solidFill>
                <a:latin typeface="Arial"/>
                <a:ea typeface="Arial"/>
                <a:cs typeface="Arial"/>
                <a:sym typeface="Arial"/>
              </a:rPr>
              <a:t> – Roll a dice twice or pick 2 digit cards </a:t>
            </a:r>
            <a:r>
              <a:rPr lang="en-GB" dirty="0">
                <a:solidFill>
                  <a:srgbClr val="000000"/>
                </a:solidFill>
                <a:latin typeface="Arial"/>
                <a:ea typeface="Arial"/>
                <a:cs typeface="Arial"/>
                <a:sym typeface="Arial"/>
              </a:rPr>
              <a:t>and use number to create own part-whole model. Could the part-whole model be extended?</a:t>
            </a:r>
            <a:r>
              <a:rPr lang="en-GB" sz="1200" b="0" i="0" u="none" strike="noStrike" dirty="0">
                <a:solidFill>
                  <a:srgbClr val="000000"/>
                </a:solidFill>
                <a:latin typeface="Arial"/>
                <a:ea typeface="Arial"/>
                <a:cs typeface="Arial"/>
                <a:sym typeface="Arial"/>
              </a:rPr>
              <a:t> </a:t>
            </a:r>
            <a:endParaRPr lang="en-GB" dirty="0"/>
          </a:p>
        </p:txBody>
      </p:sp>
      <p:sp>
        <p:nvSpPr>
          <p:cNvPr id="4" name="Slide Number Placeholder 3"/>
          <p:cNvSpPr>
            <a:spLocks noGrp="1"/>
          </p:cNvSpPr>
          <p:nvPr>
            <p:ph type="sldNum" sz="quarter" idx="5"/>
          </p:nvPr>
        </p:nvSpPr>
        <p:spPr/>
        <p:txBody>
          <a:bodyPr/>
          <a:lstStyle/>
          <a:p>
            <a:fld id="{9FB76D0C-E1F7-C24C-9F61-F920AE9184C6}" type="slidenum">
              <a:rPr lang="en-GB" smtClean="0"/>
              <a:t>8</a:t>
            </a:fld>
            <a:endParaRPr lang="en-GB"/>
          </a:p>
        </p:txBody>
      </p:sp>
    </p:spTree>
    <p:extLst>
      <p:ext uri="{BB962C8B-B14F-4D97-AF65-F5344CB8AC3E}">
        <p14:creationId xmlns:p14="http://schemas.microsoft.com/office/powerpoint/2010/main" val="26674133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lvl="0" indent="-228600" algn="l" rtl="0">
              <a:spcBef>
                <a:spcPts val="0"/>
              </a:spcBef>
              <a:spcAft>
                <a:spcPts val="0"/>
              </a:spcAft>
              <a:buClr>
                <a:schemeClr val="dk1"/>
              </a:buClr>
              <a:buSzPts val="1100"/>
              <a:buFont typeface="+mj-lt"/>
              <a:buAutoNum type="alphaLcParenR"/>
            </a:pPr>
            <a:r>
              <a:rPr lang="en-GB" dirty="0">
                <a:latin typeface="Arial"/>
                <a:ea typeface="Arial"/>
                <a:cs typeface="Arial"/>
                <a:sym typeface="Arial"/>
              </a:rPr>
              <a:t>Whole is 27, parts of 20 and 7</a:t>
            </a:r>
          </a:p>
          <a:p>
            <a:pPr marL="228600" lvl="0" indent="-228600" algn="l" rtl="0">
              <a:spcBef>
                <a:spcPts val="0"/>
              </a:spcBef>
              <a:spcAft>
                <a:spcPts val="0"/>
              </a:spcAft>
              <a:buClr>
                <a:schemeClr val="dk1"/>
              </a:buClr>
              <a:buSzPts val="1100"/>
              <a:buFont typeface="+mj-lt"/>
              <a:buAutoNum type="alphaLcParenR"/>
            </a:pPr>
            <a:r>
              <a:rPr lang="en-GB" dirty="0">
                <a:latin typeface="Arial"/>
                <a:ea typeface="Arial"/>
                <a:cs typeface="Arial"/>
                <a:sym typeface="Arial"/>
              </a:rPr>
              <a:t>Whole is 24, parts of 20 and 4</a:t>
            </a:r>
          </a:p>
          <a:p>
            <a:pPr marL="228600" lvl="0" indent="-228600" algn="l" rtl="0">
              <a:spcBef>
                <a:spcPts val="0"/>
              </a:spcBef>
              <a:spcAft>
                <a:spcPts val="0"/>
              </a:spcAft>
              <a:buClr>
                <a:schemeClr val="dk1"/>
              </a:buClr>
              <a:buSzPts val="1100"/>
              <a:buFont typeface="+mj-lt"/>
              <a:buAutoNum type="alphaLcParenR"/>
            </a:pPr>
            <a:r>
              <a:rPr lang="en-GB" dirty="0">
                <a:latin typeface="Arial"/>
                <a:ea typeface="Arial"/>
                <a:cs typeface="Arial"/>
                <a:sym typeface="Arial"/>
              </a:rPr>
              <a:t>Whole is 32, parts of 30 and 2</a:t>
            </a:r>
          </a:p>
          <a:p>
            <a:pPr marL="228600" lvl="0" indent="-228600" algn="l" rtl="0">
              <a:spcBef>
                <a:spcPts val="0"/>
              </a:spcBef>
              <a:spcAft>
                <a:spcPts val="0"/>
              </a:spcAft>
              <a:buSzPts val="1100"/>
              <a:buFont typeface="+mj-lt"/>
              <a:buAutoNum type="alphaLcParenR"/>
            </a:pPr>
            <a:r>
              <a:rPr lang="en-GB" dirty="0">
                <a:latin typeface="Arial"/>
                <a:ea typeface="Arial"/>
                <a:cs typeface="Arial"/>
                <a:sym typeface="Arial"/>
              </a:rPr>
              <a:t>Whole is 31, parts of 30 and 1</a:t>
            </a:r>
          </a:p>
          <a:p>
            <a:pPr marL="0" lvl="0" indent="0" algn="l" rtl="0">
              <a:spcBef>
                <a:spcPts val="0"/>
              </a:spcBef>
              <a:spcAft>
                <a:spcPts val="0"/>
              </a:spcAft>
              <a:buSzPts val="1100"/>
              <a:buFont typeface="+mj-lt"/>
              <a:buNone/>
            </a:pPr>
            <a:endParaRPr lang="en-GB" dirty="0">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Tx/>
              <a:buSzPts val="1100"/>
              <a:buFont typeface="+mj-lt"/>
              <a:buNone/>
              <a:tabLst/>
              <a:defRPr/>
            </a:pPr>
            <a:r>
              <a:rPr lang="en-GB" dirty="0">
                <a:latin typeface="Arial"/>
                <a:ea typeface="Arial"/>
                <a:cs typeface="Arial"/>
                <a:sym typeface="Arial"/>
              </a:rPr>
              <a:t>While there are various possible answers for each tens frame, encourage pupils to partition into tens and ones (partition in different ways will be addressed in another lesson). </a:t>
            </a:r>
          </a:p>
        </p:txBody>
      </p:sp>
      <p:sp>
        <p:nvSpPr>
          <p:cNvPr id="4" name="Slide Number Placeholder 3"/>
          <p:cNvSpPr>
            <a:spLocks noGrp="1"/>
          </p:cNvSpPr>
          <p:nvPr>
            <p:ph type="sldNum" sz="quarter" idx="5"/>
          </p:nvPr>
        </p:nvSpPr>
        <p:spPr/>
        <p:txBody>
          <a:bodyPr/>
          <a:lstStyle/>
          <a:p>
            <a:fld id="{9FB76D0C-E1F7-C24C-9F61-F920AE9184C6}" type="slidenum">
              <a:rPr lang="en-GB" smtClean="0"/>
              <a:t>9</a:t>
            </a:fld>
            <a:endParaRPr lang="en-GB"/>
          </a:p>
        </p:txBody>
      </p:sp>
    </p:spTree>
    <p:extLst>
      <p:ext uri="{BB962C8B-B14F-4D97-AF65-F5344CB8AC3E}">
        <p14:creationId xmlns:p14="http://schemas.microsoft.com/office/powerpoint/2010/main" val="9315287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GB" sz="1200" b="1" i="0" u="none" strike="noStrike" kern="1200" dirty="0">
                <a:solidFill>
                  <a:schemeClr val="tx1"/>
                </a:solidFill>
                <a:effectLst/>
                <a:latin typeface="+mn-lt"/>
                <a:ea typeface="+mn-ea"/>
                <a:cs typeface="+mn-cs"/>
              </a:rPr>
              <a:t>Concrete resources </a:t>
            </a:r>
            <a:r>
              <a:rPr lang="en-GB" sz="1200" b="0" i="0" u="none" strike="noStrike" kern="1200" dirty="0">
                <a:solidFill>
                  <a:schemeClr val="tx1"/>
                </a:solidFill>
                <a:effectLst/>
                <a:latin typeface="+mn-lt"/>
                <a:ea typeface="+mn-ea"/>
                <a:cs typeface="+mn-cs"/>
              </a:rPr>
              <a:t>– Base 10, place value counters, place value chart etc to partition numbers. </a:t>
            </a:r>
            <a:endParaRPr lang="en-GB" b="0" dirty="0">
              <a:effectLst/>
            </a:endParaRPr>
          </a:p>
          <a:p>
            <a:pPr rtl="0"/>
            <a:r>
              <a:rPr lang="en-GB" sz="1200" b="1" i="0" u="none" strike="noStrike" kern="1200" dirty="0">
                <a:solidFill>
                  <a:schemeClr val="tx1"/>
                </a:solidFill>
                <a:effectLst/>
                <a:latin typeface="+mn-lt"/>
                <a:ea typeface="+mn-ea"/>
                <a:cs typeface="+mn-cs"/>
              </a:rPr>
              <a:t>Key Questions </a:t>
            </a:r>
            <a:r>
              <a:rPr lang="en-GB" sz="1200" b="0" i="0" u="none" strike="noStrike" kern="1200" dirty="0">
                <a:solidFill>
                  <a:schemeClr val="tx1"/>
                </a:solidFill>
                <a:effectLst/>
                <a:latin typeface="+mn-lt"/>
                <a:ea typeface="+mn-ea"/>
                <a:cs typeface="+mn-cs"/>
              </a:rPr>
              <a:t>– How many tens are there? How many ones are there? What do you notice? How else could I write 40? </a:t>
            </a:r>
            <a:r>
              <a:rPr lang="en-GB" sz="1200" b="0" i="1" u="none" strike="noStrike" kern="1200" dirty="0">
                <a:solidFill>
                  <a:schemeClr val="tx1"/>
                </a:solidFill>
                <a:effectLst/>
                <a:latin typeface="+mn-lt"/>
                <a:ea typeface="+mn-ea"/>
                <a:cs typeface="+mn-cs"/>
              </a:rPr>
              <a:t>(e.g. 4 tens)</a:t>
            </a:r>
            <a:endParaRPr lang="en-GB" b="0" dirty="0">
              <a:effectLst/>
            </a:endParaRPr>
          </a:p>
          <a:p>
            <a:pPr rtl="0"/>
            <a:r>
              <a:rPr lang="en-GB" sz="1200" b="1" i="0" u="none" strike="noStrike" kern="1200" dirty="0">
                <a:solidFill>
                  <a:schemeClr val="tx1"/>
                </a:solidFill>
                <a:effectLst/>
                <a:latin typeface="+mn-lt"/>
                <a:ea typeface="+mn-ea"/>
                <a:cs typeface="+mn-cs"/>
              </a:rPr>
              <a:t>Misconceptions/ Common Errors </a:t>
            </a:r>
            <a:r>
              <a:rPr lang="en-GB" sz="1200" b="0" i="0" u="none" strike="noStrike" kern="1200" dirty="0">
                <a:solidFill>
                  <a:schemeClr val="tx1"/>
                </a:solidFill>
                <a:effectLst/>
                <a:latin typeface="+mn-lt"/>
                <a:ea typeface="+mn-ea"/>
                <a:cs typeface="+mn-cs"/>
              </a:rPr>
              <a:t>– Pupils may think that tens always need to be placed first in the part-whole model. Explain that we tend to put the numbers in descending order so they are easier to read but they don’t have to be in any order.</a:t>
            </a:r>
          </a:p>
        </p:txBody>
      </p:sp>
      <p:sp>
        <p:nvSpPr>
          <p:cNvPr id="4" name="Slide Number Placeholder 3"/>
          <p:cNvSpPr>
            <a:spLocks noGrp="1"/>
          </p:cNvSpPr>
          <p:nvPr>
            <p:ph type="sldNum" sz="quarter" idx="5"/>
          </p:nvPr>
        </p:nvSpPr>
        <p:spPr/>
        <p:txBody>
          <a:bodyPr/>
          <a:lstStyle/>
          <a:p>
            <a:fld id="{9FB76D0C-E1F7-C24C-9F61-F920AE9184C6}" type="slidenum">
              <a:rPr lang="en-GB" smtClean="0"/>
              <a:t>10</a:t>
            </a:fld>
            <a:endParaRPr lang="en-GB"/>
          </a:p>
        </p:txBody>
      </p:sp>
    </p:spTree>
    <p:extLst>
      <p:ext uri="{BB962C8B-B14F-4D97-AF65-F5344CB8AC3E}">
        <p14:creationId xmlns:p14="http://schemas.microsoft.com/office/powerpoint/2010/main" val="13661367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rtl="0">
              <a:buAutoNum type="alphaLcParenR"/>
            </a:pPr>
            <a:r>
              <a:rPr lang="en-GB" i="0" dirty="0"/>
              <a:t>Whole is 71, parts are 70 and 1</a:t>
            </a:r>
          </a:p>
          <a:p>
            <a:pPr marL="228600" indent="-228600" rtl="0">
              <a:buAutoNum type="alphaLcParenR"/>
            </a:pPr>
            <a:r>
              <a:rPr lang="en-GB" i="0" dirty="0"/>
              <a:t>Whole is 25, parts are 20 and 5</a:t>
            </a:r>
          </a:p>
          <a:p>
            <a:pPr marL="228600" indent="-228600" rtl="0">
              <a:buAutoNum type="alphaLcParenR"/>
            </a:pPr>
            <a:r>
              <a:rPr lang="en-GB" i="0" dirty="0"/>
              <a:t>Whole is 17, parts are 10 and 7</a:t>
            </a:r>
          </a:p>
          <a:p>
            <a:pPr marL="228600" indent="-228600" rtl="0">
              <a:buAutoNum type="alphaLcParenR"/>
            </a:pPr>
            <a:r>
              <a:rPr lang="en-GB" i="0" dirty="0"/>
              <a:t>Whole is 52, parts are 50 and 2</a:t>
            </a:r>
          </a:p>
        </p:txBody>
      </p:sp>
      <p:sp>
        <p:nvSpPr>
          <p:cNvPr id="4" name="Slide Number Placeholder 3"/>
          <p:cNvSpPr>
            <a:spLocks noGrp="1"/>
          </p:cNvSpPr>
          <p:nvPr>
            <p:ph type="sldNum" sz="quarter" idx="5"/>
          </p:nvPr>
        </p:nvSpPr>
        <p:spPr/>
        <p:txBody>
          <a:bodyPr/>
          <a:lstStyle/>
          <a:p>
            <a:fld id="{9FB76D0C-E1F7-C24C-9F61-F920AE9184C6}" type="slidenum">
              <a:rPr lang="en-GB" smtClean="0"/>
              <a:t>11</a:t>
            </a:fld>
            <a:endParaRPr lang="en-GB"/>
          </a:p>
        </p:txBody>
      </p:sp>
    </p:spTree>
    <p:extLst>
      <p:ext uri="{BB962C8B-B14F-4D97-AF65-F5344CB8AC3E}">
        <p14:creationId xmlns:p14="http://schemas.microsoft.com/office/powerpoint/2010/main" val="24053523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GB" sz="1200" b="1" i="0" u="none" strike="noStrike" kern="1200" dirty="0">
                <a:solidFill>
                  <a:schemeClr val="tx1"/>
                </a:solidFill>
                <a:effectLst/>
                <a:latin typeface="+mn-lt"/>
                <a:ea typeface="+mn-ea"/>
                <a:cs typeface="+mn-cs"/>
              </a:rPr>
              <a:t>Concrete resources </a:t>
            </a:r>
            <a:r>
              <a:rPr lang="en-GB" sz="1200" b="0" i="0" u="none" strike="noStrike" kern="1200" dirty="0">
                <a:solidFill>
                  <a:schemeClr val="tx1"/>
                </a:solidFill>
                <a:effectLst/>
                <a:latin typeface="+mn-lt"/>
                <a:ea typeface="+mn-ea"/>
                <a:cs typeface="+mn-cs"/>
              </a:rPr>
              <a:t>– Base 10, place value counters etc to represent 46</a:t>
            </a:r>
            <a:endParaRPr lang="en-GB" b="0" dirty="0">
              <a:effectLst/>
            </a:endParaRPr>
          </a:p>
          <a:p>
            <a:pPr rtl="0"/>
            <a:r>
              <a:rPr lang="en-GB" sz="1200" b="1" i="0" u="none" strike="noStrike" kern="1200" dirty="0">
                <a:solidFill>
                  <a:schemeClr val="tx1"/>
                </a:solidFill>
                <a:effectLst/>
                <a:latin typeface="+mn-lt"/>
                <a:ea typeface="+mn-ea"/>
                <a:cs typeface="+mn-cs"/>
              </a:rPr>
              <a:t>Key Questions </a:t>
            </a:r>
            <a:r>
              <a:rPr lang="en-GB" sz="1200" b="0" i="0" u="none" strike="noStrike" kern="1200" dirty="0">
                <a:solidFill>
                  <a:schemeClr val="tx1"/>
                </a:solidFill>
                <a:effectLst/>
                <a:latin typeface="+mn-lt"/>
                <a:ea typeface="+mn-ea"/>
                <a:cs typeface="+mn-cs"/>
              </a:rPr>
              <a:t>– What is the value of the 6 in 46? What is the value of 4 in 46? How would you partition 46? What has the Mathling done wrong? </a:t>
            </a:r>
            <a:endParaRPr lang="en-GB" b="0" dirty="0">
              <a:effectLst/>
            </a:endParaRPr>
          </a:p>
          <a:p>
            <a:pPr rtl="0"/>
            <a:r>
              <a:rPr lang="en-GB" sz="1200" b="1" i="0" u="none" strike="noStrike" kern="1200" dirty="0">
                <a:solidFill>
                  <a:schemeClr val="tx1"/>
                </a:solidFill>
                <a:effectLst/>
                <a:latin typeface="+mn-lt"/>
                <a:ea typeface="+mn-ea"/>
                <a:cs typeface="+mn-cs"/>
              </a:rPr>
              <a:t>Misconceptions/ Common Errors </a:t>
            </a:r>
            <a:r>
              <a:rPr lang="en-GB" sz="1200" b="0" i="0" u="none" strike="noStrike" kern="1200" dirty="0">
                <a:solidFill>
                  <a:schemeClr val="tx1"/>
                </a:solidFill>
                <a:effectLst/>
                <a:latin typeface="+mn-lt"/>
                <a:ea typeface="+mn-ea"/>
                <a:cs typeface="+mn-cs"/>
              </a:rPr>
              <a:t>– Pupils may still struggle to identify the place value of tens in a number.</a:t>
            </a:r>
            <a:endParaRPr lang="en-GB" dirty="0"/>
          </a:p>
        </p:txBody>
      </p:sp>
      <p:sp>
        <p:nvSpPr>
          <p:cNvPr id="4" name="Slide Number Placeholder 3"/>
          <p:cNvSpPr>
            <a:spLocks noGrp="1"/>
          </p:cNvSpPr>
          <p:nvPr>
            <p:ph type="sldNum" sz="quarter" idx="5"/>
          </p:nvPr>
        </p:nvSpPr>
        <p:spPr/>
        <p:txBody>
          <a:bodyPr/>
          <a:lstStyle/>
          <a:p>
            <a:fld id="{9FB76D0C-E1F7-C24C-9F61-F920AE9184C6}" type="slidenum">
              <a:rPr lang="en-GB" smtClean="0"/>
              <a:t>12</a:t>
            </a:fld>
            <a:endParaRPr lang="en-GB"/>
          </a:p>
        </p:txBody>
      </p:sp>
    </p:spTree>
    <p:extLst>
      <p:ext uri="{BB962C8B-B14F-4D97-AF65-F5344CB8AC3E}">
        <p14:creationId xmlns:p14="http://schemas.microsoft.com/office/powerpoint/2010/main" val="6714575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ain">
    <p:spTree>
      <p:nvGrpSpPr>
        <p:cNvPr id="1" name=""/>
        <p:cNvGrpSpPr/>
        <p:nvPr/>
      </p:nvGrpSpPr>
      <p:grpSpPr>
        <a:xfrm>
          <a:off x="0" y="0"/>
          <a:ext cx="0" cy="0"/>
          <a:chOff x="0" y="0"/>
          <a:chExt cx="0" cy="0"/>
        </a:xfrm>
      </p:grpSpPr>
      <p:sp>
        <p:nvSpPr>
          <p:cNvPr id="7" name="Content Placeholder 5">
            <a:extLst>
              <a:ext uri="{FF2B5EF4-FFF2-40B4-BE49-F238E27FC236}">
                <a16:creationId xmlns:a16="http://schemas.microsoft.com/office/drawing/2014/main" id="{AF3F217D-1D27-DC40-83E1-AF2038C4ABB7}"/>
              </a:ext>
            </a:extLst>
          </p:cNvPr>
          <p:cNvSpPr>
            <a:spLocks noGrp="1"/>
          </p:cNvSpPr>
          <p:nvPr>
            <p:ph sz="quarter" idx="11" hasCustomPrompt="1"/>
          </p:nvPr>
        </p:nvSpPr>
        <p:spPr>
          <a:xfrm>
            <a:off x="1880393" y="2758682"/>
            <a:ext cx="8431213" cy="713158"/>
          </a:xfrm>
          <a:prstGeom prst="rect">
            <a:avLst/>
          </a:prstGeom>
        </p:spPr>
        <p:txBody>
          <a:bodyPr/>
          <a:lstStyle>
            <a:lvl1pPr marL="0" indent="0" algn="ctr">
              <a:buNone/>
              <a:defRPr sz="3200">
                <a:latin typeface="Century Gothic" panose="020B0502020202020204" pitchFamily="34" charset="0"/>
              </a:defRPr>
            </a:lvl1pPr>
          </a:lstStyle>
          <a:p>
            <a:pPr lvl="0"/>
            <a:r>
              <a:rPr lang="en-GB" dirty="0"/>
              <a:t>Year x</a:t>
            </a:r>
          </a:p>
        </p:txBody>
      </p:sp>
      <p:sp>
        <p:nvSpPr>
          <p:cNvPr id="8" name="Content Placeholder 5">
            <a:extLst>
              <a:ext uri="{FF2B5EF4-FFF2-40B4-BE49-F238E27FC236}">
                <a16:creationId xmlns:a16="http://schemas.microsoft.com/office/drawing/2014/main" id="{E8E5B7E4-5D17-8642-8DBB-FAC30757A6C9}"/>
              </a:ext>
            </a:extLst>
          </p:cNvPr>
          <p:cNvSpPr>
            <a:spLocks noGrp="1"/>
          </p:cNvSpPr>
          <p:nvPr>
            <p:ph sz="quarter" idx="12" hasCustomPrompt="1"/>
          </p:nvPr>
        </p:nvSpPr>
        <p:spPr>
          <a:xfrm>
            <a:off x="1880393" y="3666506"/>
            <a:ext cx="8431213" cy="713158"/>
          </a:xfrm>
          <a:prstGeom prst="rect">
            <a:avLst/>
          </a:prstGeom>
        </p:spPr>
        <p:txBody>
          <a:bodyPr/>
          <a:lstStyle>
            <a:lvl1pPr marL="0" indent="0" algn="ctr">
              <a:buNone/>
              <a:defRPr sz="3200">
                <a:latin typeface="Century Gothic" panose="020B0502020202020204" pitchFamily="34" charset="0"/>
              </a:defRPr>
            </a:lvl1pPr>
          </a:lstStyle>
          <a:p>
            <a:pPr lvl="0"/>
            <a:r>
              <a:rPr lang="en-GB" dirty="0"/>
              <a:t>Block</a:t>
            </a:r>
          </a:p>
        </p:txBody>
      </p:sp>
      <p:sp>
        <p:nvSpPr>
          <p:cNvPr id="9" name="Content Placeholder 5">
            <a:extLst>
              <a:ext uri="{FF2B5EF4-FFF2-40B4-BE49-F238E27FC236}">
                <a16:creationId xmlns:a16="http://schemas.microsoft.com/office/drawing/2014/main" id="{56E54D7B-07D1-7745-81A3-0D026B86A896}"/>
              </a:ext>
            </a:extLst>
          </p:cNvPr>
          <p:cNvSpPr>
            <a:spLocks noGrp="1"/>
          </p:cNvSpPr>
          <p:nvPr>
            <p:ph sz="quarter" idx="13" hasCustomPrompt="1"/>
          </p:nvPr>
        </p:nvSpPr>
        <p:spPr>
          <a:xfrm>
            <a:off x="1880392" y="4574330"/>
            <a:ext cx="8431213" cy="713158"/>
          </a:xfrm>
          <a:prstGeom prst="rect">
            <a:avLst/>
          </a:prstGeom>
        </p:spPr>
        <p:txBody>
          <a:bodyPr/>
          <a:lstStyle>
            <a:lvl1pPr marL="0" indent="0" algn="ctr">
              <a:buNone/>
              <a:defRPr sz="2400">
                <a:latin typeface="Century Gothic" panose="020B0502020202020204" pitchFamily="34" charset="0"/>
              </a:defRPr>
            </a:lvl1pPr>
          </a:lstStyle>
          <a:p>
            <a:pPr lvl="0"/>
            <a:r>
              <a:rPr lang="en-GB" dirty="0"/>
              <a:t>LO</a:t>
            </a:r>
          </a:p>
        </p:txBody>
      </p:sp>
      <p:sp>
        <p:nvSpPr>
          <p:cNvPr id="11" name="TextBox 10">
            <a:extLst>
              <a:ext uri="{FF2B5EF4-FFF2-40B4-BE49-F238E27FC236}">
                <a16:creationId xmlns:a16="http://schemas.microsoft.com/office/drawing/2014/main" id="{35512E4D-3B51-2647-8880-5DA3468DAEAB}"/>
              </a:ext>
            </a:extLst>
          </p:cNvPr>
          <p:cNvSpPr txBox="1"/>
          <p:nvPr userDrawn="1"/>
        </p:nvSpPr>
        <p:spPr>
          <a:xfrm>
            <a:off x="1880392" y="1620279"/>
            <a:ext cx="8431213" cy="707886"/>
          </a:xfrm>
          <a:prstGeom prst="rect">
            <a:avLst/>
          </a:prstGeom>
          <a:noFill/>
        </p:spPr>
        <p:txBody>
          <a:bodyPr wrap="square" rtlCol="0">
            <a:spAutoFit/>
          </a:bodyPr>
          <a:lstStyle/>
          <a:p>
            <a:pPr algn="ctr"/>
            <a:r>
              <a:rPr lang="en-GB" sz="4000" dirty="0">
                <a:latin typeface="Century Gothic" panose="020B0502020202020204" pitchFamily="34" charset="0"/>
              </a:rPr>
              <a:t>Ready-to-go Lesson Slides</a:t>
            </a:r>
          </a:p>
        </p:txBody>
      </p:sp>
      <p:pic>
        <p:nvPicPr>
          <p:cNvPr id="3" name="Picture 2" descr="Logo&#10;&#10;Description automatically generated with medium confidence">
            <a:extLst>
              <a:ext uri="{FF2B5EF4-FFF2-40B4-BE49-F238E27FC236}">
                <a16:creationId xmlns:a16="http://schemas.microsoft.com/office/drawing/2014/main" id="{ECBA34A2-1100-1B4F-8C2A-92DAA50365B9}"/>
              </a:ext>
            </a:extLst>
          </p:cNvPr>
          <p:cNvPicPr>
            <a:picLocks noChangeAspect="1"/>
          </p:cNvPicPr>
          <p:nvPr userDrawn="1"/>
        </p:nvPicPr>
        <p:blipFill>
          <a:blip r:embed="rId2"/>
          <a:stretch>
            <a:fillRect/>
          </a:stretch>
        </p:blipFill>
        <p:spPr>
          <a:xfrm>
            <a:off x="113012" y="6346950"/>
            <a:ext cx="1757220" cy="409450"/>
          </a:xfrm>
          <a:prstGeom prst="rect">
            <a:avLst/>
          </a:prstGeom>
        </p:spPr>
      </p:pic>
    </p:spTree>
    <p:extLst>
      <p:ext uri="{BB962C8B-B14F-4D97-AF65-F5344CB8AC3E}">
        <p14:creationId xmlns:p14="http://schemas.microsoft.com/office/powerpoint/2010/main" val="4447764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upport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18009-7689-104F-89A5-0E06A943A814}"/>
              </a:ext>
            </a:extLst>
          </p:cNvPr>
          <p:cNvSpPr>
            <a:spLocks noGrp="1"/>
          </p:cNvSpPr>
          <p:nvPr>
            <p:ph type="title"/>
          </p:nvPr>
        </p:nvSpPr>
        <p:spPr>
          <a:xfrm>
            <a:off x="838200" y="3429000"/>
            <a:ext cx="10515600" cy="1325563"/>
          </a:xfrm>
          <a:prstGeom prst="rect">
            <a:avLst/>
          </a:prstGeom>
        </p:spPr>
        <p:txBody>
          <a:bodyPr/>
          <a:lstStyle>
            <a:lvl1pPr algn="ctr">
              <a:defRPr sz="3200"/>
            </a:lvl1pPr>
          </a:lstStyle>
          <a:p>
            <a:r>
              <a:rPr lang="en-GB" dirty="0"/>
              <a:t>Click to edit Master title style</a:t>
            </a:r>
          </a:p>
        </p:txBody>
      </p:sp>
      <p:sp>
        <p:nvSpPr>
          <p:cNvPr id="3" name="Title 1">
            <a:extLst>
              <a:ext uri="{FF2B5EF4-FFF2-40B4-BE49-F238E27FC236}">
                <a16:creationId xmlns:a16="http://schemas.microsoft.com/office/drawing/2014/main" id="{D8B969EC-E71D-4B4A-AA62-7CF572FFA260}"/>
              </a:ext>
            </a:extLst>
          </p:cNvPr>
          <p:cNvSpPr txBox="1">
            <a:spLocks/>
          </p:cNvSpPr>
          <p:nvPr userDrawn="1"/>
        </p:nvSpPr>
        <p:spPr>
          <a:xfrm>
            <a:off x="838200" y="1802122"/>
            <a:ext cx="10515600" cy="1325563"/>
          </a:xfrm>
          <a:prstGeom prst="rect">
            <a:avLst/>
          </a:prstGeom>
        </p:spPr>
        <p:txBody>
          <a:bodyPr/>
          <a:lstStyle>
            <a:lvl1pPr algn="ctr"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solidFill>
                  <a:srgbClr val="0277BD"/>
                </a:solidFill>
              </a:rPr>
              <a:t>Support Slides</a:t>
            </a:r>
          </a:p>
        </p:txBody>
      </p:sp>
    </p:spTree>
    <p:extLst>
      <p:ext uri="{BB962C8B-B14F-4D97-AF65-F5344CB8AC3E}">
        <p14:creationId xmlns:p14="http://schemas.microsoft.com/office/powerpoint/2010/main" val="15879576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earning Objectiv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18009-7689-104F-89A5-0E06A943A814}"/>
              </a:ext>
            </a:extLst>
          </p:cNvPr>
          <p:cNvSpPr>
            <a:spLocks noGrp="1"/>
          </p:cNvSpPr>
          <p:nvPr>
            <p:ph type="title"/>
          </p:nvPr>
        </p:nvSpPr>
        <p:spPr>
          <a:xfrm>
            <a:off x="838200" y="2921330"/>
            <a:ext cx="10515600" cy="1833233"/>
          </a:xfrm>
          <a:prstGeom prst="rect">
            <a:avLst/>
          </a:prstGeom>
        </p:spPr>
        <p:txBody>
          <a:bodyPr/>
          <a:lstStyle>
            <a:lvl1pPr algn="ctr">
              <a:lnSpc>
                <a:spcPct val="150000"/>
              </a:lnSpc>
              <a:defRPr sz="2800"/>
            </a:lvl1pPr>
          </a:lstStyle>
          <a:p>
            <a:r>
              <a:rPr lang="en-GB" dirty="0"/>
              <a:t>Click to edit Master title style</a:t>
            </a:r>
          </a:p>
        </p:txBody>
      </p:sp>
      <p:sp>
        <p:nvSpPr>
          <p:cNvPr id="3" name="Title 1">
            <a:extLst>
              <a:ext uri="{FF2B5EF4-FFF2-40B4-BE49-F238E27FC236}">
                <a16:creationId xmlns:a16="http://schemas.microsoft.com/office/drawing/2014/main" id="{D8B969EC-E71D-4B4A-AA62-7CF572FFA260}"/>
              </a:ext>
            </a:extLst>
          </p:cNvPr>
          <p:cNvSpPr txBox="1">
            <a:spLocks/>
          </p:cNvSpPr>
          <p:nvPr userDrawn="1"/>
        </p:nvSpPr>
        <p:spPr>
          <a:xfrm>
            <a:off x="838200" y="1802122"/>
            <a:ext cx="10515600" cy="644195"/>
          </a:xfrm>
          <a:prstGeom prst="rect">
            <a:avLst/>
          </a:prstGeom>
        </p:spPr>
        <p:txBody>
          <a:bodyPr/>
          <a:lstStyle>
            <a:lvl1pPr algn="ctr"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dirty="0">
                <a:solidFill>
                  <a:srgbClr val="0277BD"/>
                </a:solidFill>
              </a:rPr>
              <a:t>Today we are learning</a:t>
            </a:r>
          </a:p>
        </p:txBody>
      </p:sp>
    </p:spTree>
    <p:extLst>
      <p:ext uri="{BB962C8B-B14F-4D97-AF65-F5344CB8AC3E}">
        <p14:creationId xmlns:p14="http://schemas.microsoft.com/office/powerpoint/2010/main" val="25665498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ummary">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35653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agnostic Questions">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1D731D0-11A9-434D-B4CC-6A57B4E02E80}"/>
              </a:ext>
            </a:extLst>
          </p:cNvPr>
          <p:cNvSpPr>
            <a:spLocks noGrp="1"/>
          </p:cNvSpPr>
          <p:nvPr>
            <p:ph sz="quarter" idx="11"/>
          </p:nvPr>
        </p:nvSpPr>
        <p:spPr>
          <a:xfrm>
            <a:off x="263047" y="1293813"/>
            <a:ext cx="11736887" cy="1722519"/>
          </a:xfrm>
        </p:spPr>
        <p:txBody>
          <a:bodyPr/>
          <a:lstStyle>
            <a:lvl2pPr marL="457200" indent="0">
              <a:buNone/>
              <a:defRPr/>
            </a:lvl2pPr>
          </a:lstStyle>
          <a:p>
            <a:pPr lvl="0"/>
            <a:r>
              <a:rPr lang="en-GB" dirty="0"/>
              <a:t>Click to edit Master text styles</a:t>
            </a:r>
          </a:p>
        </p:txBody>
      </p:sp>
      <p:sp>
        <p:nvSpPr>
          <p:cNvPr id="11" name="Content Placeholder 10">
            <a:extLst>
              <a:ext uri="{FF2B5EF4-FFF2-40B4-BE49-F238E27FC236}">
                <a16:creationId xmlns:a16="http://schemas.microsoft.com/office/drawing/2014/main" id="{85B9F7CE-5C04-F74C-BF15-55B5CF176B09}"/>
              </a:ext>
            </a:extLst>
          </p:cNvPr>
          <p:cNvSpPr>
            <a:spLocks noGrp="1"/>
          </p:cNvSpPr>
          <p:nvPr>
            <p:ph sz="quarter" idx="12"/>
          </p:nvPr>
        </p:nvSpPr>
        <p:spPr>
          <a:xfrm>
            <a:off x="820506" y="3466464"/>
            <a:ext cx="5181036" cy="341701"/>
          </a:xfrm>
        </p:spPr>
        <p:txBody>
          <a:bodyPr/>
          <a:lstStyle>
            <a:lvl1pPr>
              <a:lnSpc>
                <a:spcPct val="100000"/>
              </a:lnSpc>
              <a:defRPr/>
            </a:lvl1pPr>
          </a:lstStyle>
          <a:p>
            <a:pPr lvl="0"/>
            <a:r>
              <a:rPr lang="en-GB" dirty="0"/>
              <a:t>Click to edit Master text styles</a:t>
            </a:r>
          </a:p>
        </p:txBody>
      </p:sp>
      <p:sp>
        <p:nvSpPr>
          <p:cNvPr id="12" name="Content Placeholder 10">
            <a:extLst>
              <a:ext uri="{FF2B5EF4-FFF2-40B4-BE49-F238E27FC236}">
                <a16:creationId xmlns:a16="http://schemas.microsoft.com/office/drawing/2014/main" id="{B0493250-A884-9B42-9EAB-CC3AB545F597}"/>
              </a:ext>
            </a:extLst>
          </p:cNvPr>
          <p:cNvSpPr>
            <a:spLocks noGrp="1"/>
          </p:cNvSpPr>
          <p:nvPr>
            <p:ph sz="quarter" idx="13"/>
          </p:nvPr>
        </p:nvSpPr>
        <p:spPr>
          <a:xfrm>
            <a:off x="820506" y="4794521"/>
            <a:ext cx="5181036" cy="341701"/>
          </a:xfrm>
        </p:spPr>
        <p:txBody>
          <a:bodyPr/>
          <a:lstStyle>
            <a:lvl1pPr>
              <a:lnSpc>
                <a:spcPct val="100000"/>
              </a:lnSpc>
              <a:defRPr/>
            </a:lvl1pPr>
          </a:lstStyle>
          <a:p>
            <a:pPr lvl="0"/>
            <a:r>
              <a:rPr lang="en-GB" dirty="0"/>
              <a:t>Click to edit Master text styles</a:t>
            </a:r>
          </a:p>
        </p:txBody>
      </p:sp>
      <p:sp>
        <p:nvSpPr>
          <p:cNvPr id="13" name="Content Placeholder 10">
            <a:extLst>
              <a:ext uri="{FF2B5EF4-FFF2-40B4-BE49-F238E27FC236}">
                <a16:creationId xmlns:a16="http://schemas.microsoft.com/office/drawing/2014/main" id="{CD05C5B0-AF97-AE4F-94A0-C8AC5F250A8F}"/>
              </a:ext>
            </a:extLst>
          </p:cNvPr>
          <p:cNvSpPr>
            <a:spLocks noGrp="1"/>
          </p:cNvSpPr>
          <p:nvPr>
            <p:ph sz="quarter" idx="14"/>
          </p:nvPr>
        </p:nvSpPr>
        <p:spPr>
          <a:xfrm>
            <a:off x="6688949" y="3466464"/>
            <a:ext cx="5181036" cy="341701"/>
          </a:xfrm>
        </p:spPr>
        <p:txBody>
          <a:bodyPr/>
          <a:lstStyle>
            <a:lvl1pPr>
              <a:lnSpc>
                <a:spcPct val="100000"/>
              </a:lnSpc>
              <a:defRPr/>
            </a:lvl1pPr>
          </a:lstStyle>
          <a:p>
            <a:pPr lvl="0"/>
            <a:r>
              <a:rPr lang="en-GB" dirty="0"/>
              <a:t>Click to edit Master text styles</a:t>
            </a:r>
          </a:p>
        </p:txBody>
      </p:sp>
      <p:sp>
        <p:nvSpPr>
          <p:cNvPr id="14" name="Content Placeholder 10">
            <a:extLst>
              <a:ext uri="{FF2B5EF4-FFF2-40B4-BE49-F238E27FC236}">
                <a16:creationId xmlns:a16="http://schemas.microsoft.com/office/drawing/2014/main" id="{A25663F9-7D26-3A41-B8B5-D301AB5405F8}"/>
              </a:ext>
            </a:extLst>
          </p:cNvPr>
          <p:cNvSpPr>
            <a:spLocks noGrp="1"/>
          </p:cNvSpPr>
          <p:nvPr>
            <p:ph sz="quarter" idx="15"/>
          </p:nvPr>
        </p:nvSpPr>
        <p:spPr>
          <a:xfrm>
            <a:off x="6688947" y="4794521"/>
            <a:ext cx="5181036" cy="341701"/>
          </a:xfrm>
        </p:spPr>
        <p:txBody>
          <a:bodyPr/>
          <a:lstStyle>
            <a:lvl1pPr>
              <a:lnSpc>
                <a:spcPct val="100000"/>
              </a:lnSpc>
              <a:defRPr/>
            </a:lvl1pPr>
          </a:lstStyle>
          <a:p>
            <a:pPr lvl="0"/>
            <a:r>
              <a:rPr lang="en-GB" dirty="0"/>
              <a:t>Click to edit Master text styles</a:t>
            </a:r>
          </a:p>
        </p:txBody>
      </p:sp>
      <p:sp>
        <p:nvSpPr>
          <p:cNvPr id="15" name="TextBox 14">
            <a:extLst>
              <a:ext uri="{FF2B5EF4-FFF2-40B4-BE49-F238E27FC236}">
                <a16:creationId xmlns:a16="http://schemas.microsoft.com/office/drawing/2014/main" id="{5603792C-5A7D-AB49-924C-0C601775E88C}"/>
              </a:ext>
            </a:extLst>
          </p:cNvPr>
          <p:cNvSpPr txBox="1"/>
          <p:nvPr userDrawn="1"/>
        </p:nvSpPr>
        <p:spPr>
          <a:xfrm>
            <a:off x="263047" y="663047"/>
            <a:ext cx="3147977" cy="338554"/>
          </a:xfrm>
          <a:prstGeom prst="rect">
            <a:avLst/>
          </a:prstGeom>
          <a:noFill/>
        </p:spPr>
        <p:txBody>
          <a:bodyPr wrap="square" rtlCol="0">
            <a:spAutoFit/>
          </a:bodyPr>
          <a:lstStyle/>
          <a:p>
            <a:r>
              <a:rPr lang="en-GB" sz="1600" b="0" dirty="0">
                <a:solidFill>
                  <a:srgbClr val="0277BD"/>
                </a:solidFill>
                <a:latin typeface="Century Gothic" panose="020B0502020202020204" pitchFamily="34" charset="0"/>
              </a:rPr>
              <a:t>Diagnostic Question</a:t>
            </a:r>
          </a:p>
        </p:txBody>
      </p:sp>
      <p:pic>
        <p:nvPicPr>
          <p:cNvPr id="21" name="Picture 20" descr="A picture containing text, clipart, vector graphics&#10;&#10;Description automatically generated">
            <a:extLst>
              <a:ext uri="{FF2B5EF4-FFF2-40B4-BE49-F238E27FC236}">
                <a16:creationId xmlns:a16="http://schemas.microsoft.com/office/drawing/2014/main" id="{49073B74-0C69-5046-8E1C-89E38A232C6E}"/>
              </a:ext>
            </a:extLst>
          </p:cNvPr>
          <p:cNvPicPr>
            <a:picLocks noChangeAspect="1"/>
          </p:cNvPicPr>
          <p:nvPr userDrawn="1"/>
        </p:nvPicPr>
        <p:blipFill>
          <a:blip r:embed="rId2"/>
          <a:stretch>
            <a:fillRect/>
          </a:stretch>
        </p:blipFill>
        <p:spPr>
          <a:xfrm>
            <a:off x="269397" y="3400082"/>
            <a:ext cx="469900" cy="482600"/>
          </a:xfrm>
          <a:prstGeom prst="rect">
            <a:avLst/>
          </a:prstGeom>
        </p:spPr>
      </p:pic>
      <p:pic>
        <p:nvPicPr>
          <p:cNvPr id="23" name="Picture 22" descr="Icon&#10;&#10;Description automatically generated">
            <a:extLst>
              <a:ext uri="{FF2B5EF4-FFF2-40B4-BE49-F238E27FC236}">
                <a16:creationId xmlns:a16="http://schemas.microsoft.com/office/drawing/2014/main" id="{0F06AABC-9E9D-A44A-8E5D-A74D27C55363}"/>
              </a:ext>
            </a:extLst>
          </p:cNvPr>
          <p:cNvPicPr>
            <a:picLocks noChangeAspect="1"/>
          </p:cNvPicPr>
          <p:nvPr userDrawn="1"/>
        </p:nvPicPr>
        <p:blipFill>
          <a:blip r:embed="rId3"/>
          <a:stretch>
            <a:fillRect/>
          </a:stretch>
        </p:blipFill>
        <p:spPr>
          <a:xfrm>
            <a:off x="6103945" y="3400082"/>
            <a:ext cx="482600" cy="482600"/>
          </a:xfrm>
          <a:prstGeom prst="rect">
            <a:avLst/>
          </a:prstGeom>
        </p:spPr>
      </p:pic>
      <p:pic>
        <p:nvPicPr>
          <p:cNvPr id="25" name="Picture 24" descr="Icon&#10;&#10;Description automatically generated">
            <a:extLst>
              <a:ext uri="{FF2B5EF4-FFF2-40B4-BE49-F238E27FC236}">
                <a16:creationId xmlns:a16="http://schemas.microsoft.com/office/drawing/2014/main" id="{BCD4EF5E-E8A9-C344-B8D7-1659C5F8ECB0}"/>
              </a:ext>
            </a:extLst>
          </p:cNvPr>
          <p:cNvPicPr>
            <a:picLocks noChangeAspect="1"/>
          </p:cNvPicPr>
          <p:nvPr userDrawn="1"/>
        </p:nvPicPr>
        <p:blipFill>
          <a:blip r:embed="rId4"/>
          <a:stretch>
            <a:fillRect/>
          </a:stretch>
        </p:blipFill>
        <p:spPr>
          <a:xfrm>
            <a:off x="275747" y="4720003"/>
            <a:ext cx="457200" cy="482600"/>
          </a:xfrm>
          <a:prstGeom prst="rect">
            <a:avLst/>
          </a:prstGeom>
        </p:spPr>
      </p:pic>
      <p:pic>
        <p:nvPicPr>
          <p:cNvPr id="27" name="Picture 26" descr="Icon&#10;&#10;Description automatically generated">
            <a:extLst>
              <a:ext uri="{FF2B5EF4-FFF2-40B4-BE49-F238E27FC236}">
                <a16:creationId xmlns:a16="http://schemas.microsoft.com/office/drawing/2014/main" id="{66E5F293-9A1C-174E-A6CB-0144DCCD2B67}"/>
              </a:ext>
            </a:extLst>
          </p:cNvPr>
          <p:cNvPicPr>
            <a:picLocks noChangeAspect="1"/>
          </p:cNvPicPr>
          <p:nvPr userDrawn="1"/>
        </p:nvPicPr>
        <p:blipFill>
          <a:blip r:embed="rId5"/>
          <a:stretch>
            <a:fillRect/>
          </a:stretch>
        </p:blipFill>
        <p:spPr>
          <a:xfrm>
            <a:off x="6103945" y="4720003"/>
            <a:ext cx="482600" cy="482600"/>
          </a:xfrm>
          <a:prstGeom prst="rect">
            <a:avLst/>
          </a:prstGeom>
        </p:spPr>
      </p:pic>
    </p:spTree>
    <p:extLst>
      <p:ext uri="{BB962C8B-B14F-4D97-AF65-F5344CB8AC3E}">
        <p14:creationId xmlns:p14="http://schemas.microsoft.com/office/powerpoint/2010/main" val="22991301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General Layout">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0625D7C4-04D3-AD40-B73C-A2EFE021BC41}"/>
              </a:ext>
            </a:extLst>
          </p:cNvPr>
          <p:cNvSpPr>
            <a:spLocks noGrp="1"/>
          </p:cNvSpPr>
          <p:nvPr>
            <p:ph sz="quarter" idx="10"/>
          </p:nvPr>
        </p:nvSpPr>
        <p:spPr>
          <a:xfrm>
            <a:off x="263524" y="653143"/>
            <a:ext cx="2717181" cy="424014"/>
          </a:xfrm>
        </p:spPr>
        <p:txBody>
          <a:bodyPr>
            <a:normAutofit/>
          </a:bodyPr>
          <a:lstStyle>
            <a:lvl1pPr>
              <a:lnSpc>
                <a:spcPct val="100000"/>
              </a:lnSpc>
              <a:defRPr sz="1600" b="0">
                <a:solidFill>
                  <a:srgbClr val="0277BD"/>
                </a:solidFill>
              </a:defRPr>
            </a:lvl1pPr>
          </a:lstStyle>
          <a:p>
            <a:pPr lvl="0"/>
            <a:endParaRPr lang="en-GB" dirty="0"/>
          </a:p>
        </p:txBody>
      </p:sp>
      <p:sp>
        <p:nvSpPr>
          <p:cNvPr id="9" name="Content Placeholder 8">
            <a:extLst>
              <a:ext uri="{FF2B5EF4-FFF2-40B4-BE49-F238E27FC236}">
                <a16:creationId xmlns:a16="http://schemas.microsoft.com/office/drawing/2014/main" id="{58660E31-9254-314F-9D21-2BEA7E2533E2}"/>
              </a:ext>
            </a:extLst>
          </p:cNvPr>
          <p:cNvSpPr>
            <a:spLocks noGrp="1"/>
          </p:cNvSpPr>
          <p:nvPr>
            <p:ph sz="quarter" idx="11"/>
          </p:nvPr>
        </p:nvSpPr>
        <p:spPr>
          <a:xfrm>
            <a:off x="263046" y="1176338"/>
            <a:ext cx="11736887" cy="5248275"/>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69962475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8FBFF"/>
        </a:solidFill>
        <a:effectLst/>
      </p:bgPr>
    </p:bg>
    <p:spTree>
      <p:nvGrpSpPr>
        <p:cNvPr id="1" name=""/>
        <p:cNvGrpSpPr/>
        <p:nvPr/>
      </p:nvGrpSpPr>
      <p:grpSpPr>
        <a:xfrm>
          <a:off x="0" y="0"/>
          <a:ext cx="0" cy="0"/>
          <a:chOff x="0" y="0"/>
          <a:chExt cx="0" cy="0"/>
        </a:xfrm>
      </p:grpSpPr>
      <p:pic>
        <p:nvPicPr>
          <p:cNvPr id="3" name="Picture 2" descr="A picture containing text, gauge&#10;&#10;Description automatically generated">
            <a:extLst>
              <a:ext uri="{FF2B5EF4-FFF2-40B4-BE49-F238E27FC236}">
                <a16:creationId xmlns:a16="http://schemas.microsoft.com/office/drawing/2014/main" id="{2B7A83AC-536F-2047-82D4-5BD95B9F4A51}"/>
              </a:ext>
            </a:extLst>
          </p:cNvPr>
          <p:cNvPicPr>
            <a:picLocks noChangeAspect="1"/>
          </p:cNvPicPr>
          <p:nvPr userDrawn="1"/>
        </p:nvPicPr>
        <p:blipFill>
          <a:blip r:embed="rId5"/>
          <a:stretch>
            <a:fillRect/>
          </a:stretch>
        </p:blipFill>
        <p:spPr>
          <a:xfrm>
            <a:off x="0" y="0"/>
            <a:ext cx="12192000" cy="6858000"/>
          </a:xfrm>
          <a:prstGeom prst="rect">
            <a:avLst/>
          </a:prstGeom>
        </p:spPr>
      </p:pic>
    </p:spTree>
    <p:extLst>
      <p:ext uri="{BB962C8B-B14F-4D97-AF65-F5344CB8AC3E}">
        <p14:creationId xmlns:p14="http://schemas.microsoft.com/office/powerpoint/2010/main" val="4241947658"/>
      </p:ext>
    </p:extLst>
  </p:cSld>
  <p:clrMap bg1="lt1" tx1="dk1" bg2="lt2" tx2="dk2" accent1="accent1" accent2="accent2" accent3="accent3" accent4="accent4" accent5="accent5" accent6="accent6" hlink="hlink" folHlink="folHlink"/>
  <p:sldLayoutIdLst>
    <p:sldLayoutId id="2147483652" r:id="rId1"/>
    <p:sldLayoutId id="2147483658" r:id="rId2"/>
    <p:sldLayoutId id="2147483659"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8FBFF"/>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FCBEBE5-5FBA-B348-89AC-94591443BFEF}"/>
              </a:ext>
            </a:extLst>
          </p:cNvPr>
          <p:cNvPicPr>
            <a:picLocks noChangeAspect="1"/>
          </p:cNvPicPr>
          <p:nvPr userDrawn="1"/>
        </p:nvPicPr>
        <p:blipFill>
          <a:blip r:embed="rId5"/>
          <a:stretch>
            <a:fillRect/>
          </a:stretch>
        </p:blipFill>
        <p:spPr>
          <a:xfrm>
            <a:off x="0" y="0"/>
            <a:ext cx="12192000" cy="406400"/>
          </a:xfrm>
          <a:prstGeom prst="rect">
            <a:avLst/>
          </a:prstGeom>
        </p:spPr>
      </p:pic>
      <p:sp>
        <p:nvSpPr>
          <p:cNvPr id="3" name="Text Placeholder 2">
            <a:extLst>
              <a:ext uri="{FF2B5EF4-FFF2-40B4-BE49-F238E27FC236}">
                <a16:creationId xmlns:a16="http://schemas.microsoft.com/office/drawing/2014/main" id="{D18BFE50-F6DB-F94A-A399-89895AAA64C5}"/>
              </a:ext>
            </a:extLst>
          </p:cNvPr>
          <p:cNvSpPr>
            <a:spLocks noGrp="1"/>
          </p:cNvSpPr>
          <p:nvPr>
            <p:ph type="body" idx="1"/>
          </p:nvPr>
        </p:nvSpPr>
        <p:spPr>
          <a:xfrm>
            <a:off x="263047" y="1077238"/>
            <a:ext cx="11736887" cy="5099725"/>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6" name="TextBox 15">
            <a:extLst>
              <a:ext uri="{FF2B5EF4-FFF2-40B4-BE49-F238E27FC236}">
                <a16:creationId xmlns:a16="http://schemas.microsoft.com/office/drawing/2014/main" id="{B1FC1E63-4073-3049-BA7F-C5B7B418C1A1}"/>
              </a:ext>
            </a:extLst>
          </p:cNvPr>
          <p:cNvSpPr txBox="1"/>
          <p:nvPr userDrawn="1"/>
        </p:nvSpPr>
        <p:spPr>
          <a:xfrm>
            <a:off x="263046" y="34941"/>
            <a:ext cx="11279770" cy="400110"/>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dirty="0">
                <a:solidFill>
                  <a:srgbClr val="0277BD"/>
                </a:solidFill>
                <a:latin typeface="Century Gothic" panose="020B0502020202020204" pitchFamily="34" charset="0"/>
              </a:rPr>
              <a:t>To know how to partition numbers to 100</a:t>
            </a:r>
          </a:p>
        </p:txBody>
      </p:sp>
      <p:pic>
        <p:nvPicPr>
          <p:cNvPr id="6" name="Picture 5">
            <a:extLst>
              <a:ext uri="{FF2B5EF4-FFF2-40B4-BE49-F238E27FC236}">
                <a16:creationId xmlns:a16="http://schemas.microsoft.com/office/drawing/2014/main" id="{1D8B7A00-251E-8449-93BD-3A16B09DBB67}"/>
              </a:ext>
            </a:extLst>
          </p:cNvPr>
          <p:cNvPicPr>
            <a:picLocks noChangeAspect="1"/>
          </p:cNvPicPr>
          <p:nvPr userDrawn="1"/>
        </p:nvPicPr>
        <p:blipFill>
          <a:blip r:embed="rId6"/>
          <a:stretch>
            <a:fillRect/>
          </a:stretch>
        </p:blipFill>
        <p:spPr>
          <a:xfrm>
            <a:off x="83127" y="6638306"/>
            <a:ext cx="2137830" cy="180844"/>
          </a:xfrm>
          <a:prstGeom prst="rect">
            <a:avLst/>
          </a:prstGeom>
        </p:spPr>
      </p:pic>
    </p:spTree>
    <p:extLst>
      <p:ext uri="{BB962C8B-B14F-4D97-AF65-F5344CB8AC3E}">
        <p14:creationId xmlns:p14="http://schemas.microsoft.com/office/powerpoint/2010/main" val="1906738739"/>
      </p:ext>
    </p:extLst>
  </p:cSld>
  <p:clrMap bg1="lt1" tx1="dk1" bg2="lt2" tx2="dk2" accent1="accent1" accent2="accent2" accent3="accent3" accent4="accent4" accent5="accent5" accent6="accent6" hlink="hlink" folHlink="folHlink"/>
  <p:sldLayoutIdLst>
    <p:sldLayoutId id="2147483653" r:id="rId1"/>
    <p:sldLayoutId id="2147483657" r:id="rId2"/>
    <p:sldLayoutId id="2147483656" r:id="rId3"/>
  </p:sldLayoutIdLst>
  <p:txStyles>
    <p:titleStyle>
      <a:lvl1pPr algn="l" defTabSz="914400" rtl="0" eaLnBrk="1" latinLnBrk="0" hangingPunct="1">
        <a:lnSpc>
          <a:spcPct val="90000"/>
        </a:lnSpc>
        <a:spcBef>
          <a:spcPct val="0"/>
        </a:spcBef>
        <a:buNone/>
        <a:defRPr sz="1600" kern="1200">
          <a:solidFill>
            <a:srgbClr val="0277BD"/>
          </a:solidFill>
          <a:latin typeface="Century Gothic" panose="020B0502020202020204" pitchFamily="34" charset="0"/>
          <a:ea typeface="+mj-ea"/>
          <a:cs typeface="+mj-cs"/>
        </a:defRPr>
      </a:lvl1pPr>
    </p:titleStyle>
    <p:bodyStyle>
      <a:lvl1pPr marL="0" indent="0" algn="l" defTabSz="914400" rtl="0" eaLnBrk="1" latinLnBrk="0" hangingPunct="1">
        <a:lnSpc>
          <a:spcPct val="150000"/>
        </a:lnSpc>
        <a:spcBef>
          <a:spcPts val="1000"/>
        </a:spcBef>
        <a:buFont typeface="Arial" panose="020B0604020202020204" pitchFamily="34" charset="0"/>
        <a:buNone/>
        <a:defRPr sz="1800" kern="1200">
          <a:solidFill>
            <a:srgbClr val="222222"/>
          </a:solidFill>
          <a:latin typeface="Century Gothic" panose="020B0502020202020204" pitchFamily="34" charset="0"/>
          <a:ea typeface="+mn-ea"/>
          <a:cs typeface="+mn-cs"/>
        </a:defRPr>
      </a:lvl1pPr>
      <a:lvl2pPr marL="685800" indent="-228600" algn="l" defTabSz="914400" rtl="0" eaLnBrk="1" latinLnBrk="0" hangingPunct="1">
        <a:lnSpc>
          <a:spcPct val="150000"/>
        </a:lnSpc>
        <a:spcBef>
          <a:spcPts val="500"/>
        </a:spcBef>
        <a:buFont typeface="Arial" panose="020B0604020202020204" pitchFamily="34" charset="0"/>
        <a:buChar char="•"/>
        <a:defRPr sz="1600" kern="1200">
          <a:solidFill>
            <a:srgbClr val="222222"/>
          </a:solidFill>
          <a:latin typeface="Century Gothic" panose="020B0502020202020204" pitchFamily="34" charset="0"/>
          <a:ea typeface="+mn-ea"/>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1400" kern="1200">
          <a:solidFill>
            <a:srgbClr val="222222"/>
          </a:solidFill>
          <a:latin typeface="Century Gothic" panose="020B0502020202020204" pitchFamily="34" charset="0"/>
          <a:ea typeface="+mn-ea"/>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200" kern="1200">
          <a:solidFill>
            <a:srgbClr val="222222"/>
          </a:solidFill>
          <a:latin typeface="Century Gothic" panose="020B0502020202020204" pitchFamily="34" charset="0"/>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200" kern="1200">
          <a:solidFill>
            <a:srgbClr val="222222"/>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21.png"/><Relationship Id="rId11" Type="http://schemas.openxmlformats.org/officeDocument/2006/relationships/image" Target="../media/image24.png"/><Relationship Id="rId5" Type="http://schemas.openxmlformats.org/officeDocument/2006/relationships/image" Target="../media/image20.png"/><Relationship Id="rId10" Type="http://schemas.openxmlformats.org/officeDocument/2006/relationships/image" Target="../media/image11.png"/><Relationship Id="rId4" Type="http://schemas.openxmlformats.org/officeDocument/2006/relationships/image" Target="../media/image19.png"/><Relationship Id="rId9"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6.xml"/><Relationship Id="rId5" Type="http://schemas.openxmlformats.org/officeDocument/2006/relationships/image" Target="../media/image9.png"/><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6.xml"/><Relationship Id="rId5" Type="http://schemas.openxmlformats.org/officeDocument/2006/relationships/image" Target="../media/image19.pn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9.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1B3845-CB0E-4842-85A8-E4EFC2A1CD11}"/>
              </a:ext>
            </a:extLst>
          </p:cNvPr>
          <p:cNvSpPr>
            <a:spLocks noGrp="1"/>
          </p:cNvSpPr>
          <p:nvPr>
            <p:ph sz="quarter" idx="11"/>
          </p:nvPr>
        </p:nvSpPr>
        <p:spPr/>
        <p:txBody>
          <a:bodyPr/>
          <a:lstStyle/>
          <a:p>
            <a:r>
              <a:rPr lang="en-GB" dirty="0"/>
              <a:t>Year 2</a:t>
            </a:r>
          </a:p>
        </p:txBody>
      </p:sp>
      <p:sp>
        <p:nvSpPr>
          <p:cNvPr id="4" name="Content Placeholder 3">
            <a:extLst>
              <a:ext uri="{FF2B5EF4-FFF2-40B4-BE49-F238E27FC236}">
                <a16:creationId xmlns:a16="http://schemas.microsoft.com/office/drawing/2014/main" id="{B699592D-F58A-1A4E-B320-C0CB29E035F9}"/>
              </a:ext>
            </a:extLst>
          </p:cNvPr>
          <p:cNvSpPr>
            <a:spLocks noGrp="1"/>
          </p:cNvSpPr>
          <p:nvPr>
            <p:ph sz="quarter" idx="12"/>
          </p:nvPr>
        </p:nvSpPr>
        <p:spPr/>
        <p:txBody>
          <a:bodyPr/>
          <a:lstStyle/>
          <a:p>
            <a:r>
              <a:rPr lang="en-GB" dirty="0"/>
              <a:t>Place Value</a:t>
            </a:r>
          </a:p>
        </p:txBody>
      </p:sp>
      <p:sp>
        <p:nvSpPr>
          <p:cNvPr id="5" name="Content Placeholder 4">
            <a:extLst>
              <a:ext uri="{FF2B5EF4-FFF2-40B4-BE49-F238E27FC236}">
                <a16:creationId xmlns:a16="http://schemas.microsoft.com/office/drawing/2014/main" id="{FD49CD48-E22B-3140-A72A-E06DA016B73A}"/>
              </a:ext>
            </a:extLst>
          </p:cNvPr>
          <p:cNvSpPr>
            <a:spLocks noGrp="1"/>
          </p:cNvSpPr>
          <p:nvPr>
            <p:ph sz="quarter" idx="13"/>
          </p:nvPr>
        </p:nvSpPr>
        <p:spPr>
          <a:xfrm>
            <a:off x="1880393" y="4574330"/>
            <a:ext cx="8431213" cy="587191"/>
          </a:xfrm>
        </p:spPr>
        <p:txBody>
          <a:bodyPr/>
          <a:lstStyle/>
          <a:p>
            <a:pPr algn="ctr">
              <a:lnSpc>
                <a:spcPct val="100000"/>
              </a:lnSpc>
            </a:pPr>
            <a:r>
              <a:rPr lang="en-GB" sz="2400" dirty="0"/>
              <a:t>To know how to partition numbers to 100</a:t>
            </a:r>
          </a:p>
        </p:txBody>
      </p:sp>
    </p:spTree>
    <p:extLst>
      <p:ext uri="{BB962C8B-B14F-4D97-AF65-F5344CB8AC3E}">
        <p14:creationId xmlns:p14="http://schemas.microsoft.com/office/powerpoint/2010/main" val="13887471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33A0ABB-9595-D54D-AD88-A5925CEF71AF}"/>
              </a:ext>
            </a:extLst>
          </p:cNvPr>
          <p:cNvSpPr>
            <a:spLocks noGrp="1"/>
          </p:cNvSpPr>
          <p:nvPr>
            <p:ph sz="quarter" idx="10"/>
          </p:nvPr>
        </p:nvSpPr>
        <p:spPr/>
        <p:txBody>
          <a:bodyPr/>
          <a:lstStyle/>
          <a:p>
            <a:r>
              <a:rPr lang="en-GB" dirty="0"/>
              <a:t>Follow Me</a:t>
            </a:r>
          </a:p>
        </p:txBody>
      </p:sp>
      <p:sp>
        <p:nvSpPr>
          <p:cNvPr id="5" name="Rounded Rectangle 4">
            <a:extLst>
              <a:ext uri="{FF2B5EF4-FFF2-40B4-BE49-F238E27FC236}">
                <a16:creationId xmlns:a16="http://schemas.microsoft.com/office/drawing/2014/main" id="{BCC3F9C2-59B6-0341-B97C-81C2931D1D10}"/>
              </a:ext>
            </a:extLst>
          </p:cNvPr>
          <p:cNvSpPr/>
          <p:nvPr/>
        </p:nvSpPr>
        <p:spPr>
          <a:xfrm>
            <a:off x="10669706" y="6163001"/>
            <a:ext cx="1401206" cy="514598"/>
          </a:xfrm>
          <a:prstGeom prst="roundRect">
            <a:avLst/>
          </a:prstGeom>
          <a:solidFill>
            <a:srgbClr val="2196F3"/>
          </a:solidFill>
          <a:ln>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latin typeface="Century Gothic" panose="020B0502020202020204" pitchFamily="34" charset="0"/>
              </a:rPr>
              <a:t>Answers</a:t>
            </a:r>
          </a:p>
        </p:txBody>
      </p:sp>
      <p:sp>
        <p:nvSpPr>
          <p:cNvPr id="25" name="Content Placeholder 24">
            <a:extLst>
              <a:ext uri="{FF2B5EF4-FFF2-40B4-BE49-F238E27FC236}">
                <a16:creationId xmlns:a16="http://schemas.microsoft.com/office/drawing/2014/main" id="{E7A51B92-DD1D-B642-A188-B454DAE11458}"/>
              </a:ext>
            </a:extLst>
          </p:cNvPr>
          <p:cNvSpPr>
            <a:spLocks noGrp="1"/>
          </p:cNvSpPr>
          <p:nvPr>
            <p:ph sz="quarter" idx="11"/>
          </p:nvPr>
        </p:nvSpPr>
        <p:spPr>
          <a:xfrm>
            <a:off x="263046" y="1176338"/>
            <a:ext cx="11736887" cy="1193565"/>
          </a:xfrm>
        </p:spPr>
        <p:txBody>
          <a:bodyPr/>
          <a:lstStyle/>
          <a:p>
            <a:r>
              <a:rPr lang="en-GB" b="1" dirty="0"/>
              <a:t>Complete the part-whole models.</a:t>
            </a:r>
          </a:p>
          <a:p>
            <a:r>
              <a:rPr lang="en-GB" dirty="0"/>
              <a:t>Use concrete resources to help you.</a:t>
            </a:r>
          </a:p>
        </p:txBody>
      </p:sp>
      <p:grpSp>
        <p:nvGrpSpPr>
          <p:cNvPr id="26" name="Google Shape;176;p13">
            <a:extLst>
              <a:ext uri="{FF2B5EF4-FFF2-40B4-BE49-F238E27FC236}">
                <a16:creationId xmlns:a16="http://schemas.microsoft.com/office/drawing/2014/main" id="{AF45FEE3-01C0-924A-B1A8-5EA3DC04E9CD}"/>
              </a:ext>
            </a:extLst>
          </p:cNvPr>
          <p:cNvGrpSpPr/>
          <p:nvPr/>
        </p:nvGrpSpPr>
        <p:grpSpPr>
          <a:xfrm>
            <a:off x="1211864" y="2639061"/>
            <a:ext cx="4374647" cy="2619125"/>
            <a:chOff x="152400" y="630275"/>
            <a:chExt cx="2943225" cy="1762125"/>
          </a:xfrm>
        </p:grpSpPr>
        <p:pic>
          <p:nvPicPr>
            <p:cNvPr id="27" name="Google Shape;177;p13">
              <a:extLst>
                <a:ext uri="{FF2B5EF4-FFF2-40B4-BE49-F238E27FC236}">
                  <a16:creationId xmlns:a16="http://schemas.microsoft.com/office/drawing/2014/main" id="{97BDFF07-9244-454D-BA76-DF9B45A51056}"/>
                </a:ext>
              </a:extLst>
            </p:cNvPr>
            <p:cNvPicPr preferRelativeResize="0"/>
            <p:nvPr/>
          </p:nvPicPr>
          <p:blipFill>
            <a:blip r:embed="rId3">
              <a:alphaModFix/>
            </a:blip>
            <a:stretch>
              <a:fillRect/>
            </a:stretch>
          </p:blipFill>
          <p:spPr>
            <a:xfrm>
              <a:off x="152400" y="630275"/>
              <a:ext cx="2943225" cy="1762125"/>
            </a:xfrm>
            <a:prstGeom prst="rect">
              <a:avLst/>
            </a:prstGeom>
            <a:noFill/>
            <a:ln>
              <a:noFill/>
            </a:ln>
          </p:spPr>
        </p:pic>
        <p:sp>
          <p:nvSpPr>
            <p:cNvPr id="28" name="Google Shape;178;p13">
              <a:extLst>
                <a:ext uri="{FF2B5EF4-FFF2-40B4-BE49-F238E27FC236}">
                  <a16:creationId xmlns:a16="http://schemas.microsoft.com/office/drawing/2014/main" id="{9E48EDBA-0231-8C4D-BD22-BAA4469D11F1}"/>
                </a:ext>
              </a:extLst>
            </p:cNvPr>
            <p:cNvSpPr txBox="1"/>
            <p:nvPr/>
          </p:nvSpPr>
          <p:spPr>
            <a:xfrm>
              <a:off x="1108901" y="834021"/>
              <a:ext cx="1015374" cy="351998"/>
            </a:xfrm>
            <a:prstGeom prst="rect">
              <a:avLst/>
            </a:prstGeom>
            <a:noFill/>
            <a:ln>
              <a:noFill/>
            </a:ln>
          </p:spPr>
          <p:txBody>
            <a:bodyPr spcFirstLastPara="1" wrap="square" lIns="91425" tIns="91425" rIns="91425" bIns="91425" anchor="ctr" anchorCtr="0">
              <a:spAutoFit/>
            </a:bodyPr>
            <a:lstStyle/>
            <a:p>
              <a:pPr marL="0" lvl="0" indent="0" algn="ctr" rtl="0">
                <a:spcBef>
                  <a:spcPts val="0"/>
                </a:spcBef>
                <a:spcAft>
                  <a:spcPts val="0"/>
                </a:spcAft>
                <a:buNone/>
              </a:pPr>
              <a:r>
                <a:rPr lang="en-GB" sz="2200" dirty="0">
                  <a:latin typeface="Nunito Sans"/>
                  <a:ea typeface="Nunito Sans"/>
                  <a:cs typeface="Nunito Sans"/>
                  <a:sym typeface="Nunito Sans"/>
                </a:rPr>
                <a:t>47</a:t>
              </a:r>
              <a:endParaRPr sz="2200" dirty="0">
                <a:latin typeface="Nunito Sans"/>
                <a:ea typeface="Nunito Sans"/>
                <a:cs typeface="Nunito Sans"/>
                <a:sym typeface="Nunito Sans"/>
              </a:endParaRPr>
            </a:p>
          </p:txBody>
        </p:sp>
        <p:sp>
          <p:nvSpPr>
            <p:cNvPr id="30" name="Google Shape;180;p13">
              <a:extLst>
                <a:ext uri="{FF2B5EF4-FFF2-40B4-BE49-F238E27FC236}">
                  <a16:creationId xmlns:a16="http://schemas.microsoft.com/office/drawing/2014/main" id="{AD6AB399-714A-004B-B67E-526CE12E8F9A}"/>
                </a:ext>
              </a:extLst>
            </p:cNvPr>
            <p:cNvSpPr txBox="1"/>
            <p:nvPr/>
          </p:nvSpPr>
          <p:spPr>
            <a:xfrm>
              <a:off x="2124275" y="1855801"/>
              <a:ext cx="654600" cy="351998"/>
            </a:xfrm>
            <a:prstGeom prst="rect">
              <a:avLst/>
            </a:prstGeom>
            <a:noFill/>
            <a:ln>
              <a:noFill/>
            </a:ln>
          </p:spPr>
          <p:txBody>
            <a:bodyPr spcFirstLastPara="1" wrap="square" lIns="91425" tIns="91425" rIns="91425" bIns="91425" anchor="ctr" anchorCtr="0">
              <a:spAutoFit/>
            </a:bodyPr>
            <a:lstStyle/>
            <a:p>
              <a:pPr marL="0" lvl="0" indent="0" algn="ctr" rtl="0">
                <a:spcBef>
                  <a:spcPts val="0"/>
                </a:spcBef>
                <a:spcAft>
                  <a:spcPts val="0"/>
                </a:spcAft>
                <a:buNone/>
              </a:pPr>
              <a:r>
                <a:rPr lang="en-GB" sz="2200" dirty="0">
                  <a:latin typeface="Nunito Sans"/>
                  <a:ea typeface="Nunito Sans"/>
                  <a:cs typeface="Nunito Sans"/>
                  <a:sym typeface="Nunito Sans"/>
                </a:rPr>
                <a:t>7</a:t>
              </a:r>
              <a:endParaRPr sz="2200" dirty="0">
                <a:latin typeface="Nunito Sans"/>
                <a:ea typeface="Nunito Sans"/>
                <a:cs typeface="Nunito Sans"/>
                <a:sym typeface="Nunito Sans"/>
              </a:endParaRPr>
            </a:p>
          </p:txBody>
        </p:sp>
      </p:grpSp>
      <p:sp>
        <p:nvSpPr>
          <p:cNvPr id="41" name="TextBox 40">
            <a:extLst>
              <a:ext uri="{FF2B5EF4-FFF2-40B4-BE49-F238E27FC236}">
                <a16:creationId xmlns:a16="http://schemas.microsoft.com/office/drawing/2014/main" id="{DD99C3C9-748F-FF40-A9BE-EBD3AA5F3358}"/>
              </a:ext>
            </a:extLst>
          </p:cNvPr>
          <p:cNvSpPr txBox="1"/>
          <p:nvPr/>
        </p:nvSpPr>
        <p:spPr>
          <a:xfrm>
            <a:off x="1211864" y="4356146"/>
            <a:ext cx="1905410" cy="576120"/>
          </a:xfrm>
          <a:prstGeom prst="rect">
            <a:avLst/>
          </a:prstGeom>
          <a:noFill/>
        </p:spPr>
        <p:txBody>
          <a:bodyPr wrap="square" rtlCol="0">
            <a:spAutoFit/>
          </a:bodyPr>
          <a:lstStyle/>
          <a:p>
            <a:pPr algn="ctr">
              <a:lnSpc>
                <a:spcPct val="150000"/>
              </a:lnSpc>
            </a:pPr>
            <a:r>
              <a:rPr lang="en-GB" sz="2400" dirty="0">
                <a:solidFill>
                  <a:srgbClr val="43A047"/>
                </a:solidFill>
                <a:latin typeface="Century Gothic" panose="020B0502020202020204" pitchFamily="34" charset="0"/>
              </a:rPr>
              <a:t>40</a:t>
            </a:r>
          </a:p>
        </p:txBody>
      </p:sp>
      <p:grpSp>
        <p:nvGrpSpPr>
          <p:cNvPr id="42" name="Google Shape;176;p13">
            <a:extLst>
              <a:ext uri="{FF2B5EF4-FFF2-40B4-BE49-F238E27FC236}">
                <a16:creationId xmlns:a16="http://schemas.microsoft.com/office/drawing/2014/main" id="{617DE457-A146-384C-8152-13B1A2493D12}"/>
              </a:ext>
            </a:extLst>
          </p:cNvPr>
          <p:cNvGrpSpPr/>
          <p:nvPr/>
        </p:nvGrpSpPr>
        <p:grpSpPr>
          <a:xfrm>
            <a:off x="6611987" y="2639061"/>
            <a:ext cx="4374647" cy="2619125"/>
            <a:chOff x="152400" y="630275"/>
            <a:chExt cx="2943225" cy="1762125"/>
          </a:xfrm>
        </p:grpSpPr>
        <p:pic>
          <p:nvPicPr>
            <p:cNvPr id="43" name="Google Shape;177;p13">
              <a:extLst>
                <a:ext uri="{FF2B5EF4-FFF2-40B4-BE49-F238E27FC236}">
                  <a16:creationId xmlns:a16="http://schemas.microsoft.com/office/drawing/2014/main" id="{010FDE30-8CE5-0144-B4C5-1E2D0A68BA3C}"/>
                </a:ext>
              </a:extLst>
            </p:cNvPr>
            <p:cNvPicPr preferRelativeResize="0"/>
            <p:nvPr/>
          </p:nvPicPr>
          <p:blipFill>
            <a:blip r:embed="rId3">
              <a:alphaModFix/>
            </a:blip>
            <a:stretch>
              <a:fillRect/>
            </a:stretch>
          </p:blipFill>
          <p:spPr>
            <a:xfrm>
              <a:off x="152400" y="630275"/>
              <a:ext cx="2943225" cy="1762125"/>
            </a:xfrm>
            <a:prstGeom prst="rect">
              <a:avLst/>
            </a:prstGeom>
            <a:noFill/>
            <a:ln>
              <a:noFill/>
            </a:ln>
          </p:spPr>
        </p:pic>
        <p:sp>
          <p:nvSpPr>
            <p:cNvPr id="44" name="Google Shape;178;p13">
              <a:extLst>
                <a:ext uri="{FF2B5EF4-FFF2-40B4-BE49-F238E27FC236}">
                  <a16:creationId xmlns:a16="http://schemas.microsoft.com/office/drawing/2014/main" id="{BCA98F6A-9F0D-F748-B1A6-F57F57EF0846}"/>
                </a:ext>
              </a:extLst>
            </p:cNvPr>
            <p:cNvSpPr txBox="1"/>
            <p:nvPr/>
          </p:nvSpPr>
          <p:spPr>
            <a:xfrm>
              <a:off x="1108901" y="834021"/>
              <a:ext cx="1015374" cy="351998"/>
            </a:xfrm>
            <a:prstGeom prst="rect">
              <a:avLst/>
            </a:prstGeom>
            <a:noFill/>
            <a:ln>
              <a:noFill/>
            </a:ln>
          </p:spPr>
          <p:txBody>
            <a:bodyPr spcFirstLastPara="1" wrap="square" lIns="91425" tIns="91425" rIns="91425" bIns="91425" anchor="ctr" anchorCtr="0">
              <a:spAutoFit/>
            </a:bodyPr>
            <a:lstStyle/>
            <a:p>
              <a:pPr marL="0" lvl="0" indent="0" algn="ctr" rtl="0">
                <a:spcBef>
                  <a:spcPts val="0"/>
                </a:spcBef>
                <a:spcAft>
                  <a:spcPts val="0"/>
                </a:spcAft>
                <a:buNone/>
              </a:pPr>
              <a:r>
                <a:rPr lang="en-GB" sz="2200" dirty="0">
                  <a:latin typeface="Nunito Sans"/>
                  <a:ea typeface="Nunito Sans"/>
                  <a:cs typeface="Nunito Sans"/>
                  <a:sym typeface="Nunito Sans"/>
                </a:rPr>
                <a:t>94</a:t>
              </a:r>
              <a:endParaRPr sz="2200" dirty="0">
                <a:latin typeface="Nunito Sans"/>
                <a:ea typeface="Nunito Sans"/>
                <a:cs typeface="Nunito Sans"/>
                <a:sym typeface="Nunito Sans"/>
              </a:endParaRPr>
            </a:p>
          </p:txBody>
        </p:sp>
      </p:grpSp>
      <p:sp>
        <p:nvSpPr>
          <p:cNvPr id="46" name="TextBox 45">
            <a:extLst>
              <a:ext uri="{FF2B5EF4-FFF2-40B4-BE49-F238E27FC236}">
                <a16:creationId xmlns:a16="http://schemas.microsoft.com/office/drawing/2014/main" id="{0253BE4B-1BDF-BC4D-9A61-B8837F81963B}"/>
              </a:ext>
            </a:extLst>
          </p:cNvPr>
          <p:cNvSpPr txBox="1"/>
          <p:nvPr/>
        </p:nvSpPr>
        <p:spPr>
          <a:xfrm>
            <a:off x="6611987" y="4407685"/>
            <a:ext cx="1905410" cy="576120"/>
          </a:xfrm>
          <a:prstGeom prst="rect">
            <a:avLst/>
          </a:prstGeom>
          <a:noFill/>
        </p:spPr>
        <p:txBody>
          <a:bodyPr wrap="square" rtlCol="0">
            <a:spAutoFit/>
          </a:bodyPr>
          <a:lstStyle/>
          <a:p>
            <a:pPr algn="ctr">
              <a:lnSpc>
                <a:spcPct val="150000"/>
              </a:lnSpc>
            </a:pPr>
            <a:r>
              <a:rPr lang="en-GB" sz="2400" dirty="0">
                <a:solidFill>
                  <a:srgbClr val="43A047"/>
                </a:solidFill>
                <a:latin typeface="Century Gothic" panose="020B0502020202020204" pitchFamily="34" charset="0"/>
              </a:rPr>
              <a:t>90</a:t>
            </a:r>
          </a:p>
        </p:txBody>
      </p:sp>
      <p:sp>
        <p:nvSpPr>
          <p:cNvPr id="47" name="TextBox 46">
            <a:extLst>
              <a:ext uri="{FF2B5EF4-FFF2-40B4-BE49-F238E27FC236}">
                <a16:creationId xmlns:a16="http://schemas.microsoft.com/office/drawing/2014/main" id="{3D9A7F6C-149D-A441-844D-0A255C63E429}"/>
              </a:ext>
            </a:extLst>
          </p:cNvPr>
          <p:cNvSpPr txBox="1"/>
          <p:nvPr/>
        </p:nvSpPr>
        <p:spPr>
          <a:xfrm>
            <a:off x="9081224" y="4407685"/>
            <a:ext cx="1905410" cy="576120"/>
          </a:xfrm>
          <a:prstGeom prst="rect">
            <a:avLst/>
          </a:prstGeom>
          <a:noFill/>
        </p:spPr>
        <p:txBody>
          <a:bodyPr wrap="square" rtlCol="0">
            <a:spAutoFit/>
          </a:bodyPr>
          <a:lstStyle/>
          <a:p>
            <a:pPr algn="ctr">
              <a:lnSpc>
                <a:spcPct val="150000"/>
              </a:lnSpc>
            </a:pPr>
            <a:r>
              <a:rPr lang="en-GB" sz="2400" dirty="0">
                <a:solidFill>
                  <a:srgbClr val="43A047"/>
                </a:solidFill>
                <a:latin typeface="Century Gothic" panose="020B0502020202020204" pitchFamily="34" charset="0"/>
              </a:rPr>
              <a:t>4</a:t>
            </a:r>
          </a:p>
        </p:txBody>
      </p:sp>
    </p:spTree>
    <p:extLst>
      <p:ext uri="{BB962C8B-B14F-4D97-AF65-F5344CB8AC3E}">
        <p14:creationId xmlns:p14="http://schemas.microsoft.com/office/powerpoint/2010/main" val="74678802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500"/>
                                        <p:tgtEl>
                                          <p:spTgt spid="4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6"/>
                                        </p:tgtEl>
                                        <p:attrNameLst>
                                          <p:attrName>style.visibility</p:attrName>
                                        </p:attrNameLst>
                                      </p:cBhvr>
                                      <p:to>
                                        <p:strVal val="visible"/>
                                      </p:to>
                                    </p:set>
                                    <p:animEffect transition="in" filter="fade">
                                      <p:cBhvr>
                                        <p:cTn id="10" dur="500"/>
                                        <p:tgtEl>
                                          <p:spTgt spid="4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7"/>
                                        </p:tgtEl>
                                        <p:attrNameLst>
                                          <p:attrName>style.visibility</p:attrName>
                                        </p:attrNameLst>
                                      </p:cBhvr>
                                      <p:to>
                                        <p:strVal val="visible"/>
                                      </p:to>
                                    </p:set>
                                    <p:animEffect transition="in" filter="fade">
                                      <p:cBhvr>
                                        <p:cTn id="13" dur="500"/>
                                        <p:tgtEl>
                                          <p:spTgt spid="47"/>
                                        </p:tgtEl>
                                      </p:cBhvr>
                                    </p:animEffect>
                                  </p:childTnLst>
                                </p:cTn>
                              </p:par>
                            </p:childTnLst>
                          </p:cTn>
                        </p:par>
                      </p:childTnLst>
                    </p:cTn>
                  </p:par>
                </p:childTnLst>
              </p:cTn>
              <p:nextCondLst>
                <p:cond evt="onClick" delay="0">
                  <p:tgtEl>
                    <p:spTgt spid="5"/>
                  </p:tgtEl>
                </p:cond>
              </p:nextCondLst>
            </p:seq>
          </p:childTnLst>
        </p:cTn>
      </p:par>
    </p:tnLst>
    <p:bldLst>
      <p:bldP spid="41" grpId="0"/>
      <p:bldP spid="46" grpId="0"/>
      <p:bldP spid="4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33A0ABB-9595-D54D-AD88-A5925CEF71AF}"/>
              </a:ext>
            </a:extLst>
          </p:cNvPr>
          <p:cNvSpPr>
            <a:spLocks noGrp="1"/>
          </p:cNvSpPr>
          <p:nvPr>
            <p:ph sz="quarter" idx="10"/>
          </p:nvPr>
        </p:nvSpPr>
        <p:spPr/>
        <p:txBody>
          <a:bodyPr/>
          <a:lstStyle/>
          <a:p>
            <a:r>
              <a:rPr lang="en-GB" dirty="0"/>
              <a:t>Your Turn</a:t>
            </a:r>
          </a:p>
        </p:txBody>
      </p:sp>
      <p:pic>
        <p:nvPicPr>
          <p:cNvPr id="5" name="Picture 4" descr="Graphical user interface, text&#10;&#10;Description automatically generated">
            <a:extLst>
              <a:ext uri="{FF2B5EF4-FFF2-40B4-BE49-F238E27FC236}">
                <a16:creationId xmlns:a16="http://schemas.microsoft.com/office/drawing/2014/main" id="{D0004DC9-1E0F-1C44-AFAB-5644356E065E}"/>
              </a:ext>
            </a:extLst>
          </p:cNvPr>
          <p:cNvPicPr>
            <a:picLocks noChangeAspect="1"/>
          </p:cNvPicPr>
          <p:nvPr/>
        </p:nvPicPr>
        <p:blipFill>
          <a:blip r:embed="rId3"/>
          <a:stretch>
            <a:fillRect/>
          </a:stretch>
        </p:blipFill>
        <p:spPr>
          <a:xfrm>
            <a:off x="263524" y="1077157"/>
            <a:ext cx="7848600" cy="184404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8540294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33A0ABB-9595-D54D-AD88-A5925CEF71AF}"/>
              </a:ext>
            </a:extLst>
          </p:cNvPr>
          <p:cNvSpPr>
            <a:spLocks noGrp="1"/>
          </p:cNvSpPr>
          <p:nvPr>
            <p:ph sz="quarter" idx="10"/>
          </p:nvPr>
        </p:nvSpPr>
        <p:spPr/>
        <p:txBody>
          <a:bodyPr/>
          <a:lstStyle/>
          <a:p>
            <a:r>
              <a:rPr lang="en-GB" dirty="0"/>
              <a:t>Follow Me</a:t>
            </a:r>
          </a:p>
        </p:txBody>
      </p:sp>
      <p:sp>
        <p:nvSpPr>
          <p:cNvPr id="3" name="Content Placeholder 2">
            <a:extLst>
              <a:ext uri="{FF2B5EF4-FFF2-40B4-BE49-F238E27FC236}">
                <a16:creationId xmlns:a16="http://schemas.microsoft.com/office/drawing/2014/main" id="{39AE2F5F-7234-D84E-9806-68FC1209B06F}"/>
              </a:ext>
            </a:extLst>
          </p:cNvPr>
          <p:cNvSpPr>
            <a:spLocks noGrp="1"/>
          </p:cNvSpPr>
          <p:nvPr>
            <p:ph sz="quarter" idx="11"/>
          </p:nvPr>
        </p:nvSpPr>
        <p:spPr>
          <a:xfrm>
            <a:off x="263046" y="1176339"/>
            <a:ext cx="11736887" cy="1165080"/>
          </a:xfrm>
        </p:spPr>
        <p:txBody>
          <a:bodyPr/>
          <a:lstStyle/>
          <a:p>
            <a:r>
              <a:rPr lang="en-GB" dirty="0"/>
              <a:t>The Mathling says he has partitioned 46 in the part-whole model. </a:t>
            </a:r>
          </a:p>
          <a:p>
            <a:r>
              <a:rPr lang="en-GB" b="1" dirty="0"/>
              <a:t>Do you agree? </a:t>
            </a:r>
          </a:p>
        </p:txBody>
      </p:sp>
      <p:sp>
        <p:nvSpPr>
          <p:cNvPr id="5" name="Rounded Rectangle 4">
            <a:extLst>
              <a:ext uri="{FF2B5EF4-FFF2-40B4-BE49-F238E27FC236}">
                <a16:creationId xmlns:a16="http://schemas.microsoft.com/office/drawing/2014/main" id="{BCC3F9C2-59B6-0341-B97C-81C2931D1D10}"/>
              </a:ext>
            </a:extLst>
          </p:cNvPr>
          <p:cNvSpPr/>
          <p:nvPr/>
        </p:nvSpPr>
        <p:spPr>
          <a:xfrm>
            <a:off x="10669706" y="6163001"/>
            <a:ext cx="1401206" cy="514598"/>
          </a:xfrm>
          <a:prstGeom prst="roundRect">
            <a:avLst/>
          </a:prstGeom>
          <a:solidFill>
            <a:srgbClr val="2196F3"/>
          </a:solidFill>
          <a:ln>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latin typeface="Century Gothic" panose="020B0502020202020204" pitchFamily="34" charset="0"/>
              </a:rPr>
              <a:t>Answers</a:t>
            </a:r>
          </a:p>
        </p:txBody>
      </p:sp>
      <p:sp>
        <p:nvSpPr>
          <p:cNvPr id="6" name="TextBox 5">
            <a:extLst>
              <a:ext uri="{FF2B5EF4-FFF2-40B4-BE49-F238E27FC236}">
                <a16:creationId xmlns:a16="http://schemas.microsoft.com/office/drawing/2014/main" id="{BC14F683-E71C-964E-AD7E-09BEA04EEE63}"/>
              </a:ext>
            </a:extLst>
          </p:cNvPr>
          <p:cNvSpPr txBox="1"/>
          <p:nvPr/>
        </p:nvSpPr>
        <p:spPr>
          <a:xfrm>
            <a:off x="192067" y="5989413"/>
            <a:ext cx="10212697" cy="455125"/>
          </a:xfrm>
          <a:prstGeom prst="rect">
            <a:avLst/>
          </a:prstGeom>
          <a:noFill/>
        </p:spPr>
        <p:txBody>
          <a:bodyPr wrap="square" rtlCol="0">
            <a:spAutoFit/>
          </a:bodyPr>
          <a:lstStyle/>
          <a:p>
            <a:pPr>
              <a:lnSpc>
                <a:spcPct val="150000"/>
              </a:lnSpc>
            </a:pPr>
            <a:r>
              <a:rPr lang="en-GB" dirty="0">
                <a:solidFill>
                  <a:srgbClr val="43A047"/>
                </a:solidFill>
                <a:latin typeface="Century Gothic" panose="020B0502020202020204" pitchFamily="34" charset="0"/>
              </a:rPr>
              <a:t>The Mathling is wrong. The 4 is worth 4 tens which can be written as 40, not 4.</a:t>
            </a:r>
          </a:p>
        </p:txBody>
      </p:sp>
      <p:pic>
        <p:nvPicPr>
          <p:cNvPr id="7" name="Google Shape;570;p36">
            <a:extLst>
              <a:ext uri="{FF2B5EF4-FFF2-40B4-BE49-F238E27FC236}">
                <a16:creationId xmlns:a16="http://schemas.microsoft.com/office/drawing/2014/main" id="{C746E284-1B30-984A-8031-EC2C47C5FBAB}"/>
              </a:ext>
            </a:extLst>
          </p:cNvPr>
          <p:cNvPicPr preferRelativeResize="0"/>
          <p:nvPr/>
        </p:nvPicPr>
        <p:blipFill>
          <a:blip r:embed="rId3">
            <a:alphaModFix/>
          </a:blip>
          <a:stretch>
            <a:fillRect/>
          </a:stretch>
        </p:blipFill>
        <p:spPr>
          <a:xfrm>
            <a:off x="10223872" y="1293689"/>
            <a:ext cx="1470530" cy="1503768"/>
          </a:xfrm>
          <a:prstGeom prst="rect">
            <a:avLst/>
          </a:prstGeom>
          <a:noFill/>
          <a:ln>
            <a:noFill/>
          </a:ln>
        </p:spPr>
      </p:pic>
      <p:grpSp>
        <p:nvGrpSpPr>
          <p:cNvPr id="8" name="Google Shape;176;p13">
            <a:extLst>
              <a:ext uri="{FF2B5EF4-FFF2-40B4-BE49-F238E27FC236}">
                <a16:creationId xmlns:a16="http://schemas.microsoft.com/office/drawing/2014/main" id="{E83548E7-C308-8144-B5E4-0C4A75A14454}"/>
              </a:ext>
            </a:extLst>
          </p:cNvPr>
          <p:cNvGrpSpPr/>
          <p:nvPr/>
        </p:nvGrpSpPr>
        <p:grpSpPr>
          <a:xfrm>
            <a:off x="4016742" y="2292820"/>
            <a:ext cx="3714284" cy="2223762"/>
            <a:chOff x="152400" y="630275"/>
            <a:chExt cx="2943225" cy="1762125"/>
          </a:xfrm>
        </p:grpSpPr>
        <p:pic>
          <p:nvPicPr>
            <p:cNvPr id="9" name="Google Shape;177;p13">
              <a:extLst>
                <a:ext uri="{FF2B5EF4-FFF2-40B4-BE49-F238E27FC236}">
                  <a16:creationId xmlns:a16="http://schemas.microsoft.com/office/drawing/2014/main" id="{1406426B-6FD2-904B-BC7C-D1D744FD7D67}"/>
                </a:ext>
              </a:extLst>
            </p:cNvPr>
            <p:cNvPicPr preferRelativeResize="0"/>
            <p:nvPr/>
          </p:nvPicPr>
          <p:blipFill>
            <a:blip r:embed="rId4">
              <a:alphaModFix/>
            </a:blip>
            <a:stretch>
              <a:fillRect/>
            </a:stretch>
          </p:blipFill>
          <p:spPr>
            <a:xfrm>
              <a:off x="152400" y="630275"/>
              <a:ext cx="2943225" cy="1762125"/>
            </a:xfrm>
            <a:prstGeom prst="rect">
              <a:avLst/>
            </a:prstGeom>
            <a:noFill/>
            <a:ln>
              <a:noFill/>
            </a:ln>
          </p:spPr>
        </p:pic>
        <p:sp>
          <p:nvSpPr>
            <p:cNvPr id="10" name="Google Shape;178;p13">
              <a:extLst>
                <a:ext uri="{FF2B5EF4-FFF2-40B4-BE49-F238E27FC236}">
                  <a16:creationId xmlns:a16="http://schemas.microsoft.com/office/drawing/2014/main" id="{48C281ED-B2B6-394E-8EC5-0C205B003360}"/>
                </a:ext>
              </a:extLst>
            </p:cNvPr>
            <p:cNvSpPr txBox="1"/>
            <p:nvPr/>
          </p:nvSpPr>
          <p:spPr>
            <a:xfrm>
              <a:off x="1296712" y="795547"/>
              <a:ext cx="654600" cy="41458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2200" dirty="0">
                  <a:latin typeface="Nunito Sans"/>
                  <a:ea typeface="Nunito Sans"/>
                  <a:cs typeface="Nunito Sans"/>
                  <a:sym typeface="Nunito Sans"/>
                </a:rPr>
                <a:t>46</a:t>
              </a:r>
              <a:endParaRPr sz="2200" dirty="0">
                <a:latin typeface="Nunito Sans"/>
                <a:ea typeface="Nunito Sans"/>
                <a:cs typeface="Nunito Sans"/>
                <a:sym typeface="Nunito Sans"/>
              </a:endParaRPr>
            </a:p>
          </p:txBody>
        </p:sp>
        <p:sp>
          <p:nvSpPr>
            <p:cNvPr id="11" name="Google Shape;179;p13">
              <a:extLst>
                <a:ext uri="{FF2B5EF4-FFF2-40B4-BE49-F238E27FC236}">
                  <a16:creationId xmlns:a16="http://schemas.microsoft.com/office/drawing/2014/main" id="{85835E4C-0E92-A14D-BF5D-C0431CF93D58}"/>
                </a:ext>
              </a:extLst>
            </p:cNvPr>
            <p:cNvSpPr txBox="1"/>
            <p:nvPr/>
          </p:nvSpPr>
          <p:spPr>
            <a:xfrm>
              <a:off x="469150" y="1870764"/>
              <a:ext cx="654600" cy="41458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2200" dirty="0">
                  <a:latin typeface="Nunito Sans"/>
                  <a:ea typeface="Nunito Sans"/>
                  <a:cs typeface="Nunito Sans"/>
                  <a:sym typeface="Nunito Sans"/>
                </a:rPr>
                <a:t>4</a:t>
              </a:r>
              <a:endParaRPr sz="2200" dirty="0">
                <a:latin typeface="Nunito Sans"/>
                <a:ea typeface="Nunito Sans"/>
                <a:cs typeface="Nunito Sans"/>
                <a:sym typeface="Nunito Sans"/>
              </a:endParaRPr>
            </a:p>
          </p:txBody>
        </p:sp>
        <p:sp>
          <p:nvSpPr>
            <p:cNvPr id="12" name="Google Shape;179;p13">
              <a:extLst>
                <a:ext uri="{FF2B5EF4-FFF2-40B4-BE49-F238E27FC236}">
                  <a16:creationId xmlns:a16="http://schemas.microsoft.com/office/drawing/2014/main" id="{4655B058-51FB-E84F-A671-D0624BE9D3D0}"/>
                </a:ext>
              </a:extLst>
            </p:cNvPr>
            <p:cNvSpPr txBox="1"/>
            <p:nvPr/>
          </p:nvSpPr>
          <p:spPr>
            <a:xfrm>
              <a:off x="2148989" y="1870763"/>
              <a:ext cx="654600" cy="41458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2200" dirty="0">
                  <a:latin typeface="Nunito Sans"/>
                  <a:ea typeface="Nunito Sans"/>
                  <a:cs typeface="Nunito Sans"/>
                  <a:sym typeface="Nunito Sans"/>
                </a:rPr>
                <a:t>6</a:t>
              </a:r>
              <a:endParaRPr sz="2200" dirty="0">
                <a:latin typeface="Nunito Sans"/>
                <a:ea typeface="Nunito Sans"/>
                <a:cs typeface="Nunito Sans"/>
                <a:sym typeface="Nunito Sans"/>
              </a:endParaRPr>
            </a:p>
          </p:txBody>
        </p:sp>
      </p:grpSp>
    </p:spTree>
    <p:extLst>
      <p:ext uri="{BB962C8B-B14F-4D97-AF65-F5344CB8AC3E}">
        <p14:creationId xmlns:p14="http://schemas.microsoft.com/office/powerpoint/2010/main" val="5361556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nextCondLst>
                <p:cond evt="onClick" delay="0">
                  <p:tgtEl>
                    <p:spTgt spid="5"/>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33A0ABB-9595-D54D-AD88-A5925CEF71AF}"/>
              </a:ext>
            </a:extLst>
          </p:cNvPr>
          <p:cNvSpPr>
            <a:spLocks noGrp="1"/>
          </p:cNvSpPr>
          <p:nvPr>
            <p:ph sz="quarter" idx="10"/>
          </p:nvPr>
        </p:nvSpPr>
        <p:spPr/>
        <p:txBody>
          <a:bodyPr/>
          <a:lstStyle/>
          <a:p>
            <a:r>
              <a:rPr lang="en-GB" dirty="0"/>
              <a:t>Your Turn</a:t>
            </a:r>
          </a:p>
        </p:txBody>
      </p:sp>
      <p:pic>
        <p:nvPicPr>
          <p:cNvPr id="15" name="Picture 14" descr="Diagram, bubble chart&#10;&#10;Description automatically generated">
            <a:extLst>
              <a:ext uri="{FF2B5EF4-FFF2-40B4-BE49-F238E27FC236}">
                <a16:creationId xmlns:a16="http://schemas.microsoft.com/office/drawing/2014/main" id="{3571A5D6-6BA3-BD48-A847-B00CBE12162B}"/>
              </a:ext>
            </a:extLst>
          </p:cNvPr>
          <p:cNvPicPr>
            <a:picLocks noChangeAspect="1"/>
          </p:cNvPicPr>
          <p:nvPr/>
        </p:nvPicPr>
        <p:blipFill>
          <a:blip r:embed="rId3"/>
          <a:stretch>
            <a:fillRect/>
          </a:stretch>
        </p:blipFill>
        <p:spPr>
          <a:xfrm>
            <a:off x="263524" y="1077157"/>
            <a:ext cx="7848600" cy="397764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5822665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33A0ABB-9595-D54D-AD88-A5925CEF71AF}"/>
              </a:ext>
            </a:extLst>
          </p:cNvPr>
          <p:cNvSpPr>
            <a:spLocks noGrp="1"/>
          </p:cNvSpPr>
          <p:nvPr>
            <p:ph sz="quarter" idx="10"/>
          </p:nvPr>
        </p:nvSpPr>
        <p:spPr/>
        <p:txBody>
          <a:bodyPr/>
          <a:lstStyle/>
          <a:p>
            <a:r>
              <a:rPr lang="en-GB" dirty="0"/>
              <a:t>Let’s Reflect</a:t>
            </a:r>
          </a:p>
        </p:txBody>
      </p:sp>
      <p:sp>
        <p:nvSpPr>
          <p:cNvPr id="3" name="Content Placeholder 2">
            <a:extLst>
              <a:ext uri="{FF2B5EF4-FFF2-40B4-BE49-F238E27FC236}">
                <a16:creationId xmlns:a16="http://schemas.microsoft.com/office/drawing/2014/main" id="{39AE2F5F-7234-D84E-9806-68FC1209B06F}"/>
              </a:ext>
            </a:extLst>
          </p:cNvPr>
          <p:cNvSpPr>
            <a:spLocks noGrp="1"/>
          </p:cNvSpPr>
          <p:nvPr>
            <p:ph sz="quarter" idx="11"/>
          </p:nvPr>
        </p:nvSpPr>
        <p:spPr>
          <a:xfrm>
            <a:off x="263046" y="1176339"/>
            <a:ext cx="11736887" cy="514598"/>
          </a:xfrm>
        </p:spPr>
        <p:txBody>
          <a:bodyPr/>
          <a:lstStyle/>
          <a:p>
            <a:r>
              <a:rPr lang="en-GB" dirty="0"/>
              <a:t>Explain </a:t>
            </a:r>
            <a:r>
              <a:rPr lang="en-GB" b="1" dirty="0"/>
              <a:t>how</a:t>
            </a:r>
            <a:r>
              <a:rPr lang="en-GB" dirty="0"/>
              <a:t> to partition 87 into tens and ones. </a:t>
            </a:r>
          </a:p>
        </p:txBody>
      </p:sp>
      <p:sp>
        <p:nvSpPr>
          <p:cNvPr id="5" name="Rounded Rectangle 4">
            <a:extLst>
              <a:ext uri="{FF2B5EF4-FFF2-40B4-BE49-F238E27FC236}">
                <a16:creationId xmlns:a16="http://schemas.microsoft.com/office/drawing/2014/main" id="{BCC3F9C2-59B6-0341-B97C-81C2931D1D10}"/>
              </a:ext>
            </a:extLst>
          </p:cNvPr>
          <p:cNvSpPr/>
          <p:nvPr/>
        </p:nvSpPr>
        <p:spPr>
          <a:xfrm>
            <a:off x="10669706" y="6163001"/>
            <a:ext cx="1401206" cy="514598"/>
          </a:xfrm>
          <a:prstGeom prst="roundRect">
            <a:avLst/>
          </a:prstGeom>
          <a:solidFill>
            <a:srgbClr val="2196F3"/>
          </a:solidFill>
          <a:ln>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latin typeface="Century Gothic" panose="020B0502020202020204" pitchFamily="34" charset="0"/>
              </a:rPr>
              <a:t>Answers</a:t>
            </a:r>
          </a:p>
        </p:txBody>
      </p:sp>
      <p:sp>
        <p:nvSpPr>
          <p:cNvPr id="6" name="TextBox 5">
            <a:extLst>
              <a:ext uri="{FF2B5EF4-FFF2-40B4-BE49-F238E27FC236}">
                <a16:creationId xmlns:a16="http://schemas.microsoft.com/office/drawing/2014/main" id="{1FF77BD0-815B-8640-9528-9954286DDFEB}"/>
              </a:ext>
            </a:extLst>
          </p:cNvPr>
          <p:cNvSpPr txBox="1"/>
          <p:nvPr/>
        </p:nvSpPr>
        <p:spPr>
          <a:xfrm>
            <a:off x="263046" y="3085626"/>
            <a:ext cx="10212697" cy="870688"/>
          </a:xfrm>
          <a:prstGeom prst="rect">
            <a:avLst/>
          </a:prstGeom>
          <a:noFill/>
        </p:spPr>
        <p:txBody>
          <a:bodyPr wrap="square" rtlCol="0">
            <a:spAutoFit/>
          </a:bodyPr>
          <a:lstStyle/>
          <a:p>
            <a:pPr>
              <a:lnSpc>
                <a:spcPct val="150000"/>
              </a:lnSpc>
            </a:pPr>
            <a:r>
              <a:rPr lang="en-GB" dirty="0">
                <a:solidFill>
                  <a:srgbClr val="43A047"/>
                </a:solidFill>
                <a:latin typeface="Century Gothic" panose="020B0502020202020204" pitchFamily="34" charset="0"/>
              </a:rPr>
              <a:t>87 can be partitioned into 8 tens and 7 one. </a:t>
            </a:r>
          </a:p>
          <a:p>
            <a:pPr>
              <a:lnSpc>
                <a:spcPct val="150000"/>
              </a:lnSpc>
            </a:pPr>
            <a:r>
              <a:rPr lang="en-GB" dirty="0">
                <a:solidFill>
                  <a:srgbClr val="43A047"/>
                </a:solidFill>
                <a:latin typeface="Century Gothic" panose="020B0502020202020204" pitchFamily="34" charset="0"/>
              </a:rPr>
              <a:t>This can be written as 80 and 7.</a:t>
            </a:r>
          </a:p>
        </p:txBody>
      </p:sp>
      <p:grpSp>
        <p:nvGrpSpPr>
          <p:cNvPr id="7" name="Google Shape;176;p13">
            <a:extLst>
              <a:ext uri="{FF2B5EF4-FFF2-40B4-BE49-F238E27FC236}">
                <a16:creationId xmlns:a16="http://schemas.microsoft.com/office/drawing/2014/main" id="{1D6BA0E1-5905-6648-9A1D-5D2111CDCF7E}"/>
              </a:ext>
            </a:extLst>
          </p:cNvPr>
          <p:cNvGrpSpPr/>
          <p:nvPr/>
        </p:nvGrpSpPr>
        <p:grpSpPr>
          <a:xfrm>
            <a:off x="4543214" y="2957838"/>
            <a:ext cx="3714284" cy="2223762"/>
            <a:chOff x="152400" y="630275"/>
            <a:chExt cx="2943225" cy="1762125"/>
          </a:xfrm>
        </p:grpSpPr>
        <p:pic>
          <p:nvPicPr>
            <p:cNvPr id="8" name="Google Shape;177;p13">
              <a:extLst>
                <a:ext uri="{FF2B5EF4-FFF2-40B4-BE49-F238E27FC236}">
                  <a16:creationId xmlns:a16="http://schemas.microsoft.com/office/drawing/2014/main" id="{748D38D0-B77D-694B-B7B6-0A575A3CE64C}"/>
                </a:ext>
              </a:extLst>
            </p:cNvPr>
            <p:cNvPicPr preferRelativeResize="0"/>
            <p:nvPr/>
          </p:nvPicPr>
          <p:blipFill>
            <a:blip r:embed="rId3">
              <a:alphaModFix/>
            </a:blip>
            <a:stretch>
              <a:fillRect/>
            </a:stretch>
          </p:blipFill>
          <p:spPr>
            <a:xfrm>
              <a:off x="152400" y="630275"/>
              <a:ext cx="2943225" cy="1762125"/>
            </a:xfrm>
            <a:prstGeom prst="rect">
              <a:avLst/>
            </a:prstGeom>
            <a:noFill/>
            <a:ln>
              <a:noFill/>
            </a:ln>
          </p:spPr>
        </p:pic>
        <p:sp>
          <p:nvSpPr>
            <p:cNvPr id="9" name="Google Shape;178;p13">
              <a:extLst>
                <a:ext uri="{FF2B5EF4-FFF2-40B4-BE49-F238E27FC236}">
                  <a16:creationId xmlns:a16="http://schemas.microsoft.com/office/drawing/2014/main" id="{DE5B9E3E-55DC-0545-8F69-0A4876B5A9B4}"/>
                </a:ext>
              </a:extLst>
            </p:cNvPr>
            <p:cNvSpPr txBox="1"/>
            <p:nvPr/>
          </p:nvSpPr>
          <p:spPr>
            <a:xfrm>
              <a:off x="1296712" y="795547"/>
              <a:ext cx="654600" cy="41458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2200" dirty="0">
                  <a:latin typeface="Nunito Sans"/>
                  <a:ea typeface="Nunito Sans"/>
                  <a:cs typeface="Nunito Sans"/>
                  <a:sym typeface="Nunito Sans"/>
                </a:rPr>
                <a:t>87</a:t>
              </a:r>
              <a:endParaRPr sz="2200" dirty="0">
                <a:latin typeface="Nunito Sans"/>
                <a:ea typeface="Nunito Sans"/>
                <a:cs typeface="Nunito Sans"/>
                <a:sym typeface="Nunito Sans"/>
              </a:endParaRPr>
            </a:p>
          </p:txBody>
        </p:sp>
      </p:grpSp>
    </p:spTree>
    <p:extLst>
      <p:ext uri="{BB962C8B-B14F-4D97-AF65-F5344CB8AC3E}">
        <p14:creationId xmlns:p14="http://schemas.microsoft.com/office/powerpoint/2010/main" val="231465872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nextCondLst>
                <p:cond evt="onClick" delay="0">
                  <p:tgtEl>
                    <p:spTgt spid="5"/>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77EEC1-B085-D449-BE76-00E35C90ABF0}"/>
              </a:ext>
            </a:extLst>
          </p:cNvPr>
          <p:cNvSpPr>
            <a:spLocks noGrp="1"/>
          </p:cNvSpPr>
          <p:nvPr>
            <p:ph type="title"/>
          </p:nvPr>
        </p:nvSpPr>
        <p:spPr/>
        <p:txBody>
          <a:bodyPr/>
          <a:lstStyle/>
          <a:p>
            <a:pPr>
              <a:lnSpc>
                <a:spcPct val="150000"/>
              </a:lnSpc>
            </a:pPr>
            <a:r>
              <a:rPr lang="en-GB" sz="2400" dirty="0">
                <a:latin typeface="Century Gothic" panose="020B0502020202020204" pitchFamily="34" charset="0"/>
              </a:rPr>
              <a:t>The following slides are based on:</a:t>
            </a:r>
            <a:br>
              <a:rPr lang="en-GB" sz="2400" dirty="0">
                <a:latin typeface="Century Gothic" panose="020B0502020202020204" pitchFamily="34" charset="0"/>
              </a:rPr>
            </a:br>
            <a:r>
              <a:rPr lang="en-GB" sz="2400" dirty="0">
                <a:latin typeface="Century Gothic" panose="020B0502020202020204" pitchFamily="34" charset="0"/>
              </a:rPr>
              <a:t>Tens and ones</a:t>
            </a:r>
            <a:endParaRPr lang="en-GB" sz="2400" b="1" dirty="0">
              <a:latin typeface="Century Gothic" panose="020B0502020202020204" pitchFamily="34" charset="0"/>
            </a:endParaRPr>
          </a:p>
        </p:txBody>
      </p:sp>
    </p:spTree>
    <p:extLst>
      <p:ext uri="{BB962C8B-B14F-4D97-AF65-F5344CB8AC3E}">
        <p14:creationId xmlns:p14="http://schemas.microsoft.com/office/powerpoint/2010/main" val="3269736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EAF755D-9ACF-C143-A323-0FC01C229A6B}"/>
              </a:ext>
            </a:extLst>
          </p:cNvPr>
          <p:cNvSpPr>
            <a:spLocks noGrp="1"/>
          </p:cNvSpPr>
          <p:nvPr>
            <p:ph sz="quarter" idx="11"/>
          </p:nvPr>
        </p:nvSpPr>
        <p:spPr>
          <a:xfrm>
            <a:off x="263046" y="700645"/>
            <a:ext cx="11736887" cy="455126"/>
          </a:xfrm>
        </p:spPr>
        <p:txBody>
          <a:bodyPr/>
          <a:lstStyle/>
          <a:p>
            <a:r>
              <a:rPr lang="en-GB" b="1" dirty="0"/>
              <a:t>Sort the images into tens and ones. </a:t>
            </a:r>
          </a:p>
        </p:txBody>
      </p:sp>
      <p:sp>
        <p:nvSpPr>
          <p:cNvPr id="4" name="Rounded Rectangle 3">
            <a:extLst>
              <a:ext uri="{FF2B5EF4-FFF2-40B4-BE49-F238E27FC236}">
                <a16:creationId xmlns:a16="http://schemas.microsoft.com/office/drawing/2014/main" id="{EA34C9F9-1B8A-F549-BD2E-B481B40A23DA}"/>
              </a:ext>
            </a:extLst>
          </p:cNvPr>
          <p:cNvSpPr/>
          <p:nvPr/>
        </p:nvSpPr>
        <p:spPr>
          <a:xfrm>
            <a:off x="10669706" y="6163001"/>
            <a:ext cx="1401206" cy="514598"/>
          </a:xfrm>
          <a:prstGeom prst="roundRect">
            <a:avLst/>
          </a:prstGeom>
          <a:solidFill>
            <a:srgbClr val="2196F3"/>
          </a:solidFill>
          <a:ln>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latin typeface="Century Gothic" panose="020B0502020202020204" pitchFamily="34" charset="0"/>
              </a:rPr>
              <a:t>Answers</a:t>
            </a:r>
          </a:p>
        </p:txBody>
      </p:sp>
      <p:pic>
        <p:nvPicPr>
          <p:cNvPr id="6" name="Google Shape;117;p10">
            <a:extLst>
              <a:ext uri="{FF2B5EF4-FFF2-40B4-BE49-F238E27FC236}">
                <a16:creationId xmlns:a16="http://schemas.microsoft.com/office/drawing/2014/main" id="{AE368285-25C1-8440-A220-92131EC573FD}"/>
              </a:ext>
            </a:extLst>
          </p:cNvPr>
          <p:cNvPicPr preferRelativeResize="0"/>
          <p:nvPr/>
        </p:nvPicPr>
        <p:blipFill>
          <a:blip r:embed="rId3">
            <a:alphaModFix/>
          </a:blip>
          <a:stretch>
            <a:fillRect/>
          </a:stretch>
        </p:blipFill>
        <p:spPr>
          <a:xfrm>
            <a:off x="4531518" y="1512715"/>
            <a:ext cx="1042988" cy="1050131"/>
          </a:xfrm>
          <a:prstGeom prst="rect">
            <a:avLst/>
          </a:prstGeom>
          <a:noFill/>
          <a:ln>
            <a:noFill/>
          </a:ln>
        </p:spPr>
      </p:pic>
      <p:pic>
        <p:nvPicPr>
          <p:cNvPr id="7" name="Google Shape;120;p10">
            <a:extLst>
              <a:ext uri="{FF2B5EF4-FFF2-40B4-BE49-F238E27FC236}">
                <a16:creationId xmlns:a16="http://schemas.microsoft.com/office/drawing/2014/main" id="{DA9B4A9E-30D0-8E48-A194-CD2BCB64831B}"/>
              </a:ext>
            </a:extLst>
          </p:cNvPr>
          <p:cNvPicPr preferRelativeResize="0"/>
          <p:nvPr/>
        </p:nvPicPr>
        <p:blipFill>
          <a:blip r:embed="rId4">
            <a:alphaModFix/>
          </a:blip>
          <a:stretch>
            <a:fillRect/>
          </a:stretch>
        </p:blipFill>
        <p:spPr>
          <a:xfrm>
            <a:off x="6317247" y="761677"/>
            <a:ext cx="1315931" cy="1282826"/>
          </a:xfrm>
          <a:prstGeom prst="rect">
            <a:avLst/>
          </a:prstGeom>
          <a:noFill/>
          <a:ln>
            <a:noFill/>
          </a:ln>
        </p:spPr>
      </p:pic>
      <p:pic>
        <p:nvPicPr>
          <p:cNvPr id="8" name="Google Shape;132;p10">
            <a:extLst>
              <a:ext uri="{FF2B5EF4-FFF2-40B4-BE49-F238E27FC236}">
                <a16:creationId xmlns:a16="http://schemas.microsoft.com/office/drawing/2014/main" id="{2567690E-BD32-0846-920E-0BD97A27B906}"/>
              </a:ext>
            </a:extLst>
          </p:cNvPr>
          <p:cNvPicPr preferRelativeResize="0"/>
          <p:nvPr/>
        </p:nvPicPr>
        <p:blipFill>
          <a:blip r:embed="rId5">
            <a:alphaModFix/>
          </a:blip>
          <a:stretch>
            <a:fillRect/>
          </a:stretch>
        </p:blipFill>
        <p:spPr>
          <a:xfrm>
            <a:off x="8567881" y="974800"/>
            <a:ext cx="715889" cy="1789724"/>
          </a:xfrm>
          <a:prstGeom prst="rect">
            <a:avLst/>
          </a:prstGeom>
          <a:noFill/>
          <a:ln>
            <a:noFill/>
          </a:ln>
        </p:spPr>
      </p:pic>
      <p:pic>
        <p:nvPicPr>
          <p:cNvPr id="9" name="Google Shape;133;p10">
            <a:extLst>
              <a:ext uri="{FF2B5EF4-FFF2-40B4-BE49-F238E27FC236}">
                <a16:creationId xmlns:a16="http://schemas.microsoft.com/office/drawing/2014/main" id="{CF642B9E-8D41-F840-88B2-FBC2CF90195B}"/>
              </a:ext>
            </a:extLst>
          </p:cNvPr>
          <p:cNvPicPr preferRelativeResize="0"/>
          <p:nvPr/>
        </p:nvPicPr>
        <p:blipFill>
          <a:blip r:embed="rId6">
            <a:alphaModFix/>
          </a:blip>
          <a:stretch>
            <a:fillRect/>
          </a:stretch>
        </p:blipFill>
        <p:spPr>
          <a:xfrm>
            <a:off x="645670" y="2695694"/>
            <a:ext cx="377830" cy="377831"/>
          </a:xfrm>
          <a:prstGeom prst="rect">
            <a:avLst/>
          </a:prstGeom>
          <a:noFill/>
          <a:ln>
            <a:noFill/>
          </a:ln>
        </p:spPr>
      </p:pic>
      <p:pic>
        <p:nvPicPr>
          <p:cNvPr id="10" name="Google Shape;87;p9">
            <a:extLst>
              <a:ext uri="{FF2B5EF4-FFF2-40B4-BE49-F238E27FC236}">
                <a16:creationId xmlns:a16="http://schemas.microsoft.com/office/drawing/2014/main" id="{1A4764BD-9530-0F4A-B69D-D827CE69BEFC}"/>
              </a:ext>
            </a:extLst>
          </p:cNvPr>
          <p:cNvPicPr preferRelativeResize="0"/>
          <p:nvPr/>
        </p:nvPicPr>
        <p:blipFill>
          <a:blip r:embed="rId7">
            <a:alphaModFix/>
          </a:blip>
          <a:stretch>
            <a:fillRect/>
          </a:stretch>
        </p:blipFill>
        <p:spPr>
          <a:xfrm>
            <a:off x="3383665" y="1281754"/>
            <a:ext cx="762749" cy="762749"/>
          </a:xfrm>
          <a:prstGeom prst="rect">
            <a:avLst/>
          </a:prstGeom>
          <a:noFill/>
          <a:ln>
            <a:noFill/>
          </a:ln>
        </p:spPr>
      </p:pic>
      <p:pic>
        <p:nvPicPr>
          <p:cNvPr id="11" name="Google Shape;89;p9">
            <a:extLst>
              <a:ext uri="{FF2B5EF4-FFF2-40B4-BE49-F238E27FC236}">
                <a16:creationId xmlns:a16="http://schemas.microsoft.com/office/drawing/2014/main" id="{76B501A2-31EE-1B41-84DC-5D922C15E093}"/>
              </a:ext>
            </a:extLst>
          </p:cNvPr>
          <p:cNvPicPr preferRelativeResize="0"/>
          <p:nvPr/>
        </p:nvPicPr>
        <p:blipFill>
          <a:blip r:embed="rId8">
            <a:alphaModFix/>
          </a:blip>
          <a:stretch>
            <a:fillRect/>
          </a:stretch>
        </p:blipFill>
        <p:spPr>
          <a:xfrm>
            <a:off x="5804043" y="2149962"/>
            <a:ext cx="811959" cy="762749"/>
          </a:xfrm>
          <a:prstGeom prst="rect">
            <a:avLst/>
          </a:prstGeom>
          <a:noFill/>
          <a:ln>
            <a:noFill/>
          </a:ln>
        </p:spPr>
      </p:pic>
      <p:pic>
        <p:nvPicPr>
          <p:cNvPr id="12" name="Google Shape;92;p9">
            <a:extLst>
              <a:ext uri="{FF2B5EF4-FFF2-40B4-BE49-F238E27FC236}">
                <a16:creationId xmlns:a16="http://schemas.microsoft.com/office/drawing/2014/main" id="{020937C6-F4AC-1946-A7B1-5D4B82A51A14}"/>
              </a:ext>
            </a:extLst>
          </p:cNvPr>
          <p:cNvPicPr preferRelativeResize="0"/>
          <p:nvPr/>
        </p:nvPicPr>
        <p:blipFill>
          <a:blip r:embed="rId9">
            <a:alphaModFix/>
          </a:blip>
          <a:stretch>
            <a:fillRect/>
          </a:stretch>
        </p:blipFill>
        <p:spPr>
          <a:xfrm>
            <a:off x="9763567" y="2247811"/>
            <a:ext cx="207169" cy="228600"/>
          </a:xfrm>
          <a:prstGeom prst="rect">
            <a:avLst/>
          </a:prstGeom>
          <a:noFill/>
          <a:ln>
            <a:noFill/>
          </a:ln>
        </p:spPr>
      </p:pic>
      <p:pic>
        <p:nvPicPr>
          <p:cNvPr id="13" name="Google Shape;93;p9">
            <a:extLst>
              <a:ext uri="{FF2B5EF4-FFF2-40B4-BE49-F238E27FC236}">
                <a16:creationId xmlns:a16="http://schemas.microsoft.com/office/drawing/2014/main" id="{F7885189-B030-F24D-8118-31FD572C839E}"/>
              </a:ext>
            </a:extLst>
          </p:cNvPr>
          <p:cNvPicPr preferRelativeResize="0"/>
          <p:nvPr/>
        </p:nvPicPr>
        <p:blipFill>
          <a:blip r:embed="rId10">
            <a:alphaModFix/>
          </a:blip>
          <a:stretch>
            <a:fillRect/>
          </a:stretch>
        </p:blipFill>
        <p:spPr>
          <a:xfrm>
            <a:off x="2828722" y="1725910"/>
            <a:ext cx="207169" cy="1221581"/>
          </a:xfrm>
          <a:prstGeom prst="rect">
            <a:avLst/>
          </a:prstGeom>
          <a:noFill/>
          <a:ln>
            <a:noFill/>
          </a:ln>
        </p:spPr>
      </p:pic>
      <p:pic>
        <p:nvPicPr>
          <p:cNvPr id="14" name="Google Shape;197;p14">
            <a:extLst>
              <a:ext uri="{FF2B5EF4-FFF2-40B4-BE49-F238E27FC236}">
                <a16:creationId xmlns:a16="http://schemas.microsoft.com/office/drawing/2014/main" id="{4987B7C1-4EBB-A94D-B8BB-8ADFABB63DC2}"/>
              </a:ext>
            </a:extLst>
          </p:cNvPr>
          <p:cNvPicPr preferRelativeResize="0"/>
          <p:nvPr/>
        </p:nvPicPr>
        <p:blipFill>
          <a:blip r:embed="rId11">
            <a:alphaModFix/>
          </a:blip>
          <a:stretch>
            <a:fillRect/>
          </a:stretch>
        </p:blipFill>
        <p:spPr>
          <a:xfrm>
            <a:off x="9719154" y="700645"/>
            <a:ext cx="2209800" cy="895350"/>
          </a:xfrm>
          <a:prstGeom prst="rect">
            <a:avLst/>
          </a:prstGeom>
          <a:noFill/>
          <a:ln>
            <a:noFill/>
          </a:ln>
        </p:spPr>
      </p:pic>
      <p:pic>
        <p:nvPicPr>
          <p:cNvPr id="15" name="Google Shape;206;p14">
            <a:extLst>
              <a:ext uri="{FF2B5EF4-FFF2-40B4-BE49-F238E27FC236}">
                <a16:creationId xmlns:a16="http://schemas.microsoft.com/office/drawing/2014/main" id="{9C00C225-4C88-EB44-A845-DCC698A3F7A3}"/>
              </a:ext>
            </a:extLst>
          </p:cNvPr>
          <p:cNvPicPr preferRelativeResize="0"/>
          <p:nvPr/>
        </p:nvPicPr>
        <p:blipFill>
          <a:blip r:embed="rId12">
            <a:alphaModFix/>
          </a:blip>
          <a:stretch>
            <a:fillRect/>
          </a:stretch>
        </p:blipFill>
        <p:spPr>
          <a:xfrm>
            <a:off x="263046" y="1281754"/>
            <a:ext cx="2209800" cy="895350"/>
          </a:xfrm>
          <a:prstGeom prst="rect">
            <a:avLst/>
          </a:prstGeom>
          <a:noFill/>
          <a:ln>
            <a:noFill/>
          </a:ln>
        </p:spPr>
      </p:pic>
      <p:sp>
        <p:nvSpPr>
          <p:cNvPr id="16" name="Rounded Rectangle 15">
            <a:extLst>
              <a:ext uri="{FF2B5EF4-FFF2-40B4-BE49-F238E27FC236}">
                <a16:creationId xmlns:a16="http://schemas.microsoft.com/office/drawing/2014/main" id="{A14F49BF-5E3B-CC47-8740-10AAB79D8F85}"/>
              </a:ext>
            </a:extLst>
          </p:cNvPr>
          <p:cNvSpPr/>
          <p:nvPr/>
        </p:nvSpPr>
        <p:spPr>
          <a:xfrm>
            <a:off x="648827" y="3416341"/>
            <a:ext cx="5261415" cy="2741015"/>
          </a:xfrm>
          <a:prstGeom prst="roundRect">
            <a:avLst/>
          </a:prstGeom>
          <a:noFill/>
          <a:ln w="38100">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dirty="0">
                <a:solidFill>
                  <a:srgbClr val="222222"/>
                </a:solidFill>
                <a:latin typeface="Century Gothic" panose="020B0502020202020204" pitchFamily="34" charset="0"/>
              </a:rPr>
              <a:t>Tens</a:t>
            </a:r>
          </a:p>
        </p:txBody>
      </p:sp>
      <p:sp>
        <p:nvSpPr>
          <p:cNvPr id="18" name="Rounded Rectangle 17">
            <a:extLst>
              <a:ext uri="{FF2B5EF4-FFF2-40B4-BE49-F238E27FC236}">
                <a16:creationId xmlns:a16="http://schemas.microsoft.com/office/drawing/2014/main" id="{E05A5CFB-5063-A449-9422-B09C145E587A}"/>
              </a:ext>
            </a:extLst>
          </p:cNvPr>
          <p:cNvSpPr/>
          <p:nvPr/>
        </p:nvSpPr>
        <p:spPr>
          <a:xfrm>
            <a:off x="6131489" y="3416340"/>
            <a:ext cx="5261415" cy="2741015"/>
          </a:xfrm>
          <a:prstGeom prst="roundRect">
            <a:avLst/>
          </a:prstGeom>
          <a:noFill/>
          <a:ln w="38100">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dirty="0">
                <a:solidFill>
                  <a:srgbClr val="222222"/>
                </a:solidFill>
                <a:latin typeface="Century Gothic" panose="020B0502020202020204" pitchFamily="34" charset="0"/>
              </a:rPr>
              <a:t>Ones</a:t>
            </a:r>
          </a:p>
        </p:txBody>
      </p:sp>
      <p:grpSp>
        <p:nvGrpSpPr>
          <p:cNvPr id="29" name="Group 28">
            <a:extLst>
              <a:ext uri="{FF2B5EF4-FFF2-40B4-BE49-F238E27FC236}">
                <a16:creationId xmlns:a16="http://schemas.microsoft.com/office/drawing/2014/main" id="{8C486AAE-9D19-9F48-A5D4-6D8917ABD011}"/>
              </a:ext>
            </a:extLst>
          </p:cNvPr>
          <p:cNvGrpSpPr/>
          <p:nvPr/>
        </p:nvGrpSpPr>
        <p:grpSpPr>
          <a:xfrm>
            <a:off x="858967" y="3685997"/>
            <a:ext cx="10448820" cy="2257657"/>
            <a:chOff x="858967" y="3685997"/>
            <a:chExt cx="10448820" cy="2257657"/>
          </a:xfrm>
        </p:grpSpPr>
        <p:pic>
          <p:nvPicPr>
            <p:cNvPr id="19" name="Google Shape;117;p10">
              <a:extLst>
                <a:ext uri="{FF2B5EF4-FFF2-40B4-BE49-F238E27FC236}">
                  <a16:creationId xmlns:a16="http://schemas.microsoft.com/office/drawing/2014/main" id="{0C5F8844-26EF-4B47-8D5C-2ACCDC713733}"/>
                </a:ext>
              </a:extLst>
            </p:cNvPr>
            <p:cNvPicPr preferRelativeResize="0"/>
            <p:nvPr/>
          </p:nvPicPr>
          <p:blipFill>
            <a:blip r:embed="rId3">
              <a:alphaModFix/>
            </a:blip>
            <a:stretch>
              <a:fillRect/>
            </a:stretch>
          </p:blipFill>
          <p:spPr>
            <a:xfrm>
              <a:off x="7172331" y="4786847"/>
              <a:ext cx="1042988" cy="1050131"/>
            </a:xfrm>
            <a:prstGeom prst="rect">
              <a:avLst/>
            </a:prstGeom>
            <a:noFill/>
            <a:ln>
              <a:noFill/>
            </a:ln>
          </p:spPr>
        </p:pic>
        <p:pic>
          <p:nvPicPr>
            <p:cNvPr id="20" name="Google Shape;120;p10">
              <a:extLst>
                <a:ext uri="{FF2B5EF4-FFF2-40B4-BE49-F238E27FC236}">
                  <a16:creationId xmlns:a16="http://schemas.microsoft.com/office/drawing/2014/main" id="{D84AD3F4-6890-A24B-9B7F-95B672D62E19}"/>
                </a:ext>
              </a:extLst>
            </p:cNvPr>
            <p:cNvPicPr preferRelativeResize="0"/>
            <p:nvPr/>
          </p:nvPicPr>
          <p:blipFill>
            <a:blip r:embed="rId4">
              <a:alphaModFix/>
            </a:blip>
            <a:stretch>
              <a:fillRect/>
            </a:stretch>
          </p:blipFill>
          <p:spPr>
            <a:xfrm>
              <a:off x="3855091" y="3685997"/>
              <a:ext cx="1315931" cy="1282826"/>
            </a:xfrm>
            <a:prstGeom prst="rect">
              <a:avLst/>
            </a:prstGeom>
            <a:noFill/>
            <a:ln>
              <a:noFill/>
            </a:ln>
          </p:spPr>
        </p:pic>
        <p:pic>
          <p:nvPicPr>
            <p:cNvPr id="21" name="Google Shape;132;p10">
              <a:extLst>
                <a:ext uri="{FF2B5EF4-FFF2-40B4-BE49-F238E27FC236}">
                  <a16:creationId xmlns:a16="http://schemas.microsoft.com/office/drawing/2014/main" id="{19BC71DA-49B4-0343-BE5B-C3C810866DB4}"/>
                </a:ext>
              </a:extLst>
            </p:cNvPr>
            <p:cNvPicPr preferRelativeResize="0"/>
            <p:nvPr/>
          </p:nvPicPr>
          <p:blipFill>
            <a:blip r:embed="rId5">
              <a:alphaModFix/>
            </a:blip>
            <a:stretch>
              <a:fillRect/>
            </a:stretch>
          </p:blipFill>
          <p:spPr>
            <a:xfrm>
              <a:off x="858967" y="3953542"/>
              <a:ext cx="715889" cy="1789724"/>
            </a:xfrm>
            <a:prstGeom prst="rect">
              <a:avLst/>
            </a:prstGeom>
            <a:noFill/>
            <a:ln>
              <a:noFill/>
            </a:ln>
          </p:spPr>
        </p:pic>
        <p:pic>
          <p:nvPicPr>
            <p:cNvPr id="22" name="Google Shape;133;p10">
              <a:extLst>
                <a:ext uri="{FF2B5EF4-FFF2-40B4-BE49-F238E27FC236}">
                  <a16:creationId xmlns:a16="http://schemas.microsoft.com/office/drawing/2014/main" id="{1C0B0D53-0CDE-4A48-A3D0-27F4FBAC8151}"/>
                </a:ext>
              </a:extLst>
            </p:cNvPr>
            <p:cNvPicPr preferRelativeResize="0"/>
            <p:nvPr/>
          </p:nvPicPr>
          <p:blipFill>
            <a:blip r:embed="rId6">
              <a:alphaModFix/>
            </a:blip>
            <a:stretch>
              <a:fillRect/>
            </a:stretch>
          </p:blipFill>
          <p:spPr>
            <a:xfrm>
              <a:off x="8586967" y="5267638"/>
              <a:ext cx="377830" cy="377831"/>
            </a:xfrm>
            <a:prstGeom prst="rect">
              <a:avLst/>
            </a:prstGeom>
            <a:noFill/>
            <a:ln>
              <a:noFill/>
            </a:ln>
          </p:spPr>
        </p:pic>
        <p:pic>
          <p:nvPicPr>
            <p:cNvPr id="23" name="Google Shape;87;p9">
              <a:extLst>
                <a:ext uri="{FF2B5EF4-FFF2-40B4-BE49-F238E27FC236}">
                  <a16:creationId xmlns:a16="http://schemas.microsoft.com/office/drawing/2014/main" id="{E80138CF-60A8-024B-BE23-198F08653381}"/>
                </a:ext>
              </a:extLst>
            </p:cNvPr>
            <p:cNvPicPr preferRelativeResize="0"/>
            <p:nvPr/>
          </p:nvPicPr>
          <p:blipFill>
            <a:blip r:embed="rId7">
              <a:alphaModFix/>
            </a:blip>
            <a:stretch>
              <a:fillRect/>
            </a:stretch>
          </p:blipFill>
          <p:spPr>
            <a:xfrm>
              <a:off x="6716806" y="4018452"/>
              <a:ext cx="762749" cy="762749"/>
            </a:xfrm>
            <a:prstGeom prst="rect">
              <a:avLst/>
            </a:prstGeom>
            <a:noFill/>
            <a:ln>
              <a:noFill/>
            </a:ln>
          </p:spPr>
        </p:pic>
        <p:pic>
          <p:nvPicPr>
            <p:cNvPr id="24" name="Google Shape;89;p9">
              <a:extLst>
                <a:ext uri="{FF2B5EF4-FFF2-40B4-BE49-F238E27FC236}">
                  <a16:creationId xmlns:a16="http://schemas.microsoft.com/office/drawing/2014/main" id="{426B76DC-1CA6-3A4E-BFFB-F16903908D66}"/>
                </a:ext>
              </a:extLst>
            </p:cNvPr>
            <p:cNvPicPr preferRelativeResize="0"/>
            <p:nvPr/>
          </p:nvPicPr>
          <p:blipFill>
            <a:blip r:embed="rId8">
              <a:alphaModFix/>
            </a:blip>
            <a:stretch>
              <a:fillRect/>
            </a:stretch>
          </p:blipFill>
          <p:spPr>
            <a:xfrm>
              <a:off x="4220462" y="5180905"/>
              <a:ext cx="811959" cy="762749"/>
            </a:xfrm>
            <a:prstGeom prst="rect">
              <a:avLst/>
            </a:prstGeom>
            <a:noFill/>
            <a:ln>
              <a:noFill/>
            </a:ln>
          </p:spPr>
        </p:pic>
        <p:pic>
          <p:nvPicPr>
            <p:cNvPr id="25" name="Google Shape;92;p9">
              <a:extLst>
                <a:ext uri="{FF2B5EF4-FFF2-40B4-BE49-F238E27FC236}">
                  <a16:creationId xmlns:a16="http://schemas.microsoft.com/office/drawing/2014/main" id="{36F98AFC-52E8-A74D-88AC-401C1E4FBF89}"/>
                </a:ext>
              </a:extLst>
            </p:cNvPr>
            <p:cNvPicPr preferRelativeResize="0"/>
            <p:nvPr/>
          </p:nvPicPr>
          <p:blipFill>
            <a:blip r:embed="rId9">
              <a:alphaModFix/>
            </a:blip>
            <a:stretch>
              <a:fillRect/>
            </a:stretch>
          </p:blipFill>
          <p:spPr>
            <a:xfrm>
              <a:off x="10099303" y="5628966"/>
              <a:ext cx="207169" cy="228600"/>
            </a:xfrm>
            <a:prstGeom prst="rect">
              <a:avLst/>
            </a:prstGeom>
            <a:noFill/>
            <a:ln>
              <a:noFill/>
            </a:ln>
          </p:spPr>
        </p:pic>
        <p:pic>
          <p:nvPicPr>
            <p:cNvPr id="26" name="Google Shape;93;p9">
              <a:extLst>
                <a:ext uri="{FF2B5EF4-FFF2-40B4-BE49-F238E27FC236}">
                  <a16:creationId xmlns:a16="http://schemas.microsoft.com/office/drawing/2014/main" id="{486CEA40-0592-1D45-92B9-6E28AE819803}"/>
                </a:ext>
              </a:extLst>
            </p:cNvPr>
            <p:cNvPicPr preferRelativeResize="0"/>
            <p:nvPr/>
          </p:nvPicPr>
          <p:blipFill>
            <a:blip r:embed="rId10">
              <a:alphaModFix/>
            </a:blip>
            <a:stretch>
              <a:fillRect/>
            </a:stretch>
          </p:blipFill>
          <p:spPr>
            <a:xfrm>
              <a:off x="5475660" y="4046057"/>
              <a:ext cx="207169" cy="1221581"/>
            </a:xfrm>
            <a:prstGeom prst="rect">
              <a:avLst/>
            </a:prstGeom>
            <a:noFill/>
            <a:ln>
              <a:noFill/>
            </a:ln>
          </p:spPr>
        </p:pic>
        <p:pic>
          <p:nvPicPr>
            <p:cNvPr id="27" name="Google Shape;197;p14">
              <a:extLst>
                <a:ext uri="{FF2B5EF4-FFF2-40B4-BE49-F238E27FC236}">
                  <a16:creationId xmlns:a16="http://schemas.microsoft.com/office/drawing/2014/main" id="{A1AE81CE-F8B0-7D48-811D-B70EE2BCA723}"/>
                </a:ext>
              </a:extLst>
            </p:cNvPr>
            <p:cNvPicPr preferRelativeResize="0"/>
            <p:nvPr/>
          </p:nvPicPr>
          <p:blipFill>
            <a:blip r:embed="rId11">
              <a:alphaModFix/>
            </a:blip>
            <a:stretch>
              <a:fillRect/>
            </a:stretch>
          </p:blipFill>
          <p:spPr>
            <a:xfrm>
              <a:off x="9097987" y="4179829"/>
              <a:ext cx="2209800" cy="895350"/>
            </a:xfrm>
            <a:prstGeom prst="rect">
              <a:avLst/>
            </a:prstGeom>
            <a:noFill/>
            <a:ln>
              <a:noFill/>
            </a:ln>
          </p:spPr>
        </p:pic>
        <p:pic>
          <p:nvPicPr>
            <p:cNvPr id="28" name="Google Shape;206;p14">
              <a:extLst>
                <a:ext uri="{FF2B5EF4-FFF2-40B4-BE49-F238E27FC236}">
                  <a16:creationId xmlns:a16="http://schemas.microsoft.com/office/drawing/2014/main" id="{00F69AD5-B85E-6242-BE75-EB2BA07B7B6D}"/>
                </a:ext>
              </a:extLst>
            </p:cNvPr>
            <p:cNvPicPr preferRelativeResize="0"/>
            <p:nvPr/>
          </p:nvPicPr>
          <p:blipFill>
            <a:blip r:embed="rId12">
              <a:alphaModFix/>
            </a:blip>
            <a:stretch>
              <a:fillRect/>
            </a:stretch>
          </p:blipFill>
          <p:spPr>
            <a:xfrm>
              <a:off x="1784995" y="4941628"/>
              <a:ext cx="2209800" cy="895350"/>
            </a:xfrm>
            <a:prstGeom prst="rect">
              <a:avLst/>
            </a:prstGeom>
            <a:noFill/>
            <a:ln>
              <a:noFill/>
            </a:ln>
          </p:spPr>
        </p:pic>
      </p:grpSp>
    </p:spTree>
    <p:extLst>
      <p:ext uri="{BB962C8B-B14F-4D97-AF65-F5344CB8AC3E}">
        <p14:creationId xmlns:p14="http://schemas.microsoft.com/office/powerpoint/2010/main" val="283455153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childTnLst>
                    </p:cTn>
                  </p:par>
                </p:childTnLst>
              </p:cTn>
              <p:nextCondLst>
                <p:cond evt="onClick" delay="0">
                  <p:tgtEl>
                    <p:spTgt spid="4"/>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EAF755D-9ACF-C143-A323-0FC01C229A6B}"/>
              </a:ext>
            </a:extLst>
          </p:cNvPr>
          <p:cNvSpPr>
            <a:spLocks noGrp="1"/>
          </p:cNvSpPr>
          <p:nvPr>
            <p:ph sz="quarter" idx="11"/>
          </p:nvPr>
        </p:nvSpPr>
        <p:spPr>
          <a:xfrm>
            <a:off x="263046" y="700644"/>
            <a:ext cx="11736887" cy="1820883"/>
          </a:xfrm>
        </p:spPr>
        <p:txBody>
          <a:bodyPr>
            <a:normAutofit/>
          </a:bodyPr>
          <a:lstStyle/>
          <a:p>
            <a:r>
              <a:rPr lang="en-GB" dirty="0"/>
              <a:t>Count out 25 straws. </a:t>
            </a:r>
          </a:p>
          <a:p>
            <a:r>
              <a:rPr lang="en-GB" b="1" dirty="0"/>
              <a:t>How many bundles of 10 have you made?</a:t>
            </a:r>
          </a:p>
          <a:p>
            <a:r>
              <a:rPr lang="en-GB" dirty="0"/>
              <a:t>Complete the part whole model.</a:t>
            </a:r>
          </a:p>
        </p:txBody>
      </p:sp>
      <p:sp>
        <p:nvSpPr>
          <p:cNvPr id="4" name="Rounded Rectangle 3">
            <a:extLst>
              <a:ext uri="{FF2B5EF4-FFF2-40B4-BE49-F238E27FC236}">
                <a16:creationId xmlns:a16="http://schemas.microsoft.com/office/drawing/2014/main" id="{C8D590E7-D9D4-EE40-B018-A495C0ABE5C1}"/>
              </a:ext>
            </a:extLst>
          </p:cNvPr>
          <p:cNvSpPr/>
          <p:nvPr/>
        </p:nvSpPr>
        <p:spPr>
          <a:xfrm>
            <a:off x="10669706" y="6163001"/>
            <a:ext cx="1401206" cy="514598"/>
          </a:xfrm>
          <a:prstGeom prst="roundRect">
            <a:avLst/>
          </a:prstGeom>
          <a:solidFill>
            <a:srgbClr val="2196F3"/>
          </a:solidFill>
          <a:ln>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latin typeface="Century Gothic" panose="020B0502020202020204" pitchFamily="34" charset="0"/>
              </a:rPr>
              <a:t>Answers</a:t>
            </a:r>
          </a:p>
        </p:txBody>
      </p:sp>
      <p:grpSp>
        <p:nvGrpSpPr>
          <p:cNvPr id="20" name="Group 19">
            <a:extLst>
              <a:ext uri="{FF2B5EF4-FFF2-40B4-BE49-F238E27FC236}">
                <a16:creationId xmlns:a16="http://schemas.microsoft.com/office/drawing/2014/main" id="{AB327A2A-EC22-9440-AE22-A9B0AEB8FE08}"/>
              </a:ext>
            </a:extLst>
          </p:cNvPr>
          <p:cNvGrpSpPr/>
          <p:nvPr/>
        </p:nvGrpSpPr>
        <p:grpSpPr>
          <a:xfrm>
            <a:off x="728060" y="2331231"/>
            <a:ext cx="6371371" cy="1282826"/>
            <a:chOff x="728060" y="2331231"/>
            <a:chExt cx="6371371" cy="1282826"/>
          </a:xfrm>
        </p:grpSpPr>
        <p:pic>
          <p:nvPicPr>
            <p:cNvPr id="7" name="Google Shape;117;p10">
              <a:extLst>
                <a:ext uri="{FF2B5EF4-FFF2-40B4-BE49-F238E27FC236}">
                  <a16:creationId xmlns:a16="http://schemas.microsoft.com/office/drawing/2014/main" id="{0CBCE46B-FD57-0E4D-851E-FF3C5FEA72F6}"/>
                </a:ext>
              </a:extLst>
            </p:cNvPr>
            <p:cNvPicPr preferRelativeResize="0"/>
            <p:nvPr/>
          </p:nvPicPr>
          <p:blipFill>
            <a:blip r:embed="rId3">
              <a:alphaModFix/>
            </a:blip>
            <a:stretch>
              <a:fillRect/>
            </a:stretch>
          </p:blipFill>
          <p:spPr>
            <a:xfrm>
              <a:off x="3465717" y="2521527"/>
              <a:ext cx="1042988" cy="1050131"/>
            </a:xfrm>
            <a:prstGeom prst="rect">
              <a:avLst/>
            </a:prstGeom>
            <a:noFill/>
            <a:ln>
              <a:noFill/>
            </a:ln>
          </p:spPr>
        </p:pic>
        <p:pic>
          <p:nvPicPr>
            <p:cNvPr id="8" name="Google Shape;120;p10">
              <a:extLst>
                <a:ext uri="{FF2B5EF4-FFF2-40B4-BE49-F238E27FC236}">
                  <a16:creationId xmlns:a16="http://schemas.microsoft.com/office/drawing/2014/main" id="{0D02A1E0-5910-6E47-A492-C6491D7BC3CB}"/>
                </a:ext>
              </a:extLst>
            </p:cNvPr>
            <p:cNvPicPr preferRelativeResize="0"/>
            <p:nvPr/>
          </p:nvPicPr>
          <p:blipFill>
            <a:blip r:embed="rId4">
              <a:alphaModFix/>
            </a:blip>
            <a:stretch>
              <a:fillRect/>
            </a:stretch>
          </p:blipFill>
          <p:spPr>
            <a:xfrm>
              <a:off x="728060" y="2331231"/>
              <a:ext cx="1315931" cy="1282826"/>
            </a:xfrm>
            <a:prstGeom prst="rect">
              <a:avLst/>
            </a:prstGeom>
            <a:noFill/>
            <a:ln>
              <a:noFill/>
            </a:ln>
          </p:spPr>
        </p:pic>
        <p:pic>
          <p:nvPicPr>
            <p:cNvPr id="9" name="Google Shape;120;p10">
              <a:extLst>
                <a:ext uri="{FF2B5EF4-FFF2-40B4-BE49-F238E27FC236}">
                  <a16:creationId xmlns:a16="http://schemas.microsoft.com/office/drawing/2014/main" id="{73B21BD2-E9EF-7A45-BA57-3030B1B3CE1F}"/>
                </a:ext>
              </a:extLst>
            </p:cNvPr>
            <p:cNvPicPr preferRelativeResize="0"/>
            <p:nvPr/>
          </p:nvPicPr>
          <p:blipFill>
            <a:blip r:embed="rId4">
              <a:alphaModFix/>
            </a:blip>
            <a:stretch>
              <a:fillRect/>
            </a:stretch>
          </p:blipFill>
          <p:spPr>
            <a:xfrm>
              <a:off x="2043991" y="2331231"/>
              <a:ext cx="1315931" cy="1282826"/>
            </a:xfrm>
            <a:prstGeom prst="rect">
              <a:avLst/>
            </a:prstGeom>
            <a:noFill/>
            <a:ln>
              <a:noFill/>
            </a:ln>
          </p:spPr>
        </p:pic>
        <p:pic>
          <p:nvPicPr>
            <p:cNvPr id="11" name="Google Shape;117;p10">
              <a:extLst>
                <a:ext uri="{FF2B5EF4-FFF2-40B4-BE49-F238E27FC236}">
                  <a16:creationId xmlns:a16="http://schemas.microsoft.com/office/drawing/2014/main" id="{0A6FE0E9-7EBC-8343-A863-D1F8479056B4}"/>
                </a:ext>
              </a:extLst>
            </p:cNvPr>
            <p:cNvPicPr preferRelativeResize="0"/>
            <p:nvPr/>
          </p:nvPicPr>
          <p:blipFill>
            <a:blip r:embed="rId3">
              <a:alphaModFix/>
            </a:blip>
            <a:stretch>
              <a:fillRect/>
            </a:stretch>
          </p:blipFill>
          <p:spPr>
            <a:xfrm>
              <a:off x="4093006" y="2521527"/>
              <a:ext cx="1042988" cy="1050131"/>
            </a:xfrm>
            <a:prstGeom prst="rect">
              <a:avLst/>
            </a:prstGeom>
            <a:noFill/>
            <a:ln>
              <a:noFill/>
            </a:ln>
          </p:spPr>
        </p:pic>
        <p:pic>
          <p:nvPicPr>
            <p:cNvPr id="12" name="Google Shape;117;p10">
              <a:extLst>
                <a:ext uri="{FF2B5EF4-FFF2-40B4-BE49-F238E27FC236}">
                  <a16:creationId xmlns:a16="http://schemas.microsoft.com/office/drawing/2014/main" id="{7F6D03E7-77E1-5545-872D-FE50B033A4C3}"/>
                </a:ext>
              </a:extLst>
            </p:cNvPr>
            <p:cNvPicPr preferRelativeResize="0"/>
            <p:nvPr/>
          </p:nvPicPr>
          <p:blipFill>
            <a:blip r:embed="rId3">
              <a:alphaModFix/>
            </a:blip>
            <a:stretch>
              <a:fillRect/>
            </a:stretch>
          </p:blipFill>
          <p:spPr>
            <a:xfrm>
              <a:off x="4799514" y="2521527"/>
              <a:ext cx="1042988" cy="1050131"/>
            </a:xfrm>
            <a:prstGeom prst="rect">
              <a:avLst/>
            </a:prstGeom>
            <a:noFill/>
            <a:ln>
              <a:noFill/>
            </a:ln>
          </p:spPr>
        </p:pic>
        <p:pic>
          <p:nvPicPr>
            <p:cNvPr id="13" name="Google Shape;117;p10">
              <a:extLst>
                <a:ext uri="{FF2B5EF4-FFF2-40B4-BE49-F238E27FC236}">
                  <a16:creationId xmlns:a16="http://schemas.microsoft.com/office/drawing/2014/main" id="{10339726-F9E0-A947-B770-3A482720F340}"/>
                </a:ext>
              </a:extLst>
            </p:cNvPr>
            <p:cNvPicPr preferRelativeResize="0"/>
            <p:nvPr/>
          </p:nvPicPr>
          <p:blipFill>
            <a:blip r:embed="rId3">
              <a:alphaModFix/>
            </a:blip>
            <a:stretch>
              <a:fillRect/>
            </a:stretch>
          </p:blipFill>
          <p:spPr>
            <a:xfrm>
              <a:off x="5426803" y="2521527"/>
              <a:ext cx="1042988" cy="1050131"/>
            </a:xfrm>
            <a:prstGeom prst="rect">
              <a:avLst/>
            </a:prstGeom>
            <a:noFill/>
            <a:ln>
              <a:noFill/>
            </a:ln>
          </p:spPr>
        </p:pic>
        <p:pic>
          <p:nvPicPr>
            <p:cNvPr id="14" name="Google Shape;117;p10">
              <a:extLst>
                <a:ext uri="{FF2B5EF4-FFF2-40B4-BE49-F238E27FC236}">
                  <a16:creationId xmlns:a16="http://schemas.microsoft.com/office/drawing/2014/main" id="{0D884C97-E82C-3940-9AEF-D31C6213BE0E}"/>
                </a:ext>
              </a:extLst>
            </p:cNvPr>
            <p:cNvPicPr preferRelativeResize="0"/>
            <p:nvPr/>
          </p:nvPicPr>
          <p:blipFill>
            <a:blip r:embed="rId3">
              <a:alphaModFix/>
            </a:blip>
            <a:stretch>
              <a:fillRect/>
            </a:stretch>
          </p:blipFill>
          <p:spPr>
            <a:xfrm>
              <a:off x="6056443" y="2521526"/>
              <a:ext cx="1042988" cy="1050131"/>
            </a:xfrm>
            <a:prstGeom prst="rect">
              <a:avLst/>
            </a:prstGeom>
            <a:noFill/>
            <a:ln>
              <a:noFill/>
            </a:ln>
          </p:spPr>
        </p:pic>
      </p:grpSp>
      <p:grpSp>
        <p:nvGrpSpPr>
          <p:cNvPr id="15" name="Google Shape;176;p13">
            <a:extLst>
              <a:ext uri="{FF2B5EF4-FFF2-40B4-BE49-F238E27FC236}">
                <a16:creationId xmlns:a16="http://schemas.microsoft.com/office/drawing/2014/main" id="{AAFA2B3F-9460-2A47-81AB-C6F7A149CF2D}"/>
              </a:ext>
            </a:extLst>
          </p:cNvPr>
          <p:cNvGrpSpPr/>
          <p:nvPr/>
        </p:nvGrpSpPr>
        <p:grpSpPr>
          <a:xfrm>
            <a:off x="7832515" y="1444892"/>
            <a:ext cx="3714284" cy="2223762"/>
            <a:chOff x="152400" y="630275"/>
            <a:chExt cx="2943225" cy="1762125"/>
          </a:xfrm>
        </p:grpSpPr>
        <p:pic>
          <p:nvPicPr>
            <p:cNvPr id="16" name="Google Shape;177;p13">
              <a:extLst>
                <a:ext uri="{FF2B5EF4-FFF2-40B4-BE49-F238E27FC236}">
                  <a16:creationId xmlns:a16="http://schemas.microsoft.com/office/drawing/2014/main" id="{579E2AE8-A0BA-2946-BD2E-60B4936A1C24}"/>
                </a:ext>
              </a:extLst>
            </p:cNvPr>
            <p:cNvPicPr preferRelativeResize="0"/>
            <p:nvPr/>
          </p:nvPicPr>
          <p:blipFill>
            <a:blip r:embed="rId5">
              <a:alphaModFix/>
            </a:blip>
            <a:stretch>
              <a:fillRect/>
            </a:stretch>
          </p:blipFill>
          <p:spPr>
            <a:xfrm>
              <a:off x="152400" y="630275"/>
              <a:ext cx="2943225" cy="1762125"/>
            </a:xfrm>
            <a:prstGeom prst="rect">
              <a:avLst/>
            </a:prstGeom>
            <a:noFill/>
            <a:ln>
              <a:noFill/>
            </a:ln>
          </p:spPr>
        </p:pic>
        <p:sp>
          <p:nvSpPr>
            <p:cNvPr id="17" name="Google Shape;178;p13">
              <a:extLst>
                <a:ext uri="{FF2B5EF4-FFF2-40B4-BE49-F238E27FC236}">
                  <a16:creationId xmlns:a16="http://schemas.microsoft.com/office/drawing/2014/main" id="{5B6267DA-BD2D-9449-A501-8124BF911FEF}"/>
                </a:ext>
              </a:extLst>
            </p:cNvPr>
            <p:cNvSpPr txBox="1"/>
            <p:nvPr/>
          </p:nvSpPr>
          <p:spPr>
            <a:xfrm>
              <a:off x="1296712" y="795547"/>
              <a:ext cx="654600" cy="41458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2200" dirty="0">
                  <a:latin typeface="Nunito Sans"/>
                  <a:ea typeface="Nunito Sans"/>
                  <a:cs typeface="Nunito Sans"/>
                  <a:sym typeface="Nunito Sans"/>
                </a:rPr>
                <a:t>25</a:t>
              </a:r>
              <a:endParaRPr sz="2200" dirty="0">
                <a:latin typeface="Nunito Sans"/>
                <a:ea typeface="Nunito Sans"/>
                <a:cs typeface="Nunito Sans"/>
                <a:sym typeface="Nunito Sans"/>
              </a:endParaRPr>
            </a:p>
          </p:txBody>
        </p:sp>
      </p:grpSp>
      <p:sp>
        <p:nvSpPr>
          <p:cNvPr id="21" name="TextBox 20">
            <a:extLst>
              <a:ext uri="{FF2B5EF4-FFF2-40B4-BE49-F238E27FC236}">
                <a16:creationId xmlns:a16="http://schemas.microsoft.com/office/drawing/2014/main" id="{0D36C4F6-3954-3144-BD60-5680185B1068}"/>
              </a:ext>
            </a:extLst>
          </p:cNvPr>
          <p:cNvSpPr txBox="1"/>
          <p:nvPr/>
        </p:nvSpPr>
        <p:spPr>
          <a:xfrm>
            <a:off x="8103875" y="2852880"/>
            <a:ext cx="985569" cy="576120"/>
          </a:xfrm>
          <a:prstGeom prst="rect">
            <a:avLst/>
          </a:prstGeom>
          <a:noFill/>
        </p:spPr>
        <p:txBody>
          <a:bodyPr wrap="square" rtlCol="0">
            <a:spAutoFit/>
          </a:bodyPr>
          <a:lstStyle/>
          <a:p>
            <a:pPr algn="ctr">
              <a:lnSpc>
                <a:spcPct val="150000"/>
              </a:lnSpc>
            </a:pPr>
            <a:r>
              <a:rPr lang="en-GB" sz="2400" dirty="0">
                <a:solidFill>
                  <a:srgbClr val="43A047"/>
                </a:solidFill>
                <a:latin typeface="Century Gothic" panose="020B0502020202020204" pitchFamily="34" charset="0"/>
              </a:rPr>
              <a:t>20</a:t>
            </a:r>
          </a:p>
        </p:txBody>
      </p:sp>
      <p:sp>
        <p:nvSpPr>
          <p:cNvPr id="22" name="TextBox 21">
            <a:extLst>
              <a:ext uri="{FF2B5EF4-FFF2-40B4-BE49-F238E27FC236}">
                <a16:creationId xmlns:a16="http://schemas.microsoft.com/office/drawing/2014/main" id="{7A7B52CD-FD3E-B842-8BA7-4FFEE831B1D1}"/>
              </a:ext>
            </a:extLst>
          </p:cNvPr>
          <p:cNvSpPr txBox="1"/>
          <p:nvPr/>
        </p:nvSpPr>
        <p:spPr>
          <a:xfrm>
            <a:off x="10295013" y="2852880"/>
            <a:ext cx="985569" cy="576120"/>
          </a:xfrm>
          <a:prstGeom prst="rect">
            <a:avLst/>
          </a:prstGeom>
          <a:noFill/>
        </p:spPr>
        <p:txBody>
          <a:bodyPr wrap="square" rtlCol="0">
            <a:spAutoFit/>
          </a:bodyPr>
          <a:lstStyle/>
          <a:p>
            <a:pPr algn="ctr">
              <a:lnSpc>
                <a:spcPct val="150000"/>
              </a:lnSpc>
            </a:pPr>
            <a:r>
              <a:rPr lang="en-GB" sz="2400" dirty="0">
                <a:solidFill>
                  <a:srgbClr val="43A047"/>
                </a:solidFill>
                <a:latin typeface="Century Gothic" panose="020B0502020202020204" pitchFamily="34" charset="0"/>
              </a:rPr>
              <a:t>5</a:t>
            </a:r>
          </a:p>
        </p:txBody>
      </p:sp>
      <p:sp>
        <p:nvSpPr>
          <p:cNvPr id="23" name="Content Placeholder 2">
            <a:extLst>
              <a:ext uri="{FF2B5EF4-FFF2-40B4-BE49-F238E27FC236}">
                <a16:creationId xmlns:a16="http://schemas.microsoft.com/office/drawing/2014/main" id="{B01CB1AD-EAD1-CF45-8A29-063F7EE01B78}"/>
              </a:ext>
            </a:extLst>
          </p:cNvPr>
          <p:cNvSpPr txBox="1">
            <a:spLocks/>
          </p:cNvSpPr>
          <p:nvPr/>
        </p:nvSpPr>
        <p:spPr>
          <a:xfrm>
            <a:off x="263046" y="4388799"/>
            <a:ext cx="11736887" cy="1820883"/>
          </a:xfrm>
          <a:prstGeom prst="rect">
            <a:avLst/>
          </a:prstGeom>
        </p:spPr>
        <p:txBody>
          <a:bodyPr vert="horz" lIns="91440" tIns="45720" rIns="91440" bIns="45720" rtlCol="0">
            <a:normAutofit/>
          </a:bodyPr>
          <a:lstStyle>
            <a:lvl1pPr marL="0" indent="0" algn="l" defTabSz="914400" rtl="0" eaLnBrk="1" latinLnBrk="0" hangingPunct="1">
              <a:lnSpc>
                <a:spcPct val="150000"/>
              </a:lnSpc>
              <a:spcBef>
                <a:spcPts val="1000"/>
              </a:spcBef>
              <a:buFont typeface="Arial" panose="020B0604020202020204" pitchFamily="34" charset="0"/>
              <a:buNone/>
              <a:defRPr sz="1800" kern="1200">
                <a:solidFill>
                  <a:srgbClr val="222222"/>
                </a:solidFill>
                <a:latin typeface="Century Gothic" panose="020B0502020202020204" pitchFamily="34" charset="0"/>
                <a:ea typeface="+mn-ea"/>
                <a:cs typeface="+mn-cs"/>
              </a:defRPr>
            </a:lvl1pPr>
            <a:lvl2pPr marL="685800" indent="-228600" algn="l" defTabSz="914400" rtl="0" eaLnBrk="1" latinLnBrk="0" hangingPunct="1">
              <a:lnSpc>
                <a:spcPct val="150000"/>
              </a:lnSpc>
              <a:spcBef>
                <a:spcPts val="500"/>
              </a:spcBef>
              <a:buFont typeface="Arial" panose="020B0604020202020204" pitchFamily="34" charset="0"/>
              <a:buChar char="•"/>
              <a:defRPr sz="1600" kern="1200">
                <a:solidFill>
                  <a:srgbClr val="222222"/>
                </a:solidFill>
                <a:latin typeface="Century Gothic" panose="020B0502020202020204" pitchFamily="34" charset="0"/>
                <a:ea typeface="+mn-ea"/>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1400" kern="1200">
                <a:solidFill>
                  <a:srgbClr val="222222"/>
                </a:solidFill>
                <a:latin typeface="Century Gothic" panose="020B0502020202020204" pitchFamily="34" charset="0"/>
                <a:ea typeface="+mn-ea"/>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200" kern="1200">
                <a:solidFill>
                  <a:srgbClr val="222222"/>
                </a:solidFill>
                <a:latin typeface="Century Gothic" panose="020B0502020202020204" pitchFamily="34" charset="0"/>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200" kern="1200">
                <a:solidFill>
                  <a:srgbClr val="222222"/>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b="1" dirty="0"/>
              <a:t>Complete these sentences.</a:t>
            </a:r>
          </a:p>
          <a:p>
            <a:r>
              <a:rPr lang="en-GB" dirty="0"/>
              <a:t>There are _____ tens and _____ ones</a:t>
            </a:r>
          </a:p>
          <a:p>
            <a:r>
              <a:rPr lang="en-GB" dirty="0"/>
              <a:t>_____ tens + _____ ones = 25</a:t>
            </a:r>
          </a:p>
        </p:txBody>
      </p:sp>
      <p:grpSp>
        <p:nvGrpSpPr>
          <p:cNvPr id="28" name="Group 27">
            <a:extLst>
              <a:ext uri="{FF2B5EF4-FFF2-40B4-BE49-F238E27FC236}">
                <a16:creationId xmlns:a16="http://schemas.microsoft.com/office/drawing/2014/main" id="{2EF7F349-9D0B-0549-8B85-9739AA4325E0}"/>
              </a:ext>
            </a:extLst>
          </p:cNvPr>
          <p:cNvGrpSpPr/>
          <p:nvPr/>
        </p:nvGrpSpPr>
        <p:grpSpPr>
          <a:xfrm>
            <a:off x="345175" y="4734159"/>
            <a:ext cx="3401318" cy="1104448"/>
            <a:chOff x="345175" y="4734159"/>
            <a:chExt cx="3401318" cy="1104448"/>
          </a:xfrm>
        </p:grpSpPr>
        <p:sp>
          <p:nvSpPr>
            <p:cNvPr id="24" name="TextBox 23">
              <a:extLst>
                <a:ext uri="{FF2B5EF4-FFF2-40B4-BE49-F238E27FC236}">
                  <a16:creationId xmlns:a16="http://schemas.microsoft.com/office/drawing/2014/main" id="{D4049293-7F5B-604C-831C-5F1F435A6C8D}"/>
                </a:ext>
              </a:extLst>
            </p:cNvPr>
            <p:cNvSpPr txBox="1"/>
            <p:nvPr/>
          </p:nvSpPr>
          <p:spPr>
            <a:xfrm>
              <a:off x="1427018" y="4734159"/>
              <a:ext cx="616973" cy="576120"/>
            </a:xfrm>
            <a:prstGeom prst="rect">
              <a:avLst/>
            </a:prstGeom>
            <a:noFill/>
          </p:spPr>
          <p:txBody>
            <a:bodyPr wrap="square" rtlCol="0">
              <a:spAutoFit/>
            </a:bodyPr>
            <a:lstStyle/>
            <a:p>
              <a:pPr algn="ctr">
                <a:lnSpc>
                  <a:spcPct val="150000"/>
                </a:lnSpc>
              </a:pPr>
              <a:r>
                <a:rPr lang="en-GB" sz="2400" dirty="0">
                  <a:solidFill>
                    <a:srgbClr val="43A047"/>
                  </a:solidFill>
                  <a:latin typeface="Century Gothic" panose="020B0502020202020204" pitchFamily="34" charset="0"/>
                </a:rPr>
                <a:t>2</a:t>
              </a:r>
            </a:p>
          </p:txBody>
        </p:sp>
        <p:sp>
          <p:nvSpPr>
            <p:cNvPr id="25" name="TextBox 24">
              <a:extLst>
                <a:ext uri="{FF2B5EF4-FFF2-40B4-BE49-F238E27FC236}">
                  <a16:creationId xmlns:a16="http://schemas.microsoft.com/office/drawing/2014/main" id="{6426339A-643A-ED4C-AADA-38BA59B708AE}"/>
                </a:ext>
              </a:extLst>
            </p:cNvPr>
            <p:cNvSpPr txBox="1"/>
            <p:nvPr/>
          </p:nvSpPr>
          <p:spPr>
            <a:xfrm>
              <a:off x="3129520" y="4734159"/>
              <a:ext cx="616973" cy="576120"/>
            </a:xfrm>
            <a:prstGeom prst="rect">
              <a:avLst/>
            </a:prstGeom>
            <a:noFill/>
          </p:spPr>
          <p:txBody>
            <a:bodyPr wrap="square" rtlCol="0">
              <a:spAutoFit/>
            </a:bodyPr>
            <a:lstStyle/>
            <a:p>
              <a:pPr algn="ctr">
                <a:lnSpc>
                  <a:spcPct val="150000"/>
                </a:lnSpc>
              </a:pPr>
              <a:r>
                <a:rPr lang="en-GB" sz="2400" dirty="0">
                  <a:solidFill>
                    <a:srgbClr val="43A047"/>
                  </a:solidFill>
                  <a:latin typeface="Century Gothic" panose="020B0502020202020204" pitchFamily="34" charset="0"/>
                </a:rPr>
                <a:t>5</a:t>
              </a:r>
            </a:p>
          </p:txBody>
        </p:sp>
        <p:sp>
          <p:nvSpPr>
            <p:cNvPr id="26" name="TextBox 25">
              <a:extLst>
                <a:ext uri="{FF2B5EF4-FFF2-40B4-BE49-F238E27FC236}">
                  <a16:creationId xmlns:a16="http://schemas.microsoft.com/office/drawing/2014/main" id="{BCA65B17-1A68-8446-AC07-3A04B0B4313A}"/>
                </a:ext>
              </a:extLst>
            </p:cNvPr>
            <p:cNvSpPr txBox="1"/>
            <p:nvPr/>
          </p:nvSpPr>
          <p:spPr>
            <a:xfrm>
              <a:off x="345175" y="5262487"/>
              <a:ext cx="616973" cy="576120"/>
            </a:xfrm>
            <a:prstGeom prst="rect">
              <a:avLst/>
            </a:prstGeom>
            <a:noFill/>
          </p:spPr>
          <p:txBody>
            <a:bodyPr wrap="square" rtlCol="0">
              <a:spAutoFit/>
            </a:bodyPr>
            <a:lstStyle/>
            <a:p>
              <a:pPr algn="ctr">
                <a:lnSpc>
                  <a:spcPct val="150000"/>
                </a:lnSpc>
              </a:pPr>
              <a:r>
                <a:rPr lang="en-GB" sz="2400" dirty="0">
                  <a:solidFill>
                    <a:srgbClr val="43A047"/>
                  </a:solidFill>
                  <a:latin typeface="Century Gothic" panose="020B0502020202020204" pitchFamily="34" charset="0"/>
                </a:rPr>
                <a:t>2</a:t>
              </a:r>
            </a:p>
          </p:txBody>
        </p:sp>
        <p:sp>
          <p:nvSpPr>
            <p:cNvPr id="27" name="TextBox 26">
              <a:extLst>
                <a:ext uri="{FF2B5EF4-FFF2-40B4-BE49-F238E27FC236}">
                  <a16:creationId xmlns:a16="http://schemas.microsoft.com/office/drawing/2014/main" id="{F24D40D8-5CA2-4A49-8D33-A4B76A31B7AF}"/>
                </a:ext>
              </a:extLst>
            </p:cNvPr>
            <p:cNvSpPr txBox="1"/>
            <p:nvPr/>
          </p:nvSpPr>
          <p:spPr>
            <a:xfrm>
              <a:off x="1713561" y="5244644"/>
              <a:ext cx="616973" cy="576120"/>
            </a:xfrm>
            <a:prstGeom prst="rect">
              <a:avLst/>
            </a:prstGeom>
            <a:noFill/>
          </p:spPr>
          <p:txBody>
            <a:bodyPr wrap="square" rtlCol="0">
              <a:spAutoFit/>
            </a:bodyPr>
            <a:lstStyle/>
            <a:p>
              <a:pPr algn="ctr">
                <a:lnSpc>
                  <a:spcPct val="150000"/>
                </a:lnSpc>
              </a:pPr>
              <a:r>
                <a:rPr lang="en-GB" sz="2400" dirty="0">
                  <a:solidFill>
                    <a:srgbClr val="43A047"/>
                  </a:solidFill>
                  <a:latin typeface="Century Gothic" panose="020B0502020202020204" pitchFamily="34" charset="0"/>
                </a:rPr>
                <a:t>5</a:t>
              </a:r>
            </a:p>
          </p:txBody>
        </p:sp>
      </p:grpSp>
    </p:spTree>
    <p:extLst>
      <p:ext uri="{BB962C8B-B14F-4D97-AF65-F5344CB8AC3E}">
        <p14:creationId xmlns:p14="http://schemas.microsoft.com/office/powerpoint/2010/main" val="227917349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500"/>
                                        <p:tgtEl>
                                          <p:spTgt spid="22"/>
                                        </p:tgtEl>
                                      </p:cBhvr>
                                    </p:animEffect>
                                  </p:childTnLst>
                                </p:cTn>
                              </p:par>
                            </p:childTnLst>
                          </p:cTn>
                        </p:par>
                      </p:childTnLst>
                    </p:cTn>
                  </p:par>
                </p:childTnLst>
              </p:cTn>
              <p:nextCondLst>
                <p:cond evt="onClick" delay="0">
                  <p:tgtEl>
                    <p:spTgt spid="4"/>
                  </p:tgtEl>
                </p:cond>
              </p:nextCondLst>
            </p:seq>
          </p:childTnLst>
        </p:cTn>
      </p:par>
    </p:tnLst>
    <p:bldLst>
      <p:bldP spid="21" grpId="0"/>
      <p:bldP spid="2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EAF755D-9ACF-C143-A323-0FC01C229A6B}"/>
              </a:ext>
            </a:extLst>
          </p:cNvPr>
          <p:cNvSpPr>
            <a:spLocks noGrp="1"/>
          </p:cNvSpPr>
          <p:nvPr>
            <p:ph sz="quarter" idx="11"/>
          </p:nvPr>
        </p:nvSpPr>
        <p:spPr>
          <a:xfrm>
            <a:off x="263046" y="700645"/>
            <a:ext cx="11736887" cy="1005386"/>
          </a:xfrm>
        </p:spPr>
        <p:txBody>
          <a:bodyPr/>
          <a:lstStyle/>
          <a:p>
            <a:r>
              <a:rPr lang="en-GB" b="1" dirty="0"/>
              <a:t>What number is represented in the place value chart? </a:t>
            </a:r>
          </a:p>
          <a:p>
            <a:r>
              <a:rPr lang="en-GB" dirty="0"/>
              <a:t>Explain your answer. </a:t>
            </a:r>
          </a:p>
        </p:txBody>
      </p:sp>
      <p:sp>
        <p:nvSpPr>
          <p:cNvPr id="4" name="Rounded Rectangle 3">
            <a:extLst>
              <a:ext uri="{FF2B5EF4-FFF2-40B4-BE49-F238E27FC236}">
                <a16:creationId xmlns:a16="http://schemas.microsoft.com/office/drawing/2014/main" id="{C8D590E7-D9D4-EE40-B018-A495C0ABE5C1}"/>
              </a:ext>
            </a:extLst>
          </p:cNvPr>
          <p:cNvSpPr/>
          <p:nvPr/>
        </p:nvSpPr>
        <p:spPr>
          <a:xfrm>
            <a:off x="10669706" y="6163001"/>
            <a:ext cx="1401206" cy="514598"/>
          </a:xfrm>
          <a:prstGeom prst="roundRect">
            <a:avLst/>
          </a:prstGeom>
          <a:solidFill>
            <a:srgbClr val="2196F3"/>
          </a:solidFill>
          <a:ln>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latin typeface="Century Gothic" panose="020B0502020202020204" pitchFamily="34" charset="0"/>
              </a:rPr>
              <a:t>Answers</a:t>
            </a:r>
          </a:p>
        </p:txBody>
      </p:sp>
      <p:sp>
        <p:nvSpPr>
          <p:cNvPr id="7" name="Content Placeholder 2">
            <a:extLst>
              <a:ext uri="{FF2B5EF4-FFF2-40B4-BE49-F238E27FC236}">
                <a16:creationId xmlns:a16="http://schemas.microsoft.com/office/drawing/2014/main" id="{C6A31988-E927-7F4A-9E62-DC0247B5739E}"/>
              </a:ext>
            </a:extLst>
          </p:cNvPr>
          <p:cNvSpPr txBox="1">
            <a:spLocks/>
          </p:cNvSpPr>
          <p:nvPr/>
        </p:nvSpPr>
        <p:spPr>
          <a:xfrm>
            <a:off x="6469883" y="2313847"/>
            <a:ext cx="4641463" cy="1820883"/>
          </a:xfrm>
          <a:prstGeom prst="rect">
            <a:avLst/>
          </a:prstGeom>
        </p:spPr>
        <p:txBody>
          <a:bodyPr vert="horz" lIns="91440" tIns="45720" rIns="91440" bIns="45720" rtlCol="0">
            <a:normAutofit/>
          </a:bodyPr>
          <a:lstStyle>
            <a:lvl1pPr marL="0" indent="0" algn="l" defTabSz="914400" rtl="0" eaLnBrk="1" latinLnBrk="0" hangingPunct="1">
              <a:lnSpc>
                <a:spcPct val="150000"/>
              </a:lnSpc>
              <a:spcBef>
                <a:spcPts val="1000"/>
              </a:spcBef>
              <a:buFont typeface="Arial" panose="020B0604020202020204" pitchFamily="34" charset="0"/>
              <a:buNone/>
              <a:defRPr sz="1800" kern="1200">
                <a:solidFill>
                  <a:srgbClr val="222222"/>
                </a:solidFill>
                <a:latin typeface="Century Gothic" panose="020B0502020202020204" pitchFamily="34" charset="0"/>
                <a:ea typeface="+mn-ea"/>
                <a:cs typeface="+mn-cs"/>
              </a:defRPr>
            </a:lvl1pPr>
            <a:lvl2pPr marL="685800" indent="-228600" algn="l" defTabSz="914400" rtl="0" eaLnBrk="1" latinLnBrk="0" hangingPunct="1">
              <a:lnSpc>
                <a:spcPct val="150000"/>
              </a:lnSpc>
              <a:spcBef>
                <a:spcPts val="500"/>
              </a:spcBef>
              <a:buFont typeface="Arial" panose="020B0604020202020204" pitchFamily="34" charset="0"/>
              <a:buChar char="•"/>
              <a:defRPr sz="1600" kern="1200">
                <a:solidFill>
                  <a:srgbClr val="222222"/>
                </a:solidFill>
                <a:latin typeface="Century Gothic" panose="020B0502020202020204" pitchFamily="34" charset="0"/>
                <a:ea typeface="+mn-ea"/>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1400" kern="1200">
                <a:solidFill>
                  <a:srgbClr val="222222"/>
                </a:solidFill>
                <a:latin typeface="Century Gothic" panose="020B0502020202020204" pitchFamily="34" charset="0"/>
                <a:ea typeface="+mn-ea"/>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200" kern="1200">
                <a:solidFill>
                  <a:srgbClr val="222222"/>
                </a:solidFill>
                <a:latin typeface="Century Gothic" panose="020B0502020202020204" pitchFamily="34" charset="0"/>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200" kern="1200">
                <a:solidFill>
                  <a:srgbClr val="222222"/>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b="1" dirty="0"/>
              <a:t>Complete these sentences.</a:t>
            </a:r>
          </a:p>
          <a:p>
            <a:r>
              <a:rPr lang="en-GB" dirty="0"/>
              <a:t>There are _____ tens and _____ ones</a:t>
            </a:r>
          </a:p>
          <a:p>
            <a:r>
              <a:rPr lang="en-GB" dirty="0"/>
              <a:t>_____ tens + _____ ones = _____</a:t>
            </a:r>
          </a:p>
        </p:txBody>
      </p:sp>
      <p:grpSp>
        <p:nvGrpSpPr>
          <p:cNvPr id="8" name="Group 7">
            <a:extLst>
              <a:ext uri="{FF2B5EF4-FFF2-40B4-BE49-F238E27FC236}">
                <a16:creationId xmlns:a16="http://schemas.microsoft.com/office/drawing/2014/main" id="{7AC28F23-D0C0-F64C-BEA7-8AC09CD6A59A}"/>
              </a:ext>
            </a:extLst>
          </p:cNvPr>
          <p:cNvGrpSpPr/>
          <p:nvPr/>
        </p:nvGrpSpPr>
        <p:grpSpPr>
          <a:xfrm>
            <a:off x="6552012" y="2659207"/>
            <a:ext cx="3401318" cy="1104448"/>
            <a:chOff x="345175" y="4734159"/>
            <a:chExt cx="3401318" cy="1104448"/>
          </a:xfrm>
        </p:grpSpPr>
        <p:sp>
          <p:nvSpPr>
            <p:cNvPr id="9" name="TextBox 8">
              <a:extLst>
                <a:ext uri="{FF2B5EF4-FFF2-40B4-BE49-F238E27FC236}">
                  <a16:creationId xmlns:a16="http://schemas.microsoft.com/office/drawing/2014/main" id="{B54C0149-0A50-B348-A3EF-7187EF49AD38}"/>
                </a:ext>
              </a:extLst>
            </p:cNvPr>
            <p:cNvSpPr txBox="1"/>
            <p:nvPr/>
          </p:nvSpPr>
          <p:spPr>
            <a:xfrm>
              <a:off x="1427018" y="4734159"/>
              <a:ext cx="616973" cy="576120"/>
            </a:xfrm>
            <a:prstGeom prst="rect">
              <a:avLst/>
            </a:prstGeom>
            <a:noFill/>
          </p:spPr>
          <p:txBody>
            <a:bodyPr wrap="square" rtlCol="0">
              <a:spAutoFit/>
            </a:bodyPr>
            <a:lstStyle/>
            <a:p>
              <a:pPr algn="ctr">
                <a:lnSpc>
                  <a:spcPct val="150000"/>
                </a:lnSpc>
              </a:pPr>
              <a:r>
                <a:rPr lang="en-GB" sz="2400" dirty="0">
                  <a:solidFill>
                    <a:srgbClr val="43A047"/>
                  </a:solidFill>
                  <a:latin typeface="Century Gothic" panose="020B0502020202020204" pitchFamily="34" charset="0"/>
                </a:rPr>
                <a:t>3</a:t>
              </a:r>
            </a:p>
          </p:txBody>
        </p:sp>
        <p:sp>
          <p:nvSpPr>
            <p:cNvPr id="10" name="TextBox 9">
              <a:extLst>
                <a:ext uri="{FF2B5EF4-FFF2-40B4-BE49-F238E27FC236}">
                  <a16:creationId xmlns:a16="http://schemas.microsoft.com/office/drawing/2014/main" id="{103BC55F-4DC0-9746-856C-93C78CA4AB61}"/>
                </a:ext>
              </a:extLst>
            </p:cNvPr>
            <p:cNvSpPr txBox="1"/>
            <p:nvPr/>
          </p:nvSpPr>
          <p:spPr>
            <a:xfrm>
              <a:off x="3129520" y="4734159"/>
              <a:ext cx="616973" cy="576120"/>
            </a:xfrm>
            <a:prstGeom prst="rect">
              <a:avLst/>
            </a:prstGeom>
            <a:noFill/>
          </p:spPr>
          <p:txBody>
            <a:bodyPr wrap="square" rtlCol="0">
              <a:spAutoFit/>
            </a:bodyPr>
            <a:lstStyle/>
            <a:p>
              <a:pPr algn="ctr">
                <a:lnSpc>
                  <a:spcPct val="150000"/>
                </a:lnSpc>
              </a:pPr>
              <a:r>
                <a:rPr lang="en-GB" sz="2400" dirty="0">
                  <a:solidFill>
                    <a:srgbClr val="43A047"/>
                  </a:solidFill>
                  <a:latin typeface="Century Gothic" panose="020B0502020202020204" pitchFamily="34" charset="0"/>
                </a:rPr>
                <a:t>6</a:t>
              </a:r>
            </a:p>
          </p:txBody>
        </p:sp>
        <p:sp>
          <p:nvSpPr>
            <p:cNvPr id="11" name="TextBox 10">
              <a:extLst>
                <a:ext uri="{FF2B5EF4-FFF2-40B4-BE49-F238E27FC236}">
                  <a16:creationId xmlns:a16="http://schemas.microsoft.com/office/drawing/2014/main" id="{4303F01F-47B4-364D-9FDE-93CA36F55462}"/>
                </a:ext>
              </a:extLst>
            </p:cNvPr>
            <p:cNvSpPr txBox="1"/>
            <p:nvPr/>
          </p:nvSpPr>
          <p:spPr>
            <a:xfrm>
              <a:off x="345175" y="5262487"/>
              <a:ext cx="616973" cy="576120"/>
            </a:xfrm>
            <a:prstGeom prst="rect">
              <a:avLst/>
            </a:prstGeom>
            <a:noFill/>
          </p:spPr>
          <p:txBody>
            <a:bodyPr wrap="square" rtlCol="0">
              <a:spAutoFit/>
            </a:bodyPr>
            <a:lstStyle/>
            <a:p>
              <a:pPr algn="ctr">
                <a:lnSpc>
                  <a:spcPct val="150000"/>
                </a:lnSpc>
              </a:pPr>
              <a:r>
                <a:rPr lang="en-GB" sz="2400" dirty="0">
                  <a:solidFill>
                    <a:srgbClr val="43A047"/>
                  </a:solidFill>
                  <a:latin typeface="Century Gothic" panose="020B0502020202020204" pitchFamily="34" charset="0"/>
                </a:rPr>
                <a:t>3</a:t>
              </a:r>
            </a:p>
          </p:txBody>
        </p:sp>
        <p:sp>
          <p:nvSpPr>
            <p:cNvPr id="12" name="TextBox 11">
              <a:extLst>
                <a:ext uri="{FF2B5EF4-FFF2-40B4-BE49-F238E27FC236}">
                  <a16:creationId xmlns:a16="http://schemas.microsoft.com/office/drawing/2014/main" id="{810229A0-A92A-B147-B440-DE80177929EA}"/>
                </a:ext>
              </a:extLst>
            </p:cNvPr>
            <p:cNvSpPr txBox="1"/>
            <p:nvPr/>
          </p:nvSpPr>
          <p:spPr>
            <a:xfrm>
              <a:off x="1713561" y="5244644"/>
              <a:ext cx="616973" cy="576120"/>
            </a:xfrm>
            <a:prstGeom prst="rect">
              <a:avLst/>
            </a:prstGeom>
            <a:noFill/>
          </p:spPr>
          <p:txBody>
            <a:bodyPr wrap="square" rtlCol="0">
              <a:spAutoFit/>
            </a:bodyPr>
            <a:lstStyle/>
            <a:p>
              <a:pPr algn="ctr">
                <a:lnSpc>
                  <a:spcPct val="150000"/>
                </a:lnSpc>
              </a:pPr>
              <a:r>
                <a:rPr lang="en-GB" sz="2400" dirty="0">
                  <a:solidFill>
                    <a:srgbClr val="43A047"/>
                  </a:solidFill>
                  <a:latin typeface="Century Gothic" panose="020B0502020202020204" pitchFamily="34" charset="0"/>
                </a:rPr>
                <a:t>6</a:t>
              </a:r>
            </a:p>
          </p:txBody>
        </p:sp>
        <p:sp>
          <p:nvSpPr>
            <p:cNvPr id="13" name="TextBox 12">
              <a:extLst>
                <a:ext uri="{FF2B5EF4-FFF2-40B4-BE49-F238E27FC236}">
                  <a16:creationId xmlns:a16="http://schemas.microsoft.com/office/drawing/2014/main" id="{F17CE1E9-B58A-A44A-9C80-C8D436CB49E6}"/>
                </a:ext>
              </a:extLst>
            </p:cNvPr>
            <p:cNvSpPr txBox="1"/>
            <p:nvPr/>
          </p:nvSpPr>
          <p:spPr>
            <a:xfrm>
              <a:off x="3129519" y="5262487"/>
              <a:ext cx="616973" cy="576120"/>
            </a:xfrm>
            <a:prstGeom prst="rect">
              <a:avLst/>
            </a:prstGeom>
            <a:noFill/>
          </p:spPr>
          <p:txBody>
            <a:bodyPr wrap="square" rtlCol="0">
              <a:spAutoFit/>
            </a:bodyPr>
            <a:lstStyle/>
            <a:p>
              <a:pPr algn="ctr">
                <a:lnSpc>
                  <a:spcPct val="150000"/>
                </a:lnSpc>
              </a:pPr>
              <a:r>
                <a:rPr lang="en-GB" sz="2400" dirty="0">
                  <a:solidFill>
                    <a:srgbClr val="43A047"/>
                  </a:solidFill>
                  <a:latin typeface="Century Gothic" panose="020B0502020202020204" pitchFamily="34" charset="0"/>
                </a:rPr>
                <a:t>36</a:t>
              </a:r>
            </a:p>
          </p:txBody>
        </p:sp>
      </p:grpSp>
      <p:grpSp>
        <p:nvGrpSpPr>
          <p:cNvPr id="2" name="Group 1">
            <a:extLst>
              <a:ext uri="{FF2B5EF4-FFF2-40B4-BE49-F238E27FC236}">
                <a16:creationId xmlns:a16="http://schemas.microsoft.com/office/drawing/2014/main" id="{64782FA9-FD6A-8848-B4CB-1BF06D56B8EE}"/>
              </a:ext>
            </a:extLst>
          </p:cNvPr>
          <p:cNvGrpSpPr/>
          <p:nvPr/>
        </p:nvGrpSpPr>
        <p:grpSpPr>
          <a:xfrm>
            <a:off x="263045" y="2313847"/>
            <a:ext cx="5048821" cy="2838123"/>
            <a:chOff x="263045" y="2313847"/>
            <a:chExt cx="5048821" cy="2838123"/>
          </a:xfrm>
        </p:grpSpPr>
        <p:pic>
          <p:nvPicPr>
            <p:cNvPr id="6" name="Picture 5" descr="A picture containing timeline&#10;&#10;Description automatically generated">
              <a:extLst>
                <a:ext uri="{FF2B5EF4-FFF2-40B4-BE49-F238E27FC236}">
                  <a16:creationId xmlns:a16="http://schemas.microsoft.com/office/drawing/2014/main" id="{53ED9C0A-8DB9-F74D-BE13-1AC6D89E6F71}"/>
                </a:ext>
              </a:extLst>
            </p:cNvPr>
            <p:cNvPicPr>
              <a:picLocks noChangeAspect="1"/>
            </p:cNvPicPr>
            <p:nvPr/>
          </p:nvPicPr>
          <p:blipFill>
            <a:blip r:embed="rId3"/>
            <a:stretch>
              <a:fillRect/>
            </a:stretch>
          </p:blipFill>
          <p:spPr>
            <a:xfrm>
              <a:off x="263046" y="2313847"/>
              <a:ext cx="5048820" cy="2838123"/>
            </a:xfrm>
            <a:prstGeom prst="rect">
              <a:avLst/>
            </a:prstGeom>
          </p:spPr>
        </p:pic>
        <p:pic>
          <p:nvPicPr>
            <p:cNvPr id="14" name="Google Shape;117;p10">
              <a:extLst>
                <a:ext uri="{FF2B5EF4-FFF2-40B4-BE49-F238E27FC236}">
                  <a16:creationId xmlns:a16="http://schemas.microsoft.com/office/drawing/2014/main" id="{02ACEC11-C2F6-6940-AC75-6EDE16B4A002}"/>
                </a:ext>
              </a:extLst>
            </p:cNvPr>
            <p:cNvPicPr preferRelativeResize="0"/>
            <p:nvPr/>
          </p:nvPicPr>
          <p:blipFill>
            <a:blip r:embed="rId4">
              <a:alphaModFix/>
            </a:blip>
            <a:stretch>
              <a:fillRect/>
            </a:stretch>
          </p:blipFill>
          <p:spPr>
            <a:xfrm>
              <a:off x="3153236" y="2988741"/>
              <a:ext cx="1042988" cy="1050131"/>
            </a:xfrm>
            <a:prstGeom prst="rect">
              <a:avLst/>
            </a:prstGeom>
            <a:noFill/>
            <a:ln>
              <a:noFill/>
            </a:ln>
          </p:spPr>
        </p:pic>
        <p:pic>
          <p:nvPicPr>
            <p:cNvPr id="15" name="Google Shape;120;p10">
              <a:extLst>
                <a:ext uri="{FF2B5EF4-FFF2-40B4-BE49-F238E27FC236}">
                  <a16:creationId xmlns:a16="http://schemas.microsoft.com/office/drawing/2014/main" id="{FD1E4E2F-EFF5-A84C-9B87-6A18218C61C2}"/>
                </a:ext>
              </a:extLst>
            </p:cNvPr>
            <p:cNvPicPr preferRelativeResize="0"/>
            <p:nvPr/>
          </p:nvPicPr>
          <p:blipFill>
            <a:blip r:embed="rId5">
              <a:alphaModFix/>
            </a:blip>
            <a:stretch>
              <a:fillRect/>
            </a:stretch>
          </p:blipFill>
          <p:spPr>
            <a:xfrm>
              <a:off x="263045" y="2947267"/>
              <a:ext cx="1315931" cy="1282826"/>
            </a:xfrm>
            <a:prstGeom prst="rect">
              <a:avLst/>
            </a:prstGeom>
            <a:noFill/>
            <a:ln>
              <a:noFill/>
            </a:ln>
          </p:spPr>
        </p:pic>
        <p:pic>
          <p:nvPicPr>
            <p:cNvPr id="16" name="Google Shape;120;p10">
              <a:extLst>
                <a:ext uri="{FF2B5EF4-FFF2-40B4-BE49-F238E27FC236}">
                  <a16:creationId xmlns:a16="http://schemas.microsoft.com/office/drawing/2014/main" id="{A72B5BA7-8D82-0348-BB42-B51DDF4A0C50}"/>
                </a:ext>
              </a:extLst>
            </p:cNvPr>
            <p:cNvPicPr preferRelativeResize="0"/>
            <p:nvPr/>
          </p:nvPicPr>
          <p:blipFill>
            <a:blip r:embed="rId5">
              <a:alphaModFix/>
            </a:blip>
            <a:stretch>
              <a:fillRect/>
            </a:stretch>
          </p:blipFill>
          <p:spPr>
            <a:xfrm>
              <a:off x="872736" y="3408206"/>
              <a:ext cx="1315931" cy="1282826"/>
            </a:xfrm>
            <a:prstGeom prst="rect">
              <a:avLst/>
            </a:prstGeom>
            <a:noFill/>
            <a:ln>
              <a:noFill/>
            </a:ln>
          </p:spPr>
        </p:pic>
        <p:pic>
          <p:nvPicPr>
            <p:cNvPr id="17" name="Google Shape;120;p10">
              <a:extLst>
                <a:ext uri="{FF2B5EF4-FFF2-40B4-BE49-F238E27FC236}">
                  <a16:creationId xmlns:a16="http://schemas.microsoft.com/office/drawing/2014/main" id="{0DFDD057-0BBC-4C4E-9DCA-A0180EDCF2F4}"/>
                </a:ext>
              </a:extLst>
            </p:cNvPr>
            <p:cNvPicPr preferRelativeResize="0"/>
            <p:nvPr/>
          </p:nvPicPr>
          <p:blipFill>
            <a:blip r:embed="rId5">
              <a:alphaModFix/>
            </a:blip>
            <a:stretch>
              <a:fillRect/>
            </a:stretch>
          </p:blipFill>
          <p:spPr>
            <a:xfrm>
              <a:off x="1482427" y="3869144"/>
              <a:ext cx="1315931" cy="1282826"/>
            </a:xfrm>
            <a:prstGeom prst="rect">
              <a:avLst/>
            </a:prstGeom>
            <a:noFill/>
            <a:ln>
              <a:noFill/>
            </a:ln>
          </p:spPr>
        </p:pic>
        <p:pic>
          <p:nvPicPr>
            <p:cNvPr id="18" name="Google Shape;117;p10">
              <a:extLst>
                <a:ext uri="{FF2B5EF4-FFF2-40B4-BE49-F238E27FC236}">
                  <a16:creationId xmlns:a16="http://schemas.microsoft.com/office/drawing/2014/main" id="{38793B5F-FD63-BA45-B0DC-F2975D463120}"/>
                </a:ext>
              </a:extLst>
            </p:cNvPr>
            <p:cNvPicPr preferRelativeResize="0"/>
            <p:nvPr/>
          </p:nvPicPr>
          <p:blipFill>
            <a:blip r:embed="rId4">
              <a:alphaModFix/>
            </a:blip>
            <a:stretch>
              <a:fillRect/>
            </a:stretch>
          </p:blipFill>
          <p:spPr>
            <a:xfrm>
              <a:off x="3528943" y="3000478"/>
              <a:ext cx="1042988" cy="1050131"/>
            </a:xfrm>
            <a:prstGeom prst="rect">
              <a:avLst/>
            </a:prstGeom>
            <a:noFill/>
            <a:ln>
              <a:noFill/>
            </a:ln>
          </p:spPr>
        </p:pic>
        <p:pic>
          <p:nvPicPr>
            <p:cNvPr id="19" name="Google Shape;117;p10">
              <a:extLst>
                <a:ext uri="{FF2B5EF4-FFF2-40B4-BE49-F238E27FC236}">
                  <a16:creationId xmlns:a16="http://schemas.microsoft.com/office/drawing/2014/main" id="{2A25290F-DB61-994B-BD65-27D5C2B978FB}"/>
                </a:ext>
              </a:extLst>
            </p:cNvPr>
            <p:cNvPicPr preferRelativeResize="0"/>
            <p:nvPr/>
          </p:nvPicPr>
          <p:blipFill>
            <a:blip r:embed="rId4">
              <a:alphaModFix/>
            </a:blip>
            <a:stretch>
              <a:fillRect/>
            </a:stretch>
          </p:blipFill>
          <p:spPr>
            <a:xfrm>
              <a:off x="3959503" y="2988741"/>
              <a:ext cx="1042988" cy="1050131"/>
            </a:xfrm>
            <a:prstGeom prst="rect">
              <a:avLst/>
            </a:prstGeom>
            <a:noFill/>
            <a:ln>
              <a:noFill/>
            </a:ln>
          </p:spPr>
        </p:pic>
        <p:pic>
          <p:nvPicPr>
            <p:cNvPr id="20" name="Google Shape;117;p10">
              <a:extLst>
                <a:ext uri="{FF2B5EF4-FFF2-40B4-BE49-F238E27FC236}">
                  <a16:creationId xmlns:a16="http://schemas.microsoft.com/office/drawing/2014/main" id="{224E256E-1636-4E4C-8652-47AC4FB6D348}"/>
                </a:ext>
              </a:extLst>
            </p:cNvPr>
            <p:cNvPicPr preferRelativeResize="0"/>
            <p:nvPr/>
          </p:nvPicPr>
          <p:blipFill>
            <a:blip r:embed="rId4">
              <a:alphaModFix/>
            </a:blip>
            <a:stretch>
              <a:fillRect/>
            </a:stretch>
          </p:blipFill>
          <p:spPr>
            <a:xfrm>
              <a:off x="2903276" y="4038872"/>
              <a:ext cx="1042988" cy="1050131"/>
            </a:xfrm>
            <a:prstGeom prst="rect">
              <a:avLst/>
            </a:prstGeom>
            <a:noFill/>
            <a:ln>
              <a:noFill/>
            </a:ln>
          </p:spPr>
        </p:pic>
        <p:pic>
          <p:nvPicPr>
            <p:cNvPr id="21" name="Google Shape;117;p10">
              <a:extLst>
                <a:ext uri="{FF2B5EF4-FFF2-40B4-BE49-F238E27FC236}">
                  <a16:creationId xmlns:a16="http://schemas.microsoft.com/office/drawing/2014/main" id="{2EA9D396-FBD9-CA45-AABB-3906ABCF0086}"/>
                </a:ext>
              </a:extLst>
            </p:cNvPr>
            <p:cNvPicPr preferRelativeResize="0"/>
            <p:nvPr/>
          </p:nvPicPr>
          <p:blipFill>
            <a:blip r:embed="rId4">
              <a:alphaModFix/>
            </a:blip>
            <a:stretch>
              <a:fillRect/>
            </a:stretch>
          </p:blipFill>
          <p:spPr>
            <a:xfrm>
              <a:off x="3278983" y="4050609"/>
              <a:ext cx="1042988" cy="1050131"/>
            </a:xfrm>
            <a:prstGeom prst="rect">
              <a:avLst/>
            </a:prstGeom>
            <a:noFill/>
            <a:ln>
              <a:noFill/>
            </a:ln>
          </p:spPr>
        </p:pic>
        <p:pic>
          <p:nvPicPr>
            <p:cNvPr id="22" name="Google Shape;117;p10">
              <a:extLst>
                <a:ext uri="{FF2B5EF4-FFF2-40B4-BE49-F238E27FC236}">
                  <a16:creationId xmlns:a16="http://schemas.microsoft.com/office/drawing/2014/main" id="{19D7F5F8-2C3C-894A-BF01-04814402B650}"/>
                </a:ext>
              </a:extLst>
            </p:cNvPr>
            <p:cNvPicPr preferRelativeResize="0"/>
            <p:nvPr/>
          </p:nvPicPr>
          <p:blipFill>
            <a:blip r:embed="rId4">
              <a:alphaModFix/>
            </a:blip>
            <a:stretch>
              <a:fillRect/>
            </a:stretch>
          </p:blipFill>
          <p:spPr>
            <a:xfrm>
              <a:off x="3709543" y="4038872"/>
              <a:ext cx="1042988" cy="1050131"/>
            </a:xfrm>
            <a:prstGeom prst="rect">
              <a:avLst/>
            </a:prstGeom>
            <a:noFill/>
            <a:ln>
              <a:noFill/>
            </a:ln>
          </p:spPr>
        </p:pic>
      </p:grpSp>
    </p:spTree>
    <p:extLst>
      <p:ext uri="{BB962C8B-B14F-4D97-AF65-F5344CB8AC3E}">
        <p14:creationId xmlns:p14="http://schemas.microsoft.com/office/powerpoint/2010/main" val="274207390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nextCondLst>
                <p:cond evt="onClick" delay="0">
                  <p:tgtEl>
                    <p:spTgt spid="4"/>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3">
            <a:extLst>
              <a:ext uri="{FF2B5EF4-FFF2-40B4-BE49-F238E27FC236}">
                <a16:creationId xmlns:a16="http://schemas.microsoft.com/office/drawing/2014/main" id="{54699864-96C4-3340-8062-98B92FD5CA76}"/>
              </a:ext>
            </a:extLst>
          </p:cNvPr>
          <p:cNvSpPr txBox="1">
            <a:spLocks/>
          </p:cNvSpPr>
          <p:nvPr/>
        </p:nvSpPr>
        <p:spPr>
          <a:xfrm>
            <a:off x="263525" y="676894"/>
            <a:ext cx="11736388" cy="5759531"/>
          </a:xfrm>
          <a:prstGeom prst="rect">
            <a:avLst/>
          </a:prstGeom>
        </p:spPr>
        <p:txBody>
          <a:bodyPr>
            <a:normAutofit/>
          </a:bodyPr>
          <a:lstStyle>
            <a:lvl1pPr marL="0" indent="0" algn="l" defTabSz="914400" rtl="0" eaLnBrk="1" latinLnBrk="0" hangingPunct="1">
              <a:lnSpc>
                <a:spcPct val="115000"/>
              </a:lnSpc>
              <a:spcBef>
                <a:spcPts val="600"/>
              </a:spcBef>
              <a:spcAft>
                <a:spcPts val="0"/>
              </a:spcAft>
              <a:buClr>
                <a:schemeClr val="dk1"/>
              </a:buClr>
              <a:buSzPts val="1800"/>
              <a:buFont typeface="Arial" panose="020B0604020202020204" pitchFamily="34" charset="0"/>
              <a:buNone/>
              <a:defRPr sz="1800" kern="1200">
                <a:solidFill>
                  <a:srgbClr val="222222"/>
                </a:solidFill>
                <a:latin typeface="Century Gothic" panose="020B0502020202020204" pitchFamily="34" charset="0"/>
                <a:ea typeface="+mn-ea"/>
                <a:cs typeface="+mn-cs"/>
              </a:defRPr>
            </a:lvl1pPr>
            <a:lvl2pPr marL="685800" indent="-228600" algn="l" defTabSz="914400" rtl="0" eaLnBrk="1" latinLnBrk="0" hangingPunct="1">
              <a:lnSpc>
                <a:spcPct val="150000"/>
              </a:lnSpc>
              <a:spcBef>
                <a:spcPts val="500"/>
              </a:spcBef>
              <a:buFont typeface="Arial" panose="020B0604020202020204" pitchFamily="34" charset="0"/>
              <a:buChar char="•"/>
              <a:defRPr sz="2000" kern="1200">
                <a:solidFill>
                  <a:srgbClr val="222222"/>
                </a:solidFill>
                <a:latin typeface="Century Gothic" panose="020B0502020202020204" pitchFamily="34" charset="0"/>
                <a:ea typeface="+mn-ea"/>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1800" kern="1200">
                <a:solidFill>
                  <a:srgbClr val="222222"/>
                </a:solidFill>
                <a:latin typeface="Century Gothic" panose="020B0502020202020204" pitchFamily="34" charset="0"/>
                <a:ea typeface="+mn-ea"/>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600" kern="1200">
                <a:solidFill>
                  <a:srgbClr val="222222"/>
                </a:solidFill>
                <a:latin typeface="Century Gothic" panose="020B0502020202020204" pitchFamily="34" charset="0"/>
                <a:ea typeface="+mn-ea"/>
                <a:cs typeface="+mn-cs"/>
              </a:defRPr>
            </a:lvl4pPr>
            <a:lvl5pPr marL="1828800" indent="0" algn="l" defTabSz="914400" rtl="0" eaLnBrk="1" latinLnBrk="0" hangingPunct="1">
              <a:lnSpc>
                <a:spcPct val="150000"/>
              </a:lnSpc>
              <a:spcBef>
                <a:spcPts val="500"/>
              </a:spcBef>
              <a:buFont typeface="Arial" panose="020B0604020202020204" pitchFamily="34" charset="0"/>
              <a:buNone/>
              <a:defRPr sz="1600" kern="1200">
                <a:solidFill>
                  <a:srgbClr val="222222"/>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spcBef>
                <a:spcPts val="0"/>
              </a:spcBef>
            </a:pPr>
            <a:r>
              <a:rPr lang="en-GB" sz="2400" b="1" dirty="0"/>
              <a:t>Summary</a:t>
            </a:r>
          </a:p>
          <a:p>
            <a:pPr>
              <a:lnSpc>
                <a:spcPct val="110000"/>
              </a:lnSpc>
              <a:spcBef>
                <a:spcPts val="0"/>
              </a:spcBef>
            </a:pPr>
            <a:r>
              <a:rPr lang="en-GB" dirty="0"/>
              <a:t>Key Vocabulary and Sentence Stems </a:t>
            </a:r>
          </a:p>
          <a:p>
            <a:pPr>
              <a:lnSpc>
                <a:spcPct val="110000"/>
              </a:lnSpc>
            </a:pPr>
            <a:r>
              <a:rPr lang="en-GB" dirty="0"/>
              <a:t>Diagnostic Question</a:t>
            </a:r>
          </a:p>
          <a:p>
            <a:pPr>
              <a:lnSpc>
                <a:spcPct val="110000"/>
              </a:lnSpc>
            </a:pPr>
            <a:r>
              <a:rPr lang="en-GB" dirty="0"/>
              <a:t>Learning Objective</a:t>
            </a:r>
          </a:p>
          <a:p>
            <a:pPr>
              <a:lnSpc>
                <a:spcPct val="110000"/>
              </a:lnSpc>
            </a:pPr>
            <a:r>
              <a:rPr lang="en-GB" dirty="0"/>
              <a:t>Starter – Making numbers using digit cards</a:t>
            </a:r>
          </a:p>
          <a:p>
            <a:pPr>
              <a:lnSpc>
                <a:spcPct val="110000"/>
              </a:lnSpc>
            </a:pPr>
            <a:r>
              <a:rPr lang="en-GB" dirty="0"/>
              <a:t>Let’s Learn</a:t>
            </a:r>
          </a:p>
          <a:p>
            <a:pPr>
              <a:lnSpc>
                <a:spcPct val="110000"/>
              </a:lnSpc>
            </a:pPr>
            <a:r>
              <a:rPr lang="en-GB" dirty="0"/>
              <a:t>Follow Me – Create a part-whole model from a tens frame</a:t>
            </a:r>
          </a:p>
          <a:p>
            <a:pPr>
              <a:lnSpc>
                <a:spcPct val="110000"/>
              </a:lnSpc>
            </a:pPr>
            <a:r>
              <a:rPr lang="en-GB" dirty="0"/>
              <a:t>Your Turn (1) – Create a part-whole model from a tens frame</a:t>
            </a:r>
          </a:p>
          <a:p>
            <a:pPr>
              <a:lnSpc>
                <a:spcPct val="110000"/>
              </a:lnSpc>
            </a:pPr>
            <a:r>
              <a:rPr lang="en-GB" dirty="0"/>
              <a:t>Follow Me – Is the Mathling right? </a:t>
            </a:r>
          </a:p>
          <a:p>
            <a:pPr>
              <a:lnSpc>
                <a:spcPct val="110000"/>
              </a:lnSpc>
            </a:pPr>
            <a:r>
              <a:rPr lang="en-GB" dirty="0"/>
              <a:t>Your Turn (2) – Make part-whole models </a:t>
            </a:r>
          </a:p>
          <a:p>
            <a:pPr>
              <a:lnSpc>
                <a:spcPct val="110000"/>
              </a:lnSpc>
            </a:pPr>
            <a:r>
              <a:rPr lang="en-GB" dirty="0"/>
              <a:t>Follow Me – Write number sentences about the part-whole model</a:t>
            </a:r>
          </a:p>
          <a:p>
            <a:pPr>
              <a:lnSpc>
                <a:spcPct val="110000"/>
              </a:lnSpc>
            </a:pPr>
            <a:r>
              <a:rPr lang="en-GB" dirty="0"/>
              <a:t>Your Turn (3) </a:t>
            </a:r>
            <a:r>
              <a:rPr lang="en-GB"/>
              <a:t>– Write number sentences about the part-whole model</a:t>
            </a:r>
            <a:endParaRPr lang="en-GB" dirty="0"/>
          </a:p>
          <a:p>
            <a:pPr>
              <a:lnSpc>
                <a:spcPct val="110000"/>
              </a:lnSpc>
            </a:pPr>
            <a:r>
              <a:rPr lang="en-GB" dirty="0"/>
              <a:t>Let’s Reflect </a:t>
            </a:r>
          </a:p>
          <a:p>
            <a:pPr>
              <a:lnSpc>
                <a:spcPct val="110000"/>
              </a:lnSpc>
            </a:pPr>
            <a:r>
              <a:rPr lang="en-GB" dirty="0"/>
              <a:t>Support Slides – Based on tens and ones</a:t>
            </a:r>
          </a:p>
        </p:txBody>
      </p:sp>
    </p:spTree>
    <p:extLst>
      <p:ext uri="{BB962C8B-B14F-4D97-AF65-F5344CB8AC3E}">
        <p14:creationId xmlns:p14="http://schemas.microsoft.com/office/powerpoint/2010/main" val="38585523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6290639-1173-8341-A5A1-6DFD4516CD62}"/>
              </a:ext>
            </a:extLst>
          </p:cNvPr>
          <p:cNvSpPr>
            <a:spLocks noGrp="1"/>
          </p:cNvSpPr>
          <p:nvPr>
            <p:ph sz="quarter" idx="10"/>
          </p:nvPr>
        </p:nvSpPr>
        <p:spPr/>
        <p:txBody>
          <a:bodyPr/>
          <a:lstStyle/>
          <a:p>
            <a:r>
              <a:rPr lang="en-GB" dirty="0"/>
              <a:t>Key Vocabulary</a:t>
            </a:r>
          </a:p>
        </p:txBody>
      </p:sp>
      <p:sp>
        <p:nvSpPr>
          <p:cNvPr id="6" name="Content Placeholder 2">
            <a:extLst>
              <a:ext uri="{FF2B5EF4-FFF2-40B4-BE49-F238E27FC236}">
                <a16:creationId xmlns:a16="http://schemas.microsoft.com/office/drawing/2014/main" id="{01CEA0DE-22D5-164F-A366-A7C30146B046}"/>
              </a:ext>
            </a:extLst>
          </p:cNvPr>
          <p:cNvSpPr txBox="1">
            <a:spLocks/>
          </p:cNvSpPr>
          <p:nvPr/>
        </p:nvSpPr>
        <p:spPr>
          <a:xfrm>
            <a:off x="263524" y="3618776"/>
            <a:ext cx="2717181" cy="424014"/>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1000"/>
              </a:spcBef>
              <a:buFont typeface="Arial" panose="020B0604020202020204" pitchFamily="34" charset="0"/>
              <a:buNone/>
              <a:defRPr sz="1600" b="1" kern="1200">
                <a:solidFill>
                  <a:srgbClr val="0277BD"/>
                </a:solidFill>
                <a:latin typeface="Century Gothic" panose="020B0502020202020204" pitchFamily="34" charset="0"/>
                <a:ea typeface="+mn-ea"/>
                <a:cs typeface="+mn-cs"/>
              </a:defRPr>
            </a:lvl1pPr>
            <a:lvl2pPr marL="685800" indent="-228600" algn="l" defTabSz="914400" rtl="0" eaLnBrk="1" latinLnBrk="0" hangingPunct="1">
              <a:lnSpc>
                <a:spcPct val="150000"/>
              </a:lnSpc>
              <a:spcBef>
                <a:spcPts val="500"/>
              </a:spcBef>
              <a:buFont typeface="Arial" panose="020B0604020202020204" pitchFamily="34" charset="0"/>
              <a:buChar char="•"/>
              <a:defRPr sz="2000" kern="1200">
                <a:solidFill>
                  <a:srgbClr val="222222"/>
                </a:solidFill>
                <a:latin typeface="Century Gothic" panose="020B0502020202020204" pitchFamily="34" charset="0"/>
                <a:ea typeface="+mn-ea"/>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1800" kern="1200">
                <a:solidFill>
                  <a:srgbClr val="222222"/>
                </a:solidFill>
                <a:latin typeface="Century Gothic" panose="020B0502020202020204" pitchFamily="34" charset="0"/>
                <a:ea typeface="+mn-ea"/>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600" kern="1200">
                <a:solidFill>
                  <a:srgbClr val="222222"/>
                </a:solidFill>
                <a:latin typeface="Century Gothic" panose="020B0502020202020204" pitchFamily="34" charset="0"/>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600" kern="1200">
                <a:solidFill>
                  <a:srgbClr val="222222"/>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Sentence Stems</a:t>
            </a:r>
          </a:p>
        </p:txBody>
      </p:sp>
      <p:sp>
        <p:nvSpPr>
          <p:cNvPr id="7" name="TextBox 6">
            <a:extLst>
              <a:ext uri="{FF2B5EF4-FFF2-40B4-BE49-F238E27FC236}">
                <a16:creationId xmlns:a16="http://schemas.microsoft.com/office/drawing/2014/main" id="{1043ACAB-7DB3-7449-BAF0-D49EBF6D5354}"/>
              </a:ext>
            </a:extLst>
          </p:cNvPr>
          <p:cNvSpPr txBox="1"/>
          <p:nvPr/>
        </p:nvSpPr>
        <p:spPr>
          <a:xfrm>
            <a:off x="263524" y="4042790"/>
            <a:ext cx="11736388" cy="1701620"/>
          </a:xfrm>
          <a:prstGeom prst="rect">
            <a:avLst/>
          </a:prstGeom>
          <a:noFill/>
        </p:spPr>
        <p:txBody>
          <a:bodyPr wrap="square" rtlCol="0">
            <a:spAutoFit/>
          </a:bodyPr>
          <a:lstStyle/>
          <a:p>
            <a:pPr>
              <a:lnSpc>
                <a:spcPct val="150000"/>
              </a:lnSpc>
            </a:pPr>
            <a:r>
              <a:rPr lang="en-GB" dirty="0">
                <a:solidFill>
                  <a:srgbClr val="222222"/>
                </a:solidFill>
                <a:latin typeface="Century Gothic" panose="020B0502020202020204" pitchFamily="34" charset="0"/>
              </a:rPr>
              <a:t>There is/ are (digit) ten(s) and (digit) one(s). The number is (number).</a:t>
            </a:r>
          </a:p>
          <a:p>
            <a:pPr marL="285750" indent="-285750">
              <a:lnSpc>
                <a:spcPct val="150000"/>
              </a:lnSpc>
              <a:buFont typeface="Arial" panose="020B0604020202020204" pitchFamily="34" charset="0"/>
              <a:buChar char="•"/>
            </a:pPr>
            <a:r>
              <a:rPr lang="en-GB" dirty="0">
                <a:solidFill>
                  <a:srgbClr val="222222"/>
                </a:solidFill>
                <a:latin typeface="Century Gothic" panose="020B0502020202020204" pitchFamily="34" charset="0"/>
              </a:rPr>
              <a:t>There are 3 tens and 1 one. The number is 31.</a:t>
            </a:r>
          </a:p>
          <a:p>
            <a:pPr>
              <a:lnSpc>
                <a:spcPct val="150000"/>
              </a:lnSpc>
            </a:pPr>
            <a:r>
              <a:rPr lang="en-GB" dirty="0">
                <a:solidFill>
                  <a:srgbClr val="222222"/>
                </a:solidFill>
                <a:latin typeface="Century Gothic" panose="020B0502020202020204" pitchFamily="34" charset="0"/>
              </a:rPr>
              <a:t>(digit) ten(s) + (digit) one(s) = (number)</a:t>
            </a:r>
          </a:p>
          <a:p>
            <a:pPr marL="285750" indent="-285750">
              <a:lnSpc>
                <a:spcPct val="150000"/>
              </a:lnSpc>
              <a:buFont typeface="Arial" panose="020B0604020202020204" pitchFamily="34" charset="0"/>
              <a:buChar char="•"/>
            </a:pPr>
            <a:r>
              <a:rPr lang="en-GB" dirty="0">
                <a:solidFill>
                  <a:srgbClr val="222222"/>
                </a:solidFill>
                <a:latin typeface="Century Gothic" panose="020B0502020202020204" pitchFamily="34" charset="0"/>
              </a:rPr>
              <a:t>3 tens + 1 one = 31</a:t>
            </a:r>
          </a:p>
        </p:txBody>
      </p:sp>
      <p:graphicFrame>
        <p:nvGraphicFramePr>
          <p:cNvPr id="14" name="Table 5">
            <a:extLst>
              <a:ext uri="{FF2B5EF4-FFF2-40B4-BE49-F238E27FC236}">
                <a16:creationId xmlns:a16="http://schemas.microsoft.com/office/drawing/2014/main" id="{5AE47A2B-E553-6046-BB5F-FC0E04DBC71F}"/>
              </a:ext>
            </a:extLst>
          </p:cNvPr>
          <p:cNvGraphicFramePr>
            <a:graphicFrameLocks noGrp="1"/>
          </p:cNvGraphicFramePr>
          <p:nvPr>
            <p:ph sz="quarter" idx="11"/>
            <p:extLst>
              <p:ext uri="{D42A27DB-BD31-4B8C-83A1-F6EECF244321}">
                <p14:modId xmlns:p14="http://schemas.microsoft.com/office/powerpoint/2010/main" val="2816558516"/>
              </p:ext>
            </p:extLst>
          </p:nvPr>
        </p:nvGraphicFramePr>
        <p:xfrm>
          <a:off x="263524" y="1155866"/>
          <a:ext cx="11736388" cy="2285850"/>
        </p:xfrm>
        <a:graphic>
          <a:graphicData uri="http://schemas.openxmlformats.org/drawingml/2006/table">
            <a:tbl>
              <a:tblPr firstRow="1" bandRow="1">
                <a:tableStyleId>{5C22544A-7EE6-4342-B048-85BDC9FD1C3A}</a:tableStyleId>
              </a:tblPr>
              <a:tblGrid>
                <a:gridCol w="5868194">
                  <a:extLst>
                    <a:ext uri="{9D8B030D-6E8A-4147-A177-3AD203B41FA5}">
                      <a16:colId xmlns:a16="http://schemas.microsoft.com/office/drawing/2014/main" val="1882064463"/>
                    </a:ext>
                  </a:extLst>
                </a:gridCol>
                <a:gridCol w="5868194">
                  <a:extLst>
                    <a:ext uri="{9D8B030D-6E8A-4147-A177-3AD203B41FA5}">
                      <a16:colId xmlns:a16="http://schemas.microsoft.com/office/drawing/2014/main" val="1322308403"/>
                    </a:ext>
                  </a:extLst>
                </a:gridCol>
              </a:tblGrid>
              <a:tr h="0">
                <a:tc>
                  <a:txBody>
                    <a:bodyPr/>
                    <a:lstStyle/>
                    <a:p>
                      <a:pPr marL="0" lvl="0" indent="0" algn="l" rtl="0">
                        <a:spcBef>
                          <a:spcPts val="0"/>
                        </a:spcBef>
                        <a:spcAft>
                          <a:spcPts val="0"/>
                        </a:spcAft>
                        <a:buNone/>
                      </a:pPr>
                      <a:r>
                        <a:rPr lang="en-GB" sz="1800" b="0" dirty="0">
                          <a:solidFill>
                            <a:srgbClr val="222222"/>
                          </a:solidFill>
                          <a:latin typeface="Century Gothic"/>
                          <a:ea typeface="Century Gothic"/>
                          <a:cs typeface="Century Gothic"/>
                          <a:sym typeface="Century Gothic"/>
                        </a:rPr>
                        <a:t>numeral</a:t>
                      </a:r>
                      <a:endParaRPr sz="1800" b="0" dirty="0">
                        <a:solidFill>
                          <a:srgbClr val="222222"/>
                        </a:solidFill>
                        <a:latin typeface="Century Gothic"/>
                        <a:ea typeface="Century Gothic"/>
                        <a:cs typeface="Century Gothic"/>
                        <a:sym typeface="Century Gothic"/>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lvl="0" indent="0" algn="l" rtl="0">
                        <a:spcBef>
                          <a:spcPts val="0"/>
                        </a:spcBef>
                        <a:spcAft>
                          <a:spcPts val="0"/>
                        </a:spcAft>
                        <a:buNone/>
                      </a:pPr>
                      <a:r>
                        <a:rPr lang="en-GB" sz="1800" b="0" dirty="0">
                          <a:solidFill>
                            <a:srgbClr val="222222"/>
                          </a:solidFill>
                          <a:latin typeface="Century Gothic"/>
                          <a:ea typeface="Century Gothic"/>
                          <a:cs typeface="Century Gothic"/>
                          <a:sym typeface="Century Gothic"/>
                        </a:rPr>
                        <a:t>numbers</a:t>
                      </a:r>
                      <a:endParaRPr sz="1800" b="0" dirty="0">
                        <a:solidFill>
                          <a:srgbClr val="222222"/>
                        </a:solidFill>
                        <a:latin typeface="Century Gothic"/>
                        <a:ea typeface="Century Gothic"/>
                        <a:cs typeface="Century Gothic"/>
                        <a:sym typeface="Century Gothic"/>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63743152"/>
                  </a:ext>
                </a:extLst>
              </a:tr>
              <a:tr h="370840">
                <a:tc>
                  <a:txBody>
                    <a:bodyPr/>
                    <a:lstStyle/>
                    <a:p>
                      <a:pPr marL="0" lvl="0" indent="0" algn="l" rtl="0">
                        <a:spcBef>
                          <a:spcPts val="0"/>
                        </a:spcBef>
                        <a:spcAft>
                          <a:spcPts val="0"/>
                        </a:spcAft>
                        <a:buNone/>
                      </a:pPr>
                      <a:r>
                        <a:rPr lang="en-GB" sz="1800" b="0" dirty="0">
                          <a:solidFill>
                            <a:srgbClr val="222222"/>
                          </a:solidFill>
                          <a:latin typeface="Century Gothic"/>
                          <a:ea typeface="Century Gothic"/>
                          <a:cs typeface="Century Gothic"/>
                          <a:sym typeface="Century Gothic"/>
                        </a:rPr>
                        <a:t>tens and ones</a:t>
                      </a:r>
                      <a:endParaRPr sz="1800" b="0" dirty="0">
                        <a:solidFill>
                          <a:srgbClr val="222222"/>
                        </a:solidFill>
                        <a:latin typeface="Century Gothic"/>
                        <a:ea typeface="Century Gothic"/>
                        <a:cs typeface="Century Gothic"/>
                        <a:sym typeface="Century Gothic"/>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lvl="0" indent="0" algn="l" rtl="0">
                        <a:spcBef>
                          <a:spcPts val="0"/>
                        </a:spcBef>
                        <a:spcAft>
                          <a:spcPts val="0"/>
                        </a:spcAft>
                        <a:buNone/>
                      </a:pPr>
                      <a:r>
                        <a:rPr lang="en-GB" sz="1800" b="0" dirty="0">
                          <a:solidFill>
                            <a:srgbClr val="222222"/>
                          </a:solidFill>
                          <a:latin typeface="Century Gothic"/>
                          <a:ea typeface="Century Gothic"/>
                          <a:cs typeface="Century Gothic"/>
                          <a:sym typeface="Century Gothic"/>
                        </a:rPr>
                        <a:t>part-whole model</a:t>
                      </a:r>
                      <a:endParaRPr sz="1800" b="0" dirty="0">
                        <a:solidFill>
                          <a:srgbClr val="222222"/>
                        </a:solidFill>
                        <a:latin typeface="Century Gothic"/>
                        <a:ea typeface="Century Gothic"/>
                        <a:cs typeface="Century Gothic"/>
                        <a:sym typeface="Century Gothic"/>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1448505"/>
                  </a:ext>
                </a:extLst>
              </a:tr>
              <a:tr h="370840">
                <a:tc>
                  <a:txBody>
                    <a:bodyPr/>
                    <a:lstStyle/>
                    <a:p>
                      <a:pPr marL="0" lvl="0" indent="0" algn="l" rtl="0">
                        <a:spcBef>
                          <a:spcPts val="0"/>
                        </a:spcBef>
                        <a:spcAft>
                          <a:spcPts val="0"/>
                        </a:spcAft>
                        <a:buNone/>
                      </a:pPr>
                      <a:r>
                        <a:rPr lang="en-GB" sz="1800" b="0">
                          <a:solidFill>
                            <a:srgbClr val="222222"/>
                          </a:solidFill>
                          <a:latin typeface="Century Gothic"/>
                          <a:ea typeface="Century Gothic"/>
                          <a:cs typeface="Century Gothic"/>
                          <a:sym typeface="Century Gothic"/>
                        </a:rPr>
                        <a:t>consecutive</a:t>
                      </a:r>
                      <a:endParaRPr sz="1800" b="0">
                        <a:solidFill>
                          <a:srgbClr val="222222"/>
                        </a:solidFill>
                        <a:latin typeface="Century Gothic"/>
                        <a:ea typeface="Century Gothic"/>
                        <a:cs typeface="Century Gothic"/>
                        <a:sym typeface="Century Gothic"/>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lvl="0" indent="0" algn="l" rtl="0">
                        <a:spcBef>
                          <a:spcPts val="0"/>
                        </a:spcBef>
                        <a:spcAft>
                          <a:spcPts val="0"/>
                        </a:spcAft>
                        <a:buNone/>
                      </a:pPr>
                      <a:r>
                        <a:rPr lang="en-GB" sz="1800" b="0" dirty="0">
                          <a:solidFill>
                            <a:srgbClr val="222222"/>
                          </a:solidFill>
                          <a:latin typeface="Century Gothic"/>
                          <a:ea typeface="Century Gothic"/>
                          <a:cs typeface="Century Gothic"/>
                          <a:sym typeface="Century Gothic"/>
                        </a:rPr>
                        <a:t>more than</a:t>
                      </a:r>
                      <a:endParaRPr sz="1800" b="0" dirty="0">
                        <a:solidFill>
                          <a:srgbClr val="222222"/>
                        </a:solidFill>
                        <a:latin typeface="Century Gothic"/>
                        <a:ea typeface="Century Gothic"/>
                        <a:cs typeface="Century Gothic"/>
                        <a:sym typeface="Century Gothic"/>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5229737"/>
                  </a:ext>
                </a:extLst>
              </a:tr>
              <a:tr h="370840">
                <a:tc>
                  <a:txBody>
                    <a:bodyPr/>
                    <a:lstStyle/>
                    <a:p>
                      <a:pPr marL="0" lvl="0" indent="0" algn="l" rtl="0">
                        <a:spcBef>
                          <a:spcPts val="0"/>
                        </a:spcBef>
                        <a:spcAft>
                          <a:spcPts val="0"/>
                        </a:spcAft>
                        <a:buNone/>
                      </a:pPr>
                      <a:r>
                        <a:rPr lang="en-GB" sz="1800" b="0" dirty="0">
                          <a:solidFill>
                            <a:srgbClr val="222222"/>
                          </a:solidFill>
                          <a:latin typeface="Century Gothic"/>
                          <a:ea typeface="Century Gothic"/>
                          <a:cs typeface="Century Gothic"/>
                          <a:sym typeface="Century Gothic"/>
                        </a:rPr>
                        <a:t>less than</a:t>
                      </a:r>
                      <a:endParaRPr sz="1800" b="0" dirty="0">
                        <a:solidFill>
                          <a:srgbClr val="222222"/>
                        </a:solidFill>
                        <a:latin typeface="Century Gothic"/>
                        <a:ea typeface="Century Gothic"/>
                        <a:cs typeface="Century Gothic"/>
                        <a:sym typeface="Century Gothic"/>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lvl="0" indent="0" algn="l" rtl="0">
                        <a:spcBef>
                          <a:spcPts val="0"/>
                        </a:spcBef>
                        <a:spcAft>
                          <a:spcPts val="0"/>
                        </a:spcAft>
                        <a:buNone/>
                      </a:pPr>
                      <a:r>
                        <a:rPr lang="en-GB" sz="1800" b="0" dirty="0">
                          <a:solidFill>
                            <a:srgbClr val="222222"/>
                          </a:solidFill>
                          <a:latin typeface="Century Gothic"/>
                          <a:ea typeface="Century Gothic"/>
                          <a:cs typeface="Century Gothic"/>
                          <a:sym typeface="Century Gothic"/>
                        </a:rPr>
                        <a:t>largest</a:t>
                      </a:r>
                      <a:endParaRPr sz="1800" b="0" dirty="0">
                        <a:solidFill>
                          <a:srgbClr val="222222"/>
                        </a:solidFill>
                        <a:latin typeface="Century Gothic"/>
                        <a:ea typeface="Century Gothic"/>
                        <a:cs typeface="Century Gothic"/>
                        <a:sym typeface="Century Gothic"/>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68289894"/>
                  </a:ext>
                </a:extLst>
              </a:tr>
              <a:tr h="370840">
                <a:tc>
                  <a:txBody>
                    <a:bodyPr/>
                    <a:lstStyle/>
                    <a:p>
                      <a:pPr marL="0" lvl="0" indent="0" algn="l" rtl="0">
                        <a:spcBef>
                          <a:spcPts val="0"/>
                        </a:spcBef>
                        <a:spcAft>
                          <a:spcPts val="0"/>
                        </a:spcAft>
                        <a:buNone/>
                      </a:pPr>
                      <a:r>
                        <a:rPr lang="en-GB" sz="1800" b="0">
                          <a:solidFill>
                            <a:srgbClr val="222222"/>
                          </a:solidFill>
                          <a:latin typeface="Century Gothic"/>
                          <a:ea typeface="Century Gothic"/>
                          <a:cs typeface="Century Gothic"/>
                          <a:sym typeface="Century Gothic"/>
                        </a:rPr>
                        <a:t>smallest</a:t>
                      </a:r>
                      <a:endParaRPr sz="1800" b="0">
                        <a:solidFill>
                          <a:srgbClr val="222222"/>
                        </a:solidFill>
                        <a:latin typeface="Century Gothic"/>
                        <a:ea typeface="Century Gothic"/>
                        <a:cs typeface="Century Gothic"/>
                        <a:sym typeface="Century Gothic"/>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lvl="0" indent="0" algn="l" rtl="0">
                        <a:spcBef>
                          <a:spcPts val="0"/>
                        </a:spcBef>
                        <a:spcAft>
                          <a:spcPts val="0"/>
                        </a:spcAft>
                        <a:buNone/>
                      </a:pPr>
                      <a:r>
                        <a:rPr lang="en-GB" sz="1800" b="0" dirty="0">
                          <a:solidFill>
                            <a:srgbClr val="222222"/>
                          </a:solidFill>
                          <a:latin typeface="Century Gothic"/>
                          <a:ea typeface="Century Gothic"/>
                          <a:cs typeface="Century Gothic"/>
                          <a:sym typeface="Century Gothic"/>
                        </a:rPr>
                        <a:t>partitioning</a:t>
                      </a:r>
                      <a:endParaRPr sz="1800" b="0" dirty="0">
                        <a:solidFill>
                          <a:srgbClr val="222222"/>
                        </a:solidFill>
                        <a:latin typeface="Century Gothic"/>
                        <a:ea typeface="Century Gothic"/>
                        <a:cs typeface="Century Gothic"/>
                        <a:sym typeface="Century Gothic"/>
                      </a:endParaRPr>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14886390"/>
                  </a:ext>
                </a:extLst>
              </a:tr>
            </a:tbl>
          </a:graphicData>
        </a:graphic>
      </p:graphicFrame>
    </p:spTree>
    <p:extLst>
      <p:ext uri="{BB962C8B-B14F-4D97-AF65-F5344CB8AC3E}">
        <p14:creationId xmlns:p14="http://schemas.microsoft.com/office/powerpoint/2010/main" val="269767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8D03B70-CC75-0944-B456-4C2C1EAD7A9E}"/>
              </a:ext>
            </a:extLst>
          </p:cNvPr>
          <p:cNvSpPr>
            <a:spLocks noGrp="1"/>
          </p:cNvSpPr>
          <p:nvPr>
            <p:ph sz="quarter" idx="11"/>
          </p:nvPr>
        </p:nvSpPr>
        <p:spPr/>
        <p:txBody>
          <a:bodyPr/>
          <a:lstStyle/>
          <a:p>
            <a:r>
              <a:rPr lang="en-GB" dirty="0"/>
              <a:t>Look at the part-whole model. </a:t>
            </a:r>
          </a:p>
          <a:p>
            <a:r>
              <a:rPr lang="en-GB" b="1" dirty="0"/>
              <a:t>Fill in the missing number.</a:t>
            </a:r>
          </a:p>
        </p:txBody>
      </p:sp>
      <p:sp>
        <p:nvSpPr>
          <p:cNvPr id="4" name="Content Placeholder 3">
            <a:extLst>
              <a:ext uri="{FF2B5EF4-FFF2-40B4-BE49-F238E27FC236}">
                <a16:creationId xmlns:a16="http://schemas.microsoft.com/office/drawing/2014/main" id="{2CE12647-E6A1-D943-961A-B5276A3E25A9}"/>
              </a:ext>
            </a:extLst>
          </p:cNvPr>
          <p:cNvSpPr>
            <a:spLocks noGrp="1"/>
          </p:cNvSpPr>
          <p:nvPr>
            <p:ph sz="quarter" idx="12"/>
          </p:nvPr>
        </p:nvSpPr>
        <p:spPr/>
        <p:txBody>
          <a:bodyPr>
            <a:normAutofit lnSpcReduction="10000"/>
          </a:bodyPr>
          <a:lstStyle/>
          <a:p>
            <a:r>
              <a:rPr lang="en-GB" dirty="0"/>
              <a:t>4</a:t>
            </a:r>
          </a:p>
        </p:txBody>
      </p:sp>
      <p:sp>
        <p:nvSpPr>
          <p:cNvPr id="5" name="Content Placeholder 4">
            <a:extLst>
              <a:ext uri="{FF2B5EF4-FFF2-40B4-BE49-F238E27FC236}">
                <a16:creationId xmlns:a16="http://schemas.microsoft.com/office/drawing/2014/main" id="{812F4617-8C5F-2741-B7B9-E074AD33A100}"/>
              </a:ext>
            </a:extLst>
          </p:cNvPr>
          <p:cNvSpPr>
            <a:spLocks noGrp="1"/>
          </p:cNvSpPr>
          <p:nvPr>
            <p:ph sz="quarter" idx="13"/>
          </p:nvPr>
        </p:nvSpPr>
        <p:spPr/>
        <p:txBody>
          <a:bodyPr>
            <a:normAutofit lnSpcReduction="10000"/>
          </a:bodyPr>
          <a:lstStyle/>
          <a:p>
            <a:r>
              <a:rPr lang="en-GB" dirty="0"/>
              <a:t>40</a:t>
            </a:r>
          </a:p>
        </p:txBody>
      </p:sp>
      <p:sp>
        <p:nvSpPr>
          <p:cNvPr id="6" name="Content Placeholder 5">
            <a:extLst>
              <a:ext uri="{FF2B5EF4-FFF2-40B4-BE49-F238E27FC236}">
                <a16:creationId xmlns:a16="http://schemas.microsoft.com/office/drawing/2014/main" id="{43CAB18F-3C6C-7341-8583-31D7CE46B53C}"/>
              </a:ext>
            </a:extLst>
          </p:cNvPr>
          <p:cNvSpPr>
            <a:spLocks noGrp="1"/>
          </p:cNvSpPr>
          <p:nvPr>
            <p:ph sz="quarter" idx="14"/>
          </p:nvPr>
        </p:nvSpPr>
        <p:spPr/>
        <p:txBody>
          <a:bodyPr>
            <a:normAutofit lnSpcReduction="10000"/>
          </a:bodyPr>
          <a:lstStyle/>
          <a:p>
            <a:r>
              <a:rPr lang="en-GB" dirty="0"/>
              <a:t>400</a:t>
            </a:r>
          </a:p>
        </p:txBody>
      </p:sp>
      <p:sp>
        <p:nvSpPr>
          <p:cNvPr id="7" name="Content Placeholder 6">
            <a:extLst>
              <a:ext uri="{FF2B5EF4-FFF2-40B4-BE49-F238E27FC236}">
                <a16:creationId xmlns:a16="http://schemas.microsoft.com/office/drawing/2014/main" id="{8CA56D4D-EA3D-3048-80C0-17BA4ADC8E28}"/>
              </a:ext>
            </a:extLst>
          </p:cNvPr>
          <p:cNvSpPr>
            <a:spLocks noGrp="1"/>
          </p:cNvSpPr>
          <p:nvPr>
            <p:ph sz="quarter" idx="15"/>
          </p:nvPr>
        </p:nvSpPr>
        <p:spPr/>
        <p:txBody>
          <a:bodyPr>
            <a:normAutofit lnSpcReduction="10000"/>
          </a:bodyPr>
          <a:lstStyle/>
          <a:p>
            <a:r>
              <a:rPr lang="en-GB" dirty="0"/>
              <a:t>14</a:t>
            </a:r>
          </a:p>
        </p:txBody>
      </p:sp>
      <p:grpSp>
        <p:nvGrpSpPr>
          <p:cNvPr id="8" name="Google Shape;176;p13">
            <a:extLst>
              <a:ext uri="{FF2B5EF4-FFF2-40B4-BE49-F238E27FC236}">
                <a16:creationId xmlns:a16="http://schemas.microsoft.com/office/drawing/2014/main" id="{A8E83D52-35B0-5243-AE8C-AB3E46798BA8}"/>
              </a:ext>
            </a:extLst>
          </p:cNvPr>
          <p:cNvGrpSpPr/>
          <p:nvPr/>
        </p:nvGrpSpPr>
        <p:grpSpPr>
          <a:xfrm>
            <a:off x="4624387" y="1059766"/>
            <a:ext cx="2943225" cy="1762125"/>
            <a:chOff x="152400" y="630275"/>
            <a:chExt cx="2943225" cy="1762125"/>
          </a:xfrm>
        </p:grpSpPr>
        <p:pic>
          <p:nvPicPr>
            <p:cNvPr id="9" name="Google Shape;177;p13">
              <a:extLst>
                <a:ext uri="{FF2B5EF4-FFF2-40B4-BE49-F238E27FC236}">
                  <a16:creationId xmlns:a16="http://schemas.microsoft.com/office/drawing/2014/main" id="{211B1ED9-180E-F548-8CE3-4D5E41DC1102}"/>
                </a:ext>
              </a:extLst>
            </p:cNvPr>
            <p:cNvPicPr preferRelativeResize="0"/>
            <p:nvPr/>
          </p:nvPicPr>
          <p:blipFill>
            <a:blip r:embed="rId3">
              <a:alphaModFix/>
            </a:blip>
            <a:stretch>
              <a:fillRect/>
            </a:stretch>
          </p:blipFill>
          <p:spPr>
            <a:xfrm>
              <a:off x="152400" y="630275"/>
              <a:ext cx="2943225" cy="1762125"/>
            </a:xfrm>
            <a:prstGeom prst="rect">
              <a:avLst/>
            </a:prstGeom>
            <a:noFill/>
            <a:ln>
              <a:noFill/>
            </a:ln>
          </p:spPr>
        </p:pic>
        <p:sp>
          <p:nvSpPr>
            <p:cNvPr id="10" name="Google Shape;178;p13">
              <a:extLst>
                <a:ext uri="{FF2B5EF4-FFF2-40B4-BE49-F238E27FC236}">
                  <a16:creationId xmlns:a16="http://schemas.microsoft.com/office/drawing/2014/main" id="{96A6E37B-0690-3745-B67F-48DE25CFF08B}"/>
                </a:ext>
              </a:extLst>
            </p:cNvPr>
            <p:cNvSpPr txBox="1"/>
            <p:nvPr/>
          </p:nvSpPr>
          <p:spPr>
            <a:xfrm>
              <a:off x="1295950" y="748425"/>
              <a:ext cx="654600" cy="523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2200" dirty="0">
                  <a:latin typeface="Century Gothic" panose="020B0502020202020204" pitchFamily="34" charset="0"/>
                  <a:ea typeface="Nunito Sans"/>
                  <a:cs typeface="Nunito Sans"/>
                  <a:sym typeface="Nunito Sans"/>
                </a:rPr>
                <a:t>42</a:t>
              </a:r>
              <a:endParaRPr sz="2200" dirty="0">
                <a:latin typeface="Century Gothic" panose="020B0502020202020204" pitchFamily="34" charset="0"/>
                <a:ea typeface="Nunito Sans"/>
                <a:cs typeface="Nunito Sans"/>
                <a:sym typeface="Nunito Sans"/>
              </a:endParaRPr>
            </a:p>
          </p:txBody>
        </p:sp>
        <p:sp>
          <p:nvSpPr>
            <p:cNvPr id="11" name="Google Shape;179;p13">
              <a:extLst>
                <a:ext uri="{FF2B5EF4-FFF2-40B4-BE49-F238E27FC236}">
                  <a16:creationId xmlns:a16="http://schemas.microsoft.com/office/drawing/2014/main" id="{518CFD3C-D4CF-B545-B8E3-8FF5C111744B}"/>
                </a:ext>
              </a:extLst>
            </p:cNvPr>
            <p:cNvSpPr txBox="1"/>
            <p:nvPr/>
          </p:nvSpPr>
          <p:spPr>
            <a:xfrm>
              <a:off x="454300" y="1770200"/>
              <a:ext cx="654600" cy="523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2200" b="1" dirty="0">
                  <a:latin typeface="Century Gothic" panose="020B0502020202020204" pitchFamily="34" charset="0"/>
                  <a:ea typeface="Nunito Sans"/>
                  <a:cs typeface="Nunito Sans"/>
                  <a:sym typeface="Nunito Sans"/>
                </a:rPr>
                <a:t>?</a:t>
              </a:r>
              <a:endParaRPr sz="2200" b="1" dirty="0">
                <a:latin typeface="Century Gothic" panose="020B0502020202020204" pitchFamily="34" charset="0"/>
                <a:ea typeface="Nunito Sans"/>
                <a:cs typeface="Nunito Sans"/>
                <a:sym typeface="Nunito Sans"/>
              </a:endParaRPr>
            </a:p>
          </p:txBody>
        </p:sp>
        <p:sp>
          <p:nvSpPr>
            <p:cNvPr id="12" name="Google Shape;180;p13">
              <a:extLst>
                <a:ext uri="{FF2B5EF4-FFF2-40B4-BE49-F238E27FC236}">
                  <a16:creationId xmlns:a16="http://schemas.microsoft.com/office/drawing/2014/main" id="{A8365DCB-E032-4748-93CF-791CA35A8BE4}"/>
                </a:ext>
              </a:extLst>
            </p:cNvPr>
            <p:cNvSpPr txBox="1"/>
            <p:nvPr/>
          </p:nvSpPr>
          <p:spPr>
            <a:xfrm>
              <a:off x="2124275" y="1770200"/>
              <a:ext cx="654600" cy="523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2200" dirty="0">
                  <a:latin typeface="Century Gothic" panose="020B0502020202020204" pitchFamily="34" charset="0"/>
                  <a:ea typeface="Nunito Sans"/>
                  <a:cs typeface="Nunito Sans"/>
                  <a:sym typeface="Nunito Sans"/>
                </a:rPr>
                <a:t>2</a:t>
              </a:r>
              <a:endParaRPr sz="2200" dirty="0">
                <a:latin typeface="Century Gothic" panose="020B0502020202020204" pitchFamily="34" charset="0"/>
                <a:ea typeface="Nunito Sans"/>
                <a:cs typeface="Nunito Sans"/>
                <a:sym typeface="Nunito Sans"/>
              </a:endParaRPr>
            </a:p>
          </p:txBody>
        </p:sp>
      </p:grpSp>
    </p:spTree>
    <p:extLst>
      <p:ext uri="{BB962C8B-B14F-4D97-AF65-F5344CB8AC3E}">
        <p14:creationId xmlns:p14="http://schemas.microsoft.com/office/powerpoint/2010/main" val="12530519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BD95D9-F427-CA44-8BD2-7441CD1C791F}"/>
              </a:ext>
            </a:extLst>
          </p:cNvPr>
          <p:cNvSpPr>
            <a:spLocks noGrp="1"/>
          </p:cNvSpPr>
          <p:nvPr>
            <p:ph type="title"/>
          </p:nvPr>
        </p:nvSpPr>
        <p:spPr/>
        <p:txBody>
          <a:bodyPr/>
          <a:lstStyle/>
          <a:p>
            <a:r>
              <a:rPr lang="en-GB" dirty="0"/>
              <a:t>To partition numbers to 100</a:t>
            </a:r>
          </a:p>
        </p:txBody>
      </p:sp>
    </p:spTree>
    <p:extLst>
      <p:ext uri="{BB962C8B-B14F-4D97-AF65-F5344CB8AC3E}">
        <p14:creationId xmlns:p14="http://schemas.microsoft.com/office/powerpoint/2010/main" val="32923929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33A0ABB-9595-D54D-AD88-A5925CEF71AF}"/>
              </a:ext>
            </a:extLst>
          </p:cNvPr>
          <p:cNvSpPr>
            <a:spLocks noGrp="1"/>
          </p:cNvSpPr>
          <p:nvPr>
            <p:ph sz="quarter" idx="10"/>
          </p:nvPr>
        </p:nvSpPr>
        <p:spPr/>
        <p:txBody>
          <a:bodyPr/>
          <a:lstStyle/>
          <a:p>
            <a:r>
              <a:rPr lang="en-GB" dirty="0"/>
              <a:t>Starter</a:t>
            </a:r>
          </a:p>
        </p:txBody>
      </p:sp>
      <p:sp>
        <p:nvSpPr>
          <p:cNvPr id="3" name="Content Placeholder 2">
            <a:extLst>
              <a:ext uri="{FF2B5EF4-FFF2-40B4-BE49-F238E27FC236}">
                <a16:creationId xmlns:a16="http://schemas.microsoft.com/office/drawing/2014/main" id="{39AE2F5F-7234-D84E-9806-68FC1209B06F}"/>
              </a:ext>
            </a:extLst>
          </p:cNvPr>
          <p:cNvSpPr>
            <a:spLocks noGrp="1"/>
          </p:cNvSpPr>
          <p:nvPr>
            <p:ph sz="quarter" idx="11"/>
          </p:nvPr>
        </p:nvSpPr>
        <p:spPr>
          <a:xfrm>
            <a:off x="263046" y="1176338"/>
            <a:ext cx="11736887" cy="4213079"/>
          </a:xfrm>
        </p:spPr>
        <p:txBody>
          <a:bodyPr/>
          <a:lstStyle/>
          <a:p>
            <a:r>
              <a:rPr lang="en-GB" dirty="0"/>
              <a:t>John has these 3 digit cards. </a:t>
            </a:r>
          </a:p>
          <a:p>
            <a:endParaRPr lang="en-GB" b="1" dirty="0"/>
          </a:p>
          <a:p>
            <a:r>
              <a:rPr lang="en-GB" dirty="0"/>
              <a:t>He is trying to make as many different 2-digit numbers as he can. </a:t>
            </a:r>
          </a:p>
          <a:p>
            <a:r>
              <a:rPr lang="en-GB" dirty="0"/>
              <a:t>He has made six different numbers. </a:t>
            </a:r>
          </a:p>
          <a:p>
            <a:r>
              <a:rPr lang="en-GB" b="1" dirty="0"/>
              <a:t>Is he correct? </a:t>
            </a:r>
          </a:p>
          <a:p>
            <a:r>
              <a:rPr lang="en-GB" dirty="0"/>
              <a:t>Explain why or why not.</a:t>
            </a:r>
          </a:p>
        </p:txBody>
      </p:sp>
      <p:sp>
        <p:nvSpPr>
          <p:cNvPr id="4" name="TextBox 3">
            <a:extLst>
              <a:ext uri="{FF2B5EF4-FFF2-40B4-BE49-F238E27FC236}">
                <a16:creationId xmlns:a16="http://schemas.microsoft.com/office/drawing/2014/main" id="{45CD5C78-465C-5242-91D6-171934B5A0AA}"/>
              </a:ext>
            </a:extLst>
          </p:cNvPr>
          <p:cNvSpPr txBox="1"/>
          <p:nvPr/>
        </p:nvSpPr>
        <p:spPr>
          <a:xfrm>
            <a:off x="263046" y="5138740"/>
            <a:ext cx="10212697" cy="870688"/>
          </a:xfrm>
          <a:prstGeom prst="rect">
            <a:avLst/>
          </a:prstGeom>
          <a:noFill/>
        </p:spPr>
        <p:txBody>
          <a:bodyPr wrap="square" rtlCol="0">
            <a:spAutoFit/>
          </a:bodyPr>
          <a:lstStyle/>
          <a:p>
            <a:pPr>
              <a:lnSpc>
                <a:spcPct val="150000"/>
              </a:lnSpc>
            </a:pPr>
            <a:r>
              <a:rPr lang="en-GB" dirty="0">
                <a:solidFill>
                  <a:srgbClr val="43A047"/>
                </a:solidFill>
                <a:latin typeface="Century Gothic" panose="020B0502020202020204" pitchFamily="34" charset="0"/>
              </a:rPr>
              <a:t>No, John is not correct. There are only 4 answers - 30, 35, 53, 50. </a:t>
            </a:r>
          </a:p>
          <a:p>
            <a:pPr>
              <a:lnSpc>
                <a:spcPct val="150000"/>
              </a:lnSpc>
            </a:pPr>
            <a:r>
              <a:rPr lang="en-GB" dirty="0">
                <a:solidFill>
                  <a:srgbClr val="43A047"/>
                </a:solidFill>
                <a:latin typeface="Century Gothic" panose="020B0502020202020204" pitchFamily="34" charset="0"/>
              </a:rPr>
              <a:t>05 and 03 are 1-digit numbers.</a:t>
            </a:r>
          </a:p>
        </p:txBody>
      </p:sp>
      <p:sp>
        <p:nvSpPr>
          <p:cNvPr id="5" name="Rounded Rectangle 4">
            <a:extLst>
              <a:ext uri="{FF2B5EF4-FFF2-40B4-BE49-F238E27FC236}">
                <a16:creationId xmlns:a16="http://schemas.microsoft.com/office/drawing/2014/main" id="{C80AE0C5-7E69-6748-BBD2-9F443BE3B760}"/>
              </a:ext>
            </a:extLst>
          </p:cNvPr>
          <p:cNvSpPr/>
          <p:nvPr/>
        </p:nvSpPr>
        <p:spPr>
          <a:xfrm>
            <a:off x="10669706" y="6163001"/>
            <a:ext cx="1401206" cy="514598"/>
          </a:xfrm>
          <a:prstGeom prst="roundRect">
            <a:avLst/>
          </a:prstGeom>
          <a:solidFill>
            <a:srgbClr val="2196F3"/>
          </a:solidFill>
          <a:ln>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latin typeface="Century Gothic" panose="020B0502020202020204" pitchFamily="34" charset="0"/>
              </a:rPr>
              <a:t>Answers</a:t>
            </a:r>
          </a:p>
        </p:txBody>
      </p:sp>
      <p:sp>
        <p:nvSpPr>
          <p:cNvPr id="6" name="Rounded Rectangle 5">
            <a:extLst>
              <a:ext uri="{FF2B5EF4-FFF2-40B4-BE49-F238E27FC236}">
                <a16:creationId xmlns:a16="http://schemas.microsoft.com/office/drawing/2014/main" id="{2121EECF-0F45-694B-BB7F-4A336EFB2878}"/>
              </a:ext>
            </a:extLst>
          </p:cNvPr>
          <p:cNvSpPr/>
          <p:nvPr/>
        </p:nvSpPr>
        <p:spPr>
          <a:xfrm>
            <a:off x="4128862" y="1176338"/>
            <a:ext cx="789501" cy="886690"/>
          </a:xfrm>
          <a:prstGeom prst="roundRect">
            <a:avLst/>
          </a:prstGeom>
          <a:solidFill>
            <a:srgbClr val="CCD4F4"/>
          </a:solidFill>
          <a:ln w="19050">
            <a:solidFill>
              <a:srgbClr val="2222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rgbClr val="222222"/>
                </a:solidFill>
                <a:latin typeface="Century Gothic" panose="020B0502020202020204" pitchFamily="34" charset="0"/>
              </a:rPr>
              <a:t>3</a:t>
            </a:r>
          </a:p>
        </p:txBody>
      </p:sp>
      <p:sp>
        <p:nvSpPr>
          <p:cNvPr id="7" name="Rounded Rectangle 6">
            <a:extLst>
              <a:ext uri="{FF2B5EF4-FFF2-40B4-BE49-F238E27FC236}">
                <a16:creationId xmlns:a16="http://schemas.microsoft.com/office/drawing/2014/main" id="{DEF2EFA4-023A-6E4B-B25F-097310F15D6A}"/>
              </a:ext>
            </a:extLst>
          </p:cNvPr>
          <p:cNvSpPr/>
          <p:nvPr/>
        </p:nvSpPr>
        <p:spPr>
          <a:xfrm>
            <a:off x="5298415" y="1176338"/>
            <a:ext cx="789501" cy="886690"/>
          </a:xfrm>
          <a:prstGeom prst="roundRect">
            <a:avLst/>
          </a:prstGeom>
          <a:solidFill>
            <a:srgbClr val="CCD4F4"/>
          </a:solidFill>
          <a:ln w="19050">
            <a:solidFill>
              <a:srgbClr val="2222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rgbClr val="222222"/>
                </a:solidFill>
                <a:latin typeface="Century Gothic" panose="020B0502020202020204" pitchFamily="34" charset="0"/>
              </a:rPr>
              <a:t>0</a:t>
            </a:r>
          </a:p>
        </p:txBody>
      </p:sp>
      <p:sp>
        <p:nvSpPr>
          <p:cNvPr id="8" name="Rounded Rectangle 7">
            <a:extLst>
              <a:ext uri="{FF2B5EF4-FFF2-40B4-BE49-F238E27FC236}">
                <a16:creationId xmlns:a16="http://schemas.microsoft.com/office/drawing/2014/main" id="{CB738C35-0992-F340-B222-D1F0DF033A1F}"/>
              </a:ext>
            </a:extLst>
          </p:cNvPr>
          <p:cNvSpPr/>
          <p:nvPr/>
        </p:nvSpPr>
        <p:spPr>
          <a:xfrm>
            <a:off x="6467968" y="1176338"/>
            <a:ext cx="789501" cy="886690"/>
          </a:xfrm>
          <a:prstGeom prst="roundRect">
            <a:avLst/>
          </a:prstGeom>
          <a:solidFill>
            <a:srgbClr val="CCD4F4"/>
          </a:solidFill>
          <a:ln w="19050">
            <a:solidFill>
              <a:srgbClr val="2222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rgbClr val="222222"/>
                </a:solidFill>
                <a:latin typeface="Century Gothic" panose="020B0502020202020204" pitchFamily="34" charset="0"/>
              </a:rPr>
              <a:t>5</a:t>
            </a:r>
          </a:p>
        </p:txBody>
      </p:sp>
      <p:sp>
        <p:nvSpPr>
          <p:cNvPr id="10" name="Rounded Rectangle 9">
            <a:extLst>
              <a:ext uri="{FF2B5EF4-FFF2-40B4-BE49-F238E27FC236}">
                <a16:creationId xmlns:a16="http://schemas.microsoft.com/office/drawing/2014/main" id="{A7A03297-1A56-FF4E-AC4B-E781E5ACF09E}"/>
              </a:ext>
            </a:extLst>
          </p:cNvPr>
          <p:cNvSpPr/>
          <p:nvPr/>
        </p:nvSpPr>
        <p:spPr>
          <a:xfrm>
            <a:off x="4891787" y="2663024"/>
            <a:ext cx="789501" cy="886690"/>
          </a:xfrm>
          <a:prstGeom prst="roundRect">
            <a:avLst/>
          </a:prstGeom>
          <a:solidFill>
            <a:srgbClr val="CCD4F4"/>
          </a:solidFill>
          <a:ln w="19050">
            <a:solidFill>
              <a:srgbClr val="2222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rgbClr val="222222"/>
                </a:solidFill>
                <a:latin typeface="Century Gothic" panose="020B0502020202020204" pitchFamily="34" charset="0"/>
              </a:rPr>
              <a:t>0</a:t>
            </a:r>
          </a:p>
        </p:txBody>
      </p:sp>
      <p:sp>
        <p:nvSpPr>
          <p:cNvPr id="11" name="Rounded Rectangle 10">
            <a:extLst>
              <a:ext uri="{FF2B5EF4-FFF2-40B4-BE49-F238E27FC236}">
                <a16:creationId xmlns:a16="http://schemas.microsoft.com/office/drawing/2014/main" id="{81417C00-D5B1-4441-94C9-C7F884B9D579}"/>
              </a:ext>
            </a:extLst>
          </p:cNvPr>
          <p:cNvSpPr/>
          <p:nvPr/>
        </p:nvSpPr>
        <p:spPr>
          <a:xfrm>
            <a:off x="6890844" y="2663024"/>
            <a:ext cx="789501" cy="886690"/>
          </a:xfrm>
          <a:prstGeom prst="roundRect">
            <a:avLst/>
          </a:prstGeom>
          <a:solidFill>
            <a:srgbClr val="CCD4F4"/>
          </a:solidFill>
          <a:ln w="19050">
            <a:solidFill>
              <a:srgbClr val="2222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rgbClr val="222222"/>
                </a:solidFill>
                <a:latin typeface="Century Gothic" panose="020B0502020202020204" pitchFamily="34" charset="0"/>
              </a:rPr>
              <a:t>5</a:t>
            </a:r>
          </a:p>
        </p:txBody>
      </p:sp>
      <p:sp>
        <p:nvSpPr>
          <p:cNvPr id="12" name="Rounded Rectangle 11">
            <a:extLst>
              <a:ext uri="{FF2B5EF4-FFF2-40B4-BE49-F238E27FC236}">
                <a16:creationId xmlns:a16="http://schemas.microsoft.com/office/drawing/2014/main" id="{02C0B01B-51BA-F74B-8553-8EA3E7A6BBAE}"/>
              </a:ext>
            </a:extLst>
          </p:cNvPr>
          <p:cNvSpPr/>
          <p:nvPr/>
        </p:nvSpPr>
        <p:spPr>
          <a:xfrm>
            <a:off x="6287352" y="2663024"/>
            <a:ext cx="789501" cy="886690"/>
          </a:xfrm>
          <a:prstGeom prst="roundRect">
            <a:avLst/>
          </a:prstGeom>
          <a:solidFill>
            <a:srgbClr val="CCD4F4"/>
          </a:solidFill>
          <a:ln w="19050">
            <a:solidFill>
              <a:srgbClr val="2222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rgbClr val="222222"/>
                </a:solidFill>
                <a:latin typeface="Century Gothic" panose="020B0502020202020204" pitchFamily="34" charset="0"/>
              </a:rPr>
              <a:t>3</a:t>
            </a:r>
          </a:p>
        </p:txBody>
      </p:sp>
      <p:sp>
        <p:nvSpPr>
          <p:cNvPr id="14" name="Rounded Rectangle 13">
            <a:extLst>
              <a:ext uri="{FF2B5EF4-FFF2-40B4-BE49-F238E27FC236}">
                <a16:creationId xmlns:a16="http://schemas.microsoft.com/office/drawing/2014/main" id="{9AB0B598-6D21-DE45-A89D-886160926FAA}"/>
              </a:ext>
            </a:extLst>
          </p:cNvPr>
          <p:cNvSpPr/>
          <p:nvPr/>
        </p:nvSpPr>
        <p:spPr>
          <a:xfrm>
            <a:off x="8887329" y="2660592"/>
            <a:ext cx="789501" cy="886690"/>
          </a:xfrm>
          <a:prstGeom prst="roundRect">
            <a:avLst/>
          </a:prstGeom>
          <a:solidFill>
            <a:srgbClr val="CCD4F4"/>
          </a:solidFill>
          <a:ln w="19050">
            <a:solidFill>
              <a:srgbClr val="2222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rgbClr val="222222"/>
                </a:solidFill>
                <a:latin typeface="Century Gothic" panose="020B0502020202020204" pitchFamily="34" charset="0"/>
              </a:rPr>
              <a:t>5</a:t>
            </a:r>
          </a:p>
        </p:txBody>
      </p:sp>
      <p:sp>
        <p:nvSpPr>
          <p:cNvPr id="15" name="Rounded Rectangle 14">
            <a:extLst>
              <a:ext uri="{FF2B5EF4-FFF2-40B4-BE49-F238E27FC236}">
                <a16:creationId xmlns:a16="http://schemas.microsoft.com/office/drawing/2014/main" id="{586F153C-D02C-D241-9874-BE402359C307}"/>
              </a:ext>
            </a:extLst>
          </p:cNvPr>
          <p:cNvSpPr/>
          <p:nvPr/>
        </p:nvSpPr>
        <p:spPr>
          <a:xfrm>
            <a:off x="4891786" y="3885341"/>
            <a:ext cx="789501" cy="886690"/>
          </a:xfrm>
          <a:prstGeom prst="roundRect">
            <a:avLst/>
          </a:prstGeom>
          <a:solidFill>
            <a:srgbClr val="CCD4F4"/>
          </a:solidFill>
          <a:ln w="19050">
            <a:solidFill>
              <a:srgbClr val="2222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rgbClr val="222222"/>
                </a:solidFill>
                <a:latin typeface="Century Gothic" panose="020B0502020202020204" pitchFamily="34" charset="0"/>
              </a:rPr>
              <a:t>3</a:t>
            </a:r>
          </a:p>
        </p:txBody>
      </p:sp>
      <p:sp>
        <p:nvSpPr>
          <p:cNvPr id="17" name="Rounded Rectangle 16">
            <a:extLst>
              <a:ext uri="{FF2B5EF4-FFF2-40B4-BE49-F238E27FC236}">
                <a16:creationId xmlns:a16="http://schemas.microsoft.com/office/drawing/2014/main" id="{4A47953D-839C-4048-BD07-B1C8BCAF759A}"/>
              </a:ext>
            </a:extLst>
          </p:cNvPr>
          <p:cNvSpPr/>
          <p:nvPr/>
        </p:nvSpPr>
        <p:spPr>
          <a:xfrm>
            <a:off x="4285722" y="3877553"/>
            <a:ext cx="789501" cy="886690"/>
          </a:xfrm>
          <a:prstGeom prst="roundRect">
            <a:avLst/>
          </a:prstGeom>
          <a:solidFill>
            <a:srgbClr val="CCD4F4"/>
          </a:solidFill>
          <a:ln w="19050">
            <a:solidFill>
              <a:srgbClr val="2222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rgbClr val="222222"/>
                </a:solidFill>
                <a:latin typeface="Century Gothic" panose="020B0502020202020204" pitchFamily="34" charset="0"/>
              </a:rPr>
              <a:t>5</a:t>
            </a:r>
          </a:p>
        </p:txBody>
      </p:sp>
      <p:sp>
        <p:nvSpPr>
          <p:cNvPr id="9" name="Rounded Rectangle 8">
            <a:extLst>
              <a:ext uri="{FF2B5EF4-FFF2-40B4-BE49-F238E27FC236}">
                <a16:creationId xmlns:a16="http://schemas.microsoft.com/office/drawing/2014/main" id="{E919FE50-0F1D-DC4C-B2DE-AB74FD814FE5}"/>
              </a:ext>
            </a:extLst>
          </p:cNvPr>
          <p:cNvSpPr/>
          <p:nvPr/>
        </p:nvSpPr>
        <p:spPr>
          <a:xfrm>
            <a:off x="4332887" y="2663024"/>
            <a:ext cx="789501" cy="886690"/>
          </a:xfrm>
          <a:prstGeom prst="roundRect">
            <a:avLst/>
          </a:prstGeom>
          <a:solidFill>
            <a:srgbClr val="CCD4F4"/>
          </a:solidFill>
          <a:ln w="19050">
            <a:solidFill>
              <a:srgbClr val="2222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rgbClr val="222222"/>
                </a:solidFill>
                <a:latin typeface="Century Gothic" panose="020B0502020202020204" pitchFamily="34" charset="0"/>
              </a:rPr>
              <a:t>3</a:t>
            </a:r>
          </a:p>
        </p:txBody>
      </p:sp>
      <p:sp>
        <p:nvSpPr>
          <p:cNvPr id="13" name="Rounded Rectangle 12">
            <a:extLst>
              <a:ext uri="{FF2B5EF4-FFF2-40B4-BE49-F238E27FC236}">
                <a16:creationId xmlns:a16="http://schemas.microsoft.com/office/drawing/2014/main" id="{A931C49C-E08C-1544-9DD5-13FEE524D79F}"/>
              </a:ext>
            </a:extLst>
          </p:cNvPr>
          <p:cNvSpPr/>
          <p:nvPr/>
        </p:nvSpPr>
        <p:spPr>
          <a:xfrm>
            <a:off x="8283837" y="2663024"/>
            <a:ext cx="789501" cy="886690"/>
          </a:xfrm>
          <a:prstGeom prst="roundRect">
            <a:avLst/>
          </a:prstGeom>
          <a:solidFill>
            <a:srgbClr val="CCD4F4"/>
          </a:solidFill>
          <a:ln w="19050">
            <a:solidFill>
              <a:srgbClr val="2222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rgbClr val="222222"/>
                </a:solidFill>
                <a:latin typeface="Century Gothic" panose="020B0502020202020204" pitchFamily="34" charset="0"/>
              </a:rPr>
              <a:t>0</a:t>
            </a:r>
          </a:p>
        </p:txBody>
      </p:sp>
      <p:sp>
        <p:nvSpPr>
          <p:cNvPr id="18" name="Rounded Rectangle 17">
            <a:extLst>
              <a:ext uri="{FF2B5EF4-FFF2-40B4-BE49-F238E27FC236}">
                <a16:creationId xmlns:a16="http://schemas.microsoft.com/office/drawing/2014/main" id="{2F82BAC1-41D7-7A47-9DFF-8EE956B36BEA}"/>
              </a:ext>
            </a:extLst>
          </p:cNvPr>
          <p:cNvSpPr/>
          <p:nvPr/>
        </p:nvSpPr>
        <p:spPr>
          <a:xfrm>
            <a:off x="6862718" y="3892349"/>
            <a:ext cx="789501" cy="886690"/>
          </a:xfrm>
          <a:prstGeom prst="roundRect">
            <a:avLst/>
          </a:prstGeom>
          <a:solidFill>
            <a:srgbClr val="CCD4F4"/>
          </a:solidFill>
          <a:ln w="19050">
            <a:solidFill>
              <a:srgbClr val="2222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rgbClr val="222222"/>
                </a:solidFill>
                <a:latin typeface="Century Gothic" panose="020B0502020202020204" pitchFamily="34" charset="0"/>
              </a:rPr>
              <a:t>3</a:t>
            </a:r>
          </a:p>
        </p:txBody>
      </p:sp>
      <p:sp>
        <p:nvSpPr>
          <p:cNvPr id="19" name="Rounded Rectangle 18">
            <a:extLst>
              <a:ext uri="{FF2B5EF4-FFF2-40B4-BE49-F238E27FC236}">
                <a16:creationId xmlns:a16="http://schemas.microsoft.com/office/drawing/2014/main" id="{00245002-3A09-A145-B04C-0E158BDE5C08}"/>
              </a:ext>
            </a:extLst>
          </p:cNvPr>
          <p:cNvSpPr/>
          <p:nvPr/>
        </p:nvSpPr>
        <p:spPr>
          <a:xfrm>
            <a:off x="6287351" y="3891830"/>
            <a:ext cx="789501" cy="886690"/>
          </a:xfrm>
          <a:prstGeom prst="roundRect">
            <a:avLst/>
          </a:prstGeom>
          <a:solidFill>
            <a:srgbClr val="CCD4F4"/>
          </a:solidFill>
          <a:ln w="19050">
            <a:solidFill>
              <a:srgbClr val="2222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rgbClr val="222222"/>
                </a:solidFill>
                <a:latin typeface="Century Gothic" panose="020B0502020202020204" pitchFamily="34" charset="0"/>
              </a:rPr>
              <a:t>0</a:t>
            </a:r>
          </a:p>
        </p:txBody>
      </p:sp>
      <p:sp>
        <p:nvSpPr>
          <p:cNvPr id="20" name="Rounded Rectangle 19">
            <a:extLst>
              <a:ext uri="{FF2B5EF4-FFF2-40B4-BE49-F238E27FC236}">
                <a16:creationId xmlns:a16="http://schemas.microsoft.com/office/drawing/2014/main" id="{D0F13D94-9814-5940-91B0-C50D133B4050}"/>
              </a:ext>
            </a:extLst>
          </p:cNvPr>
          <p:cNvSpPr/>
          <p:nvPr/>
        </p:nvSpPr>
        <p:spPr>
          <a:xfrm>
            <a:off x="8887328" y="3891830"/>
            <a:ext cx="789501" cy="886690"/>
          </a:xfrm>
          <a:prstGeom prst="roundRect">
            <a:avLst/>
          </a:prstGeom>
          <a:solidFill>
            <a:srgbClr val="CCD4F4"/>
          </a:solidFill>
          <a:ln w="19050">
            <a:solidFill>
              <a:srgbClr val="2222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rgbClr val="222222"/>
                </a:solidFill>
                <a:latin typeface="Century Gothic" panose="020B0502020202020204" pitchFamily="34" charset="0"/>
              </a:rPr>
              <a:t>0</a:t>
            </a:r>
          </a:p>
        </p:txBody>
      </p:sp>
      <p:sp>
        <p:nvSpPr>
          <p:cNvPr id="21" name="Rounded Rectangle 20">
            <a:extLst>
              <a:ext uri="{FF2B5EF4-FFF2-40B4-BE49-F238E27FC236}">
                <a16:creationId xmlns:a16="http://schemas.microsoft.com/office/drawing/2014/main" id="{5FDB2A51-3D32-D341-B00E-A61BD74AACFE}"/>
              </a:ext>
            </a:extLst>
          </p:cNvPr>
          <p:cNvSpPr/>
          <p:nvPr/>
        </p:nvSpPr>
        <p:spPr>
          <a:xfrm>
            <a:off x="8283836" y="3891830"/>
            <a:ext cx="789501" cy="886690"/>
          </a:xfrm>
          <a:prstGeom prst="roundRect">
            <a:avLst/>
          </a:prstGeom>
          <a:solidFill>
            <a:srgbClr val="CCD4F4"/>
          </a:solidFill>
          <a:ln w="19050">
            <a:solidFill>
              <a:srgbClr val="2222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rgbClr val="222222"/>
                </a:solidFill>
                <a:latin typeface="Century Gothic" panose="020B0502020202020204" pitchFamily="34" charset="0"/>
              </a:rPr>
              <a:t>5</a:t>
            </a:r>
          </a:p>
        </p:txBody>
      </p:sp>
    </p:spTree>
    <p:extLst>
      <p:ext uri="{BB962C8B-B14F-4D97-AF65-F5344CB8AC3E}">
        <p14:creationId xmlns:p14="http://schemas.microsoft.com/office/powerpoint/2010/main" val="195754285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nextCondLst>
                <p:cond evt="onClick" delay="0">
                  <p:tgtEl>
                    <p:spTgt spid="5"/>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33A0ABB-9595-D54D-AD88-A5925CEF71AF}"/>
              </a:ext>
            </a:extLst>
          </p:cNvPr>
          <p:cNvSpPr>
            <a:spLocks noGrp="1"/>
          </p:cNvSpPr>
          <p:nvPr>
            <p:ph sz="quarter" idx="10"/>
          </p:nvPr>
        </p:nvSpPr>
        <p:spPr/>
        <p:txBody>
          <a:bodyPr/>
          <a:lstStyle/>
          <a:p>
            <a:r>
              <a:rPr lang="en-GB" dirty="0"/>
              <a:t>Let’s Learn</a:t>
            </a:r>
          </a:p>
        </p:txBody>
      </p:sp>
      <p:sp>
        <p:nvSpPr>
          <p:cNvPr id="3" name="Content Placeholder 2">
            <a:extLst>
              <a:ext uri="{FF2B5EF4-FFF2-40B4-BE49-F238E27FC236}">
                <a16:creationId xmlns:a16="http://schemas.microsoft.com/office/drawing/2014/main" id="{39AE2F5F-7234-D84E-9806-68FC1209B06F}"/>
              </a:ext>
            </a:extLst>
          </p:cNvPr>
          <p:cNvSpPr>
            <a:spLocks noGrp="1"/>
          </p:cNvSpPr>
          <p:nvPr>
            <p:ph sz="quarter" idx="11"/>
          </p:nvPr>
        </p:nvSpPr>
        <p:spPr>
          <a:xfrm>
            <a:off x="263046" y="1176339"/>
            <a:ext cx="11736887" cy="514598"/>
          </a:xfrm>
        </p:spPr>
        <p:txBody>
          <a:bodyPr/>
          <a:lstStyle/>
          <a:p>
            <a:r>
              <a:rPr lang="en-GB" b="1" dirty="0"/>
              <a:t>Use the number cards to complete the part whole models.</a:t>
            </a:r>
          </a:p>
        </p:txBody>
      </p:sp>
      <p:sp>
        <p:nvSpPr>
          <p:cNvPr id="5" name="Rounded Rectangle 4">
            <a:extLst>
              <a:ext uri="{FF2B5EF4-FFF2-40B4-BE49-F238E27FC236}">
                <a16:creationId xmlns:a16="http://schemas.microsoft.com/office/drawing/2014/main" id="{5E902545-A4F9-4243-82CE-D711B0F38654}"/>
              </a:ext>
            </a:extLst>
          </p:cNvPr>
          <p:cNvSpPr/>
          <p:nvPr/>
        </p:nvSpPr>
        <p:spPr>
          <a:xfrm>
            <a:off x="10669706" y="6163001"/>
            <a:ext cx="1401206" cy="514598"/>
          </a:xfrm>
          <a:prstGeom prst="roundRect">
            <a:avLst/>
          </a:prstGeom>
          <a:solidFill>
            <a:srgbClr val="2196F3"/>
          </a:solidFill>
          <a:ln>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latin typeface="Century Gothic" panose="020B0502020202020204" pitchFamily="34" charset="0"/>
              </a:rPr>
              <a:t>Answers</a:t>
            </a:r>
          </a:p>
        </p:txBody>
      </p:sp>
      <p:pic>
        <p:nvPicPr>
          <p:cNvPr id="8" name="Google Shape;177;p13">
            <a:extLst>
              <a:ext uri="{FF2B5EF4-FFF2-40B4-BE49-F238E27FC236}">
                <a16:creationId xmlns:a16="http://schemas.microsoft.com/office/drawing/2014/main" id="{EF00DA02-D398-1144-BA60-AF28466ACBBE}"/>
              </a:ext>
            </a:extLst>
          </p:cNvPr>
          <p:cNvPicPr preferRelativeResize="0"/>
          <p:nvPr/>
        </p:nvPicPr>
        <p:blipFill>
          <a:blip r:embed="rId3">
            <a:alphaModFix/>
          </a:blip>
          <a:stretch>
            <a:fillRect/>
          </a:stretch>
        </p:blipFill>
        <p:spPr>
          <a:xfrm>
            <a:off x="263046" y="2874715"/>
            <a:ext cx="3714284" cy="2223762"/>
          </a:xfrm>
          <a:prstGeom prst="rect">
            <a:avLst/>
          </a:prstGeom>
          <a:noFill/>
          <a:ln>
            <a:noFill/>
          </a:ln>
        </p:spPr>
      </p:pic>
      <p:grpSp>
        <p:nvGrpSpPr>
          <p:cNvPr id="12" name="Google Shape;176;p13">
            <a:extLst>
              <a:ext uri="{FF2B5EF4-FFF2-40B4-BE49-F238E27FC236}">
                <a16:creationId xmlns:a16="http://schemas.microsoft.com/office/drawing/2014/main" id="{E009B56E-5301-8048-94A9-C91E103CC218}"/>
              </a:ext>
            </a:extLst>
          </p:cNvPr>
          <p:cNvGrpSpPr/>
          <p:nvPr/>
        </p:nvGrpSpPr>
        <p:grpSpPr>
          <a:xfrm>
            <a:off x="4238858" y="4313275"/>
            <a:ext cx="3714284" cy="2223762"/>
            <a:chOff x="152400" y="630275"/>
            <a:chExt cx="2943225" cy="1762125"/>
          </a:xfrm>
        </p:grpSpPr>
        <p:pic>
          <p:nvPicPr>
            <p:cNvPr id="13" name="Google Shape;177;p13">
              <a:extLst>
                <a:ext uri="{FF2B5EF4-FFF2-40B4-BE49-F238E27FC236}">
                  <a16:creationId xmlns:a16="http://schemas.microsoft.com/office/drawing/2014/main" id="{6CEB57D3-99FF-D841-9798-DAD6E244D24A}"/>
                </a:ext>
              </a:extLst>
            </p:cNvPr>
            <p:cNvPicPr preferRelativeResize="0"/>
            <p:nvPr/>
          </p:nvPicPr>
          <p:blipFill>
            <a:blip r:embed="rId3">
              <a:alphaModFix/>
            </a:blip>
            <a:stretch>
              <a:fillRect/>
            </a:stretch>
          </p:blipFill>
          <p:spPr>
            <a:xfrm>
              <a:off x="152400" y="630275"/>
              <a:ext cx="2943225" cy="1762125"/>
            </a:xfrm>
            <a:prstGeom prst="rect">
              <a:avLst/>
            </a:prstGeom>
            <a:noFill/>
            <a:ln>
              <a:noFill/>
            </a:ln>
          </p:spPr>
        </p:pic>
        <p:sp>
          <p:nvSpPr>
            <p:cNvPr id="14" name="Google Shape;178;p13">
              <a:extLst>
                <a:ext uri="{FF2B5EF4-FFF2-40B4-BE49-F238E27FC236}">
                  <a16:creationId xmlns:a16="http://schemas.microsoft.com/office/drawing/2014/main" id="{29C06BE4-00F6-8041-9409-2912D10E4D53}"/>
                </a:ext>
              </a:extLst>
            </p:cNvPr>
            <p:cNvSpPr txBox="1"/>
            <p:nvPr/>
          </p:nvSpPr>
          <p:spPr>
            <a:xfrm>
              <a:off x="1295950" y="748425"/>
              <a:ext cx="654600" cy="414580"/>
            </a:xfrm>
            <a:prstGeom prst="rect">
              <a:avLst/>
            </a:prstGeom>
            <a:noFill/>
            <a:ln>
              <a:noFill/>
            </a:ln>
          </p:spPr>
          <p:txBody>
            <a:bodyPr spcFirstLastPara="1" wrap="square" lIns="91425" tIns="91425" rIns="91425" bIns="91425" anchor="ctr" anchorCtr="0">
              <a:spAutoFit/>
            </a:bodyPr>
            <a:lstStyle/>
            <a:p>
              <a:pPr marL="0" lvl="0" indent="0" algn="ctr" rtl="0">
                <a:spcBef>
                  <a:spcPts val="0"/>
                </a:spcBef>
                <a:spcAft>
                  <a:spcPts val="0"/>
                </a:spcAft>
                <a:buNone/>
              </a:pPr>
              <a:r>
                <a:rPr lang="en-GB" sz="2200" dirty="0">
                  <a:latin typeface="Century Gothic" panose="020B0502020202020204" pitchFamily="34" charset="0"/>
                  <a:ea typeface="Nunito Sans"/>
                  <a:cs typeface="Nunito Sans"/>
                  <a:sym typeface="Nunito Sans"/>
                </a:rPr>
                <a:t>59</a:t>
              </a:r>
              <a:endParaRPr sz="2200" dirty="0">
                <a:latin typeface="Century Gothic" panose="020B0502020202020204" pitchFamily="34" charset="0"/>
                <a:ea typeface="Nunito Sans"/>
                <a:cs typeface="Nunito Sans"/>
                <a:sym typeface="Nunito Sans"/>
              </a:endParaRPr>
            </a:p>
          </p:txBody>
        </p:sp>
        <p:sp>
          <p:nvSpPr>
            <p:cNvPr id="15" name="Google Shape;179;p13">
              <a:extLst>
                <a:ext uri="{FF2B5EF4-FFF2-40B4-BE49-F238E27FC236}">
                  <a16:creationId xmlns:a16="http://schemas.microsoft.com/office/drawing/2014/main" id="{E3499FF0-8140-844B-B030-6D937200B8F4}"/>
                </a:ext>
              </a:extLst>
            </p:cNvPr>
            <p:cNvSpPr txBox="1"/>
            <p:nvPr/>
          </p:nvSpPr>
          <p:spPr>
            <a:xfrm>
              <a:off x="385784" y="1885316"/>
              <a:ext cx="856147" cy="414580"/>
            </a:xfrm>
            <a:prstGeom prst="rect">
              <a:avLst/>
            </a:prstGeom>
            <a:noFill/>
            <a:ln>
              <a:noFill/>
            </a:ln>
          </p:spPr>
          <p:txBody>
            <a:bodyPr spcFirstLastPara="1" wrap="square" lIns="91425" tIns="91425" rIns="91425" bIns="91425" anchor="ctr" anchorCtr="0">
              <a:spAutoFit/>
            </a:bodyPr>
            <a:lstStyle/>
            <a:p>
              <a:pPr marL="0" lvl="0" indent="0" algn="ctr" rtl="0">
                <a:spcBef>
                  <a:spcPts val="0"/>
                </a:spcBef>
                <a:spcAft>
                  <a:spcPts val="0"/>
                </a:spcAft>
                <a:buNone/>
              </a:pPr>
              <a:r>
                <a:rPr lang="en-GB" sz="2200" dirty="0">
                  <a:latin typeface="Century Gothic" panose="020B0502020202020204" pitchFamily="34" charset="0"/>
                  <a:ea typeface="Nunito Sans"/>
                  <a:cs typeface="Nunito Sans"/>
                  <a:sym typeface="Nunito Sans"/>
                </a:rPr>
                <a:t>5 tens</a:t>
              </a:r>
              <a:endParaRPr sz="2200" dirty="0">
                <a:latin typeface="Century Gothic" panose="020B0502020202020204" pitchFamily="34" charset="0"/>
                <a:ea typeface="Nunito Sans"/>
                <a:cs typeface="Nunito Sans"/>
                <a:sym typeface="Nunito Sans"/>
              </a:endParaRPr>
            </a:p>
          </p:txBody>
        </p:sp>
      </p:grpSp>
      <p:grpSp>
        <p:nvGrpSpPr>
          <p:cNvPr id="17" name="Google Shape;176;p13">
            <a:extLst>
              <a:ext uri="{FF2B5EF4-FFF2-40B4-BE49-F238E27FC236}">
                <a16:creationId xmlns:a16="http://schemas.microsoft.com/office/drawing/2014/main" id="{450757EE-A455-BC49-AE6C-B43A8CB7B287}"/>
              </a:ext>
            </a:extLst>
          </p:cNvPr>
          <p:cNvGrpSpPr/>
          <p:nvPr/>
        </p:nvGrpSpPr>
        <p:grpSpPr>
          <a:xfrm>
            <a:off x="8214670" y="2874715"/>
            <a:ext cx="3714284" cy="2223762"/>
            <a:chOff x="152400" y="630275"/>
            <a:chExt cx="2943225" cy="1762125"/>
          </a:xfrm>
        </p:grpSpPr>
        <p:pic>
          <p:nvPicPr>
            <p:cNvPr id="18" name="Google Shape;177;p13">
              <a:extLst>
                <a:ext uri="{FF2B5EF4-FFF2-40B4-BE49-F238E27FC236}">
                  <a16:creationId xmlns:a16="http://schemas.microsoft.com/office/drawing/2014/main" id="{0782D767-A3CF-DA4B-B754-4B403438F5E2}"/>
                </a:ext>
              </a:extLst>
            </p:cNvPr>
            <p:cNvPicPr preferRelativeResize="0"/>
            <p:nvPr/>
          </p:nvPicPr>
          <p:blipFill>
            <a:blip r:embed="rId3">
              <a:alphaModFix/>
            </a:blip>
            <a:stretch>
              <a:fillRect/>
            </a:stretch>
          </p:blipFill>
          <p:spPr>
            <a:xfrm>
              <a:off x="152400" y="630275"/>
              <a:ext cx="2943225" cy="1762125"/>
            </a:xfrm>
            <a:prstGeom prst="rect">
              <a:avLst/>
            </a:prstGeom>
            <a:noFill/>
            <a:ln>
              <a:noFill/>
            </a:ln>
          </p:spPr>
        </p:pic>
        <p:sp>
          <p:nvSpPr>
            <p:cNvPr id="19" name="Google Shape;178;p13">
              <a:extLst>
                <a:ext uri="{FF2B5EF4-FFF2-40B4-BE49-F238E27FC236}">
                  <a16:creationId xmlns:a16="http://schemas.microsoft.com/office/drawing/2014/main" id="{C26E9C13-946C-7648-9688-4356C7289A7F}"/>
                </a:ext>
              </a:extLst>
            </p:cNvPr>
            <p:cNvSpPr txBox="1"/>
            <p:nvPr/>
          </p:nvSpPr>
          <p:spPr>
            <a:xfrm>
              <a:off x="1295950" y="748425"/>
              <a:ext cx="654600" cy="414580"/>
            </a:xfrm>
            <a:prstGeom prst="rect">
              <a:avLst/>
            </a:prstGeom>
            <a:noFill/>
            <a:ln>
              <a:noFill/>
            </a:ln>
          </p:spPr>
          <p:txBody>
            <a:bodyPr spcFirstLastPara="1" wrap="square" lIns="91425" tIns="91425" rIns="91425" bIns="91425" anchor="ctr" anchorCtr="0">
              <a:spAutoFit/>
            </a:bodyPr>
            <a:lstStyle/>
            <a:p>
              <a:pPr marL="0" lvl="0" indent="0" algn="ctr" rtl="0">
                <a:spcBef>
                  <a:spcPts val="0"/>
                </a:spcBef>
                <a:spcAft>
                  <a:spcPts val="0"/>
                </a:spcAft>
                <a:buNone/>
              </a:pPr>
              <a:r>
                <a:rPr lang="en-GB" sz="2200" dirty="0">
                  <a:latin typeface="Century Gothic" panose="020B0502020202020204" pitchFamily="34" charset="0"/>
                  <a:ea typeface="Nunito Sans"/>
                  <a:cs typeface="Nunito Sans"/>
                  <a:sym typeface="Nunito Sans"/>
                </a:rPr>
                <a:t>37</a:t>
              </a:r>
              <a:endParaRPr sz="2200" dirty="0">
                <a:latin typeface="Century Gothic" panose="020B0502020202020204" pitchFamily="34" charset="0"/>
                <a:ea typeface="Nunito Sans"/>
                <a:cs typeface="Nunito Sans"/>
                <a:sym typeface="Nunito Sans"/>
              </a:endParaRPr>
            </a:p>
          </p:txBody>
        </p:sp>
        <p:sp>
          <p:nvSpPr>
            <p:cNvPr id="20" name="Google Shape;179;p13">
              <a:extLst>
                <a:ext uri="{FF2B5EF4-FFF2-40B4-BE49-F238E27FC236}">
                  <a16:creationId xmlns:a16="http://schemas.microsoft.com/office/drawing/2014/main" id="{158D3BC2-3EAA-944D-AF60-47CB43AAF640}"/>
                </a:ext>
              </a:extLst>
            </p:cNvPr>
            <p:cNvSpPr txBox="1"/>
            <p:nvPr/>
          </p:nvSpPr>
          <p:spPr>
            <a:xfrm>
              <a:off x="469150" y="1824510"/>
              <a:ext cx="654600" cy="414580"/>
            </a:xfrm>
            <a:prstGeom prst="rect">
              <a:avLst/>
            </a:prstGeom>
            <a:noFill/>
            <a:ln>
              <a:noFill/>
            </a:ln>
          </p:spPr>
          <p:txBody>
            <a:bodyPr spcFirstLastPara="1" wrap="square" lIns="91425" tIns="91425" rIns="91425" bIns="91425" anchor="ctr" anchorCtr="0">
              <a:spAutoFit/>
            </a:bodyPr>
            <a:lstStyle/>
            <a:p>
              <a:pPr marL="0" lvl="0" indent="0" algn="ctr" rtl="0">
                <a:spcBef>
                  <a:spcPts val="0"/>
                </a:spcBef>
                <a:spcAft>
                  <a:spcPts val="0"/>
                </a:spcAft>
                <a:buNone/>
              </a:pPr>
              <a:r>
                <a:rPr lang="en-GB" sz="2200" dirty="0">
                  <a:latin typeface="Century Gothic" panose="020B0502020202020204" pitchFamily="34" charset="0"/>
                  <a:ea typeface="Nunito Sans"/>
                  <a:cs typeface="Nunito Sans"/>
                  <a:sym typeface="Nunito Sans"/>
                </a:rPr>
                <a:t>30</a:t>
              </a:r>
              <a:endParaRPr sz="2200" dirty="0">
                <a:latin typeface="Century Gothic" panose="020B0502020202020204" pitchFamily="34" charset="0"/>
                <a:ea typeface="Nunito Sans"/>
                <a:cs typeface="Nunito Sans"/>
                <a:sym typeface="Nunito Sans"/>
              </a:endParaRPr>
            </a:p>
          </p:txBody>
        </p:sp>
      </p:grpSp>
      <p:sp>
        <p:nvSpPr>
          <p:cNvPr id="22" name="Rounded Rectangle 21">
            <a:extLst>
              <a:ext uri="{FF2B5EF4-FFF2-40B4-BE49-F238E27FC236}">
                <a16:creationId xmlns:a16="http://schemas.microsoft.com/office/drawing/2014/main" id="{97B5BD01-11C4-AC49-AAD4-EE8AC00212EA}"/>
              </a:ext>
            </a:extLst>
          </p:cNvPr>
          <p:cNvSpPr/>
          <p:nvPr/>
        </p:nvSpPr>
        <p:spPr>
          <a:xfrm>
            <a:off x="5681992" y="1690937"/>
            <a:ext cx="807797" cy="673944"/>
          </a:xfrm>
          <a:prstGeom prst="roundRect">
            <a:avLst/>
          </a:prstGeom>
          <a:solidFill>
            <a:srgbClr val="CCD4F4"/>
          </a:solidFill>
          <a:ln w="19050">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rgbClr val="222222"/>
                </a:solidFill>
                <a:latin typeface="Century Gothic" panose="020B0502020202020204" pitchFamily="34" charset="0"/>
              </a:rPr>
              <a:t>37</a:t>
            </a:r>
            <a:endParaRPr lang="en-GB" sz="3600" dirty="0">
              <a:solidFill>
                <a:srgbClr val="222222"/>
              </a:solidFill>
              <a:latin typeface="Century Gothic" panose="020B0502020202020204" pitchFamily="34" charset="0"/>
            </a:endParaRPr>
          </a:p>
        </p:txBody>
      </p:sp>
      <p:sp>
        <p:nvSpPr>
          <p:cNvPr id="23" name="Rounded Rectangle 22">
            <a:extLst>
              <a:ext uri="{FF2B5EF4-FFF2-40B4-BE49-F238E27FC236}">
                <a16:creationId xmlns:a16="http://schemas.microsoft.com/office/drawing/2014/main" id="{679E0B39-0E8A-0644-9E06-5B4DBE236005}"/>
              </a:ext>
            </a:extLst>
          </p:cNvPr>
          <p:cNvSpPr/>
          <p:nvPr/>
        </p:nvSpPr>
        <p:spPr>
          <a:xfrm>
            <a:off x="5700286" y="1695183"/>
            <a:ext cx="807797" cy="673944"/>
          </a:xfrm>
          <a:prstGeom prst="roundRect">
            <a:avLst/>
          </a:prstGeom>
          <a:solidFill>
            <a:srgbClr val="CCD4F4"/>
          </a:solidFill>
          <a:ln w="19050">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rgbClr val="222222"/>
                </a:solidFill>
                <a:latin typeface="Century Gothic" panose="020B0502020202020204" pitchFamily="34" charset="0"/>
              </a:rPr>
              <a:t>37</a:t>
            </a:r>
            <a:endParaRPr lang="en-GB" sz="3600" dirty="0">
              <a:solidFill>
                <a:srgbClr val="222222"/>
              </a:solidFill>
              <a:latin typeface="Century Gothic" panose="020B0502020202020204" pitchFamily="34" charset="0"/>
            </a:endParaRPr>
          </a:p>
        </p:txBody>
      </p:sp>
      <p:sp>
        <p:nvSpPr>
          <p:cNvPr id="24" name="Rounded Rectangle 23">
            <a:extLst>
              <a:ext uri="{FF2B5EF4-FFF2-40B4-BE49-F238E27FC236}">
                <a16:creationId xmlns:a16="http://schemas.microsoft.com/office/drawing/2014/main" id="{873BDDDE-C460-A54B-80F3-85248BE43271}"/>
              </a:ext>
            </a:extLst>
          </p:cNvPr>
          <p:cNvSpPr/>
          <p:nvPr/>
        </p:nvSpPr>
        <p:spPr>
          <a:xfrm>
            <a:off x="7406873" y="1690937"/>
            <a:ext cx="807797" cy="673944"/>
          </a:xfrm>
          <a:prstGeom prst="roundRect">
            <a:avLst/>
          </a:prstGeom>
          <a:solidFill>
            <a:srgbClr val="CCD4F4"/>
          </a:solidFill>
          <a:ln w="19050">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rgbClr val="222222"/>
                </a:solidFill>
                <a:latin typeface="Century Gothic" panose="020B0502020202020204" pitchFamily="34" charset="0"/>
              </a:rPr>
              <a:t>9</a:t>
            </a:r>
            <a:endParaRPr lang="en-GB" sz="3600" dirty="0">
              <a:solidFill>
                <a:srgbClr val="222222"/>
              </a:solidFill>
              <a:latin typeface="Century Gothic" panose="020B0502020202020204" pitchFamily="34" charset="0"/>
            </a:endParaRPr>
          </a:p>
        </p:txBody>
      </p:sp>
      <p:sp>
        <p:nvSpPr>
          <p:cNvPr id="25" name="Rounded Rectangle 24">
            <a:extLst>
              <a:ext uri="{FF2B5EF4-FFF2-40B4-BE49-F238E27FC236}">
                <a16:creationId xmlns:a16="http://schemas.microsoft.com/office/drawing/2014/main" id="{D349CAFE-AA01-E942-8425-C0777291A5CA}"/>
              </a:ext>
            </a:extLst>
          </p:cNvPr>
          <p:cNvSpPr/>
          <p:nvPr/>
        </p:nvSpPr>
        <p:spPr>
          <a:xfrm>
            <a:off x="3957111" y="1690965"/>
            <a:ext cx="807797" cy="673944"/>
          </a:xfrm>
          <a:prstGeom prst="roundRect">
            <a:avLst/>
          </a:prstGeom>
          <a:solidFill>
            <a:srgbClr val="CCD4F4"/>
          </a:solidFill>
          <a:ln w="19050">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rgbClr val="222222"/>
                </a:solidFill>
                <a:latin typeface="Century Gothic" panose="020B0502020202020204" pitchFamily="34" charset="0"/>
              </a:rPr>
              <a:t>7</a:t>
            </a:r>
            <a:endParaRPr lang="en-GB" sz="3600" dirty="0">
              <a:solidFill>
                <a:srgbClr val="222222"/>
              </a:solidFill>
              <a:latin typeface="Century Gothic" panose="020B0502020202020204" pitchFamily="34" charset="0"/>
            </a:endParaRPr>
          </a:p>
        </p:txBody>
      </p:sp>
      <p:sp>
        <p:nvSpPr>
          <p:cNvPr id="26" name="Rounded Rectangle 25">
            <a:extLst>
              <a:ext uri="{FF2B5EF4-FFF2-40B4-BE49-F238E27FC236}">
                <a16:creationId xmlns:a16="http://schemas.microsoft.com/office/drawing/2014/main" id="{549A0D1A-0AF4-3D4B-B2D6-1C21B3833106}"/>
              </a:ext>
            </a:extLst>
          </p:cNvPr>
          <p:cNvSpPr/>
          <p:nvPr/>
        </p:nvSpPr>
        <p:spPr>
          <a:xfrm>
            <a:off x="1716289" y="2976217"/>
            <a:ext cx="807797" cy="673944"/>
          </a:xfrm>
          <a:prstGeom prst="roundRect">
            <a:avLst/>
          </a:prstGeom>
          <a:solidFill>
            <a:srgbClr val="CCD4F4"/>
          </a:solidFill>
          <a:ln w="19050">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rgbClr val="222222"/>
                </a:solidFill>
                <a:latin typeface="Century Gothic" panose="020B0502020202020204" pitchFamily="34" charset="0"/>
              </a:rPr>
              <a:t>37</a:t>
            </a:r>
            <a:endParaRPr lang="en-GB" sz="3600" dirty="0">
              <a:solidFill>
                <a:srgbClr val="222222"/>
              </a:solidFill>
              <a:latin typeface="Century Gothic" panose="020B0502020202020204" pitchFamily="34" charset="0"/>
            </a:endParaRPr>
          </a:p>
        </p:txBody>
      </p:sp>
      <p:sp>
        <p:nvSpPr>
          <p:cNvPr id="27" name="Rounded Rectangle 26">
            <a:extLst>
              <a:ext uri="{FF2B5EF4-FFF2-40B4-BE49-F238E27FC236}">
                <a16:creationId xmlns:a16="http://schemas.microsoft.com/office/drawing/2014/main" id="{BEF32A41-BFA1-2040-98FF-C3C783107F6F}"/>
              </a:ext>
            </a:extLst>
          </p:cNvPr>
          <p:cNvSpPr/>
          <p:nvPr/>
        </p:nvSpPr>
        <p:spPr>
          <a:xfrm>
            <a:off x="6746062" y="5751835"/>
            <a:ext cx="807797" cy="673944"/>
          </a:xfrm>
          <a:prstGeom prst="roundRect">
            <a:avLst/>
          </a:prstGeom>
          <a:solidFill>
            <a:srgbClr val="CCD4F4"/>
          </a:solidFill>
          <a:ln w="19050">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rgbClr val="222222"/>
                </a:solidFill>
                <a:latin typeface="Century Gothic" panose="020B0502020202020204" pitchFamily="34" charset="0"/>
              </a:rPr>
              <a:t>9</a:t>
            </a:r>
            <a:endParaRPr lang="en-GB" sz="3600" dirty="0">
              <a:solidFill>
                <a:srgbClr val="222222"/>
              </a:solidFill>
              <a:latin typeface="Century Gothic" panose="020B0502020202020204" pitchFamily="34" charset="0"/>
            </a:endParaRPr>
          </a:p>
        </p:txBody>
      </p:sp>
      <p:sp>
        <p:nvSpPr>
          <p:cNvPr id="28" name="Rounded Rectangle 27">
            <a:extLst>
              <a:ext uri="{FF2B5EF4-FFF2-40B4-BE49-F238E27FC236}">
                <a16:creationId xmlns:a16="http://schemas.microsoft.com/office/drawing/2014/main" id="{DB09EDCA-6292-2B42-BAEE-1C3874C78561}"/>
              </a:ext>
            </a:extLst>
          </p:cNvPr>
          <p:cNvSpPr/>
          <p:nvPr/>
        </p:nvSpPr>
        <p:spPr>
          <a:xfrm>
            <a:off x="10745423" y="4329015"/>
            <a:ext cx="807797" cy="673944"/>
          </a:xfrm>
          <a:prstGeom prst="roundRect">
            <a:avLst/>
          </a:prstGeom>
          <a:solidFill>
            <a:srgbClr val="CCD4F4"/>
          </a:solidFill>
          <a:ln w="19050">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rgbClr val="222222"/>
                </a:solidFill>
                <a:latin typeface="Century Gothic" panose="020B0502020202020204" pitchFamily="34" charset="0"/>
              </a:rPr>
              <a:t>7</a:t>
            </a:r>
            <a:endParaRPr lang="en-GB" sz="3600" dirty="0">
              <a:solidFill>
                <a:srgbClr val="222222"/>
              </a:solidFill>
              <a:latin typeface="Century Gothic" panose="020B0502020202020204" pitchFamily="34" charset="0"/>
            </a:endParaRPr>
          </a:p>
        </p:txBody>
      </p:sp>
      <p:pic>
        <p:nvPicPr>
          <p:cNvPr id="29" name="Google Shape;92;p9">
            <a:extLst>
              <a:ext uri="{FF2B5EF4-FFF2-40B4-BE49-F238E27FC236}">
                <a16:creationId xmlns:a16="http://schemas.microsoft.com/office/drawing/2014/main" id="{3E88C9BE-ED60-6843-AEDB-FEBB13832B9D}"/>
              </a:ext>
            </a:extLst>
          </p:cNvPr>
          <p:cNvPicPr preferRelativeResize="0"/>
          <p:nvPr/>
        </p:nvPicPr>
        <p:blipFill>
          <a:blip r:embed="rId4">
            <a:alphaModFix/>
          </a:blip>
          <a:stretch>
            <a:fillRect/>
          </a:stretch>
        </p:blipFill>
        <p:spPr>
          <a:xfrm>
            <a:off x="2676158" y="4370143"/>
            <a:ext cx="150700" cy="166289"/>
          </a:xfrm>
          <a:prstGeom prst="rect">
            <a:avLst/>
          </a:prstGeom>
          <a:noFill/>
          <a:ln>
            <a:noFill/>
          </a:ln>
        </p:spPr>
      </p:pic>
      <p:grpSp>
        <p:nvGrpSpPr>
          <p:cNvPr id="4" name="Group 3">
            <a:extLst>
              <a:ext uri="{FF2B5EF4-FFF2-40B4-BE49-F238E27FC236}">
                <a16:creationId xmlns:a16="http://schemas.microsoft.com/office/drawing/2014/main" id="{B302A97B-C045-5A4E-BCC1-AC61A220ACD2}"/>
              </a:ext>
            </a:extLst>
          </p:cNvPr>
          <p:cNvGrpSpPr/>
          <p:nvPr/>
        </p:nvGrpSpPr>
        <p:grpSpPr>
          <a:xfrm>
            <a:off x="694200" y="4199104"/>
            <a:ext cx="698640" cy="888607"/>
            <a:chOff x="745063" y="4221683"/>
            <a:chExt cx="698640" cy="888607"/>
          </a:xfrm>
        </p:grpSpPr>
        <p:pic>
          <p:nvPicPr>
            <p:cNvPr id="30" name="Google Shape;93;p9">
              <a:extLst>
                <a:ext uri="{FF2B5EF4-FFF2-40B4-BE49-F238E27FC236}">
                  <a16:creationId xmlns:a16="http://schemas.microsoft.com/office/drawing/2014/main" id="{F0C3255A-D37C-6446-933F-2A9FDD7F0161}"/>
                </a:ext>
              </a:extLst>
            </p:cNvPr>
            <p:cNvPicPr preferRelativeResize="0"/>
            <p:nvPr/>
          </p:nvPicPr>
          <p:blipFill>
            <a:blip r:embed="rId5">
              <a:alphaModFix/>
            </a:blip>
            <a:stretch>
              <a:fillRect/>
            </a:stretch>
          </p:blipFill>
          <p:spPr>
            <a:xfrm>
              <a:off x="745063" y="4221683"/>
              <a:ext cx="150700" cy="888607"/>
            </a:xfrm>
            <a:prstGeom prst="rect">
              <a:avLst/>
            </a:prstGeom>
            <a:noFill/>
            <a:ln>
              <a:noFill/>
            </a:ln>
          </p:spPr>
        </p:pic>
        <p:pic>
          <p:nvPicPr>
            <p:cNvPr id="31" name="Google Shape;93;p9">
              <a:extLst>
                <a:ext uri="{FF2B5EF4-FFF2-40B4-BE49-F238E27FC236}">
                  <a16:creationId xmlns:a16="http://schemas.microsoft.com/office/drawing/2014/main" id="{4F100134-0016-2346-8AEE-50F01ECED913}"/>
                </a:ext>
              </a:extLst>
            </p:cNvPr>
            <p:cNvPicPr preferRelativeResize="0"/>
            <p:nvPr/>
          </p:nvPicPr>
          <p:blipFill>
            <a:blip r:embed="rId5">
              <a:alphaModFix/>
            </a:blip>
            <a:stretch>
              <a:fillRect/>
            </a:stretch>
          </p:blipFill>
          <p:spPr>
            <a:xfrm>
              <a:off x="1019033" y="4221683"/>
              <a:ext cx="150700" cy="888607"/>
            </a:xfrm>
            <a:prstGeom prst="rect">
              <a:avLst/>
            </a:prstGeom>
            <a:noFill/>
            <a:ln>
              <a:noFill/>
            </a:ln>
          </p:spPr>
        </p:pic>
        <p:pic>
          <p:nvPicPr>
            <p:cNvPr id="32" name="Google Shape;93;p9">
              <a:extLst>
                <a:ext uri="{FF2B5EF4-FFF2-40B4-BE49-F238E27FC236}">
                  <a16:creationId xmlns:a16="http://schemas.microsoft.com/office/drawing/2014/main" id="{391E4C45-040B-B64C-89F2-9D14E0C1AC30}"/>
                </a:ext>
              </a:extLst>
            </p:cNvPr>
            <p:cNvPicPr preferRelativeResize="0"/>
            <p:nvPr/>
          </p:nvPicPr>
          <p:blipFill>
            <a:blip r:embed="rId5">
              <a:alphaModFix/>
            </a:blip>
            <a:stretch>
              <a:fillRect/>
            </a:stretch>
          </p:blipFill>
          <p:spPr>
            <a:xfrm>
              <a:off x="1293003" y="4221683"/>
              <a:ext cx="150700" cy="888607"/>
            </a:xfrm>
            <a:prstGeom prst="rect">
              <a:avLst/>
            </a:prstGeom>
            <a:noFill/>
            <a:ln>
              <a:noFill/>
            </a:ln>
          </p:spPr>
        </p:pic>
      </p:grpSp>
      <p:pic>
        <p:nvPicPr>
          <p:cNvPr id="33" name="Google Shape;92;p9">
            <a:extLst>
              <a:ext uri="{FF2B5EF4-FFF2-40B4-BE49-F238E27FC236}">
                <a16:creationId xmlns:a16="http://schemas.microsoft.com/office/drawing/2014/main" id="{2F2C7295-4136-FC46-B350-C91F84B5F45B}"/>
              </a:ext>
            </a:extLst>
          </p:cNvPr>
          <p:cNvPicPr preferRelativeResize="0"/>
          <p:nvPr/>
        </p:nvPicPr>
        <p:blipFill>
          <a:blip r:embed="rId4">
            <a:alphaModFix/>
          </a:blip>
          <a:stretch>
            <a:fillRect/>
          </a:stretch>
        </p:blipFill>
        <p:spPr>
          <a:xfrm>
            <a:off x="3056308" y="4342892"/>
            <a:ext cx="150700" cy="166289"/>
          </a:xfrm>
          <a:prstGeom prst="rect">
            <a:avLst/>
          </a:prstGeom>
          <a:noFill/>
          <a:ln>
            <a:noFill/>
          </a:ln>
        </p:spPr>
      </p:pic>
      <p:pic>
        <p:nvPicPr>
          <p:cNvPr id="34" name="Google Shape;92;p9">
            <a:extLst>
              <a:ext uri="{FF2B5EF4-FFF2-40B4-BE49-F238E27FC236}">
                <a16:creationId xmlns:a16="http://schemas.microsoft.com/office/drawing/2014/main" id="{11086F39-13A8-694C-AA1D-81D0A3FB7925}"/>
              </a:ext>
            </a:extLst>
          </p:cNvPr>
          <p:cNvPicPr preferRelativeResize="0"/>
          <p:nvPr/>
        </p:nvPicPr>
        <p:blipFill>
          <a:blip r:embed="rId4">
            <a:alphaModFix/>
          </a:blip>
          <a:stretch>
            <a:fillRect/>
          </a:stretch>
        </p:blipFill>
        <p:spPr>
          <a:xfrm>
            <a:off x="3478558" y="4381813"/>
            <a:ext cx="150700" cy="166289"/>
          </a:xfrm>
          <a:prstGeom prst="rect">
            <a:avLst/>
          </a:prstGeom>
          <a:noFill/>
          <a:ln>
            <a:noFill/>
          </a:ln>
        </p:spPr>
      </p:pic>
      <p:pic>
        <p:nvPicPr>
          <p:cNvPr id="35" name="Google Shape;92;p9">
            <a:extLst>
              <a:ext uri="{FF2B5EF4-FFF2-40B4-BE49-F238E27FC236}">
                <a16:creationId xmlns:a16="http://schemas.microsoft.com/office/drawing/2014/main" id="{0527E00E-18AD-6C44-820D-BB048CB50675}"/>
              </a:ext>
            </a:extLst>
          </p:cNvPr>
          <p:cNvPicPr preferRelativeResize="0"/>
          <p:nvPr/>
        </p:nvPicPr>
        <p:blipFill>
          <a:blip r:embed="rId4">
            <a:alphaModFix/>
          </a:blip>
          <a:stretch>
            <a:fillRect/>
          </a:stretch>
        </p:blipFill>
        <p:spPr>
          <a:xfrm>
            <a:off x="2858577" y="4582842"/>
            <a:ext cx="150700" cy="166289"/>
          </a:xfrm>
          <a:prstGeom prst="rect">
            <a:avLst/>
          </a:prstGeom>
          <a:noFill/>
          <a:ln>
            <a:noFill/>
          </a:ln>
        </p:spPr>
      </p:pic>
      <p:pic>
        <p:nvPicPr>
          <p:cNvPr id="36" name="Google Shape;92;p9">
            <a:extLst>
              <a:ext uri="{FF2B5EF4-FFF2-40B4-BE49-F238E27FC236}">
                <a16:creationId xmlns:a16="http://schemas.microsoft.com/office/drawing/2014/main" id="{189146BC-8368-0143-8B4D-3D9ACBD6E90D}"/>
              </a:ext>
            </a:extLst>
          </p:cNvPr>
          <p:cNvPicPr preferRelativeResize="0"/>
          <p:nvPr/>
        </p:nvPicPr>
        <p:blipFill>
          <a:blip r:embed="rId4">
            <a:alphaModFix/>
          </a:blip>
          <a:stretch>
            <a:fillRect/>
          </a:stretch>
        </p:blipFill>
        <p:spPr>
          <a:xfrm>
            <a:off x="3286655" y="4561035"/>
            <a:ext cx="150700" cy="166289"/>
          </a:xfrm>
          <a:prstGeom prst="rect">
            <a:avLst/>
          </a:prstGeom>
          <a:noFill/>
          <a:ln>
            <a:noFill/>
          </a:ln>
        </p:spPr>
      </p:pic>
      <p:pic>
        <p:nvPicPr>
          <p:cNvPr id="37" name="Google Shape;92;p9">
            <a:extLst>
              <a:ext uri="{FF2B5EF4-FFF2-40B4-BE49-F238E27FC236}">
                <a16:creationId xmlns:a16="http://schemas.microsoft.com/office/drawing/2014/main" id="{5887271D-55AC-DF4F-A024-E1C8A1AAAC71}"/>
              </a:ext>
            </a:extLst>
          </p:cNvPr>
          <p:cNvPicPr preferRelativeResize="0"/>
          <p:nvPr/>
        </p:nvPicPr>
        <p:blipFill>
          <a:blip r:embed="rId4">
            <a:alphaModFix/>
          </a:blip>
          <a:stretch>
            <a:fillRect/>
          </a:stretch>
        </p:blipFill>
        <p:spPr>
          <a:xfrm>
            <a:off x="3436160" y="4751408"/>
            <a:ext cx="150700" cy="166289"/>
          </a:xfrm>
          <a:prstGeom prst="rect">
            <a:avLst/>
          </a:prstGeom>
          <a:noFill/>
          <a:ln>
            <a:noFill/>
          </a:ln>
        </p:spPr>
      </p:pic>
      <p:pic>
        <p:nvPicPr>
          <p:cNvPr id="38" name="Google Shape;92;p9">
            <a:extLst>
              <a:ext uri="{FF2B5EF4-FFF2-40B4-BE49-F238E27FC236}">
                <a16:creationId xmlns:a16="http://schemas.microsoft.com/office/drawing/2014/main" id="{6A2525F4-8727-3D44-ABBC-F4368557B898}"/>
              </a:ext>
            </a:extLst>
          </p:cNvPr>
          <p:cNvPicPr preferRelativeResize="0"/>
          <p:nvPr/>
        </p:nvPicPr>
        <p:blipFill>
          <a:blip r:embed="rId4">
            <a:alphaModFix/>
          </a:blip>
          <a:stretch>
            <a:fillRect/>
          </a:stretch>
        </p:blipFill>
        <p:spPr>
          <a:xfrm>
            <a:off x="3050211" y="4767540"/>
            <a:ext cx="150700" cy="166289"/>
          </a:xfrm>
          <a:prstGeom prst="rect">
            <a:avLst/>
          </a:prstGeom>
          <a:noFill/>
          <a:ln>
            <a:noFill/>
          </a:ln>
        </p:spPr>
      </p:pic>
    </p:spTree>
    <p:extLst>
      <p:ext uri="{BB962C8B-B14F-4D97-AF65-F5344CB8AC3E}">
        <p14:creationId xmlns:p14="http://schemas.microsoft.com/office/powerpoint/2010/main" val="406596400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500"/>
                                        <p:tgtEl>
                                          <p:spTgt spid="2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fade">
                                      <p:cBhvr>
                                        <p:cTn id="13" dur="500"/>
                                        <p:tgtEl>
                                          <p:spTgt spid="28"/>
                                        </p:tgtEl>
                                      </p:cBhvr>
                                    </p:animEffect>
                                  </p:childTnLst>
                                </p:cTn>
                              </p:par>
                            </p:childTnLst>
                          </p:cTn>
                        </p:par>
                      </p:childTnLst>
                    </p:cTn>
                  </p:par>
                </p:childTnLst>
              </p:cTn>
              <p:nextCondLst>
                <p:cond evt="onClick" delay="0">
                  <p:tgtEl>
                    <p:spTgt spid="5"/>
                  </p:tgtEl>
                </p:cond>
              </p:nextCondLst>
            </p:seq>
          </p:childTnLst>
        </p:cTn>
      </p:par>
    </p:tnLst>
    <p:bldLst>
      <p:bldP spid="26" grpId="0" animBg="1"/>
      <p:bldP spid="27" grpId="0" animBg="1"/>
      <p:bldP spid="2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33A0ABB-9595-D54D-AD88-A5925CEF71AF}"/>
              </a:ext>
            </a:extLst>
          </p:cNvPr>
          <p:cNvSpPr>
            <a:spLocks noGrp="1"/>
          </p:cNvSpPr>
          <p:nvPr>
            <p:ph sz="quarter" idx="10"/>
          </p:nvPr>
        </p:nvSpPr>
        <p:spPr/>
        <p:txBody>
          <a:bodyPr/>
          <a:lstStyle/>
          <a:p>
            <a:r>
              <a:rPr lang="en-GB" dirty="0"/>
              <a:t>Follow Me</a:t>
            </a:r>
          </a:p>
        </p:txBody>
      </p:sp>
      <p:sp>
        <p:nvSpPr>
          <p:cNvPr id="5" name="Rounded Rectangle 4">
            <a:extLst>
              <a:ext uri="{FF2B5EF4-FFF2-40B4-BE49-F238E27FC236}">
                <a16:creationId xmlns:a16="http://schemas.microsoft.com/office/drawing/2014/main" id="{BCC3F9C2-59B6-0341-B97C-81C2931D1D10}"/>
              </a:ext>
            </a:extLst>
          </p:cNvPr>
          <p:cNvSpPr/>
          <p:nvPr/>
        </p:nvSpPr>
        <p:spPr>
          <a:xfrm>
            <a:off x="10669706" y="6163001"/>
            <a:ext cx="1401206" cy="514598"/>
          </a:xfrm>
          <a:prstGeom prst="roundRect">
            <a:avLst/>
          </a:prstGeom>
          <a:solidFill>
            <a:srgbClr val="2196F3"/>
          </a:solidFill>
          <a:ln>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latin typeface="Century Gothic" panose="020B0502020202020204" pitchFamily="34" charset="0"/>
              </a:rPr>
              <a:t>Answers</a:t>
            </a:r>
          </a:p>
        </p:txBody>
      </p:sp>
      <p:sp>
        <p:nvSpPr>
          <p:cNvPr id="27" name="Content Placeholder 26">
            <a:extLst>
              <a:ext uri="{FF2B5EF4-FFF2-40B4-BE49-F238E27FC236}">
                <a16:creationId xmlns:a16="http://schemas.microsoft.com/office/drawing/2014/main" id="{56341181-1FD9-354D-817F-9907D47E05F5}"/>
              </a:ext>
            </a:extLst>
          </p:cNvPr>
          <p:cNvSpPr>
            <a:spLocks noGrp="1"/>
          </p:cNvSpPr>
          <p:nvPr>
            <p:ph sz="quarter" idx="11"/>
          </p:nvPr>
        </p:nvSpPr>
        <p:spPr>
          <a:xfrm>
            <a:off x="263046" y="1176338"/>
            <a:ext cx="11736887" cy="1137371"/>
          </a:xfrm>
        </p:spPr>
        <p:txBody>
          <a:bodyPr/>
          <a:lstStyle/>
          <a:p>
            <a:r>
              <a:rPr lang="en-GB" dirty="0"/>
              <a:t>The ten frame represents jam doughnuts. </a:t>
            </a:r>
          </a:p>
          <a:p>
            <a:r>
              <a:rPr lang="en-GB" b="1" dirty="0"/>
              <a:t>Draw a part whole model to show how many doughnuts there are altogether. </a:t>
            </a:r>
          </a:p>
        </p:txBody>
      </p:sp>
      <p:grpSp>
        <p:nvGrpSpPr>
          <p:cNvPr id="46" name="Group 45">
            <a:extLst>
              <a:ext uri="{FF2B5EF4-FFF2-40B4-BE49-F238E27FC236}">
                <a16:creationId xmlns:a16="http://schemas.microsoft.com/office/drawing/2014/main" id="{4564B7FC-64E5-CD4F-B0B9-65EAB534C440}"/>
              </a:ext>
            </a:extLst>
          </p:cNvPr>
          <p:cNvGrpSpPr/>
          <p:nvPr/>
        </p:nvGrpSpPr>
        <p:grpSpPr>
          <a:xfrm>
            <a:off x="742523" y="2300494"/>
            <a:ext cx="3336335" cy="1351791"/>
            <a:chOff x="742523" y="2301552"/>
            <a:chExt cx="3336335" cy="1351791"/>
          </a:xfrm>
        </p:grpSpPr>
        <p:pic>
          <p:nvPicPr>
            <p:cNvPr id="33" name="Google Shape;207;p14">
              <a:extLst>
                <a:ext uri="{FF2B5EF4-FFF2-40B4-BE49-F238E27FC236}">
                  <a16:creationId xmlns:a16="http://schemas.microsoft.com/office/drawing/2014/main" id="{84393A3E-B23E-EB49-B0D3-4EE7E42C9F1F}"/>
                </a:ext>
              </a:extLst>
            </p:cNvPr>
            <p:cNvPicPr preferRelativeResize="0"/>
            <p:nvPr/>
          </p:nvPicPr>
          <p:blipFill>
            <a:blip r:embed="rId3">
              <a:alphaModFix/>
            </a:blip>
            <a:stretch>
              <a:fillRect/>
            </a:stretch>
          </p:blipFill>
          <p:spPr>
            <a:xfrm>
              <a:off x="742523" y="2301552"/>
              <a:ext cx="3336335" cy="1351791"/>
            </a:xfrm>
            <a:prstGeom prst="rect">
              <a:avLst/>
            </a:prstGeom>
            <a:noFill/>
            <a:ln>
              <a:noFill/>
            </a:ln>
          </p:spPr>
        </p:pic>
        <p:pic>
          <p:nvPicPr>
            <p:cNvPr id="34" name="Picture 33" descr="Shape, circle&#10;&#10;Description automatically generated">
              <a:extLst>
                <a:ext uri="{FF2B5EF4-FFF2-40B4-BE49-F238E27FC236}">
                  <a16:creationId xmlns:a16="http://schemas.microsoft.com/office/drawing/2014/main" id="{3F9D07D8-4950-464A-ADA0-ADF294EC053D}"/>
                </a:ext>
              </a:extLst>
            </p:cNvPr>
            <p:cNvPicPr>
              <a:picLocks noChangeAspect="1"/>
            </p:cNvPicPr>
            <p:nvPr/>
          </p:nvPicPr>
          <p:blipFill>
            <a:blip r:embed="rId4"/>
            <a:stretch>
              <a:fillRect/>
            </a:stretch>
          </p:blipFill>
          <p:spPr>
            <a:xfrm>
              <a:off x="770233" y="2327564"/>
              <a:ext cx="635612" cy="635612"/>
            </a:xfrm>
            <a:prstGeom prst="rect">
              <a:avLst/>
            </a:prstGeom>
          </p:spPr>
        </p:pic>
        <p:pic>
          <p:nvPicPr>
            <p:cNvPr id="37" name="Picture 36" descr="Shape, circle&#10;&#10;Description automatically generated">
              <a:extLst>
                <a:ext uri="{FF2B5EF4-FFF2-40B4-BE49-F238E27FC236}">
                  <a16:creationId xmlns:a16="http://schemas.microsoft.com/office/drawing/2014/main" id="{6F60C0C7-E0C4-CB4C-A62B-A2C976F6DFDB}"/>
                </a:ext>
              </a:extLst>
            </p:cNvPr>
            <p:cNvPicPr>
              <a:picLocks noChangeAspect="1"/>
            </p:cNvPicPr>
            <p:nvPr/>
          </p:nvPicPr>
          <p:blipFill>
            <a:blip r:embed="rId4"/>
            <a:stretch>
              <a:fillRect/>
            </a:stretch>
          </p:blipFill>
          <p:spPr>
            <a:xfrm>
              <a:off x="1437013" y="2327564"/>
              <a:ext cx="635612" cy="635612"/>
            </a:xfrm>
            <a:prstGeom prst="rect">
              <a:avLst/>
            </a:prstGeom>
          </p:spPr>
        </p:pic>
        <p:pic>
          <p:nvPicPr>
            <p:cNvPr id="38" name="Picture 37" descr="Shape, circle&#10;&#10;Description automatically generated">
              <a:extLst>
                <a:ext uri="{FF2B5EF4-FFF2-40B4-BE49-F238E27FC236}">
                  <a16:creationId xmlns:a16="http://schemas.microsoft.com/office/drawing/2014/main" id="{C98C96CC-8A43-D54D-8F39-9E427F15B424}"/>
                </a:ext>
              </a:extLst>
            </p:cNvPr>
            <p:cNvPicPr>
              <a:picLocks noChangeAspect="1"/>
            </p:cNvPicPr>
            <p:nvPr/>
          </p:nvPicPr>
          <p:blipFill>
            <a:blip r:embed="rId4"/>
            <a:stretch>
              <a:fillRect/>
            </a:stretch>
          </p:blipFill>
          <p:spPr>
            <a:xfrm>
              <a:off x="2091155" y="2313709"/>
              <a:ext cx="635612" cy="635612"/>
            </a:xfrm>
            <a:prstGeom prst="rect">
              <a:avLst/>
            </a:prstGeom>
          </p:spPr>
        </p:pic>
        <p:pic>
          <p:nvPicPr>
            <p:cNvPr id="39" name="Picture 38" descr="Shape, circle&#10;&#10;Description automatically generated">
              <a:extLst>
                <a:ext uri="{FF2B5EF4-FFF2-40B4-BE49-F238E27FC236}">
                  <a16:creationId xmlns:a16="http://schemas.microsoft.com/office/drawing/2014/main" id="{B4790207-5923-FC4C-B2AB-77181A5922EC}"/>
                </a:ext>
              </a:extLst>
            </p:cNvPr>
            <p:cNvPicPr>
              <a:picLocks noChangeAspect="1"/>
            </p:cNvPicPr>
            <p:nvPr/>
          </p:nvPicPr>
          <p:blipFill>
            <a:blip r:embed="rId4"/>
            <a:stretch>
              <a:fillRect/>
            </a:stretch>
          </p:blipFill>
          <p:spPr>
            <a:xfrm>
              <a:off x="2757422" y="2313709"/>
              <a:ext cx="635612" cy="635612"/>
            </a:xfrm>
            <a:prstGeom prst="rect">
              <a:avLst/>
            </a:prstGeom>
          </p:spPr>
        </p:pic>
        <p:pic>
          <p:nvPicPr>
            <p:cNvPr id="40" name="Picture 39" descr="Shape, circle&#10;&#10;Description automatically generated">
              <a:extLst>
                <a:ext uri="{FF2B5EF4-FFF2-40B4-BE49-F238E27FC236}">
                  <a16:creationId xmlns:a16="http://schemas.microsoft.com/office/drawing/2014/main" id="{BC0F6721-54CA-6F44-BEC9-A371AC8130DC}"/>
                </a:ext>
              </a:extLst>
            </p:cNvPr>
            <p:cNvPicPr>
              <a:picLocks noChangeAspect="1"/>
            </p:cNvPicPr>
            <p:nvPr/>
          </p:nvPicPr>
          <p:blipFill>
            <a:blip r:embed="rId4"/>
            <a:stretch>
              <a:fillRect/>
            </a:stretch>
          </p:blipFill>
          <p:spPr>
            <a:xfrm>
              <a:off x="3407146" y="2313709"/>
              <a:ext cx="635612" cy="635612"/>
            </a:xfrm>
            <a:prstGeom prst="rect">
              <a:avLst/>
            </a:prstGeom>
          </p:spPr>
        </p:pic>
        <p:pic>
          <p:nvPicPr>
            <p:cNvPr id="41" name="Picture 40" descr="Shape, circle&#10;&#10;Description automatically generated">
              <a:extLst>
                <a:ext uri="{FF2B5EF4-FFF2-40B4-BE49-F238E27FC236}">
                  <a16:creationId xmlns:a16="http://schemas.microsoft.com/office/drawing/2014/main" id="{46AFFC32-9A19-3D47-9445-FD3F4EECC517}"/>
                </a:ext>
              </a:extLst>
            </p:cNvPr>
            <p:cNvPicPr>
              <a:picLocks noChangeAspect="1"/>
            </p:cNvPicPr>
            <p:nvPr/>
          </p:nvPicPr>
          <p:blipFill>
            <a:blip r:embed="rId4"/>
            <a:stretch>
              <a:fillRect/>
            </a:stretch>
          </p:blipFill>
          <p:spPr>
            <a:xfrm>
              <a:off x="770233" y="3011236"/>
              <a:ext cx="635612" cy="635612"/>
            </a:xfrm>
            <a:prstGeom prst="rect">
              <a:avLst/>
            </a:prstGeom>
          </p:spPr>
        </p:pic>
        <p:pic>
          <p:nvPicPr>
            <p:cNvPr id="42" name="Picture 41" descr="Shape, circle&#10;&#10;Description automatically generated">
              <a:extLst>
                <a:ext uri="{FF2B5EF4-FFF2-40B4-BE49-F238E27FC236}">
                  <a16:creationId xmlns:a16="http://schemas.microsoft.com/office/drawing/2014/main" id="{051203AF-A475-DB41-8A24-54DA9D7D54C5}"/>
                </a:ext>
              </a:extLst>
            </p:cNvPr>
            <p:cNvPicPr>
              <a:picLocks noChangeAspect="1"/>
            </p:cNvPicPr>
            <p:nvPr/>
          </p:nvPicPr>
          <p:blipFill>
            <a:blip r:embed="rId4"/>
            <a:stretch>
              <a:fillRect/>
            </a:stretch>
          </p:blipFill>
          <p:spPr>
            <a:xfrm>
              <a:off x="1437013" y="3011236"/>
              <a:ext cx="635612" cy="635612"/>
            </a:xfrm>
            <a:prstGeom prst="rect">
              <a:avLst/>
            </a:prstGeom>
          </p:spPr>
        </p:pic>
        <p:pic>
          <p:nvPicPr>
            <p:cNvPr id="43" name="Picture 42" descr="Shape, circle&#10;&#10;Description automatically generated">
              <a:extLst>
                <a:ext uri="{FF2B5EF4-FFF2-40B4-BE49-F238E27FC236}">
                  <a16:creationId xmlns:a16="http://schemas.microsoft.com/office/drawing/2014/main" id="{86432CA0-6233-6B44-9697-7B5CE39B8498}"/>
                </a:ext>
              </a:extLst>
            </p:cNvPr>
            <p:cNvPicPr>
              <a:picLocks noChangeAspect="1"/>
            </p:cNvPicPr>
            <p:nvPr/>
          </p:nvPicPr>
          <p:blipFill>
            <a:blip r:embed="rId4"/>
            <a:stretch>
              <a:fillRect/>
            </a:stretch>
          </p:blipFill>
          <p:spPr>
            <a:xfrm>
              <a:off x="2091155" y="2997381"/>
              <a:ext cx="635612" cy="635612"/>
            </a:xfrm>
            <a:prstGeom prst="rect">
              <a:avLst/>
            </a:prstGeom>
          </p:spPr>
        </p:pic>
        <p:pic>
          <p:nvPicPr>
            <p:cNvPr id="44" name="Picture 43" descr="Shape, circle&#10;&#10;Description automatically generated">
              <a:extLst>
                <a:ext uri="{FF2B5EF4-FFF2-40B4-BE49-F238E27FC236}">
                  <a16:creationId xmlns:a16="http://schemas.microsoft.com/office/drawing/2014/main" id="{63ECF3BE-EA89-B447-A9D1-0EBBF5E3D39C}"/>
                </a:ext>
              </a:extLst>
            </p:cNvPr>
            <p:cNvPicPr>
              <a:picLocks noChangeAspect="1"/>
            </p:cNvPicPr>
            <p:nvPr/>
          </p:nvPicPr>
          <p:blipFill>
            <a:blip r:embed="rId4"/>
            <a:stretch>
              <a:fillRect/>
            </a:stretch>
          </p:blipFill>
          <p:spPr>
            <a:xfrm>
              <a:off x="2757422" y="2997381"/>
              <a:ext cx="635612" cy="635612"/>
            </a:xfrm>
            <a:prstGeom prst="rect">
              <a:avLst/>
            </a:prstGeom>
          </p:spPr>
        </p:pic>
        <p:pic>
          <p:nvPicPr>
            <p:cNvPr id="45" name="Picture 44" descr="Shape, circle&#10;&#10;Description automatically generated">
              <a:extLst>
                <a:ext uri="{FF2B5EF4-FFF2-40B4-BE49-F238E27FC236}">
                  <a16:creationId xmlns:a16="http://schemas.microsoft.com/office/drawing/2014/main" id="{D732A3F2-28C3-B646-B7F4-A052A520EF3A}"/>
                </a:ext>
              </a:extLst>
            </p:cNvPr>
            <p:cNvPicPr>
              <a:picLocks noChangeAspect="1"/>
            </p:cNvPicPr>
            <p:nvPr/>
          </p:nvPicPr>
          <p:blipFill>
            <a:blip r:embed="rId4"/>
            <a:stretch>
              <a:fillRect/>
            </a:stretch>
          </p:blipFill>
          <p:spPr>
            <a:xfrm>
              <a:off x="3407146" y="2997381"/>
              <a:ext cx="635612" cy="635612"/>
            </a:xfrm>
            <a:prstGeom prst="rect">
              <a:avLst/>
            </a:prstGeom>
          </p:spPr>
        </p:pic>
      </p:grpSp>
      <p:grpSp>
        <p:nvGrpSpPr>
          <p:cNvPr id="47" name="Group 46">
            <a:extLst>
              <a:ext uri="{FF2B5EF4-FFF2-40B4-BE49-F238E27FC236}">
                <a16:creationId xmlns:a16="http://schemas.microsoft.com/office/drawing/2014/main" id="{7C9CC8C2-4F18-CB4E-85B7-1ACE7FFCB681}"/>
              </a:ext>
            </a:extLst>
          </p:cNvPr>
          <p:cNvGrpSpPr/>
          <p:nvPr/>
        </p:nvGrpSpPr>
        <p:grpSpPr>
          <a:xfrm>
            <a:off x="4558335" y="2273425"/>
            <a:ext cx="3336335" cy="1351791"/>
            <a:chOff x="742523" y="2301552"/>
            <a:chExt cx="3336335" cy="1351791"/>
          </a:xfrm>
        </p:grpSpPr>
        <p:pic>
          <p:nvPicPr>
            <p:cNvPr id="48" name="Google Shape;207;p14">
              <a:extLst>
                <a:ext uri="{FF2B5EF4-FFF2-40B4-BE49-F238E27FC236}">
                  <a16:creationId xmlns:a16="http://schemas.microsoft.com/office/drawing/2014/main" id="{0501953A-1A99-774D-9B88-E5BF164D6783}"/>
                </a:ext>
              </a:extLst>
            </p:cNvPr>
            <p:cNvPicPr preferRelativeResize="0"/>
            <p:nvPr/>
          </p:nvPicPr>
          <p:blipFill>
            <a:blip r:embed="rId3">
              <a:alphaModFix/>
            </a:blip>
            <a:stretch>
              <a:fillRect/>
            </a:stretch>
          </p:blipFill>
          <p:spPr>
            <a:xfrm>
              <a:off x="742523" y="2301552"/>
              <a:ext cx="3336335" cy="1351791"/>
            </a:xfrm>
            <a:prstGeom prst="rect">
              <a:avLst/>
            </a:prstGeom>
            <a:noFill/>
            <a:ln>
              <a:noFill/>
            </a:ln>
          </p:spPr>
        </p:pic>
        <p:pic>
          <p:nvPicPr>
            <p:cNvPr id="49" name="Picture 48" descr="Shape, circle&#10;&#10;Description automatically generated">
              <a:extLst>
                <a:ext uri="{FF2B5EF4-FFF2-40B4-BE49-F238E27FC236}">
                  <a16:creationId xmlns:a16="http://schemas.microsoft.com/office/drawing/2014/main" id="{94913332-E1CC-A648-96A7-9FDF317F24DD}"/>
                </a:ext>
              </a:extLst>
            </p:cNvPr>
            <p:cNvPicPr>
              <a:picLocks noChangeAspect="1"/>
            </p:cNvPicPr>
            <p:nvPr/>
          </p:nvPicPr>
          <p:blipFill>
            <a:blip r:embed="rId4"/>
            <a:stretch>
              <a:fillRect/>
            </a:stretch>
          </p:blipFill>
          <p:spPr>
            <a:xfrm>
              <a:off x="770233" y="2327564"/>
              <a:ext cx="635612" cy="635612"/>
            </a:xfrm>
            <a:prstGeom prst="rect">
              <a:avLst/>
            </a:prstGeom>
          </p:spPr>
        </p:pic>
        <p:pic>
          <p:nvPicPr>
            <p:cNvPr id="50" name="Picture 49" descr="Shape, circle&#10;&#10;Description automatically generated">
              <a:extLst>
                <a:ext uri="{FF2B5EF4-FFF2-40B4-BE49-F238E27FC236}">
                  <a16:creationId xmlns:a16="http://schemas.microsoft.com/office/drawing/2014/main" id="{9AAF4135-27CC-1C4B-A502-34B154365EFB}"/>
                </a:ext>
              </a:extLst>
            </p:cNvPr>
            <p:cNvPicPr>
              <a:picLocks noChangeAspect="1"/>
            </p:cNvPicPr>
            <p:nvPr/>
          </p:nvPicPr>
          <p:blipFill>
            <a:blip r:embed="rId4"/>
            <a:stretch>
              <a:fillRect/>
            </a:stretch>
          </p:blipFill>
          <p:spPr>
            <a:xfrm>
              <a:off x="1437013" y="2327564"/>
              <a:ext cx="635612" cy="635612"/>
            </a:xfrm>
            <a:prstGeom prst="rect">
              <a:avLst/>
            </a:prstGeom>
          </p:spPr>
        </p:pic>
        <p:pic>
          <p:nvPicPr>
            <p:cNvPr id="51" name="Picture 50" descr="Shape, circle&#10;&#10;Description automatically generated">
              <a:extLst>
                <a:ext uri="{FF2B5EF4-FFF2-40B4-BE49-F238E27FC236}">
                  <a16:creationId xmlns:a16="http://schemas.microsoft.com/office/drawing/2014/main" id="{591C90C9-A5AA-C349-99A8-E8C3D9154581}"/>
                </a:ext>
              </a:extLst>
            </p:cNvPr>
            <p:cNvPicPr>
              <a:picLocks noChangeAspect="1"/>
            </p:cNvPicPr>
            <p:nvPr/>
          </p:nvPicPr>
          <p:blipFill>
            <a:blip r:embed="rId4"/>
            <a:stretch>
              <a:fillRect/>
            </a:stretch>
          </p:blipFill>
          <p:spPr>
            <a:xfrm>
              <a:off x="2091155" y="2313709"/>
              <a:ext cx="635612" cy="635612"/>
            </a:xfrm>
            <a:prstGeom prst="rect">
              <a:avLst/>
            </a:prstGeom>
          </p:spPr>
        </p:pic>
        <p:pic>
          <p:nvPicPr>
            <p:cNvPr id="52" name="Picture 51" descr="Shape, circle&#10;&#10;Description automatically generated">
              <a:extLst>
                <a:ext uri="{FF2B5EF4-FFF2-40B4-BE49-F238E27FC236}">
                  <a16:creationId xmlns:a16="http://schemas.microsoft.com/office/drawing/2014/main" id="{E2D1FAE8-0589-984C-AA30-47363424CC0B}"/>
                </a:ext>
              </a:extLst>
            </p:cNvPr>
            <p:cNvPicPr>
              <a:picLocks noChangeAspect="1"/>
            </p:cNvPicPr>
            <p:nvPr/>
          </p:nvPicPr>
          <p:blipFill>
            <a:blip r:embed="rId4"/>
            <a:stretch>
              <a:fillRect/>
            </a:stretch>
          </p:blipFill>
          <p:spPr>
            <a:xfrm>
              <a:off x="2757422" y="2313709"/>
              <a:ext cx="635612" cy="635612"/>
            </a:xfrm>
            <a:prstGeom prst="rect">
              <a:avLst/>
            </a:prstGeom>
          </p:spPr>
        </p:pic>
        <p:pic>
          <p:nvPicPr>
            <p:cNvPr id="53" name="Picture 52" descr="Shape, circle&#10;&#10;Description automatically generated">
              <a:extLst>
                <a:ext uri="{FF2B5EF4-FFF2-40B4-BE49-F238E27FC236}">
                  <a16:creationId xmlns:a16="http://schemas.microsoft.com/office/drawing/2014/main" id="{BF743D65-665D-5D45-9BF9-EE5274C9FF40}"/>
                </a:ext>
              </a:extLst>
            </p:cNvPr>
            <p:cNvPicPr>
              <a:picLocks noChangeAspect="1"/>
            </p:cNvPicPr>
            <p:nvPr/>
          </p:nvPicPr>
          <p:blipFill>
            <a:blip r:embed="rId4"/>
            <a:stretch>
              <a:fillRect/>
            </a:stretch>
          </p:blipFill>
          <p:spPr>
            <a:xfrm>
              <a:off x="3407146" y="2313709"/>
              <a:ext cx="635612" cy="635612"/>
            </a:xfrm>
            <a:prstGeom prst="rect">
              <a:avLst/>
            </a:prstGeom>
          </p:spPr>
        </p:pic>
        <p:pic>
          <p:nvPicPr>
            <p:cNvPr id="54" name="Picture 53" descr="Shape, circle&#10;&#10;Description automatically generated">
              <a:extLst>
                <a:ext uri="{FF2B5EF4-FFF2-40B4-BE49-F238E27FC236}">
                  <a16:creationId xmlns:a16="http://schemas.microsoft.com/office/drawing/2014/main" id="{0CF9929B-52F7-7A4C-AB3B-FFA6193938F1}"/>
                </a:ext>
              </a:extLst>
            </p:cNvPr>
            <p:cNvPicPr>
              <a:picLocks noChangeAspect="1"/>
            </p:cNvPicPr>
            <p:nvPr/>
          </p:nvPicPr>
          <p:blipFill>
            <a:blip r:embed="rId4"/>
            <a:stretch>
              <a:fillRect/>
            </a:stretch>
          </p:blipFill>
          <p:spPr>
            <a:xfrm>
              <a:off x="770233" y="3011236"/>
              <a:ext cx="635612" cy="635612"/>
            </a:xfrm>
            <a:prstGeom prst="rect">
              <a:avLst/>
            </a:prstGeom>
          </p:spPr>
        </p:pic>
        <p:pic>
          <p:nvPicPr>
            <p:cNvPr id="55" name="Picture 54" descr="Shape, circle&#10;&#10;Description automatically generated">
              <a:extLst>
                <a:ext uri="{FF2B5EF4-FFF2-40B4-BE49-F238E27FC236}">
                  <a16:creationId xmlns:a16="http://schemas.microsoft.com/office/drawing/2014/main" id="{CC2EE985-09BF-9E47-9360-40FCDC5B9A37}"/>
                </a:ext>
              </a:extLst>
            </p:cNvPr>
            <p:cNvPicPr>
              <a:picLocks noChangeAspect="1"/>
            </p:cNvPicPr>
            <p:nvPr/>
          </p:nvPicPr>
          <p:blipFill>
            <a:blip r:embed="rId4"/>
            <a:stretch>
              <a:fillRect/>
            </a:stretch>
          </p:blipFill>
          <p:spPr>
            <a:xfrm>
              <a:off x="1437013" y="3011236"/>
              <a:ext cx="635612" cy="635612"/>
            </a:xfrm>
            <a:prstGeom prst="rect">
              <a:avLst/>
            </a:prstGeom>
          </p:spPr>
        </p:pic>
        <p:pic>
          <p:nvPicPr>
            <p:cNvPr id="56" name="Picture 55" descr="Shape, circle&#10;&#10;Description automatically generated">
              <a:extLst>
                <a:ext uri="{FF2B5EF4-FFF2-40B4-BE49-F238E27FC236}">
                  <a16:creationId xmlns:a16="http://schemas.microsoft.com/office/drawing/2014/main" id="{52A87BC6-7890-2448-A0AA-0244771CA249}"/>
                </a:ext>
              </a:extLst>
            </p:cNvPr>
            <p:cNvPicPr>
              <a:picLocks noChangeAspect="1"/>
            </p:cNvPicPr>
            <p:nvPr/>
          </p:nvPicPr>
          <p:blipFill>
            <a:blip r:embed="rId4"/>
            <a:stretch>
              <a:fillRect/>
            </a:stretch>
          </p:blipFill>
          <p:spPr>
            <a:xfrm>
              <a:off x="2091155" y="2997381"/>
              <a:ext cx="635612" cy="635612"/>
            </a:xfrm>
            <a:prstGeom prst="rect">
              <a:avLst/>
            </a:prstGeom>
          </p:spPr>
        </p:pic>
        <p:pic>
          <p:nvPicPr>
            <p:cNvPr id="57" name="Picture 56" descr="Shape, circle&#10;&#10;Description automatically generated">
              <a:extLst>
                <a:ext uri="{FF2B5EF4-FFF2-40B4-BE49-F238E27FC236}">
                  <a16:creationId xmlns:a16="http://schemas.microsoft.com/office/drawing/2014/main" id="{300928E5-B163-B144-8E77-2162EE524619}"/>
                </a:ext>
              </a:extLst>
            </p:cNvPr>
            <p:cNvPicPr>
              <a:picLocks noChangeAspect="1"/>
            </p:cNvPicPr>
            <p:nvPr/>
          </p:nvPicPr>
          <p:blipFill>
            <a:blip r:embed="rId4"/>
            <a:stretch>
              <a:fillRect/>
            </a:stretch>
          </p:blipFill>
          <p:spPr>
            <a:xfrm>
              <a:off x="2757422" y="2997381"/>
              <a:ext cx="635612" cy="635612"/>
            </a:xfrm>
            <a:prstGeom prst="rect">
              <a:avLst/>
            </a:prstGeom>
          </p:spPr>
        </p:pic>
        <p:pic>
          <p:nvPicPr>
            <p:cNvPr id="58" name="Picture 57" descr="Shape, circle&#10;&#10;Description automatically generated">
              <a:extLst>
                <a:ext uri="{FF2B5EF4-FFF2-40B4-BE49-F238E27FC236}">
                  <a16:creationId xmlns:a16="http://schemas.microsoft.com/office/drawing/2014/main" id="{E6239563-18B1-6144-A8A9-BF3226B6951D}"/>
                </a:ext>
              </a:extLst>
            </p:cNvPr>
            <p:cNvPicPr>
              <a:picLocks noChangeAspect="1"/>
            </p:cNvPicPr>
            <p:nvPr/>
          </p:nvPicPr>
          <p:blipFill>
            <a:blip r:embed="rId4"/>
            <a:stretch>
              <a:fillRect/>
            </a:stretch>
          </p:blipFill>
          <p:spPr>
            <a:xfrm>
              <a:off x="3407146" y="2997381"/>
              <a:ext cx="635612" cy="635612"/>
            </a:xfrm>
            <a:prstGeom prst="rect">
              <a:avLst/>
            </a:prstGeom>
          </p:spPr>
        </p:pic>
      </p:grpSp>
      <p:grpSp>
        <p:nvGrpSpPr>
          <p:cNvPr id="59" name="Group 58">
            <a:extLst>
              <a:ext uri="{FF2B5EF4-FFF2-40B4-BE49-F238E27FC236}">
                <a16:creationId xmlns:a16="http://schemas.microsoft.com/office/drawing/2014/main" id="{93B28F62-D24A-C041-9F06-CFA8FB75EE79}"/>
              </a:ext>
            </a:extLst>
          </p:cNvPr>
          <p:cNvGrpSpPr/>
          <p:nvPr/>
        </p:nvGrpSpPr>
        <p:grpSpPr>
          <a:xfrm>
            <a:off x="8374147" y="2273425"/>
            <a:ext cx="3336335" cy="1351791"/>
            <a:chOff x="742523" y="2301552"/>
            <a:chExt cx="3336335" cy="1351791"/>
          </a:xfrm>
        </p:grpSpPr>
        <p:pic>
          <p:nvPicPr>
            <p:cNvPr id="60" name="Google Shape;207;p14">
              <a:extLst>
                <a:ext uri="{FF2B5EF4-FFF2-40B4-BE49-F238E27FC236}">
                  <a16:creationId xmlns:a16="http://schemas.microsoft.com/office/drawing/2014/main" id="{2B097BF1-616F-0649-917C-966FC3AD4B4B}"/>
                </a:ext>
              </a:extLst>
            </p:cNvPr>
            <p:cNvPicPr preferRelativeResize="0"/>
            <p:nvPr/>
          </p:nvPicPr>
          <p:blipFill>
            <a:blip r:embed="rId3">
              <a:alphaModFix/>
            </a:blip>
            <a:stretch>
              <a:fillRect/>
            </a:stretch>
          </p:blipFill>
          <p:spPr>
            <a:xfrm>
              <a:off x="742523" y="2301552"/>
              <a:ext cx="3336335" cy="1351791"/>
            </a:xfrm>
            <a:prstGeom prst="rect">
              <a:avLst/>
            </a:prstGeom>
            <a:noFill/>
            <a:ln>
              <a:noFill/>
            </a:ln>
          </p:spPr>
        </p:pic>
        <p:pic>
          <p:nvPicPr>
            <p:cNvPr id="61" name="Picture 60" descr="Shape, circle&#10;&#10;Description automatically generated">
              <a:extLst>
                <a:ext uri="{FF2B5EF4-FFF2-40B4-BE49-F238E27FC236}">
                  <a16:creationId xmlns:a16="http://schemas.microsoft.com/office/drawing/2014/main" id="{CBD6E02E-E044-E045-9035-F83A18D686CB}"/>
                </a:ext>
              </a:extLst>
            </p:cNvPr>
            <p:cNvPicPr>
              <a:picLocks noChangeAspect="1"/>
            </p:cNvPicPr>
            <p:nvPr/>
          </p:nvPicPr>
          <p:blipFill>
            <a:blip r:embed="rId4"/>
            <a:stretch>
              <a:fillRect/>
            </a:stretch>
          </p:blipFill>
          <p:spPr>
            <a:xfrm>
              <a:off x="770233" y="2327564"/>
              <a:ext cx="635612" cy="635612"/>
            </a:xfrm>
            <a:prstGeom prst="rect">
              <a:avLst/>
            </a:prstGeom>
          </p:spPr>
        </p:pic>
        <p:pic>
          <p:nvPicPr>
            <p:cNvPr id="62" name="Picture 61" descr="Shape, circle&#10;&#10;Description automatically generated">
              <a:extLst>
                <a:ext uri="{FF2B5EF4-FFF2-40B4-BE49-F238E27FC236}">
                  <a16:creationId xmlns:a16="http://schemas.microsoft.com/office/drawing/2014/main" id="{E4F23DC0-1923-B542-A18B-1BCF4CE49858}"/>
                </a:ext>
              </a:extLst>
            </p:cNvPr>
            <p:cNvPicPr>
              <a:picLocks noChangeAspect="1"/>
            </p:cNvPicPr>
            <p:nvPr/>
          </p:nvPicPr>
          <p:blipFill>
            <a:blip r:embed="rId4"/>
            <a:stretch>
              <a:fillRect/>
            </a:stretch>
          </p:blipFill>
          <p:spPr>
            <a:xfrm>
              <a:off x="1437013" y="2327564"/>
              <a:ext cx="635612" cy="635612"/>
            </a:xfrm>
            <a:prstGeom prst="rect">
              <a:avLst/>
            </a:prstGeom>
          </p:spPr>
        </p:pic>
        <p:pic>
          <p:nvPicPr>
            <p:cNvPr id="63" name="Picture 62" descr="Shape, circle&#10;&#10;Description automatically generated">
              <a:extLst>
                <a:ext uri="{FF2B5EF4-FFF2-40B4-BE49-F238E27FC236}">
                  <a16:creationId xmlns:a16="http://schemas.microsoft.com/office/drawing/2014/main" id="{FEEAED6F-4FA0-3E4E-BA96-FEB466BF1A61}"/>
                </a:ext>
              </a:extLst>
            </p:cNvPr>
            <p:cNvPicPr>
              <a:picLocks noChangeAspect="1"/>
            </p:cNvPicPr>
            <p:nvPr/>
          </p:nvPicPr>
          <p:blipFill>
            <a:blip r:embed="rId4"/>
            <a:stretch>
              <a:fillRect/>
            </a:stretch>
          </p:blipFill>
          <p:spPr>
            <a:xfrm>
              <a:off x="2091155" y="2313709"/>
              <a:ext cx="635612" cy="635612"/>
            </a:xfrm>
            <a:prstGeom prst="rect">
              <a:avLst/>
            </a:prstGeom>
          </p:spPr>
        </p:pic>
        <p:pic>
          <p:nvPicPr>
            <p:cNvPr id="66" name="Picture 65" descr="Shape, circle&#10;&#10;Description automatically generated">
              <a:extLst>
                <a:ext uri="{FF2B5EF4-FFF2-40B4-BE49-F238E27FC236}">
                  <a16:creationId xmlns:a16="http://schemas.microsoft.com/office/drawing/2014/main" id="{8630C436-7978-F74B-9A10-D3431B77CB12}"/>
                </a:ext>
              </a:extLst>
            </p:cNvPr>
            <p:cNvPicPr>
              <a:picLocks noChangeAspect="1"/>
            </p:cNvPicPr>
            <p:nvPr/>
          </p:nvPicPr>
          <p:blipFill>
            <a:blip r:embed="rId4"/>
            <a:stretch>
              <a:fillRect/>
            </a:stretch>
          </p:blipFill>
          <p:spPr>
            <a:xfrm>
              <a:off x="770233" y="3011236"/>
              <a:ext cx="635612" cy="635612"/>
            </a:xfrm>
            <a:prstGeom prst="rect">
              <a:avLst/>
            </a:prstGeom>
          </p:spPr>
        </p:pic>
        <p:pic>
          <p:nvPicPr>
            <p:cNvPr id="67" name="Picture 66" descr="Shape, circle&#10;&#10;Description automatically generated">
              <a:extLst>
                <a:ext uri="{FF2B5EF4-FFF2-40B4-BE49-F238E27FC236}">
                  <a16:creationId xmlns:a16="http://schemas.microsoft.com/office/drawing/2014/main" id="{221FBE02-077A-1D49-BEB3-0CE4C02CA415}"/>
                </a:ext>
              </a:extLst>
            </p:cNvPr>
            <p:cNvPicPr>
              <a:picLocks noChangeAspect="1"/>
            </p:cNvPicPr>
            <p:nvPr/>
          </p:nvPicPr>
          <p:blipFill>
            <a:blip r:embed="rId4"/>
            <a:stretch>
              <a:fillRect/>
            </a:stretch>
          </p:blipFill>
          <p:spPr>
            <a:xfrm>
              <a:off x="1437013" y="3011236"/>
              <a:ext cx="635612" cy="635612"/>
            </a:xfrm>
            <a:prstGeom prst="rect">
              <a:avLst/>
            </a:prstGeom>
          </p:spPr>
        </p:pic>
      </p:grpSp>
      <p:grpSp>
        <p:nvGrpSpPr>
          <p:cNvPr id="3" name="Group 2">
            <a:extLst>
              <a:ext uri="{FF2B5EF4-FFF2-40B4-BE49-F238E27FC236}">
                <a16:creationId xmlns:a16="http://schemas.microsoft.com/office/drawing/2014/main" id="{83BB1914-9800-4648-A258-D4E6143B4F39}"/>
              </a:ext>
            </a:extLst>
          </p:cNvPr>
          <p:cNvGrpSpPr/>
          <p:nvPr/>
        </p:nvGrpSpPr>
        <p:grpSpPr>
          <a:xfrm>
            <a:off x="4624387" y="4220793"/>
            <a:ext cx="2943225" cy="1768620"/>
            <a:chOff x="4624387" y="4220793"/>
            <a:chExt cx="2943225" cy="1768620"/>
          </a:xfrm>
        </p:grpSpPr>
        <p:pic>
          <p:nvPicPr>
            <p:cNvPr id="29" name="Google Shape;177;p13">
              <a:extLst>
                <a:ext uri="{FF2B5EF4-FFF2-40B4-BE49-F238E27FC236}">
                  <a16:creationId xmlns:a16="http://schemas.microsoft.com/office/drawing/2014/main" id="{DFDAC2E1-5B7A-7C4F-8E8C-598279851902}"/>
                </a:ext>
              </a:extLst>
            </p:cNvPr>
            <p:cNvPicPr preferRelativeResize="0"/>
            <p:nvPr/>
          </p:nvPicPr>
          <p:blipFill>
            <a:blip r:embed="rId5">
              <a:alphaModFix/>
            </a:blip>
            <a:stretch>
              <a:fillRect/>
            </a:stretch>
          </p:blipFill>
          <p:spPr>
            <a:xfrm>
              <a:off x="4624387" y="4227288"/>
              <a:ext cx="2943225" cy="1762125"/>
            </a:xfrm>
            <a:prstGeom prst="rect">
              <a:avLst/>
            </a:prstGeom>
            <a:noFill/>
            <a:ln>
              <a:noFill/>
            </a:ln>
          </p:spPr>
        </p:pic>
        <p:sp>
          <p:nvSpPr>
            <p:cNvPr id="6" name="TextBox 5">
              <a:extLst>
                <a:ext uri="{FF2B5EF4-FFF2-40B4-BE49-F238E27FC236}">
                  <a16:creationId xmlns:a16="http://schemas.microsoft.com/office/drawing/2014/main" id="{1B6B3B4B-CEF5-B24F-9274-5E85AD86B4D6}"/>
                </a:ext>
              </a:extLst>
            </p:cNvPr>
            <p:cNvSpPr txBox="1"/>
            <p:nvPr/>
          </p:nvSpPr>
          <p:spPr>
            <a:xfrm>
              <a:off x="5734832" y="4220793"/>
              <a:ext cx="722333" cy="576120"/>
            </a:xfrm>
            <a:prstGeom prst="rect">
              <a:avLst/>
            </a:prstGeom>
            <a:noFill/>
          </p:spPr>
          <p:txBody>
            <a:bodyPr wrap="square" rtlCol="0">
              <a:spAutoFit/>
            </a:bodyPr>
            <a:lstStyle/>
            <a:p>
              <a:pPr algn="ctr">
                <a:lnSpc>
                  <a:spcPct val="150000"/>
                </a:lnSpc>
              </a:pPr>
              <a:r>
                <a:rPr lang="en-GB" sz="2400" dirty="0">
                  <a:solidFill>
                    <a:srgbClr val="43A047"/>
                  </a:solidFill>
                  <a:latin typeface="Century Gothic" panose="020B0502020202020204" pitchFamily="34" charset="0"/>
                </a:rPr>
                <a:t>25</a:t>
              </a:r>
            </a:p>
          </p:txBody>
        </p:sp>
        <p:sp>
          <p:nvSpPr>
            <p:cNvPr id="71" name="TextBox 70">
              <a:extLst>
                <a:ext uri="{FF2B5EF4-FFF2-40B4-BE49-F238E27FC236}">
                  <a16:creationId xmlns:a16="http://schemas.microsoft.com/office/drawing/2014/main" id="{77E01D45-8654-024D-9CBF-A1E4D2011BCD}"/>
                </a:ext>
              </a:extLst>
            </p:cNvPr>
            <p:cNvSpPr txBox="1"/>
            <p:nvPr/>
          </p:nvSpPr>
          <p:spPr>
            <a:xfrm>
              <a:off x="4903851" y="5232175"/>
              <a:ext cx="722333" cy="576120"/>
            </a:xfrm>
            <a:prstGeom prst="rect">
              <a:avLst/>
            </a:prstGeom>
            <a:noFill/>
          </p:spPr>
          <p:txBody>
            <a:bodyPr wrap="square" rtlCol="0">
              <a:spAutoFit/>
            </a:bodyPr>
            <a:lstStyle/>
            <a:p>
              <a:pPr algn="ctr">
                <a:lnSpc>
                  <a:spcPct val="150000"/>
                </a:lnSpc>
              </a:pPr>
              <a:r>
                <a:rPr lang="en-GB" sz="2400" dirty="0">
                  <a:solidFill>
                    <a:srgbClr val="43A047"/>
                  </a:solidFill>
                  <a:latin typeface="Century Gothic" panose="020B0502020202020204" pitchFamily="34" charset="0"/>
                </a:rPr>
                <a:t>20</a:t>
              </a:r>
            </a:p>
          </p:txBody>
        </p:sp>
        <p:sp>
          <p:nvSpPr>
            <p:cNvPr id="72" name="TextBox 71">
              <a:extLst>
                <a:ext uri="{FF2B5EF4-FFF2-40B4-BE49-F238E27FC236}">
                  <a16:creationId xmlns:a16="http://schemas.microsoft.com/office/drawing/2014/main" id="{33C6FECC-6552-1C4B-B307-A8944A7FC727}"/>
                </a:ext>
              </a:extLst>
            </p:cNvPr>
            <p:cNvSpPr txBox="1"/>
            <p:nvPr/>
          </p:nvSpPr>
          <p:spPr>
            <a:xfrm>
              <a:off x="6565818" y="5276979"/>
              <a:ext cx="722333" cy="576120"/>
            </a:xfrm>
            <a:prstGeom prst="rect">
              <a:avLst/>
            </a:prstGeom>
            <a:noFill/>
          </p:spPr>
          <p:txBody>
            <a:bodyPr wrap="square" rtlCol="0">
              <a:spAutoFit/>
            </a:bodyPr>
            <a:lstStyle/>
            <a:p>
              <a:pPr algn="ctr">
                <a:lnSpc>
                  <a:spcPct val="150000"/>
                </a:lnSpc>
              </a:pPr>
              <a:r>
                <a:rPr lang="en-GB" sz="2400" dirty="0">
                  <a:solidFill>
                    <a:srgbClr val="43A047"/>
                  </a:solidFill>
                  <a:latin typeface="Century Gothic" panose="020B0502020202020204" pitchFamily="34" charset="0"/>
                </a:rPr>
                <a:t>5</a:t>
              </a:r>
            </a:p>
          </p:txBody>
        </p:sp>
      </p:grpSp>
    </p:spTree>
    <p:extLst>
      <p:ext uri="{BB962C8B-B14F-4D97-AF65-F5344CB8AC3E}">
        <p14:creationId xmlns:p14="http://schemas.microsoft.com/office/powerpoint/2010/main" val="97092842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nextCondLst>
                <p:cond evt="onClick" delay="0">
                  <p:tgtEl>
                    <p:spTgt spid="5"/>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33A0ABB-9595-D54D-AD88-A5925CEF71AF}"/>
              </a:ext>
            </a:extLst>
          </p:cNvPr>
          <p:cNvSpPr>
            <a:spLocks noGrp="1"/>
          </p:cNvSpPr>
          <p:nvPr>
            <p:ph sz="quarter" idx="10"/>
          </p:nvPr>
        </p:nvSpPr>
        <p:spPr/>
        <p:txBody>
          <a:bodyPr/>
          <a:lstStyle/>
          <a:p>
            <a:r>
              <a:rPr lang="en-GB" dirty="0"/>
              <a:t>Your Turn</a:t>
            </a:r>
          </a:p>
        </p:txBody>
      </p:sp>
      <p:pic>
        <p:nvPicPr>
          <p:cNvPr id="5" name="Picture 4" descr="Diagram&#10;&#10;Description automatically generated">
            <a:extLst>
              <a:ext uri="{FF2B5EF4-FFF2-40B4-BE49-F238E27FC236}">
                <a16:creationId xmlns:a16="http://schemas.microsoft.com/office/drawing/2014/main" id="{A1C71F98-45A1-4948-88A8-6B46865AC2B1}"/>
              </a:ext>
            </a:extLst>
          </p:cNvPr>
          <p:cNvPicPr>
            <a:picLocks noChangeAspect="1"/>
          </p:cNvPicPr>
          <p:nvPr/>
        </p:nvPicPr>
        <p:blipFill>
          <a:blip r:embed="rId3"/>
          <a:stretch>
            <a:fillRect/>
          </a:stretch>
        </p:blipFill>
        <p:spPr>
          <a:xfrm>
            <a:off x="263524" y="1077157"/>
            <a:ext cx="7848600" cy="34290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45295588"/>
      </p:ext>
    </p:extLst>
  </p:cSld>
  <p:clrMapOvr>
    <a:masterClrMapping/>
  </p:clrMapOvr>
</p:sld>
</file>

<file path=ppt/theme/theme1.xml><?xml version="1.0" encoding="utf-8"?>
<a:theme xmlns:a="http://schemas.openxmlformats.org/drawingml/2006/main" name="Titl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448</TotalTime>
  <Words>1951</Words>
  <Application>Microsoft Macintosh PowerPoint</Application>
  <PresentationFormat>Widescreen</PresentationFormat>
  <Paragraphs>214</Paragraphs>
  <Slides>18</Slides>
  <Notes>14</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18</vt:i4>
      </vt:variant>
    </vt:vector>
  </HeadingPairs>
  <TitlesOfParts>
    <vt:vector size="25" baseType="lpstr">
      <vt:lpstr>Arial</vt:lpstr>
      <vt:lpstr>Calibri</vt:lpstr>
      <vt:lpstr>Calibri Light</vt:lpstr>
      <vt:lpstr>Century Gothic</vt:lpstr>
      <vt:lpstr>Nunito Sans</vt:lpstr>
      <vt:lpstr>Titles</vt:lpstr>
      <vt:lpstr>Office Theme</vt:lpstr>
      <vt:lpstr>PowerPoint Presentation</vt:lpstr>
      <vt:lpstr>PowerPoint Presentation</vt:lpstr>
      <vt:lpstr>PowerPoint Presentation</vt:lpstr>
      <vt:lpstr>PowerPoint Presentation</vt:lpstr>
      <vt:lpstr>To partition numbers to 100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following slides are based on: Tens and ones</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Hannah Searle</dc:creator>
  <cp:lastModifiedBy>Hannah Searle</cp:lastModifiedBy>
  <cp:revision>41</cp:revision>
  <dcterms:created xsi:type="dcterms:W3CDTF">2022-06-30T10:03:35Z</dcterms:created>
  <dcterms:modified xsi:type="dcterms:W3CDTF">2022-08-24T16:02:14Z</dcterms:modified>
</cp:coreProperties>
</file>