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1" r:id="rId1"/>
    <p:sldMasterId id="2147483648" r:id="rId2"/>
  </p:sldMasterIdLst>
  <p:notesMasterIdLst>
    <p:notesMasterId r:id="rId20"/>
  </p:notesMasterIdLst>
  <p:sldIdLst>
    <p:sldId id="260" r:id="rId3"/>
    <p:sldId id="261" r:id="rId4"/>
    <p:sldId id="262" r:id="rId5"/>
    <p:sldId id="264" r:id="rId6"/>
    <p:sldId id="266" r:id="rId7"/>
    <p:sldId id="263" r:id="rId8"/>
    <p:sldId id="267" r:id="rId9"/>
    <p:sldId id="268" r:id="rId10"/>
    <p:sldId id="269" r:id="rId11"/>
    <p:sldId id="271" r:id="rId12"/>
    <p:sldId id="272" r:id="rId13"/>
    <p:sldId id="273" r:id="rId14"/>
    <p:sldId id="274" r:id="rId15"/>
    <p:sldId id="275" r:id="rId16"/>
    <p:sldId id="265" r:id="rId17"/>
    <p:sldId id="270" r:id="rId18"/>
    <p:sldId id="276"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A047"/>
    <a:srgbClr val="222222"/>
    <a:srgbClr val="2196F3"/>
    <a:srgbClr val="0277BD"/>
    <a:srgbClr val="CCD4F4"/>
    <a:srgbClr val="F8FBFF"/>
    <a:srgbClr val="F8FCFF"/>
    <a:srgbClr val="E4F2FF"/>
    <a:srgbClr val="E8EAF6"/>
    <a:srgbClr val="E1F5F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60"/>
    <p:restoredTop sz="77551"/>
  </p:normalViewPr>
  <p:slideViewPr>
    <p:cSldViewPr snapToGrid="0" snapToObjects="1">
      <p:cViewPr varScale="1">
        <p:scale>
          <a:sx n="93" d="100"/>
          <a:sy n="93" d="100"/>
        </p:scale>
        <p:origin x="328" y="2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03805F-7D1E-E94C-BB55-3B101E5AFAED}" type="datetimeFigureOut">
              <a:rPr lang="en-GB" smtClean="0"/>
              <a:t>24/08/2022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B76D0C-E1F7-C24C-9F61-F920AE9184C6}" type="slidenum">
              <a:rPr lang="en-GB" smtClean="0"/>
              <a:t>‹#›</a:t>
            </a:fld>
            <a:endParaRPr lang="en-GB"/>
          </a:p>
        </p:txBody>
      </p:sp>
    </p:spTree>
    <p:extLst>
      <p:ext uri="{BB962C8B-B14F-4D97-AF65-F5344CB8AC3E}">
        <p14:creationId xmlns:p14="http://schemas.microsoft.com/office/powerpoint/2010/main" val="27974170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FB76D0C-E1F7-C24C-9F61-F920AE9184C6}" type="slidenum">
              <a:rPr lang="en-GB" smtClean="0"/>
              <a:t>3</a:t>
            </a:fld>
            <a:endParaRPr lang="en-GB"/>
          </a:p>
        </p:txBody>
      </p:sp>
    </p:spTree>
    <p:extLst>
      <p:ext uri="{BB962C8B-B14F-4D97-AF65-F5344CB8AC3E}">
        <p14:creationId xmlns:p14="http://schemas.microsoft.com/office/powerpoint/2010/main" val="19472340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0" indent="-304800" algn="l" rtl="0">
              <a:spcBef>
                <a:spcPts val="0"/>
              </a:spcBef>
              <a:spcAft>
                <a:spcPts val="0"/>
              </a:spcAft>
              <a:buClr>
                <a:schemeClr val="dk1"/>
              </a:buClr>
              <a:buSzPts val="1200"/>
              <a:buFont typeface="+mj-lt"/>
              <a:buAutoNum type="alphaLcParenR"/>
            </a:pPr>
            <a:r>
              <a:rPr lang="en-GB" dirty="0">
                <a:latin typeface="Arial"/>
                <a:ea typeface="Arial"/>
                <a:cs typeface="Arial"/>
                <a:sym typeface="Arial"/>
              </a:rPr>
              <a:t>‘The last number could be 43’ is correct because 43 is greater than 40.</a:t>
            </a:r>
          </a:p>
          <a:p>
            <a:pPr marL="457200" lvl="0" indent="-304800" algn="l" rtl="0">
              <a:spcBef>
                <a:spcPts val="0"/>
              </a:spcBef>
              <a:spcAft>
                <a:spcPts val="0"/>
              </a:spcAft>
              <a:buClr>
                <a:schemeClr val="dk1"/>
              </a:buClr>
              <a:buSzPts val="1200"/>
              <a:buAutoNum type="alphaLcParenR"/>
            </a:pPr>
            <a:r>
              <a:rPr lang="en-GB" dirty="0">
                <a:latin typeface="Arial"/>
                <a:ea typeface="Arial"/>
                <a:cs typeface="Arial"/>
                <a:sym typeface="Arial"/>
              </a:rPr>
              <a:t>Both statements are correct. 16 and 10 are both smaller than 20.</a:t>
            </a:r>
            <a:endParaRPr lang="en-GB" dirty="0"/>
          </a:p>
        </p:txBody>
      </p:sp>
      <p:sp>
        <p:nvSpPr>
          <p:cNvPr id="4" name="Slide Number Placeholder 3"/>
          <p:cNvSpPr>
            <a:spLocks noGrp="1"/>
          </p:cNvSpPr>
          <p:nvPr>
            <p:ph type="sldNum" sz="quarter" idx="5"/>
          </p:nvPr>
        </p:nvSpPr>
        <p:spPr/>
        <p:txBody>
          <a:bodyPr/>
          <a:lstStyle/>
          <a:p>
            <a:fld id="{9FB76D0C-E1F7-C24C-9F61-F920AE9184C6}" type="slidenum">
              <a:rPr lang="en-GB" smtClean="0"/>
              <a:t>13</a:t>
            </a:fld>
            <a:endParaRPr lang="en-GB"/>
          </a:p>
        </p:txBody>
      </p:sp>
    </p:spTree>
    <p:extLst>
      <p:ext uri="{BB962C8B-B14F-4D97-AF65-F5344CB8AC3E}">
        <p14:creationId xmlns:p14="http://schemas.microsoft.com/office/powerpoint/2010/main" val="24053523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Concrete resources </a:t>
            </a:r>
            <a:r>
              <a:rPr lang="en-GB" sz="1200" b="0" i="0" u="none" strike="noStrike" dirty="0">
                <a:solidFill>
                  <a:srgbClr val="000000"/>
                </a:solidFill>
                <a:latin typeface="Arial"/>
                <a:ea typeface="Arial"/>
                <a:cs typeface="Arial"/>
                <a:sym typeface="Arial"/>
              </a:rPr>
              <a:t>– </a:t>
            </a:r>
            <a:r>
              <a:rPr lang="en-GB" dirty="0">
                <a:solidFill>
                  <a:srgbClr val="000000"/>
                </a:solidFill>
                <a:latin typeface="Arial"/>
                <a:ea typeface="Arial"/>
                <a:cs typeface="Arial"/>
                <a:sym typeface="Arial"/>
              </a:rPr>
              <a:t>Hundred square to support if needed. Base 10</a:t>
            </a:r>
            <a:endParaRPr lang="en-GB"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Key Questions </a:t>
            </a:r>
            <a:r>
              <a:rPr lang="en-GB" sz="1200" b="0" i="0" u="none" strike="noStrike" dirty="0">
                <a:solidFill>
                  <a:srgbClr val="000000"/>
                </a:solidFill>
                <a:latin typeface="Arial"/>
                <a:ea typeface="Arial"/>
                <a:cs typeface="Arial"/>
                <a:sym typeface="Arial"/>
              </a:rPr>
              <a:t>– Where would you find 45 on a </a:t>
            </a:r>
            <a:r>
              <a:rPr lang="en-GB" dirty="0">
                <a:solidFill>
                  <a:srgbClr val="000000"/>
                </a:solidFill>
                <a:latin typeface="Arial"/>
                <a:ea typeface="Arial"/>
                <a:cs typeface="Arial"/>
                <a:sym typeface="Arial"/>
              </a:rPr>
              <a:t>hundred square? What would the numbers above or below have in common? The number before a number is less or more? The number after a number is less or more? If we fill in the numbers, what would they be? How do we know what the greatest/smallest number is? Why? Can you show me using base 10?</a:t>
            </a:r>
            <a:endParaRPr lang="en-GB"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Misconceptions/ Common Errors </a:t>
            </a:r>
            <a:r>
              <a:rPr lang="en-GB" sz="1200" b="0" i="0" u="none" strike="noStrike" dirty="0">
                <a:solidFill>
                  <a:srgbClr val="000000"/>
                </a:solidFill>
                <a:latin typeface="Arial"/>
                <a:ea typeface="Arial"/>
                <a:cs typeface="Arial"/>
                <a:sym typeface="Arial"/>
              </a:rPr>
              <a:t>– </a:t>
            </a:r>
            <a:r>
              <a:rPr lang="en-GB" dirty="0">
                <a:solidFill>
                  <a:srgbClr val="000000"/>
                </a:solidFill>
                <a:latin typeface="Arial"/>
                <a:ea typeface="Arial"/>
                <a:cs typeface="Arial"/>
                <a:sym typeface="Arial"/>
              </a:rPr>
              <a:t>Some pupils are unsure how a number square works and may put the numbers above and below the 45 as 44 and 46 also. </a:t>
            </a:r>
            <a:endParaRPr lang="en-GB" dirty="0"/>
          </a:p>
        </p:txBody>
      </p:sp>
      <p:sp>
        <p:nvSpPr>
          <p:cNvPr id="4" name="Slide Number Placeholder 3"/>
          <p:cNvSpPr>
            <a:spLocks noGrp="1"/>
          </p:cNvSpPr>
          <p:nvPr>
            <p:ph type="sldNum" sz="quarter" idx="5"/>
          </p:nvPr>
        </p:nvSpPr>
        <p:spPr/>
        <p:txBody>
          <a:bodyPr/>
          <a:lstStyle/>
          <a:p>
            <a:fld id="{9FB76D0C-E1F7-C24C-9F61-F920AE9184C6}" type="slidenum">
              <a:rPr lang="en-GB" smtClean="0"/>
              <a:t>14</a:t>
            </a:fld>
            <a:endParaRPr lang="en-GB"/>
          </a:p>
        </p:txBody>
      </p:sp>
    </p:spTree>
    <p:extLst>
      <p:ext uri="{BB962C8B-B14F-4D97-AF65-F5344CB8AC3E}">
        <p14:creationId xmlns:p14="http://schemas.microsoft.com/office/powerpoint/2010/main" val="5340386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GB" b="1" dirty="0">
                <a:latin typeface="Arial"/>
                <a:ea typeface="Arial"/>
                <a:cs typeface="Arial"/>
                <a:sym typeface="Arial"/>
              </a:rPr>
              <a:t>How and when to use these slides </a:t>
            </a:r>
            <a:r>
              <a:rPr lang="en-GB" b="0" dirty="0">
                <a:latin typeface="Arial"/>
                <a:ea typeface="Arial"/>
                <a:cs typeface="Arial"/>
                <a:sym typeface="Arial"/>
              </a:rPr>
              <a:t>– </a:t>
            </a:r>
            <a:r>
              <a:rPr lang="en-GB" dirty="0">
                <a:latin typeface="Arial"/>
                <a:ea typeface="Arial"/>
                <a:cs typeface="Arial"/>
                <a:sym typeface="Arial"/>
              </a:rPr>
              <a:t>Pupils need practice ordering numbers using the language ‘largest’, ‘smallest’, ‘more than’, ‘less than’, ‘least’, ‘most’ and ‘equal to’. They continue to practice  inequality symbols to order numbers in ascending and descending order. Pupils should be able to justify the order of the numbers using their place value knowledge. They need to remember that they should compare the highest place value column first (tens) then move onto the ones if the tens are equal.</a:t>
            </a:r>
            <a:endParaRPr lang="en-GB"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Concrete resources </a:t>
            </a:r>
            <a:r>
              <a:rPr lang="en-GB" sz="1200" b="0" i="0" u="none" strike="noStrike" dirty="0">
                <a:solidFill>
                  <a:srgbClr val="000000"/>
                </a:solidFill>
                <a:latin typeface="Arial"/>
                <a:ea typeface="Arial"/>
                <a:cs typeface="Arial"/>
                <a:sym typeface="Arial"/>
              </a:rPr>
              <a:t>–  </a:t>
            </a:r>
            <a:r>
              <a:rPr lang="en-GB" dirty="0">
                <a:solidFill>
                  <a:srgbClr val="000000"/>
                </a:solidFill>
                <a:latin typeface="Arial"/>
                <a:ea typeface="Arial"/>
                <a:cs typeface="Arial"/>
                <a:sym typeface="Arial"/>
              </a:rPr>
              <a:t>Base 10 - ones</a:t>
            </a:r>
            <a:endParaRPr lang="en-GB"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Key Questions </a:t>
            </a:r>
            <a:r>
              <a:rPr lang="en-GB" sz="1200" b="0" i="0" u="none" strike="noStrike" dirty="0">
                <a:solidFill>
                  <a:srgbClr val="000000"/>
                </a:solidFill>
                <a:latin typeface="Arial"/>
                <a:ea typeface="Arial"/>
                <a:cs typeface="Arial"/>
                <a:sym typeface="Arial"/>
              </a:rPr>
              <a:t>– W</a:t>
            </a:r>
            <a:r>
              <a:rPr lang="en-GB" dirty="0">
                <a:solidFill>
                  <a:srgbClr val="000000"/>
                </a:solidFill>
                <a:latin typeface="Arial"/>
                <a:ea typeface="Arial"/>
                <a:cs typeface="Arial"/>
                <a:sym typeface="Arial"/>
              </a:rPr>
              <a:t>hich group has the most? Which group has the least? How do you know? How does knowing this help us order the groups from largest to smallest? Can you show me using concrete resources?  Is it easier to compare them with the ones in rows? Why? </a:t>
            </a:r>
            <a:endParaRPr lang="en-GB"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Misconceptions/ Common Errors </a:t>
            </a:r>
            <a:r>
              <a:rPr lang="en-GB" sz="1200" b="0" i="0" u="none" strike="noStrike" dirty="0">
                <a:solidFill>
                  <a:srgbClr val="000000"/>
                </a:solidFill>
                <a:latin typeface="Arial"/>
                <a:ea typeface="Arial"/>
                <a:cs typeface="Arial"/>
                <a:sym typeface="Arial"/>
              </a:rPr>
              <a:t>– Make sure pupils understand the vocabulary </a:t>
            </a:r>
            <a:r>
              <a:rPr lang="en-GB" dirty="0">
                <a:solidFill>
                  <a:srgbClr val="000000"/>
                </a:solidFill>
                <a:latin typeface="Arial"/>
                <a:ea typeface="Arial"/>
                <a:cs typeface="Arial"/>
                <a:sym typeface="Arial"/>
              </a:rPr>
              <a:t>smallest and largest</a:t>
            </a:r>
            <a:endParaRPr lang="en-GB"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Further Practice </a:t>
            </a:r>
            <a:r>
              <a:rPr lang="en-GB" sz="1200" b="0" i="0" u="none" strike="noStrike" dirty="0">
                <a:solidFill>
                  <a:srgbClr val="000000"/>
                </a:solidFill>
                <a:latin typeface="Arial"/>
                <a:ea typeface="Arial"/>
                <a:cs typeface="Arial"/>
                <a:sym typeface="Arial"/>
              </a:rPr>
              <a:t>– More </a:t>
            </a:r>
            <a:r>
              <a:rPr lang="en-GB" dirty="0">
                <a:solidFill>
                  <a:srgbClr val="000000"/>
                </a:solidFill>
                <a:latin typeface="Arial"/>
                <a:ea typeface="Arial"/>
                <a:cs typeface="Arial"/>
                <a:sym typeface="Arial"/>
              </a:rPr>
              <a:t>groups of ones</a:t>
            </a:r>
            <a:r>
              <a:rPr lang="en-GB" sz="1200" b="0" i="0" u="none" strike="noStrike" dirty="0">
                <a:solidFill>
                  <a:srgbClr val="000000"/>
                </a:solidFill>
                <a:latin typeface="Arial"/>
                <a:ea typeface="Arial"/>
                <a:cs typeface="Arial"/>
                <a:sym typeface="Arial"/>
              </a:rPr>
              <a:t> to order.</a:t>
            </a:r>
            <a:endParaRPr lang="en-GB" dirty="0"/>
          </a:p>
        </p:txBody>
      </p:sp>
      <p:sp>
        <p:nvSpPr>
          <p:cNvPr id="4" name="Slide Number Placeholder 3"/>
          <p:cNvSpPr>
            <a:spLocks noGrp="1"/>
          </p:cNvSpPr>
          <p:nvPr>
            <p:ph type="sldNum" sz="quarter" idx="5"/>
          </p:nvPr>
        </p:nvSpPr>
        <p:spPr/>
        <p:txBody>
          <a:bodyPr/>
          <a:lstStyle/>
          <a:p>
            <a:fld id="{9FB76D0C-E1F7-C24C-9F61-F920AE9184C6}" type="slidenum">
              <a:rPr lang="en-GB" smtClean="0"/>
              <a:t>16</a:t>
            </a:fld>
            <a:endParaRPr lang="en-GB"/>
          </a:p>
        </p:txBody>
      </p:sp>
    </p:spTree>
    <p:extLst>
      <p:ext uri="{BB962C8B-B14F-4D97-AF65-F5344CB8AC3E}">
        <p14:creationId xmlns:p14="http://schemas.microsoft.com/office/powerpoint/2010/main" val="23390272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GB" b="1" dirty="0">
                <a:latin typeface="Arial"/>
                <a:ea typeface="Arial"/>
                <a:cs typeface="Arial"/>
                <a:sym typeface="Arial"/>
              </a:rPr>
              <a:t>How and when to use these slides </a:t>
            </a:r>
            <a:r>
              <a:rPr lang="en-GB" b="0" dirty="0">
                <a:latin typeface="Arial"/>
                <a:ea typeface="Arial"/>
                <a:cs typeface="Arial"/>
                <a:sym typeface="Arial"/>
              </a:rPr>
              <a:t>– </a:t>
            </a:r>
            <a:r>
              <a:rPr lang="en-GB" dirty="0">
                <a:latin typeface="Arial"/>
                <a:ea typeface="Arial"/>
                <a:cs typeface="Arial"/>
                <a:sym typeface="Arial"/>
              </a:rPr>
              <a:t> Pupils need practice ordering numbers using the language ‘largest’, ‘smallest’, ‘more than’, ‘less than’, ‘least’, ‘most’ and ‘equal to’. They continue to practice inequality symbols to order numbers in ascending and descending order. Pupils should be able to justify the order of the numbers using their place value knowledge. Pupils should be able to justify the order of the numbers using their place value knowledge. They need to remember that they should compare the highest place value column first (tens) then move onto the ones if the tens are equal.</a:t>
            </a:r>
            <a:endParaRPr lang="en-GB"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Concrete resources </a:t>
            </a:r>
            <a:r>
              <a:rPr lang="en-GB" sz="1200" b="0" i="0" u="none" strike="noStrike" dirty="0">
                <a:solidFill>
                  <a:srgbClr val="000000"/>
                </a:solidFill>
                <a:latin typeface="Arial"/>
                <a:ea typeface="Arial"/>
                <a:cs typeface="Arial"/>
                <a:sym typeface="Arial"/>
              </a:rPr>
              <a:t>–</a:t>
            </a:r>
            <a:r>
              <a:rPr lang="en-GB" sz="1200" i="0" u="none" strike="noStrike" dirty="0">
                <a:solidFill>
                  <a:srgbClr val="000000"/>
                </a:solidFill>
                <a:latin typeface="Arial"/>
                <a:ea typeface="Arial"/>
                <a:cs typeface="Arial"/>
                <a:sym typeface="Arial"/>
              </a:rPr>
              <a:t> </a:t>
            </a:r>
            <a:r>
              <a:rPr lang="en-GB" dirty="0">
                <a:solidFill>
                  <a:srgbClr val="000000"/>
                </a:solidFill>
                <a:latin typeface="Arial"/>
                <a:ea typeface="Arial"/>
                <a:cs typeface="Arial"/>
                <a:sym typeface="Arial"/>
              </a:rPr>
              <a:t>Base 10</a:t>
            </a:r>
            <a:endParaRPr lang="en-GB" dirty="0">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Key Questions </a:t>
            </a:r>
            <a:r>
              <a:rPr lang="en-GB" sz="1200" b="0" i="0" u="none" strike="noStrike" dirty="0">
                <a:solidFill>
                  <a:srgbClr val="000000"/>
                </a:solidFill>
                <a:latin typeface="Arial"/>
                <a:ea typeface="Arial"/>
                <a:cs typeface="Arial"/>
                <a:sym typeface="Arial"/>
              </a:rPr>
              <a:t>– How many tens h</a:t>
            </a:r>
            <a:r>
              <a:rPr lang="en-GB" dirty="0">
                <a:solidFill>
                  <a:srgbClr val="000000"/>
                </a:solidFill>
                <a:latin typeface="Arial"/>
                <a:ea typeface="Arial"/>
                <a:cs typeface="Arial"/>
                <a:sym typeface="Arial"/>
              </a:rPr>
              <a:t>as each number? Does knowing how many tens help us to compare the number? Why? Are their any numbers that have no tens? How do you know? Where do these fit in the sequence? What does the &gt; symbol mean? How can you remember the meaning of the &lt;, &gt; and = symbols? Can you read the sequences out loud using the vocabulary greater than?</a:t>
            </a:r>
            <a:endParaRPr lang="en-GB"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Misconceptions/ Common Errors </a:t>
            </a:r>
            <a:r>
              <a:rPr lang="en-GB" sz="1200" b="0" i="0" u="none" strike="noStrike" dirty="0">
                <a:solidFill>
                  <a:srgbClr val="000000"/>
                </a:solidFill>
                <a:latin typeface="Arial"/>
                <a:ea typeface="Arial"/>
                <a:cs typeface="Arial"/>
                <a:sym typeface="Arial"/>
              </a:rPr>
              <a:t>– Some pupils </a:t>
            </a:r>
            <a:r>
              <a:rPr lang="en-GB" dirty="0">
                <a:solidFill>
                  <a:srgbClr val="000000"/>
                </a:solidFill>
                <a:latin typeface="Arial"/>
                <a:ea typeface="Arial"/>
                <a:cs typeface="Arial"/>
                <a:sym typeface="Arial"/>
              </a:rPr>
              <a:t>may</a:t>
            </a:r>
            <a:r>
              <a:rPr lang="en-GB" sz="1200" b="0" i="0" u="none" strike="noStrike" dirty="0">
                <a:solidFill>
                  <a:srgbClr val="000000"/>
                </a:solidFill>
                <a:latin typeface="Arial"/>
                <a:ea typeface="Arial"/>
                <a:cs typeface="Arial"/>
                <a:sym typeface="Arial"/>
              </a:rPr>
              <a:t> l</a:t>
            </a:r>
            <a:r>
              <a:rPr lang="en-GB" dirty="0">
                <a:solidFill>
                  <a:srgbClr val="000000"/>
                </a:solidFill>
                <a:latin typeface="Arial"/>
                <a:ea typeface="Arial"/>
                <a:cs typeface="Arial"/>
                <a:sym typeface="Arial"/>
              </a:rPr>
              <a:t>ook at the ones and order them according to the number of ones the number has.</a:t>
            </a:r>
            <a:endParaRPr lang="en-GB"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Further Practice </a:t>
            </a:r>
            <a:r>
              <a:rPr lang="en-GB" sz="1200" b="0" i="0" u="none" strike="noStrike" dirty="0">
                <a:solidFill>
                  <a:srgbClr val="000000"/>
                </a:solidFill>
                <a:latin typeface="Arial"/>
                <a:ea typeface="Arial"/>
                <a:cs typeface="Arial"/>
                <a:sym typeface="Arial"/>
              </a:rPr>
              <a:t>– More numbers to make and order. Give some num</a:t>
            </a:r>
            <a:r>
              <a:rPr lang="en-GB" dirty="0">
                <a:solidFill>
                  <a:srgbClr val="000000"/>
                </a:solidFill>
                <a:latin typeface="Arial"/>
                <a:ea typeface="Arial"/>
                <a:cs typeface="Arial"/>
                <a:sym typeface="Arial"/>
              </a:rPr>
              <a:t>bers that have the same number of tens but different ones. How can we order these numbers?</a:t>
            </a:r>
            <a:endParaRPr lang="en-GB" dirty="0"/>
          </a:p>
        </p:txBody>
      </p:sp>
      <p:sp>
        <p:nvSpPr>
          <p:cNvPr id="4" name="Slide Number Placeholder 3"/>
          <p:cNvSpPr>
            <a:spLocks noGrp="1"/>
          </p:cNvSpPr>
          <p:nvPr>
            <p:ph type="sldNum" sz="quarter" idx="5"/>
          </p:nvPr>
        </p:nvSpPr>
        <p:spPr/>
        <p:txBody>
          <a:bodyPr/>
          <a:lstStyle/>
          <a:p>
            <a:fld id="{9FB76D0C-E1F7-C24C-9F61-F920AE9184C6}" type="slidenum">
              <a:rPr lang="en-GB" smtClean="0"/>
              <a:t>17</a:t>
            </a:fld>
            <a:endParaRPr lang="en-GB"/>
          </a:p>
        </p:txBody>
      </p:sp>
    </p:spTree>
    <p:extLst>
      <p:ext uri="{BB962C8B-B14F-4D97-AF65-F5344CB8AC3E}">
        <p14:creationId xmlns:p14="http://schemas.microsoft.com/office/powerpoint/2010/main" val="3702648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sz="1200" b="0" i="0" u="none" strike="noStrike" kern="1200" dirty="0">
                <a:solidFill>
                  <a:schemeClr val="tx1"/>
                </a:solidFill>
                <a:effectLst/>
                <a:latin typeface="+mn-lt"/>
                <a:ea typeface="+mn-ea"/>
                <a:cs typeface="+mn-cs"/>
              </a:rPr>
              <a:t>Assessment point for the lesson – ask the pupils to vote for the answer they think is correct. </a:t>
            </a:r>
            <a:endParaRPr lang="en-GB" b="0" dirty="0">
              <a:effectLst/>
            </a:endParaRPr>
          </a:p>
          <a:p>
            <a:pPr marL="0" lvl="0" indent="0" algn="l" rtl="0">
              <a:spcBef>
                <a:spcPts val="0"/>
              </a:spcBef>
              <a:spcAft>
                <a:spcPts val="0"/>
              </a:spcAft>
              <a:buNone/>
            </a:pPr>
            <a:br>
              <a:rPr lang="en-GB" b="0" dirty="0">
                <a:effectLst/>
              </a:rPr>
            </a:br>
            <a:r>
              <a:rPr lang="en-GB" sz="1200" b="0" i="0" u="none" strike="noStrike" dirty="0">
                <a:solidFill>
                  <a:srgbClr val="000000"/>
                </a:solidFill>
                <a:latin typeface="Arial"/>
                <a:ea typeface="Arial"/>
                <a:cs typeface="Arial"/>
                <a:sym typeface="Arial"/>
              </a:rPr>
              <a:t>A – </a:t>
            </a:r>
            <a:r>
              <a:rPr lang="en-GB" dirty="0">
                <a:solidFill>
                  <a:srgbClr val="000000"/>
                </a:solidFill>
                <a:latin typeface="Arial"/>
                <a:ea typeface="Arial"/>
                <a:cs typeface="Arial"/>
                <a:sym typeface="Arial"/>
              </a:rPr>
              <a:t>Pupils do not understand how to read the representations of numbers in the boxes.</a:t>
            </a:r>
            <a:endParaRPr lang="en-GB" dirty="0"/>
          </a:p>
          <a:p>
            <a:pPr marL="0" lvl="0" indent="0" algn="l" rtl="0">
              <a:spcBef>
                <a:spcPts val="0"/>
              </a:spcBef>
              <a:spcAft>
                <a:spcPts val="0"/>
              </a:spcAft>
              <a:buNone/>
            </a:pPr>
            <a:r>
              <a:rPr lang="en-GB" sz="1200" b="0" i="0" u="none" strike="noStrike" dirty="0">
                <a:solidFill>
                  <a:srgbClr val="000000"/>
                </a:solidFill>
                <a:latin typeface="Arial"/>
                <a:ea typeface="Arial"/>
                <a:cs typeface="Arial"/>
                <a:sym typeface="Arial"/>
              </a:rPr>
              <a:t>B – </a:t>
            </a:r>
            <a:r>
              <a:rPr lang="en-GB" dirty="0">
                <a:solidFill>
                  <a:srgbClr val="000000"/>
                </a:solidFill>
                <a:latin typeface="Arial"/>
                <a:ea typeface="Arial"/>
                <a:cs typeface="Arial"/>
                <a:sym typeface="Arial"/>
              </a:rPr>
              <a:t>C</a:t>
            </a:r>
            <a:r>
              <a:rPr lang="en-GB" sz="1200" b="0" i="0" u="none" strike="noStrike" dirty="0">
                <a:solidFill>
                  <a:srgbClr val="000000"/>
                </a:solidFill>
                <a:latin typeface="Arial"/>
                <a:ea typeface="Arial"/>
                <a:cs typeface="Arial"/>
                <a:sym typeface="Arial"/>
              </a:rPr>
              <a:t>orrect answer</a:t>
            </a:r>
            <a:endParaRPr lang="en-GB" dirty="0"/>
          </a:p>
          <a:p>
            <a:pPr marL="0" lvl="0" indent="0" algn="l" rtl="0">
              <a:spcBef>
                <a:spcPts val="0"/>
              </a:spcBef>
              <a:spcAft>
                <a:spcPts val="0"/>
              </a:spcAft>
              <a:buNone/>
            </a:pPr>
            <a:r>
              <a:rPr lang="en-GB" sz="1200" b="0" i="0" u="none" strike="noStrike" dirty="0">
                <a:solidFill>
                  <a:srgbClr val="000000"/>
                </a:solidFill>
                <a:latin typeface="Arial"/>
                <a:ea typeface="Arial"/>
                <a:cs typeface="Arial"/>
                <a:sym typeface="Arial"/>
              </a:rPr>
              <a:t>C – </a:t>
            </a:r>
            <a:r>
              <a:rPr lang="en-GB" dirty="0">
                <a:latin typeface="Arial"/>
                <a:ea typeface="Arial"/>
                <a:cs typeface="Arial"/>
                <a:sym typeface="Arial"/>
              </a:rPr>
              <a:t>Pupils do not understand how to read the representations of numbers in the boxes.</a:t>
            </a:r>
            <a:endParaRPr lang="en-GB" dirty="0"/>
          </a:p>
          <a:p>
            <a:pPr marL="0" lvl="0" indent="0" algn="l" rtl="0">
              <a:spcBef>
                <a:spcPts val="0"/>
              </a:spcBef>
              <a:spcAft>
                <a:spcPts val="0"/>
              </a:spcAft>
              <a:buNone/>
            </a:pPr>
            <a:r>
              <a:rPr lang="en-GB" sz="1200" b="0" i="0" u="none" strike="noStrike" dirty="0">
                <a:solidFill>
                  <a:srgbClr val="000000"/>
                </a:solidFill>
                <a:latin typeface="Arial"/>
                <a:ea typeface="Arial"/>
                <a:cs typeface="Arial"/>
                <a:sym typeface="Arial"/>
              </a:rPr>
              <a:t>D – Pupils do not understand how </a:t>
            </a:r>
            <a:r>
              <a:rPr lang="en-GB" dirty="0">
                <a:solidFill>
                  <a:srgbClr val="000000"/>
                </a:solidFill>
                <a:latin typeface="Arial"/>
                <a:ea typeface="Arial"/>
                <a:cs typeface="Arial"/>
                <a:sym typeface="Arial"/>
              </a:rPr>
              <a:t>to sequence numbers.</a:t>
            </a:r>
            <a:endParaRPr lang="en-GB" dirty="0"/>
          </a:p>
          <a:p>
            <a:endParaRPr lang="en-GB" dirty="0"/>
          </a:p>
        </p:txBody>
      </p:sp>
      <p:sp>
        <p:nvSpPr>
          <p:cNvPr id="4" name="Slide Number Placeholder 3"/>
          <p:cNvSpPr>
            <a:spLocks noGrp="1"/>
          </p:cNvSpPr>
          <p:nvPr>
            <p:ph type="sldNum" sz="quarter" idx="5"/>
          </p:nvPr>
        </p:nvSpPr>
        <p:spPr/>
        <p:txBody>
          <a:bodyPr/>
          <a:lstStyle/>
          <a:p>
            <a:fld id="{9FB76D0C-E1F7-C24C-9F61-F920AE9184C6}" type="slidenum">
              <a:rPr lang="en-GB" smtClean="0"/>
              <a:t>4</a:t>
            </a:fld>
            <a:endParaRPr lang="en-GB"/>
          </a:p>
        </p:txBody>
      </p:sp>
    </p:spTree>
    <p:extLst>
      <p:ext uri="{BB962C8B-B14F-4D97-AF65-F5344CB8AC3E}">
        <p14:creationId xmlns:p14="http://schemas.microsoft.com/office/powerpoint/2010/main" val="15512788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Concrete resources </a:t>
            </a:r>
            <a:r>
              <a:rPr lang="en-GB" sz="1200" i="0" u="none" strike="noStrike" dirty="0">
                <a:solidFill>
                  <a:srgbClr val="000000"/>
                </a:solidFill>
                <a:latin typeface="Arial"/>
                <a:ea typeface="Arial"/>
                <a:cs typeface="Arial"/>
                <a:sym typeface="Arial"/>
              </a:rPr>
              <a:t>– Various concrete </a:t>
            </a:r>
            <a:r>
              <a:rPr lang="en-GB" dirty="0">
                <a:solidFill>
                  <a:srgbClr val="000000"/>
                </a:solidFill>
                <a:latin typeface="Arial"/>
                <a:ea typeface="Arial"/>
                <a:cs typeface="Arial"/>
                <a:sym typeface="Arial"/>
              </a:rPr>
              <a:t>resources</a:t>
            </a:r>
            <a:r>
              <a:rPr lang="en-GB" sz="1200" i="0" u="none" strike="noStrike" dirty="0">
                <a:solidFill>
                  <a:srgbClr val="000000"/>
                </a:solidFill>
                <a:latin typeface="Arial"/>
                <a:ea typeface="Arial"/>
                <a:cs typeface="Arial"/>
                <a:sym typeface="Arial"/>
              </a:rPr>
              <a:t> - base 10, number </a:t>
            </a:r>
            <a:r>
              <a:rPr lang="en-GB" dirty="0">
                <a:solidFill>
                  <a:srgbClr val="000000"/>
                </a:solidFill>
                <a:latin typeface="Arial"/>
                <a:ea typeface="Arial"/>
                <a:cs typeface="Arial"/>
                <a:sym typeface="Arial"/>
              </a:rPr>
              <a:t>shapes</a:t>
            </a:r>
            <a:r>
              <a:rPr lang="en-GB" sz="1200" i="0" u="none" strike="noStrike" dirty="0">
                <a:solidFill>
                  <a:srgbClr val="000000"/>
                </a:solidFill>
                <a:latin typeface="Arial"/>
                <a:ea typeface="Arial"/>
                <a:cs typeface="Arial"/>
                <a:sym typeface="Arial"/>
              </a:rPr>
              <a:t> etc</a:t>
            </a:r>
            <a:endParaRPr lang="en-GB" dirty="0">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Key Questions </a:t>
            </a:r>
            <a:r>
              <a:rPr lang="en-GB" sz="1200" i="0" u="none" strike="noStrike" dirty="0">
                <a:solidFill>
                  <a:srgbClr val="000000"/>
                </a:solidFill>
                <a:latin typeface="Arial"/>
                <a:ea typeface="Arial"/>
                <a:cs typeface="Arial"/>
                <a:sym typeface="Arial"/>
              </a:rPr>
              <a:t>– What does the symbols &lt;, &gt; and </a:t>
            </a:r>
            <a:r>
              <a:rPr lang="en-GB" dirty="0">
                <a:solidFill>
                  <a:srgbClr val="000000"/>
                </a:solidFill>
                <a:latin typeface="Arial"/>
                <a:ea typeface="Arial"/>
                <a:cs typeface="Arial"/>
                <a:sym typeface="Arial"/>
              </a:rPr>
              <a:t>= mean? How can we remember them? Do you need to work the number sentences out to decide which is greater? How any tens has each number? How many ones? Can you prove your answer by drawing a diagram/ using concrete resources?</a:t>
            </a:r>
            <a:endParaRPr lang="en-GB" dirty="0">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Extension</a:t>
            </a:r>
            <a:r>
              <a:rPr lang="en-GB" sz="1200" i="0" u="none" strike="noStrike" dirty="0">
                <a:solidFill>
                  <a:srgbClr val="000000"/>
                </a:solidFill>
                <a:latin typeface="Arial"/>
                <a:ea typeface="Arial"/>
                <a:cs typeface="Arial"/>
                <a:sym typeface="Arial"/>
              </a:rPr>
              <a:t> – C</a:t>
            </a:r>
            <a:r>
              <a:rPr lang="en-GB" dirty="0">
                <a:solidFill>
                  <a:srgbClr val="000000"/>
                </a:solidFill>
                <a:latin typeface="Arial"/>
                <a:ea typeface="Arial"/>
                <a:cs typeface="Arial"/>
                <a:sym typeface="Arial"/>
              </a:rPr>
              <a:t>reate own cards and get a partner to compare them.</a:t>
            </a:r>
            <a:endParaRPr lang="en-GB" dirty="0"/>
          </a:p>
        </p:txBody>
      </p:sp>
      <p:sp>
        <p:nvSpPr>
          <p:cNvPr id="4" name="Slide Number Placeholder 3"/>
          <p:cNvSpPr>
            <a:spLocks noGrp="1"/>
          </p:cNvSpPr>
          <p:nvPr>
            <p:ph type="sldNum" sz="quarter" idx="5"/>
          </p:nvPr>
        </p:nvSpPr>
        <p:spPr/>
        <p:txBody>
          <a:bodyPr/>
          <a:lstStyle/>
          <a:p>
            <a:fld id="{9FB76D0C-E1F7-C24C-9F61-F920AE9184C6}" type="slidenum">
              <a:rPr lang="en-GB" smtClean="0"/>
              <a:t>6</a:t>
            </a:fld>
            <a:endParaRPr lang="en-GB"/>
          </a:p>
        </p:txBody>
      </p:sp>
    </p:spTree>
    <p:extLst>
      <p:ext uri="{BB962C8B-B14F-4D97-AF65-F5344CB8AC3E}">
        <p14:creationId xmlns:p14="http://schemas.microsoft.com/office/powerpoint/2010/main" val="11287346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rgbClr val="000000"/>
              </a:buClr>
              <a:buSzPts val="1200"/>
              <a:buFont typeface="Arial"/>
              <a:buNone/>
            </a:pPr>
            <a:r>
              <a:rPr lang="en-GB" i="1" dirty="0">
                <a:solidFill>
                  <a:srgbClr val="000000"/>
                </a:solidFill>
                <a:latin typeface="Arial"/>
                <a:ea typeface="Arial"/>
                <a:cs typeface="Arial"/>
                <a:sym typeface="Arial"/>
              </a:rPr>
              <a:t>Pupils order numbers and objects from smallest to greatest or greatest to smallest. They should be encouraged to use concrete or pictorial representations to prove or check their answers. Pupils use the vocabulary ‘smallest’ and ‘greatest’ and may also use the &lt; or &gt; symbols to show the order of their numbers.</a:t>
            </a:r>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Concrete resources </a:t>
            </a:r>
            <a:r>
              <a:rPr lang="en-GB" sz="1200" b="0" i="0" u="none" strike="noStrike" dirty="0">
                <a:solidFill>
                  <a:srgbClr val="000000"/>
                </a:solidFill>
                <a:latin typeface="Arial"/>
                <a:ea typeface="Arial"/>
                <a:cs typeface="Arial"/>
                <a:sym typeface="Arial"/>
              </a:rPr>
              <a:t>–  Number sha</a:t>
            </a:r>
            <a:r>
              <a:rPr lang="en-GB" dirty="0">
                <a:solidFill>
                  <a:srgbClr val="000000"/>
                </a:solidFill>
                <a:latin typeface="Arial"/>
                <a:ea typeface="Arial"/>
                <a:cs typeface="Arial"/>
                <a:sym typeface="Arial"/>
              </a:rPr>
              <a:t>pes, marbles</a:t>
            </a:r>
            <a:endParaRPr lang="en-GB"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Key Questions </a:t>
            </a:r>
            <a:r>
              <a:rPr lang="en-GB" sz="1200" b="0" i="0" u="none" strike="noStrike" dirty="0">
                <a:solidFill>
                  <a:srgbClr val="000000"/>
                </a:solidFill>
                <a:latin typeface="Arial"/>
                <a:ea typeface="Arial"/>
                <a:cs typeface="Arial"/>
                <a:sym typeface="Arial"/>
              </a:rPr>
              <a:t>– </a:t>
            </a:r>
            <a:r>
              <a:rPr lang="en-GB" dirty="0">
                <a:solidFill>
                  <a:srgbClr val="000000"/>
                </a:solidFill>
                <a:latin typeface="Arial"/>
                <a:ea typeface="Arial"/>
                <a:cs typeface="Arial"/>
                <a:sym typeface="Arial"/>
              </a:rPr>
              <a:t>what numbers are the words and number sentences representing? Can you use number shapes to represent all the numbers? How does it help prove that your order is correct? Did you look at the tens or the ones to help you order them? How do you know which of the representations show the greatest/smallest number?</a:t>
            </a:r>
            <a:endParaRPr lang="en-GB"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Misconceptions/ Common Errors </a:t>
            </a:r>
            <a:r>
              <a:rPr lang="en-GB" sz="1200" b="0" i="0" u="none" strike="noStrike" dirty="0">
                <a:solidFill>
                  <a:srgbClr val="000000"/>
                </a:solidFill>
                <a:latin typeface="Arial"/>
                <a:ea typeface="Arial"/>
                <a:cs typeface="Arial"/>
                <a:sym typeface="Arial"/>
              </a:rPr>
              <a:t>– Pupils may think that 7 ten</a:t>
            </a:r>
            <a:r>
              <a:rPr lang="en-GB" dirty="0">
                <a:solidFill>
                  <a:srgbClr val="000000"/>
                </a:solidFill>
                <a:latin typeface="Arial"/>
                <a:ea typeface="Arial"/>
                <a:cs typeface="Arial"/>
                <a:sym typeface="Arial"/>
              </a:rPr>
              <a:t>s and 8 ones is greater than ninety-two because there are more ones. </a:t>
            </a:r>
            <a:endParaRPr lang="en-GB"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Further Practice </a:t>
            </a:r>
            <a:r>
              <a:rPr lang="en-GB" sz="1200" b="0" i="0" u="none" strike="noStrike" dirty="0">
                <a:solidFill>
                  <a:srgbClr val="000000"/>
                </a:solidFill>
                <a:latin typeface="Arial"/>
                <a:ea typeface="Arial"/>
                <a:cs typeface="Arial"/>
                <a:sym typeface="Arial"/>
              </a:rPr>
              <a:t>– More </a:t>
            </a:r>
            <a:r>
              <a:rPr lang="en-GB" dirty="0">
                <a:solidFill>
                  <a:srgbClr val="000000"/>
                </a:solidFill>
                <a:latin typeface="Arial"/>
                <a:ea typeface="Arial"/>
                <a:cs typeface="Arial"/>
                <a:sym typeface="Arial"/>
              </a:rPr>
              <a:t>representations to order of both objects and numbers</a:t>
            </a:r>
            <a:endParaRPr lang="en-GB"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Extension</a:t>
            </a:r>
            <a:r>
              <a:rPr lang="en-GB" sz="1200" b="0" i="0" u="none" strike="noStrike" dirty="0">
                <a:solidFill>
                  <a:srgbClr val="000000"/>
                </a:solidFill>
                <a:latin typeface="Arial"/>
                <a:ea typeface="Arial"/>
                <a:cs typeface="Arial"/>
                <a:sym typeface="Arial"/>
              </a:rPr>
              <a:t> –  Pick representations which have </a:t>
            </a:r>
            <a:r>
              <a:rPr lang="en-GB" dirty="0">
                <a:solidFill>
                  <a:srgbClr val="000000"/>
                </a:solidFill>
                <a:latin typeface="Arial"/>
                <a:ea typeface="Arial"/>
                <a:cs typeface="Arial"/>
                <a:sym typeface="Arial"/>
              </a:rPr>
              <a:t>the same number of tens to order. E.g. 35, 38, 32, 39</a:t>
            </a:r>
            <a:endParaRPr lang="en-GB" dirty="0"/>
          </a:p>
        </p:txBody>
      </p:sp>
      <p:sp>
        <p:nvSpPr>
          <p:cNvPr id="4" name="Slide Number Placeholder 3"/>
          <p:cNvSpPr>
            <a:spLocks noGrp="1"/>
          </p:cNvSpPr>
          <p:nvPr>
            <p:ph type="sldNum" sz="quarter" idx="5"/>
          </p:nvPr>
        </p:nvSpPr>
        <p:spPr/>
        <p:txBody>
          <a:bodyPr/>
          <a:lstStyle/>
          <a:p>
            <a:fld id="{9FB76D0C-E1F7-C24C-9F61-F920AE9184C6}" type="slidenum">
              <a:rPr lang="en-GB" smtClean="0"/>
              <a:t>7</a:t>
            </a:fld>
            <a:endParaRPr lang="en-GB"/>
          </a:p>
        </p:txBody>
      </p:sp>
    </p:spTree>
    <p:extLst>
      <p:ext uri="{BB962C8B-B14F-4D97-AF65-F5344CB8AC3E}">
        <p14:creationId xmlns:p14="http://schemas.microsoft.com/office/powerpoint/2010/main" val="28740802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Concrete resources </a:t>
            </a:r>
            <a:r>
              <a:rPr lang="en-GB" sz="1200" b="0" i="0" u="none" strike="noStrike" dirty="0">
                <a:solidFill>
                  <a:srgbClr val="000000"/>
                </a:solidFill>
                <a:latin typeface="Arial"/>
                <a:ea typeface="Arial"/>
                <a:cs typeface="Arial"/>
                <a:sym typeface="Arial"/>
              </a:rPr>
              <a:t>–  </a:t>
            </a:r>
            <a:r>
              <a:rPr lang="en-GB" dirty="0">
                <a:solidFill>
                  <a:srgbClr val="000000"/>
                </a:solidFill>
                <a:latin typeface="Arial"/>
                <a:ea typeface="Arial"/>
                <a:cs typeface="Arial"/>
                <a:sym typeface="Arial"/>
              </a:rPr>
              <a:t>B</a:t>
            </a:r>
            <a:r>
              <a:rPr lang="en-GB" sz="1200" b="0" i="0" u="none" strike="noStrike" dirty="0">
                <a:solidFill>
                  <a:srgbClr val="000000"/>
                </a:solidFill>
                <a:latin typeface="Arial"/>
                <a:ea typeface="Arial"/>
                <a:cs typeface="Arial"/>
                <a:sym typeface="Arial"/>
              </a:rPr>
              <a:t>ase 1</a:t>
            </a:r>
            <a:r>
              <a:rPr lang="en-GB" dirty="0">
                <a:solidFill>
                  <a:srgbClr val="000000"/>
                </a:solidFill>
                <a:latin typeface="Arial"/>
                <a:ea typeface="Arial"/>
                <a:cs typeface="Arial"/>
                <a:sym typeface="Arial"/>
              </a:rPr>
              <a:t>0</a:t>
            </a:r>
            <a:endParaRPr lang="en-GB"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Key Questions </a:t>
            </a:r>
            <a:r>
              <a:rPr lang="en-GB" sz="1200" b="0" i="0" u="none" strike="noStrike" dirty="0">
                <a:solidFill>
                  <a:srgbClr val="000000"/>
                </a:solidFill>
                <a:latin typeface="Arial"/>
                <a:ea typeface="Arial"/>
                <a:cs typeface="Arial"/>
                <a:sym typeface="Arial"/>
              </a:rPr>
              <a:t>– W</a:t>
            </a:r>
            <a:r>
              <a:rPr lang="en-GB" dirty="0">
                <a:solidFill>
                  <a:srgbClr val="000000"/>
                </a:solidFill>
                <a:latin typeface="Arial"/>
                <a:ea typeface="Arial"/>
                <a:cs typeface="Arial"/>
                <a:sym typeface="Arial"/>
              </a:rPr>
              <a:t>hat do the numbers say? Do we have to be careful how we say thirteen and thirty? What is the difference between the numbers thirteen and </a:t>
            </a:r>
            <a:r>
              <a:rPr lang="en-GB" dirty="0" err="1">
                <a:solidFill>
                  <a:srgbClr val="000000"/>
                </a:solidFill>
                <a:latin typeface="Arial"/>
                <a:ea typeface="Arial"/>
                <a:cs typeface="Arial"/>
                <a:sym typeface="Arial"/>
              </a:rPr>
              <a:t>thirty?How</a:t>
            </a:r>
            <a:r>
              <a:rPr lang="en-GB" dirty="0">
                <a:solidFill>
                  <a:srgbClr val="000000"/>
                </a:solidFill>
                <a:latin typeface="Arial"/>
                <a:ea typeface="Arial"/>
                <a:cs typeface="Arial"/>
                <a:sym typeface="Arial"/>
              </a:rPr>
              <a:t> does using base 10 help with ordering the numbers? Do the tens help you count? Why? Do the tens help you compare? Why?</a:t>
            </a:r>
            <a:endParaRPr lang="en-GB"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Misconceptions/ Common Errors </a:t>
            </a:r>
            <a:r>
              <a:rPr lang="en-GB" sz="1200" b="0" i="0" u="none" strike="noStrike" dirty="0">
                <a:solidFill>
                  <a:srgbClr val="000000"/>
                </a:solidFill>
                <a:latin typeface="Arial"/>
                <a:ea typeface="Arial"/>
                <a:cs typeface="Arial"/>
                <a:sym typeface="Arial"/>
              </a:rPr>
              <a:t>– </a:t>
            </a:r>
            <a:r>
              <a:rPr lang="en-GB" dirty="0">
                <a:solidFill>
                  <a:srgbClr val="000000"/>
                </a:solidFill>
                <a:latin typeface="Arial"/>
                <a:ea typeface="Arial"/>
                <a:cs typeface="Arial"/>
                <a:sym typeface="Arial"/>
              </a:rPr>
              <a:t>Pupils may sometimes mix up thirteen and thirty as they sound quite similar when read aloud.</a:t>
            </a:r>
            <a:endParaRPr lang="en-GB"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Further Practice </a:t>
            </a:r>
            <a:r>
              <a:rPr lang="en-GB" sz="1200" b="0" i="0" u="none" strike="noStrike" dirty="0">
                <a:solidFill>
                  <a:srgbClr val="000000"/>
                </a:solidFill>
                <a:latin typeface="Arial"/>
                <a:ea typeface="Arial"/>
                <a:cs typeface="Arial"/>
                <a:sym typeface="Arial"/>
              </a:rPr>
              <a:t>– </a:t>
            </a:r>
            <a:r>
              <a:rPr lang="en-GB" dirty="0">
                <a:solidFill>
                  <a:srgbClr val="000000"/>
                </a:solidFill>
                <a:latin typeface="Arial"/>
                <a:ea typeface="Arial"/>
                <a:cs typeface="Arial"/>
                <a:sym typeface="Arial"/>
              </a:rPr>
              <a:t>Different</a:t>
            </a:r>
            <a:r>
              <a:rPr lang="en-GB" sz="1200" b="0" i="0" u="none" strike="noStrike" dirty="0">
                <a:solidFill>
                  <a:srgbClr val="000000"/>
                </a:solidFill>
                <a:latin typeface="Arial"/>
                <a:ea typeface="Arial"/>
                <a:cs typeface="Arial"/>
                <a:sym typeface="Arial"/>
              </a:rPr>
              <a:t> numbers to make </a:t>
            </a:r>
            <a:r>
              <a:rPr lang="en-GB" dirty="0">
                <a:solidFill>
                  <a:srgbClr val="000000"/>
                </a:solidFill>
                <a:latin typeface="Arial"/>
                <a:ea typeface="Arial"/>
                <a:cs typeface="Arial"/>
                <a:sym typeface="Arial"/>
              </a:rPr>
              <a:t>out</a:t>
            </a:r>
            <a:r>
              <a:rPr lang="en-GB" sz="1200" b="0" i="0" u="none" strike="noStrike" dirty="0">
                <a:solidFill>
                  <a:srgbClr val="000000"/>
                </a:solidFill>
                <a:latin typeface="Arial"/>
                <a:ea typeface="Arial"/>
                <a:cs typeface="Arial"/>
                <a:sym typeface="Arial"/>
              </a:rPr>
              <a:t> of base 10 and order (see independent practice)</a:t>
            </a:r>
            <a:endParaRPr lang="en-GB"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Extension</a:t>
            </a:r>
            <a:r>
              <a:rPr lang="en-GB" sz="1200" b="0" i="0" u="none" strike="noStrike" dirty="0">
                <a:solidFill>
                  <a:srgbClr val="000000"/>
                </a:solidFill>
                <a:latin typeface="Arial"/>
                <a:ea typeface="Arial"/>
                <a:cs typeface="Arial"/>
                <a:sym typeface="Arial"/>
              </a:rPr>
              <a:t> – Can you make a number </a:t>
            </a:r>
            <a:r>
              <a:rPr lang="en-GB" dirty="0">
                <a:solidFill>
                  <a:srgbClr val="000000"/>
                </a:solidFill>
                <a:latin typeface="Arial"/>
                <a:ea typeface="Arial"/>
                <a:cs typeface="Arial"/>
                <a:sym typeface="Arial"/>
              </a:rPr>
              <a:t>sequence, using the base 10? What would the next number in the sequence be?</a:t>
            </a:r>
            <a:r>
              <a:rPr lang="en-GB" sz="1200" b="0" i="0" u="none" strike="noStrike" dirty="0">
                <a:solidFill>
                  <a:srgbClr val="000000"/>
                </a:solidFill>
                <a:latin typeface="Arial"/>
                <a:ea typeface="Arial"/>
                <a:cs typeface="Arial"/>
                <a:sym typeface="Arial"/>
              </a:rPr>
              <a:t> </a:t>
            </a:r>
            <a:endParaRPr lang="en-GB" dirty="0"/>
          </a:p>
        </p:txBody>
      </p:sp>
      <p:sp>
        <p:nvSpPr>
          <p:cNvPr id="4" name="Slide Number Placeholder 3"/>
          <p:cNvSpPr>
            <a:spLocks noGrp="1"/>
          </p:cNvSpPr>
          <p:nvPr>
            <p:ph type="sldNum" sz="quarter" idx="5"/>
          </p:nvPr>
        </p:nvSpPr>
        <p:spPr/>
        <p:txBody>
          <a:bodyPr/>
          <a:lstStyle/>
          <a:p>
            <a:fld id="{9FB76D0C-E1F7-C24C-9F61-F920AE9184C6}" type="slidenum">
              <a:rPr lang="en-GB" smtClean="0"/>
              <a:t>8</a:t>
            </a:fld>
            <a:endParaRPr lang="en-GB"/>
          </a:p>
        </p:txBody>
      </p:sp>
    </p:spTree>
    <p:extLst>
      <p:ext uri="{BB962C8B-B14F-4D97-AF65-F5344CB8AC3E}">
        <p14:creationId xmlns:p14="http://schemas.microsoft.com/office/powerpoint/2010/main" val="26674133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0" indent="-304800" algn="l" rtl="0">
              <a:spcBef>
                <a:spcPts val="0"/>
              </a:spcBef>
              <a:spcAft>
                <a:spcPts val="0"/>
              </a:spcAft>
              <a:buClr>
                <a:schemeClr val="dk1"/>
              </a:buClr>
              <a:buSzPts val="1200"/>
              <a:buFont typeface="+mj-lt"/>
              <a:buAutoNum type="alphaLcParenR"/>
            </a:pPr>
            <a:r>
              <a:rPr lang="en-GB" dirty="0">
                <a:latin typeface="Arial"/>
                <a:ea typeface="Arial"/>
                <a:cs typeface="Arial"/>
                <a:sym typeface="Arial"/>
              </a:rPr>
              <a:t>70, 37, 27, 17</a:t>
            </a:r>
          </a:p>
          <a:p>
            <a:pPr marL="457200" lvl="0" indent="-304800" algn="l" rtl="0">
              <a:spcBef>
                <a:spcPts val="0"/>
              </a:spcBef>
              <a:spcAft>
                <a:spcPts val="0"/>
              </a:spcAft>
              <a:buClr>
                <a:schemeClr val="dk1"/>
              </a:buClr>
              <a:buSzPts val="1200"/>
              <a:buAutoNum type="alphaLcParenR"/>
            </a:pPr>
            <a:r>
              <a:rPr lang="en-GB" dirty="0">
                <a:latin typeface="Arial"/>
                <a:ea typeface="Arial"/>
                <a:cs typeface="Arial"/>
                <a:sym typeface="Arial"/>
              </a:rPr>
              <a:t>14,  24, 34, 40</a:t>
            </a:r>
            <a:endParaRPr lang="en-GB" dirty="0"/>
          </a:p>
        </p:txBody>
      </p:sp>
      <p:sp>
        <p:nvSpPr>
          <p:cNvPr id="4" name="Slide Number Placeholder 3"/>
          <p:cNvSpPr>
            <a:spLocks noGrp="1"/>
          </p:cNvSpPr>
          <p:nvPr>
            <p:ph type="sldNum" sz="quarter" idx="5"/>
          </p:nvPr>
        </p:nvSpPr>
        <p:spPr/>
        <p:txBody>
          <a:bodyPr/>
          <a:lstStyle/>
          <a:p>
            <a:fld id="{9FB76D0C-E1F7-C24C-9F61-F920AE9184C6}" type="slidenum">
              <a:rPr lang="en-GB" smtClean="0"/>
              <a:t>9</a:t>
            </a:fld>
            <a:endParaRPr lang="en-GB"/>
          </a:p>
        </p:txBody>
      </p:sp>
    </p:spTree>
    <p:extLst>
      <p:ext uri="{BB962C8B-B14F-4D97-AF65-F5344CB8AC3E}">
        <p14:creationId xmlns:p14="http://schemas.microsoft.com/office/powerpoint/2010/main" val="9315287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Concrete resources </a:t>
            </a:r>
            <a:r>
              <a:rPr lang="en-GB" sz="1200" b="0" i="0" u="none" strike="noStrike" dirty="0">
                <a:solidFill>
                  <a:srgbClr val="000000"/>
                </a:solidFill>
                <a:latin typeface="Arial"/>
                <a:ea typeface="Arial"/>
                <a:cs typeface="Arial"/>
                <a:sym typeface="Arial"/>
              </a:rPr>
              <a:t>– Base 10, place </a:t>
            </a:r>
            <a:r>
              <a:rPr lang="en-GB" dirty="0">
                <a:solidFill>
                  <a:srgbClr val="000000"/>
                </a:solidFill>
                <a:latin typeface="Arial"/>
                <a:ea typeface="Arial"/>
                <a:cs typeface="Arial"/>
                <a:sym typeface="Arial"/>
              </a:rPr>
              <a:t>value chart and counters, straws, bead string</a:t>
            </a:r>
            <a:endParaRPr lang="en-GB"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Key Questions </a:t>
            </a:r>
            <a:r>
              <a:rPr lang="en-GB" sz="1200" b="0" i="0" u="none" strike="noStrike" dirty="0">
                <a:solidFill>
                  <a:srgbClr val="000000"/>
                </a:solidFill>
                <a:latin typeface="Arial"/>
                <a:ea typeface="Arial"/>
                <a:cs typeface="Arial"/>
                <a:sym typeface="Arial"/>
              </a:rPr>
              <a:t>– What num</a:t>
            </a:r>
            <a:r>
              <a:rPr lang="en-GB" dirty="0">
                <a:solidFill>
                  <a:srgbClr val="000000"/>
                </a:solidFill>
                <a:latin typeface="Arial"/>
                <a:ea typeface="Arial"/>
                <a:cs typeface="Arial"/>
                <a:sym typeface="Arial"/>
              </a:rPr>
              <a:t>bers does each representation show? </a:t>
            </a:r>
            <a:r>
              <a:rPr lang="en-GB" dirty="0">
                <a:latin typeface="Arial"/>
                <a:ea typeface="Arial"/>
                <a:cs typeface="Arial"/>
                <a:sym typeface="Arial"/>
              </a:rPr>
              <a:t> Do the tens help you count? Why? Do the tens help you compare? Why? Does it matter if you are using different resources to make your numbers? What do the symbols &lt;, &gt; and = mean? How do we remember which is which?  Are the ones useful when comparing representations? </a:t>
            </a:r>
            <a:endParaRPr lang="en-GB"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Misconceptions/ Common Errors </a:t>
            </a:r>
            <a:r>
              <a:rPr lang="en-GB" sz="1200" b="0" i="0" u="none" strike="noStrike" dirty="0">
                <a:solidFill>
                  <a:srgbClr val="000000"/>
                </a:solidFill>
                <a:latin typeface="Arial"/>
                <a:ea typeface="Arial"/>
                <a:cs typeface="Arial"/>
                <a:sym typeface="Arial"/>
              </a:rPr>
              <a:t>–  </a:t>
            </a:r>
            <a:r>
              <a:rPr lang="en-GB" dirty="0">
                <a:solidFill>
                  <a:srgbClr val="000000"/>
                </a:solidFill>
                <a:latin typeface="Arial"/>
                <a:ea typeface="Arial"/>
                <a:cs typeface="Arial"/>
                <a:sym typeface="Arial"/>
              </a:rPr>
              <a:t>Some pupils may not count the tens as 10 and count every object as one. They need to understand that 10 ones make a ten.</a:t>
            </a:r>
            <a:endParaRPr lang="en-GB"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Further Practice </a:t>
            </a:r>
            <a:r>
              <a:rPr lang="en-GB" sz="1200" b="0" i="0" u="none" strike="noStrike" dirty="0">
                <a:solidFill>
                  <a:srgbClr val="000000"/>
                </a:solidFill>
                <a:latin typeface="Arial"/>
                <a:ea typeface="Arial"/>
                <a:cs typeface="Arial"/>
                <a:sym typeface="Arial"/>
              </a:rPr>
              <a:t>– More </a:t>
            </a:r>
            <a:r>
              <a:rPr lang="en-GB" dirty="0">
                <a:solidFill>
                  <a:srgbClr val="000000"/>
                </a:solidFill>
                <a:latin typeface="Arial"/>
                <a:ea typeface="Arial"/>
                <a:cs typeface="Arial"/>
                <a:sym typeface="Arial"/>
              </a:rPr>
              <a:t>representations</a:t>
            </a:r>
            <a:r>
              <a:rPr lang="en-GB" sz="1200" b="0" i="0" u="none" strike="noStrike" dirty="0">
                <a:solidFill>
                  <a:srgbClr val="000000"/>
                </a:solidFill>
                <a:latin typeface="Arial"/>
                <a:ea typeface="Arial"/>
                <a:cs typeface="Arial"/>
                <a:sym typeface="Arial"/>
              </a:rPr>
              <a:t> to compare.</a:t>
            </a:r>
            <a:endParaRPr lang="en-GB"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Extension</a:t>
            </a:r>
            <a:r>
              <a:rPr lang="en-GB" sz="1200" b="0" i="0" u="none" strike="noStrike" dirty="0">
                <a:solidFill>
                  <a:srgbClr val="000000"/>
                </a:solidFill>
                <a:latin typeface="Arial"/>
                <a:ea typeface="Arial"/>
                <a:cs typeface="Arial"/>
                <a:sym typeface="Arial"/>
              </a:rPr>
              <a:t> – More than 4 representation</a:t>
            </a:r>
            <a:r>
              <a:rPr lang="en-GB" dirty="0">
                <a:solidFill>
                  <a:srgbClr val="000000"/>
                </a:solidFill>
                <a:latin typeface="Arial"/>
                <a:ea typeface="Arial"/>
                <a:cs typeface="Arial"/>
                <a:sym typeface="Arial"/>
              </a:rPr>
              <a:t>s to compare. Write extended number sentences  E.g. 65 &gt; 32 &gt; 20</a:t>
            </a:r>
            <a:endParaRPr lang="en-GB" dirty="0"/>
          </a:p>
        </p:txBody>
      </p:sp>
      <p:sp>
        <p:nvSpPr>
          <p:cNvPr id="4" name="Slide Number Placeholder 3"/>
          <p:cNvSpPr>
            <a:spLocks noGrp="1"/>
          </p:cNvSpPr>
          <p:nvPr>
            <p:ph type="sldNum" sz="quarter" idx="5"/>
          </p:nvPr>
        </p:nvSpPr>
        <p:spPr/>
        <p:txBody>
          <a:bodyPr/>
          <a:lstStyle/>
          <a:p>
            <a:fld id="{9FB76D0C-E1F7-C24C-9F61-F920AE9184C6}" type="slidenum">
              <a:rPr lang="en-GB" smtClean="0"/>
              <a:t>10</a:t>
            </a:fld>
            <a:endParaRPr lang="en-GB"/>
          </a:p>
        </p:txBody>
      </p:sp>
    </p:spTree>
    <p:extLst>
      <p:ext uri="{BB962C8B-B14F-4D97-AF65-F5344CB8AC3E}">
        <p14:creationId xmlns:p14="http://schemas.microsoft.com/office/powerpoint/2010/main" val="13661367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100"/>
              <a:buFont typeface="Arial"/>
              <a:buNone/>
            </a:pPr>
            <a:r>
              <a:rPr lang="en-GB" dirty="0">
                <a:latin typeface="Arial"/>
                <a:ea typeface="Arial"/>
                <a:cs typeface="Arial"/>
                <a:sym typeface="Arial"/>
              </a:rPr>
              <a:t>Number shapes - 34, sticks - 31, place value chart - 32, base 10 - 33.</a:t>
            </a:r>
          </a:p>
          <a:p>
            <a:pPr marL="0" lvl="0" indent="0" algn="l" rtl="0">
              <a:spcBef>
                <a:spcPts val="0"/>
              </a:spcBef>
              <a:spcAft>
                <a:spcPts val="0"/>
              </a:spcAft>
              <a:buClr>
                <a:schemeClr val="dk1"/>
              </a:buClr>
              <a:buSzPts val="1100"/>
              <a:buFont typeface="Arial"/>
              <a:buNone/>
            </a:pPr>
            <a:r>
              <a:rPr lang="en-GB" dirty="0">
                <a:latin typeface="Arial"/>
                <a:ea typeface="Arial"/>
                <a:cs typeface="Arial"/>
                <a:sym typeface="Arial"/>
              </a:rPr>
              <a:t>Smallest to greatest - sticks, place value chart, base 10, number shapes.</a:t>
            </a:r>
            <a:endParaRPr lang="en-GB" dirty="0"/>
          </a:p>
        </p:txBody>
      </p:sp>
      <p:sp>
        <p:nvSpPr>
          <p:cNvPr id="4" name="Slide Number Placeholder 3"/>
          <p:cNvSpPr>
            <a:spLocks noGrp="1"/>
          </p:cNvSpPr>
          <p:nvPr>
            <p:ph type="sldNum" sz="quarter" idx="5"/>
          </p:nvPr>
        </p:nvSpPr>
        <p:spPr/>
        <p:txBody>
          <a:bodyPr/>
          <a:lstStyle/>
          <a:p>
            <a:fld id="{9FB76D0C-E1F7-C24C-9F61-F920AE9184C6}" type="slidenum">
              <a:rPr lang="en-GB" smtClean="0"/>
              <a:t>11</a:t>
            </a:fld>
            <a:endParaRPr lang="en-GB"/>
          </a:p>
        </p:txBody>
      </p:sp>
    </p:spTree>
    <p:extLst>
      <p:ext uri="{BB962C8B-B14F-4D97-AF65-F5344CB8AC3E}">
        <p14:creationId xmlns:p14="http://schemas.microsoft.com/office/powerpoint/2010/main" val="40225189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Concrete resources </a:t>
            </a:r>
            <a:r>
              <a:rPr lang="en-GB" sz="1200" b="0" i="0" u="none" strike="noStrike" dirty="0">
                <a:solidFill>
                  <a:srgbClr val="000000"/>
                </a:solidFill>
                <a:latin typeface="Arial"/>
                <a:ea typeface="Arial"/>
                <a:cs typeface="Arial"/>
                <a:sym typeface="Arial"/>
              </a:rPr>
              <a:t>– Various concrete resources - base 10, number </a:t>
            </a:r>
            <a:r>
              <a:rPr lang="en-GB" dirty="0">
                <a:solidFill>
                  <a:srgbClr val="000000"/>
                </a:solidFill>
                <a:latin typeface="Arial"/>
                <a:ea typeface="Arial"/>
                <a:cs typeface="Arial"/>
                <a:sym typeface="Arial"/>
              </a:rPr>
              <a:t>shapes</a:t>
            </a:r>
            <a:r>
              <a:rPr lang="en-GB" sz="1200" b="0" i="0" u="none" strike="noStrike" dirty="0">
                <a:solidFill>
                  <a:srgbClr val="000000"/>
                </a:solidFill>
                <a:latin typeface="Arial"/>
                <a:ea typeface="Arial"/>
                <a:cs typeface="Arial"/>
                <a:sym typeface="Arial"/>
              </a:rPr>
              <a:t> etc to support.</a:t>
            </a:r>
            <a:endParaRPr lang="en-GB"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Key Questions </a:t>
            </a:r>
            <a:r>
              <a:rPr lang="en-GB" sz="1200" b="0" i="0" u="none" strike="noStrike" dirty="0">
                <a:solidFill>
                  <a:srgbClr val="000000"/>
                </a:solidFill>
                <a:latin typeface="Arial"/>
                <a:ea typeface="Arial"/>
                <a:cs typeface="Arial"/>
                <a:sym typeface="Arial"/>
              </a:rPr>
              <a:t>–  </a:t>
            </a:r>
            <a:r>
              <a:rPr lang="en-GB" dirty="0">
                <a:solidFill>
                  <a:srgbClr val="000000"/>
                </a:solidFill>
                <a:latin typeface="Arial"/>
                <a:ea typeface="Arial"/>
                <a:cs typeface="Arial"/>
                <a:sym typeface="Arial"/>
              </a:rPr>
              <a:t>What do we have to do first to the numbers? Discuss with your partner how you will order them. Who ordered them from smallest to greatest? Who order them from greatest to smallest? What would the numbers look like when order from greatest/smallest? </a:t>
            </a:r>
            <a:r>
              <a:rPr lang="en-GB" dirty="0">
                <a:latin typeface="Arial"/>
                <a:ea typeface="Arial"/>
                <a:cs typeface="Arial"/>
                <a:sym typeface="Arial"/>
              </a:rPr>
              <a:t>What does it mean by fourth number? What would the other numbers be called? (First, second etc)</a:t>
            </a:r>
            <a:endParaRPr lang="en-GB"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Misconceptions/ Common Errors </a:t>
            </a:r>
            <a:r>
              <a:rPr lang="en-GB" sz="1200" b="0" i="0" u="none" strike="noStrike" dirty="0">
                <a:solidFill>
                  <a:srgbClr val="000000"/>
                </a:solidFill>
                <a:latin typeface="Arial"/>
                <a:ea typeface="Arial"/>
                <a:cs typeface="Arial"/>
                <a:sym typeface="Arial"/>
              </a:rPr>
              <a:t>– Some pu</a:t>
            </a:r>
            <a:r>
              <a:rPr lang="en-GB" dirty="0">
                <a:solidFill>
                  <a:srgbClr val="000000"/>
                </a:solidFill>
                <a:latin typeface="Arial"/>
                <a:ea typeface="Arial"/>
                <a:cs typeface="Arial"/>
                <a:sym typeface="Arial"/>
              </a:rPr>
              <a:t>pils may not know how to order the numbers without guidance and just pick the fourth one in the row.</a:t>
            </a:r>
            <a:endParaRPr lang="en-GB"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Further Practice </a:t>
            </a:r>
            <a:r>
              <a:rPr lang="en-GB" sz="1200" b="0" i="0" u="none" strike="noStrike" dirty="0">
                <a:solidFill>
                  <a:srgbClr val="000000"/>
                </a:solidFill>
                <a:latin typeface="Arial"/>
                <a:ea typeface="Arial"/>
                <a:cs typeface="Arial"/>
                <a:sym typeface="Arial"/>
              </a:rPr>
              <a:t>– Different numbers to order f</a:t>
            </a:r>
            <a:r>
              <a:rPr lang="en-GB" dirty="0">
                <a:solidFill>
                  <a:srgbClr val="000000"/>
                </a:solidFill>
                <a:latin typeface="Arial"/>
                <a:ea typeface="Arial"/>
                <a:cs typeface="Arial"/>
                <a:sym typeface="Arial"/>
              </a:rPr>
              <a:t>rom greatest/smallest</a:t>
            </a:r>
            <a:r>
              <a:rPr lang="en-GB" sz="1200" b="0" i="0" u="none" strike="noStrike" dirty="0">
                <a:solidFill>
                  <a:srgbClr val="000000"/>
                </a:solidFill>
                <a:latin typeface="Arial"/>
                <a:ea typeface="Arial"/>
                <a:cs typeface="Arial"/>
                <a:sym typeface="Arial"/>
              </a:rPr>
              <a:t> </a:t>
            </a:r>
            <a:endParaRPr lang="en-GB"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Extension</a:t>
            </a:r>
            <a:r>
              <a:rPr lang="en-GB" sz="1200" b="0" i="0" u="none" strike="noStrike" dirty="0">
                <a:solidFill>
                  <a:srgbClr val="000000"/>
                </a:solidFill>
                <a:latin typeface="Arial"/>
                <a:ea typeface="Arial"/>
                <a:cs typeface="Arial"/>
                <a:sym typeface="Arial"/>
              </a:rPr>
              <a:t> – </a:t>
            </a:r>
            <a:r>
              <a:rPr lang="en-GB" dirty="0">
                <a:solidFill>
                  <a:srgbClr val="000000"/>
                </a:solidFill>
                <a:latin typeface="Arial"/>
                <a:ea typeface="Arial"/>
                <a:cs typeface="Arial"/>
                <a:sym typeface="Arial"/>
              </a:rPr>
              <a:t>Order cards that have the words of the numbers instead of the numerals.</a:t>
            </a:r>
            <a:endParaRPr lang="en-GB" dirty="0"/>
          </a:p>
        </p:txBody>
      </p:sp>
      <p:sp>
        <p:nvSpPr>
          <p:cNvPr id="4" name="Slide Number Placeholder 3"/>
          <p:cNvSpPr>
            <a:spLocks noGrp="1"/>
          </p:cNvSpPr>
          <p:nvPr>
            <p:ph type="sldNum" sz="quarter" idx="5"/>
          </p:nvPr>
        </p:nvSpPr>
        <p:spPr/>
        <p:txBody>
          <a:bodyPr/>
          <a:lstStyle/>
          <a:p>
            <a:fld id="{9FB76D0C-E1F7-C24C-9F61-F920AE9184C6}" type="slidenum">
              <a:rPr lang="en-GB" smtClean="0"/>
              <a:t>12</a:t>
            </a:fld>
            <a:endParaRPr lang="en-GB"/>
          </a:p>
        </p:txBody>
      </p:sp>
    </p:spTree>
    <p:extLst>
      <p:ext uri="{BB962C8B-B14F-4D97-AF65-F5344CB8AC3E}">
        <p14:creationId xmlns:p14="http://schemas.microsoft.com/office/powerpoint/2010/main" val="6714575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in">
    <p:spTree>
      <p:nvGrpSpPr>
        <p:cNvPr id="1" name=""/>
        <p:cNvGrpSpPr/>
        <p:nvPr/>
      </p:nvGrpSpPr>
      <p:grpSpPr>
        <a:xfrm>
          <a:off x="0" y="0"/>
          <a:ext cx="0" cy="0"/>
          <a:chOff x="0" y="0"/>
          <a:chExt cx="0" cy="0"/>
        </a:xfrm>
      </p:grpSpPr>
      <p:sp>
        <p:nvSpPr>
          <p:cNvPr id="7" name="Content Placeholder 5">
            <a:extLst>
              <a:ext uri="{FF2B5EF4-FFF2-40B4-BE49-F238E27FC236}">
                <a16:creationId xmlns:a16="http://schemas.microsoft.com/office/drawing/2014/main" id="{AF3F217D-1D27-DC40-83E1-AF2038C4ABB7}"/>
              </a:ext>
            </a:extLst>
          </p:cNvPr>
          <p:cNvSpPr>
            <a:spLocks noGrp="1"/>
          </p:cNvSpPr>
          <p:nvPr>
            <p:ph sz="quarter" idx="11" hasCustomPrompt="1"/>
          </p:nvPr>
        </p:nvSpPr>
        <p:spPr>
          <a:xfrm>
            <a:off x="1880393" y="2758682"/>
            <a:ext cx="8431213" cy="713158"/>
          </a:xfrm>
          <a:prstGeom prst="rect">
            <a:avLst/>
          </a:prstGeom>
        </p:spPr>
        <p:txBody>
          <a:bodyPr/>
          <a:lstStyle>
            <a:lvl1pPr marL="0" indent="0" algn="ctr">
              <a:buNone/>
              <a:defRPr sz="3200">
                <a:latin typeface="Century Gothic" panose="020B0502020202020204" pitchFamily="34" charset="0"/>
              </a:defRPr>
            </a:lvl1pPr>
          </a:lstStyle>
          <a:p>
            <a:pPr lvl="0"/>
            <a:r>
              <a:rPr lang="en-GB" dirty="0"/>
              <a:t>Year x</a:t>
            </a:r>
          </a:p>
        </p:txBody>
      </p:sp>
      <p:sp>
        <p:nvSpPr>
          <p:cNvPr id="8" name="Content Placeholder 5">
            <a:extLst>
              <a:ext uri="{FF2B5EF4-FFF2-40B4-BE49-F238E27FC236}">
                <a16:creationId xmlns:a16="http://schemas.microsoft.com/office/drawing/2014/main" id="{E8E5B7E4-5D17-8642-8DBB-FAC30757A6C9}"/>
              </a:ext>
            </a:extLst>
          </p:cNvPr>
          <p:cNvSpPr>
            <a:spLocks noGrp="1"/>
          </p:cNvSpPr>
          <p:nvPr>
            <p:ph sz="quarter" idx="12" hasCustomPrompt="1"/>
          </p:nvPr>
        </p:nvSpPr>
        <p:spPr>
          <a:xfrm>
            <a:off x="1880393" y="3666506"/>
            <a:ext cx="8431213" cy="713158"/>
          </a:xfrm>
          <a:prstGeom prst="rect">
            <a:avLst/>
          </a:prstGeom>
        </p:spPr>
        <p:txBody>
          <a:bodyPr/>
          <a:lstStyle>
            <a:lvl1pPr marL="0" indent="0" algn="ctr">
              <a:buNone/>
              <a:defRPr sz="3200">
                <a:latin typeface="Century Gothic" panose="020B0502020202020204" pitchFamily="34" charset="0"/>
              </a:defRPr>
            </a:lvl1pPr>
          </a:lstStyle>
          <a:p>
            <a:pPr lvl="0"/>
            <a:r>
              <a:rPr lang="en-GB" dirty="0"/>
              <a:t>Block</a:t>
            </a:r>
          </a:p>
        </p:txBody>
      </p:sp>
      <p:sp>
        <p:nvSpPr>
          <p:cNvPr id="9" name="Content Placeholder 5">
            <a:extLst>
              <a:ext uri="{FF2B5EF4-FFF2-40B4-BE49-F238E27FC236}">
                <a16:creationId xmlns:a16="http://schemas.microsoft.com/office/drawing/2014/main" id="{56E54D7B-07D1-7745-81A3-0D026B86A896}"/>
              </a:ext>
            </a:extLst>
          </p:cNvPr>
          <p:cNvSpPr>
            <a:spLocks noGrp="1"/>
          </p:cNvSpPr>
          <p:nvPr>
            <p:ph sz="quarter" idx="13" hasCustomPrompt="1"/>
          </p:nvPr>
        </p:nvSpPr>
        <p:spPr>
          <a:xfrm>
            <a:off x="1880392" y="4574330"/>
            <a:ext cx="8431213" cy="713158"/>
          </a:xfrm>
          <a:prstGeom prst="rect">
            <a:avLst/>
          </a:prstGeom>
        </p:spPr>
        <p:txBody>
          <a:bodyPr/>
          <a:lstStyle>
            <a:lvl1pPr marL="0" indent="0" algn="ctr">
              <a:buNone/>
              <a:defRPr sz="2400">
                <a:latin typeface="Century Gothic" panose="020B0502020202020204" pitchFamily="34" charset="0"/>
              </a:defRPr>
            </a:lvl1pPr>
          </a:lstStyle>
          <a:p>
            <a:pPr lvl="0"/>
            <a:r>
              <a:rPr lang="en-GB" dirty="0"/>
              <a:t>LO</a:t>
            </a:r>
          </a:p>
        </p:txBody>
      </p:sp>
      <p:sp>
        <p:nvSpPr>
          <p:cNvPr id="11" name="TextBox 10">
            <a:extLst>
              <a:ext uri="{FF2B5EF4-FFF2-40B4-BE49-F238E27FC236}">
                <a16:creationId xmlns:a16="http://schemas.microsoft.com/office/drawing/2014/main" id="{35512E4D-3B51-2647-8880-5DA3468DAEAB}"/>
              </a:ext>
            </a:extLst>
          </p:cNvPr>
          <p:cNvSpPr txBox="1"/>
          <p:nvPr userDrawn="1"/>
        </p:nvSpPr>
        <p:spPr>
          <a:xfrm>
            <a:off x="1880392" y="1620279"/>
            <a:ext cx="8431213" cy="707886"/>
          </a:xfrm>
          <a:prstGeom prst="rect">
            <a:avLst/>
          </a:prstGeom>
          <a:noFill/>
        </p:spPr>
        <p:txBody>
          <a:bodyPr wrap="square" rtlCol="0">
            <a:spAutoFit/>
          </a:bodyPr>
          <a:lstStyle/>
          <a:p>
            <a:pPr algn="ctr"/>
            <a:r>
              <a:rPr lang="en-GB" sz="4000" dirty="0">
                <a:latin typeface="Century Gothic" panose="020B0502020202020204" pitchFamily="34" charset="0"/>
              </a:rPr>
              <a:t>Ready-to-go Lesson Slides</a:t>
            </a:r>
          </a:p>
        </p:txBody>
      </p:sp>
      <p:pic>
        <p:nvPicPr>
          <p:cNvPr id="3" name="Picture 2" descr="Logo&#10;&#10;Description automatically generated with medium confidence">
            <a:extLst>
              <a:ext uri="{FF2B5EF4-FFF2-40B4-BE49-F238E27FC236}">
                <a16:creationId xmlns:a16="http://schemas.microsoft.com/office/drawing/2014/main" id="{ECBA34A2-1100-1B4F-8C2A-92DAA50365B9}"/>
              </a:ext>
            </a:extLst>
          </p:cNvPr>
          <p:cNvPicPr>
            <a:picLocks noChangeAspect="1"/>
          </p:cNvPicPr>
          <p:nvPr userDrawn="1"/>
        </p:nvPicPr>
        <p:blipFill>
          <a:blip r:embed="rId2"/>
          <a:stretch>
            <a:fillRect/>
          </a:stretch>
        </p:blipFill>
        <p:spPr>
          <a:xfrm>
            <a:off x="113012" y="6346950"/>
            <a:ext cx="1757220" cy="409450"/>
          </a:xfrm>
          <a:prstGeom prst="rect">
            <a:avLst/>
          </a:prstGeom>
        </p:spPr>
      </p:pic>
    </p:spTree>
    <p:extLst>
      <p:ext uri="{BB962C8B-B14F-4D97-AF65-F5344CB8AC3E}">
        <p14:creationId xmlns:p14="http://schemas.microsoft.com/office/powerpoint/2010/main" val="444776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uppor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18009-7689-104F-89A5-0E06A943A814}"/>
              </a:ext>
            </a:extLst>
          </p:cNvPr>
          <p:cNvSpPr>
            <a:spLocks noGrp="1"/>
          </p:cNvSpPr>
          <p:nvPr>
            <p:ph type="title"/>
          </p:nvPr>
        </p:nvSpPr>
        <p:spPr>
          <a:xfrm>
            <a:off x="838200" y="3429000"/>
            <a:ext cx="10515600" cy="1325563"/>
          </a:xfrm>
          <a:prstGeom prst="rect">
            <a:avLst/>
          </a:prstGeom>
        </p:spPr>
        <p:txBody>
          <a:bodyPr/>
          <a:lstStyle>
            <a:lvl1pPr algn="ctr">
              <a:defRPr sz="3200"/>
            </a:lvl1pPr>
          </a:lstStyle>
          <a:p>
            <a:r>
              <a:rPr lang="en-GB" dirty="0"/>
              <a:t>Click to edit Master title style</a:t>
            </a:r>
          </a:p>
        </p:txBody>
      </p:sp>
      <p:sp>
        <p:nvSpPr>
          <p:cNvPr id="3" name="Title 1">
            <a:extLst>
              <a:ext uri="{FF2B5EF4-FFF2-40B4-BE49-F238E27FC236}">
                <a16:creationId xmlns:a16="http://schemas.microsoft.com/office/drawing/2014/main" id="{D8B969EC-E71D-4B4A-AA62-7CF572FFA260}"/>
              </a:ext>
            </a:extLst>
          </p:cNvPr>
          <p:cNvSpPr txBox="1">
            <a:spLocks/>
          </p:cNvSpPr>
          <p:nvPr userDrawn="1"/>
        </p:nvSpPr>
        <p:spPr>
          <a:xfrm>
            <a:off x="838200" y="1802122"/>
            <a:ext cx="10515600" cy="1325563"/>
          </a:xfrm>
          <a:prstGeom prst="rect">
            <a:avLst/>
          </a:prstGeom>
        </p:spPr>
        <p:txBody>
          <a:bodyPr/>
          <a:lst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solidFill>
                  <a:srgbClr val="0277BD"/>
                </a:solidFill>
              </a:rPr>
              <a:t>Support Slides</a:t>
            </a:r>
          </a:p>
        </p:txBody>
      </p:sp>
    </p:spTree>
    <p:extLst>
      <p:ext uri="{BB962C8B-B14F-4D97-AF65-F5344CB8AC3E}">
        <p14:creationId xmlns:p14="http://schemas.microsoft.com/office/powerpoint/2010/main" val="1587957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earning Objectiv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18009-7689-104F-89A5-0E06A943A814}"/>
              </a:ext>
            </a:extLst>
          </p:cNvPr>
          <p:cNvSpPr>
            <a:spLocks noGrp="1"/>
          </p:cNvSpPr>
          <p:nvPr>
            <p:ph type="title"/>
          </p:nvPr>
        </p:nvSpPr>
        <p:spPr>
          <a:xfrm>
            <a:off x="838200" y="2921330"/>
            <a:ext cx="10515600" cy="1833233"/>
          </a:xfrm>
          <a:prstGeom prst="rect">
            <a:avLst/>
          </a:prstGeom>
        </p:spPr>
        <p:txBody>
          <a:bodyPr/>
          <a:lstStyle>
            <a:lvl1pPr algn="ctr">
              <a:lnSpc>
                <a:spcPct val="150000"/>
              </a:lnSpc>
              <a:defRPr sz="2800"/>
            </a:lvl1pPr>
          </a:lstStyle>
          <a:p>
            <a:r>
              <a:rPr lang="en-GB" dirty="0"/>
              <a:t>Click to edit Master title style</a:t>
            </a:r>
          </a:p>
        </p:txBody>
      </p:sp>
      <p:sp>
        <p:nvSpPr>
          <p:cNvPr id="3" name="Title 1">
            <a:extLst>
              <a:ext uri="{FF2B5EF4-FFF2-40B4-BE49-F238E27FC236}">
                <a16:creationId xmlns:a16="http://schemas.microsoft.com/office/drawing/2014/main" id="{D8B969EC-E71D-4B4A-AA62-7CF572FFA260}"/>
              </a:ext>
            </a:extLst>
          </p:cNvPr>
          <p:cNvSpPr txBox="1">
            <a:spLocks/>
          </p:cNvSpPr>
          <p:nvPr userDrawn="1"/>
        </p:nvSpPr>
        <p:spPr>
          <a:xfrm>
            <a:off x="838200" y="1802122"/>
            <a:ext cx="10515600" cy="644195"/>
          </a:xfrm>
          <a:prstGeom prst="rect">
            <a:avLst/>
          </a:prstGeom>
        </p:spPr>
        <p:txBody>
          <a:bodyPr/>
          <a:lst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dirty="0">
                <a:solidFill>
                  <a:srgbClr val="0277BD"/>
                </a:solidFill>
              </a:rPr>
              <a:t>Today we are learning</a:t>
            </a:r>
          </a:p>
        </p:txBody>
      </p:sp>
    </p:spTree>
    <p:extLst>
      <p:ext uri="{BB962C8B-B14F-4D97-AF65-F5344CB8AC3E}">
        <p14:creationId xmlns:p14="http://schemas.microsoft.com/office/powerpoint/2010/main" val="2566549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3565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agnostic Questions">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1D731D0-11A9-434D-B4CC-6A57B4E02E80}"/>
              </a:ext>
            </a:extLst>
          </p:cNvPr>
          <p:cNvSpPr>
            <a:spLocks noGrp="1"/>
          </p:cNvSpPr>
          <p:nvPr>
            <p:ph sz="quarter" idx="11"/>
          </p:nvPr>
        </p:nvSpPr>
        <p:spPr>
          <a:xfrm>
            <a:off x="263047" y="1293813"/>
            <a:ext cx="11736887" cy="1722519"/>
          </a:xfrm>
        </p:spPr>
        <p:txBody>
          <a:bodyPr/>
          <a:lstStyle>
            <a:lvl2pPr marL="457200" indent="0">
              <a:buNone/>
              <a:defRPr/>
            </a:lvl2pPr>
          </a:lstStyle>
          <a:p>
            <a:pPr lvl="0"/>
            <a:r>
              <a:rPr lang="en-GB" dirty="0"/>
              <a:t>Click to edit Master text styles</a:t>
            </a:r>
          </a:p>
        </p:txBody>
      </p:sp>
      <p:sp>
        <p:nvSpPr>
          <p:cNvPr id="11" name="Content Placeholder 10">
            <a:extLst>
              <a:ext uri="{FF2B5EF4-FFF2-40B4-BE49-F238E27FC236}">
                <a16:creationId xmlns:a16="http://schemas.microsoft.com/office/drawing/2014/main" id="{85B9F7CE-5C04-F74C-BF15-55B5CF176B09}"/>
              </a:ext>
            </a:extLst>
          </p:cNvPr>
          <p:cNvSpPr>
            <a:spLocks noGrp="1"/>
          </p:cNvSpPr>
          <p:nvPr>
            <p:ph sz="quarter" idx="12"/>
          </p:nvPr>
        </p:nvSpPr>
        <p:spPr>
          <a:xfrm>
            <a:off x="820506" y="3466464"/>
            <a:ext cx="5181036" cy="341701"/>
          </a:xfrm>
        </p:spPr>
        <p:txBody>
          <a:bodyPr/>
          <a:lstStyle>
            <a:lvl1pPr>
              <a:lnSpc>
                <a:spcPct val="100000"/>
              </a:lnSpc>
              <a:defRPr/>
            </a:lvl1pPr>
          </a:lstStyle>
          <a:p>
            <a:pPr lvl="0"/>
            <a:r>
              <a:rPr lang="en-GB" dirty="0"/>
              <a:t>Click to edit Master text styles</a:t>
            </a:r>
          </a:p>
        </p:txBody>
      </p:sp>
      <p:sp>
        <p:nvSpPr>
          <p:cNvPr id="12" name="Content Placeholder 10">
            <a:extLst>
              <a:ext uri="{FF2B5EF4-FFF2-40B4-BE49-F238E27FC236}">
                <a16:creationId xmlns:a16="http://schemas.microsoft.com/office/drawing/2014/main" id="{B0493250-A884-9B42-9EAB-CC3AB545F597}"/>
              </a:ext>
            </a:extLst>
          </p:cNvPr>
          <p:cNvSpPr>
            <a:spLocks noGrp="1"/>
          </p:cNvSpPr>
          <p:nvPr>
            <p:ph sz="quarter" idx="13"/>
          </p:nvPr>
        </p:nvSpPr>
        <p:spPr>
          <a:xfrm>
            <a:off x="820506" y="4794521"/>
            <a:ext cx="5181036" cy="341701"/>
          </a:xfrm>
        </p:spPr>
        <p:txBody>
          <a:bodyPr/>
          <a:lstStyle>
            <a:lvl1pPr>
              <a:lnSpc>
                <a:spcPct val="100000"/>
              </a:lnSpc>
              <a:defRPr/>
            </a:lvl1pPr>
          </a:lstStyle>
          <a:p>
            <a:pPr lvl="0"/>
            <a:r>
              <a:rPr lang="en-GB" dirty="0"/>
              <a:t>Click to edit Master text styles</a:t>
            </a:r>
          </a:p>
        </p:txBody>
      </p:sp>
      <p:sp>
        <p:nvSpPr>
          <p:cNvPr id="13" name="Content Placeholder 10">
            <a:extLst>
              <a:ext uri="{FF2B5EF4-FFF2-40B4-BE49-F238E27FC236}">
                <a16:creationId xmlns:a16="http://schemas.microsoft.com/office/drawing/2014/main" id="{CD05C5B0-AF97-AE4F-94A0-C8AC5F250A8F}"/>
              </a:ext>
            </a:extLst>
          </p:cNvPr>
          <p:cNvSpPr>
            <a:spLocks noGrp="1"/>
          </p:cNvSpPr>
          <p:nvPr>
            <p:ph sz="quarter" idx="14"/>
          </p:nvPr>
        </p:nvSpPr>
        <p:spPr>
          <a:xfrm>
            <a:off x="6688949" y="3466464"/>
            <a:ext cx="5181036" cy="341701"/>
          </a:xfrm>
        </p:spPr>
        <p:txBody>
          <a:bodyPr/>
          <a:lstStyle>
            <a:lvl1pPr>
              <a:lnSpc>
                <a:spcPct val="100000"/>
              </a:lnSpc>
              <a:defRPr/>
            </a:lvl1pPr>
          </a:lstStyle>
          <a:p>
            <a:pPr lvl="0"/>
            <a:r>
              <a:rPr lang="en-GB" dirty="0"/>
              <a:t>Click to edit Master text styles</a:t>
            </a:r>
          </a:p>
        </p:txBody>
      </p:sp>
      <p:sp>
        <p:nvSpPr>
          <p:cNvPr id="14" name="Content Placeholder 10">
            <a:extLst>
              <a:ext uri="{FF2B5EF4-FFF2-40B4-BE49-F238E27FC236}">
                <a16:creationId xmlns:a16="http://schemas.microsoft.com/office/drawing/2014/main" id="{A25663F9-7D26-3A41-B8B5-D301AB5405F8}"/>
              </a:ext>
            </a:extLst>
          </p:cNvPr>
          <p:cNvSpPr>
            <a:spLocks noGrp="1"/>
          </p:cNvSpPr>
          <p:nvPr>
            <p:ph sz="quarter" idx="15"/>
          </p:nvPr>
        </p:nvSpPr>
        <p:spPr>
          <a:xfrm>
            <a:off x="6688947" y="4794521"/>
            <a:ext cx="5181036" cy="341701"/>
          </a:xfrm>
        </p:spPr>
        <p:txBody>
          <a:bodyPr/>
          <a:lstStyle>
            <a:lvl1pPr>
              <a:lnSpc>
                <a:spcPct val="100000"/>
              </a:lnSpc>
              <a:defRPr/>
            </a:lvl1pPr>
          </a:lstStyle>
          <a:p>
            <a:pPr lvl="0"/>
            <a:r>
              <a:rPr lang="en-GB" dirty="0"/>
              <a:t>Click to edit Master text styles</a:t>
            </a:r>
          </a:p>
        </p:txBody>
      </p:sp>
      <p:sp>
        <p:nvSpPr>
          <p:cNvPr id="15" name="TextBox 14">
            <a:extLst>
              <a:ext uri="{FF2B5EF4-FFF2-40B4-BE49-F238E27FC236}">
                <a16:creationId xmlns:a16="http://schemas.microsoft.com/office/drawing/2014/main" id="{5603792C-5A7D-AB49-924C-0C601775E88C}"/>
              </a:ext>
            </a:extLst>
          </p:cNvPr>
          <p:cNvSpPr txBox="1"/>
          <p:nvPr userDrawn="1"/>
        </p:nvSpPr>
        <p:spPr>
          <a:xfrm>
            <a:off x="263047" y="663047"/>
            <a:ext cx="3147977" cy="338554"/>
          </a:xfrm>
          <a:prstGeom prst="rect">
            <a:avLst/>
          </a:prstGeom>
          <a:noFill/>
        </p:spPr>
        <p:txBody>
          <a:bodyPr wrap="square" rtlCol="0">
            <a:spAutoFit/>
          </a:bodyPr>
          <a:lstStyle/>
          <a:p>
            <a:r>
              <a:rPr lang="en-GB" sz="1600" b="0" dirty="0">
                <a:solidFill>
                  <a:srgbClr val="0277BD"/>
                </a:solidFill>
                <a:latin typeface="Century Gothic" panose="020B0502020202020204" pitchFamily="34" charset="0"/>
              </a:rPr>
              <a:t>Diagnostic Question</a:t>
            </a:r>
          </a:p>
        </p:txBody>
      </p:sp>
      <p:pic>
        <p:nvPicPr>
          <p:cNvPr id="21" name="Picture 20" descr="A picture containing text, clipart, vector graphics&#10;&#10;Description automatically generated">
            <a:extLst>
              <a:ext uri="{FF2B5EF4-FFF2-40B4-BE49-F238E27FC236}">
                <a16:creationId xmlns:a16="http://schemas.microsoft.com/office/drawing/2014/main" id="{49073B74-0C69-5046-8E1C-89E38A232C6E}"/>
              </a:ext>
            </a:extLst>
          </p:cNvPr>
          <p:cNvPicPr>
            <a:picLocks noChangeAspect="1"/>
          </p:cNvPicPr>
          <p:nvPr userDrawn="1"/>
        </p:nvPicPr>
        <p:blipFill>
          <a:blip r:embed="rId2"/>
          <a:stretch>
            <a:fillRect/>
          </a:stretch>
        </p:blipFill>
        <p:spPr>
          <a:xfrm>
            <a:off x="269397" y="3400082"/>
            <a:ext cx="469900" cy="482600"/>
          </a:xfrm>
          <a:prstGeom prst="rect">
            <a:avLst/>
          </a:prstGeom>
        </p:spPr>
      </p:pic>
      <p:pic>
        <p:nvPicPr>
          <p:cNvPr id="23" name="Picture 22" descr="Icon&#10;&#10;Description automatically generated">
            <a:extLst>
              <a:ext uri="{FF2B5EF4-FFF2-40B4-BE49-F238E27FC236}">
                <a16:creationId xmlns:a16="http://schemas.microsoft.com/office/drawing/2014/main" id="{0F06AABC-9E9D-A44A-8E5D-A74D27C55363}"/>
              </a:ext>
            </a:extLst>
          </p:cNvPr>
          <p:cNvPicPr>
            <a:picLocks noChangeAspect="1"/>
          </p:cNvPicPr>
          <p:nvPr userDrawn="1"/>
        </p:nvPicPr>
        <p:blipFill>
          <a:blip r:embed="rId3"/>
          <a:stretch>
            <a:fillRect/>
          </a:stretch>
        </p:blipFill>
        <p:spPr>
          <a:xfrm>
            <a:off x="6103945" y="3400082"/>
            <a:ext cx="482600" cy="482600"/>
          </a:xfrm>
          <a:prstGeom prst="rect">
            <a:avLst/>
          </a:prstGeom>
        </p:spPr>
      </p:pic>
      <p:pic>
        <p:nvPicPr>
          <p:cNvPr id="25" name="Picture 24" descr="Icon&#10;&#10;Description automatically generated">
            <a:extLst>
              <a:ext uri="{FF2B5EF4-FFF2-40B4-BE49-F238E27FC236}">
                <a16:creationId xmlns:a16="http://schemas.microsoft.com/office/drawing/2014/main" id="{BCD4EF5E-E8A9-C344-B8D7-1659C5F8ECB0}"/>
              </a:ext>
            </a:extLst>
          </p:cNvPr>
          <p:cNvPicPr>
            <a:picLocks noChangeAspect="1"/>
          </p:cNvPicPr>
          <p:nvPr userDrawn="1"/>
        </p:nvPicPr>
        <p:blipFill>
          <a:blip r:embed="rId4"/>
          <a:stretch>
            <a:fillRect/>
          </a:stretch>
        </p:blipFill>
        <p:spPr>
          <a:xfrm>
            <a:off x="275747" y="4720003"/>
            <a:ext cx="457200" cy="482600"/>
          </a:xfrm>
          <a:prstGeom prst="rect">
            <a:avLst/>
          </a:prstGeom>
        </p:spPr>
      </p:pic>
      <p:pic>
        <p:nvPicPr>
          <p:cNvPr id="27" name="Picture 26" descr="Icon&#10;&#10;Description automatically generated">
            <a:extLst>
              <a:ext uri="{FF2B5EF4-FFF2-40B4-BE49-F238E27FC236}">
                <a16:creationId xmlns:a16="http://schemas.microsoft.com/office/drawing/2014/main" id="{66E5F293-9A1C-174E-A6CB-0144DCCD2B67}"/>
              </a:ext>
            </a:extLst>
          </p:cNvPr>
          <p:cNvPicPr>
            <a:picLocks noChangeAspect="1"/>
          </p:cNvPicPr>
          <p:nvPr userDrawn="1"/>
        </p:nvPicPr>
        <p:blipFill>
          <a:blip r:embed="rId5"/>
          <a:stretch>
            <a:fillRect/>
          </a:stretch>
        </p:blipFill>
        <p:spPr>
          <a:xfrm>
            <a:off x="6103945" y="4720003"/>
            <a:ext cx="482600" cy="482600"/>
          </a:xfrm>
          <a:prstGeom prst="rect">
            <a:avLst/>
          </a:prstGeom>
        </p:spPr>
      </p:pic>
    </p:spTree>
    <p:extLst>
      <p:ext uri="{BB962C8B-B14F-4D97-AF65-F5344CB8AC3E}">
        <p14:creationId xmlns:p14="http://schemas.microsoft.com/office/powerpoint/2010/main" val="22991301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eneral Layout">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625D7C4-04D3-AD40-B73C-A2EFE021BC41}"/>
              </a:ext>
            </a:extLst>
          </p:cNvPr>
          <p:cNvSpPr>
            <a:spLocks noGrp="1"/>
          </p:cNvSpPr>
          <p:nvPr>
            <p:ph sz="quarter" idx="10"/>
          </p:nvPr>
        </p:nvSpPr>
        <p:spPr>
          <a:xfrm>
            <a:off x="263524" y="653143"/>
            <a:ext cx="2717181" cy="424014"/>
          </a:xfrm>
        </p:spPr>
        <p:txBody>
          <a:bodyPr>
            <a:normAutofit/>
          </a:bodyPr>
          <a:lstStyle>
            <a:lvl1pPr>
              <a:lnSpc>
                <a:spcPct val="100000"/>
              </a:lnSpc>
              <a:defRPr sz="1600" b="0">
                <a:solidFill>
                  <a:srgbClr val="0277BD"/>
                </a:solidFill>
              </a:defRPr>
            </a:lvl1pPr>
          </a:lstStyle>
          <a:p>
            <a:pPr lvl="0"/>
            <a:endParaRPr lang="en-GB" dirty="0"/>
          </a:p>
        </p:txBody>
      </p:sp>
      <p:sp>
        <p:nvSpPr>
          <p:cNvPr id="9" name="Content Placeholder 8">
            <a:extLst>
              <a:ext uri="{FF2B5EF4-FFF2-40B4-BE49-F238E27FC236}">
                <a16:creationId xmlns:a16="http://schemas.microsoft.com/office/drawing/2014/main" id="{58660E31-9254-314F-9D21-2BEA7E2533E2}"/>
              </a:ext>
            </a:extLst>
          </p:cNvPr>
          <p:cNvSpPr>
            <a:spLocks noGrp="1"/>
          </p:cNvSpPr>
          <p:nvPr>
            <p:ph sz="quarter" idx="11"/>
          </p:nvPr>
        </p:nvSpPr>
        <p:spPr>
          <a:xfrm>
            <a:off x="263046" y="1176338"/>
            <a:ext cx="11736887" cy="5248275"/>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69962475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8FBFF"/>
        </a:solidFill>
        <a:effectLst/>
      </p:bgPr>
    </p:bg>
    <p:spTree>
      <p:nvGrpSpPr>
        <p:cNvPr id="1" name=""/>
        <p:cNvGrpSpPr/>
        <p:nvPr/>
      </p:nvGrpSpPr>
      <p:grpSpPr>
        <a:xfrm>
          <a:off x="0" y="0"/>
          <a:ext cx="0" cy="0"/>
          <a:chOff x="0" y="0"/>
          <a:chExt cx="0" cy="0"/>
        </a:xfrm>
      </p:grpSpPr>
      <p:pic>
        <p:nvPicPr>
          <p:cNvPr id="3" name="Picture 2" descr="A picture containing text, gauge&#10;&#10;Description automatically generated">
            <a:extLst>
              <a:ext uri="{FF2B5EF4-FFF2-40B4-BE49-F238E27FC236}">
                <a16:creationId xmlns:a16="http://schemas.microsoft.com/office/drawing/2014/main" id="{2B7A83AC-536F-2047-82D4-5BD95B9F4A51}"/>
              </a:ext>
            </a:extLst>
          </p:cNvPr>
          <p:cNvPicPr>
            <a:picLocks noChangeAspect="1"/>
          </p:cNvPicPr>
          <p:nvPr userDrawn="1"/>
        </p:nvPicPr>
        <p:blipFill>
          <a:blip r:embed="rId5"/>
          <a:stretch>
            <a:fillRect/>
          </a:stretch>
        </p:blipFill>
        <p:spPr>
          <a:xfrm>
            <a:off x="0" y="0"/>
            <a:ext cx="12192000" cy="6858000"/>
          </a:xfrm>
          <a:prstGeom prst="rect">
            <a:avLst/>
          </a:prstGeom>
        </p:spPr>
      </p:pic>
    </p:spTree>
    <p:extLst>
      <p:ext uri="{BB962C8B-B14F-4D97-AF65-F5344CB8AC3E}">
        <p14:creationId xmlns:p14="http://schemas.microsoft.com/office/powerpoint/2010/main" val="4241947658"/>
      </p:ext>
    </p:extLst>
  </p:cSld>
  <p:clrMap bg1="lt1" tx1="dk1" bg2="lt2" tx2="dk2" accent1="accent1" accent2="accent2" accent3="accent3" accent4="accent4" accent5="accent5" accent6="accent6" hlink="hlink" folHlink="folHlink"/>
  <p:sldLayoutIdLst>
    <p:sldLayoutId id="2147483652" r:id="rId1"/>
    <p:sldLayoutId id="2147483658" r:id="rId2"/>
    <p:sldLayoutId id="2147483659"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8FBFF"/>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FCBEBE5-5FBA-B348-89AC-94591443BFEF}"/>
              </a:ext>
            </a:extLst>
          </p:cNvPr>
          <p:cNvPicPr>
            <a:picLocks noChangeAspect="1"/>
          </p:cNvPicPr>
          <p:nvPr userDrawn="1"/>
        </p:nvPicPr>
        <p:blipFill>
          <a:blip r:embed="rId5"/>
          <a:stretch>
            <a:fillRect/>
          </a:stretch>
        </p:blipFill>
        <p:spPr>
          <a:xfrm>
            <a:off x="0" y="0"/>
            <a:ext cx="12192000" cy="406400"/>
          </a:xfrm>
          <a:prstGeom prst="rect">
            <a:avLst/>
          </a:prstGeom>
        </p:spPr>
      </p:pic>
      <p:sp>
        <p:nvSpPr>
          <p:cNvPr id="3" name="Text Placeholder 2">
            <a:extLst>
              <a:ext uri="{FF2B5EF4-FFF2-40B4-BE49-F238E27FC236}">
                <a16:creationId xmlns:a16="http://schemas.microsoft.com/office/drawing/2014/main" id="{D18BFE50-F6DB-F94A-A399-89895AAA64C5}"/>
              </a:ext>
            </a:extLst>
          </p:cNvPr>
          <p:cNvSpPr>
            <a:spLocks noGrp="1"/>
          </p:cNvSpPr>
          <p:nvPr>
            <p:ph type="body" idx="1"/>
          </p:nvPr>
        </p:nvSpPr>
        <p:spPr>
          <a:xfrm>
            <a:off x="263047" y="1077238"/>
            <a:ext cx="11736887" cy="5099725"/>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6" name="TextBox 15">
            <a:extLst>
              <a:ext uri="{FF2B5EF4-FFF2-40B4-BE49-F238E27FC236}">
                <a16:creationId xmlns:a16="http://schemas.microsoft.com/office/drawing/2014/main" id="{B1FC1E63-4073-3049-BA7F-C5B7B418C1A1}"/>
              </a:ext>
            </a:extLst>
          </p:cNvPr>
          <p:cNvSpPr txBox="1"/>
          <p:nvPr userDrawn="1"/>
        </p:nvSpPr>
        <p:spPr>
          <a:xfrm>
            <a:off x="263046" y="34941"/>
            <a:ext cx="1127977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solidFill>
                  <a:srgbClr val="0277BD"/>
                </a:solidFill>
                <a:latin typeface="Century Gothic" panose="020B0502020202020204" pitchFamily="34" charset="0"/>
              </a:rPr>
              <a:t>To know how to order objects and numbers</a:t>
            </a:r>
          </a:p>
        </p:txBody>
      </p:sp>
      <p:pic>
        <p:nvPicPr>
          <p:cNvPr id="6" name="Picture 5">
            <a:extLst>
              <a:ext uri="{FF2B5EF4-FFF2-40B4-BE49-F238E27FC236}">
                <a16:creationId xmlns:a16="http://schemas.microsoft.com/office/drawing/2014/main" id="{1D8B7A00-251E-8449-93BD-3A16B09DBB67}"/>
              </a:ext>
            </a:extLst>
          </p:cNvPr>
          <p:cNvPicPr>
            <a:picLocks noChangeAspect="1"/>
          </p:cNvPicPr>
          <p:nvPr userDrawn="1"/>
        </p:nvPicPr>
        <p:blipFill>
          <a:blip r:embed="rId6"/>
          <a:stretch>
            <a:fillRect/>
          </a:stretch>
        </p:blipFill>
        <p:spPr>
          <a:xfrm>
            <a:off x="83127" y="6638306"/>
            <a:ext cx="2137830" cy="180844"/>
          </a:xfrm>
          <a:prstGeom prst="rect">
            <a:avLst/>
          </a:prstGeom>
        </p:spPr>
      </p:pic>
    </p:spTree>
    <p:extLst>
      <p:ext uri="{BB962C8B-B14F-4D97-AF65-F5344CB8AC3E}">
        <p14:creationId xmlns:p14="http://schemas.microsoft.com/office/powerpoint/2010/main" val="1906738739"/>
      </p:ext>
    </p:extLst>
  </p:cSld>
  <p:clrMap bg1="lt1" tx1="dk1" bg2="lt2" tx2="dk2" accent1="accent1" accent2="accent2" accent3="accent3" accent4="accent4" accent5="accent5" accent6="accent6" hlink="hlink" folHlink="folHlink"/>
  <p:sldLayoutIdLst>
    <p:sldLayoutId id="2147483653" r:id="rId1"/>
    <p:sldLayoutId id="2147483657" r:id="rId2"/>
    <p:sldLayoutId id="2147483656" r:id="rId3"/>
  </p:sldLayoutIdLst>
  <p:txStyles>
    <p:titleStyle>
      <a:lvl1pPr algn="l" defTabSz="914400" rtl="0" eaLnBrk="1" latinLnBrk="0" hangingPunct="1">
        <a:lnSpc>
          <a:spcPct val="90000"/>
        </a:lnSpc>
        <a:spcBef>
          <a:spcPct val="0"/>
        </a:spcBef>
        <a:buNone/>
        <a:defRPr sz="1600" kern="1200">
          <a:solidFill>
            <a:srgbClr val="0277BD"/>
          </a:solidFill>
          <a:latin typeface="Century Gothic" panose="020B0502020202020204" pitchFamily="34" charset="0"/>
          <a:ea typeface="+mj-ea"/>
          <a:cs typeface="+mj-cs"/>
        </a:defRPr>
      </a:lvl1pPr>
    </p:titleStyle>
    <p:bodyStyle>
      <a:lvl1pPr marL="0" indent="0" algn="l" defTabSz="914400" rtl="0" eaLnBrk="1" latinLnBrk="0" hangingPunct="1">
        <a:lnSpc>
          <a:spcPct val="150000"/>
        </a:lnSpc>
        <a:spcBef>
          <a:spcPts val="1000"/>
        </a:spcBef>
        <a:buFont typeface="Arial" panose="020B0604020202020204" pitchFamily="34" charset="0"/>
        <a:buNone/>
        <a:defRPr sz="1800" kern="1200">
          <a:solidFill>
            <a:srgbClr val="222222"/>
          </a:solidFill>
          <a:latin typeface="Century Gothic" panose="020B0502020202020204" pitchFamily="34" charset="0"/>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1600" kern="1200">
          <a:solidFill>
            <a:srgbClr val="222222"/>
          </a:solidFill>
          <a:latin typeface="Century Gothic" panose="020B0502020202020204" pitchFamily="34" charset="0"/>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400" kern="1200">
          <a:solidFill>
            <a:srgbClr val="222222"/>
          </a:solidFill>
          <a:latin typeface="Century Gothic" panose="020B0502020202020204" pitchFamily="34" charset="0"/>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200" kern="1200">
          <a:solidFill>
            <a:srgbClr val="222222"/>
          </a:solidFill>
          <a:latin typeface="Century Gothic" panose="020B0502020202020204" pitchFamily="34" charset="0"/>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200" kern="1200">
          <a:solidFill>
            <a:srgbClr val="222222"/>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1.png"/><Relationship Id="rId4" Type="http://schemas.openxmlformats.org/officeDocument/2006/relationships/image" Target="../media/image16.png"/><Relationship Id="rId9"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1B3845-CB0E-4842-85A8-E4EFC2A1CD11}"/>
              </a:ext>
            </a:extLst>
          </p:cNvPr>
          <p:cNvSpPr>
            <a:spLocks noGrp="1"/>
          </p:cNvSpPr>
          <p:nvPr>
            <p:ph sz="quarter" idx="11"/>
          </p:nvPr>
        </p:nvSpPr>
        <p:spPr/>
        <p:txBody>
          <a:bodyPr/>
          <a:lstStyle/>
          <a:p>
            <a:r>
              <a:rPr lang="en-GB" dirty="0"/>
              <a:t>Year 2</a:t>
            </a:r>
          </a:p>
        </p:txBody>
      </p:sp>
      <p:sp>
        <p:nvSpPr>
          <p:cNvPr id="4" name="Content Placeholder 3">
            <a:extLst>
              <a:ext uri="{FF2B5EF4-FFF2-40B4-BE49-F238E27FC236}">
                <a16:creationId xmlns:a16="http://schemas.microsoft.com/office/drawing/2014/main" id="{B699592D-F58A-1A4E-B320-C0CB29E035F9}"/>
              </a:ext>
            </a:extLst>
          </p:cNvPr>
          <p:cNvSpPr>
            <a:spLocks noGrp="1"/>
          </p:cNvSpPr>
          <p:nvPr>
            <p:ph sz="quarter" idx="12"/>
          </p:nvPr>
        </p:nvSpPr>
        <p:spPr/>
        <p:txBody>
          <a:bodyPr/>
          <a:lstStyle/>
          <a:p>
            <a:r>
              <a:rPr lang="en-GB" dirty="0"/>
              <a:t>Place Value</a:t>
            </a:r>
          </a:p>
        </p:txBody>
      </p:sp>
      <p:sp>
        <p:nvSpPr>
          <p:cNvPr id="5" name="Content Placeholder 4">
            <a:extLst>
              <a:ext uri="{FF2B5EF4-FFF2-40B4-BE49-F238E27FC236}">
                <a16:creationId xmlns:a16="http://schemas.microsoft.com/office/drawing/2014/main" id="{FD49CD48-E22B-3140-A72A-E06DA016B73A}"/>
              </a:ext>
            </a:extLst>
          </p:cNvPr>
          <p:cNvSpPr>
            <a:spLocks noGrp="1"/>
          </p:cNvSpPr>
          <p:nvPr>
            <p:ph sz="quarter" idx="13"/>
          </p:nvPr>
        </p:nvSpPr>
        <p:spPr>
          <a:xfrm>
            <a:off x="1880393" y="4574330"/>
            <a:ext cx="8431213" cy="587191"/>
          </a:xfrm>
        </p:spPr>
        <p:txBody>
          <a:bodyPr/>
          <a:lstStyle/>
          <a:p>
            <a:pPr algn="ctr">
              <a:lnSpc>
                <a:spcPct val="100000"/>
              </a:lnSpc>
            </a:pPr>
            <a:r>
              <a:rPr lang="en-GB" sz="2400" dirty="0"/>
              <a:t>To know how to order objects and numbers</a:t>
            </a:r>
          </a:p>
        </p:txBody>
      </p:sp>
    </p:spTree>
    <p:extLst>
      <p:ext uri="{BB962C8B-B14F-4D97-AF65-F5344CB8AC3E}">
        <p14:creationId xmlns:p14="http://schemas.microsoft.com/office/powerpoint/2010/main" val="13887471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3A0ABB-9595-D54D-AD88-A5925CEF71AF}"/>
              </a:ext>
            </a:extLst>
          </p:cNvPr>
          <p:cNvSpPr>
            <a:spLocks noGrp="1"/>
          </p:cNvSpPr>
          <p:nvPr>
            <p:ph sz="quarter" idx="10"/>
          </p:nvPr>
        </p:nvSpPr>
        <p:spPr/>
        <p:txBody>
          <a:bodyPr/>
          <a:lstStyle/>
          <a:p>
            <a:r>
              <a:rPr lang="en-GB" dirty="0"/>
              <a:t>Follow Me</a:t>
            </a:r>
          </a:p>
        </p:txBody>
      </p:sp>
      <p:sp>
        <p:nvSpPr>
          <p:cNvPr id="3" name="Content Placeholder 2">
            <a:extLst>
              <a:ext uri="{FF2B5EF4-FFF2-40B4-BE49-F238E27FC236}">
                <a16:creationId xmlns:a16="http://schemas.microsoft.com/office/drawing/2014/main" id="{39AE2F5F-7234-D84E-9806-68FC1209B06F}"/>
              </a:ext>
            </a:extLst>
          </p:cNvPr>
          <p:cNvSpPr>
            <a:spLocks noGrp="1"/>
          </p:cNvSpPr>
          <p:nvPr>
            <p:ph sz="quarter" idx="11"/>
          </p:nvPr>
        </p:nvSpPr>
        <p:spPr>
          <a:xfrm>
            <a:off x="263046" y="1176339"/>
            <a:ext cx="11736887" cy="2938462"/>
          </a:xfrm>
        </p:spPr>
        <p:txBody>
          <a:bodyPr/>
          <a:lstStyle/>
          <a:p>
            <a:r>
              <a:rPr lang="en-GB" dirty="0"/>
              <a:t>The diagrams shown represent different numbers.</a:t>
            </a:r>
          </a:p>
          <a:p>
            <a:r>
              <a:rPr lang="en-GB" b="1" dirty="0"/>
              <a:t>Circle the greatest number. </a:t>
            </a:r>
          </a:p>
          <a:p>
            <a:r>
              <a:rPr lang="en-GB" b="1" dirty="0"/>
              <a:t>Underline the smallest number. </a:t>
            </a:r>
          </a:p>
          <a:p>
            <a:r>
              <a:rPr lang="en-GB" b="1" dirty="0"/>
              <a:t>Complete the statement:</a:t>
            </a:r>
          </a:p>
          <a:p>
            <a:r>
              <a:rPr lang="en-GB" dirty="0"/>
              <a:t>_____ &gt; _____</a:t>
            </a:r>
          </a:p>
        </p:txBody>
      </p:sp>
      <p:sp>
        <p:nvSpPr>
          <p:cNvPr id="5" name="Rounded Rectangle 4">
            <a:extLst>
              <a:ext uri="{FF2B5EF4-FFF2-40B4-BE49-F238E27FC236}">
                <a16:creationId xmlns:a16="http://schemas.microsoft.com/office/drawing/2014/main" id="{BCC3F9C2-59B6-0341-B97C-81C2931D1D10}"/>
              </a:ext>
            </a:extLst>
          </p:cNvPr>
          <p:cNvSpPr/>
          <p:nvPr/>
        </p:nvSpPr>
        <p:spPr>
          <a:xfrm>
            <a:off x="10669706" y="6163001"/>
            <a:ext cx="1401206" cy="514598"/>
          </a:xfrm>
          <a:prstGeom prst="roundRect">
            <a:avLst/>
          </a:prstGeom>
          <a:solidFill>
            <a:srgbClr val="2196F3"/>
          </a:solidFill>
          <a:ln>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latin typeface="Century Gothic" panose="020B0502020202020204" pitchFamily="34" charset="0"/>
              </a:rPr>
              <a:t>Answers</a:t>
            </a:r>
          </a:p>
        </p:txBody>
      </p:sp>
      <p:sp>
        <p:nvSpPr>
          <p:cNvPr id="6" name="TextBox 5">
            <a:extLst>
              <a:ext uri="{FF2B5EF4-FFF2-40B4-BE49-F238E27FC236}">
                <a16:creationId xmlns:a16="http://schemas.microsoft.com/office/drawing/2014/main" id="{5ED62F29-E342-DB4E-B141-2432A1628E8B}"/>
              </a:ext>
            </a:extLst>
          </p:cNvPr>
          <p:cNvSpPr txBox="1"/>
          <p:nvPr/>
        </p:nvSpPr>
        <p:spPr>
          <a:xfrm>
            <a:off x="3727430" y="3774102"/>
            <a:ext cx="3146878" cy="455125"/>
          </a:xfrm>
          <a:prstGeom prst="rect">
            <a:avLst/>
          </a:prstGeom>
          <a:noFill/>
        </p:spPr>
        <p:txBody>
          <a:bodyPr wrap="square" rtlCol="0">
            <a:spAutoFit/>
          </a:bodyPr>
          <a:lstStyle/>
          <a:p>
            <a:pPr>
              <a:lnSpc>
                <a:spcPct val="150000"/>
              </a:lnSpc>
            </a:pPr>
            <a:r>
              <a:rPr lang="en-GB" dirty="0">
                <a:solidFill>
                  <a:srgbClr val="43A047"/>
                </a:solidFill>
                <a:latin typeface="Century Gothic" panose="020B0502020202020204" pitchFamily="34" charset="0"/>
              </a:rPr>
              <a:t>65 is the greatest number. </a:t>
            </a:r>
          </a:p>
        </p:txBody>
      </p:sp>
      <p:sp>
        <p:nvSpPr>
          <p:cNvPr id="7" name="TextBox 6">
            <a:extLst>
              <a:ext uri="{FF2B5EF4-FFF2-40B4-BE49-F238E27FC236}">
                <a16:creationId xmlns:a16="http://schemas.microsoft.com/office/drawing/2014/main" id="{9AA8587A-6141-D44D-BA14-35382D2746D1}"/>
              </a:ext>
            </a:extLst>
          </p:cNvPr>
          <p:cNvSpPr txBox="1"/>
          <p:nvPr/>
        </p:nvSpPr>
        <p:spPr>
          <a:xfrm>
            <a:off x="263046" y="3140940"/>
            <a:ext cx="694624" cy="576120"/>
          </a:xfrm>
          <a:prstGeom prst="rect">
            <a:avLst/>
          </a:prstGeom>
          <a:noFill/>
        </p:spPr>
        <p:txBody>
          <a:bodyPr wrap="square" rtlCol="0">
            <a:spAutoFit/>
          </a:bodyPr>
          <a:lstStyle/>
          <a:p>
            <a:pPr algn="ctr">
              <a:lnSpc>
                <a:spcPct val="150000"/>
              </a:lnSpc>
            </a:pPr>
            <a:r>
              <a:rPr lang="en-GB" sz="2400" dirty="0">
                <a:solidFill>
                  <a:srgbClr val="43A047"/>
                </a:solidFill>
                <a:latin typeface="Century Gothic" panose="020B0502020202020204" pitchFamily="34" charset="0"/>
              </a:rPr>
              <a:t>65</a:t>
            </a:r>
          </a:p>
        </p:txBody>
      </p:sp>
      <p:sp>
        <p:nvSpPr>
          <p:cNvPr id="8" name="TextBox 7">
            <a:extLst>
              <a:ext uri="{FF2B5EF4-FFF2-40B4-BE49-F238E27FC236}">
                <a16:creationId xmlns:a16="http://schemas.microsoft.com/office/drawing/2014/main" id="{B8AC8468-8575-674F-8EE9-3FB38EBED45E}"/>
              </a:ext>
            </a:extLst>
          </p:cNvPr>
          <p:cNvSpPr txBox="1"/>
          <p:nvPr/>
        </p:nvSpPr>
        <p:spPr>
          <a:xfrm>
            <a:off x="1094319" y="3140940"/>
            <a:ext cx="694624" cy="576120"/>
          </a:xfrm>
          <a:prstGeom prst="rect">
            <a:avLst/>
          </a:prstGeom>
          <a:noFill/>
        </p:spPr>
        <p:txBody>
          <a:bodyPr wrap="square" rtlCol="0">
            <a:spAutoFit/>
          </a:bodyPr>
          <a:lstStyle/>
          <a:p>
            <a:pPr algn="ctr">
              <a:lnSpc>
                <a:spcPct val="150000"/>
              </a:lnSpc>
            </a:pPr>
            <a:r>
              <a:rPr lang="en-GB" sz="2400" dirty="0">
                <a:solidFill>
                  <a:srgbClr val="43A047"/>
                </a:solidFill>
                <a:latin typeface="Century Gothic" panose="020B0502020202020204" pitchFamily="34" charset="0"/>
              </a:rPr>
              <a:t>20</a:t>
            </a:r>
          </a:p>
        </p:txBody>
      </p:sp>
      <p:sp>
        <p:nvSpPr>
          <p:cNvPr id="9" name="TextBox 8">
            <a:extLst>
              <a:ext uri="{FF2B5EF4-FFF2-40B4-BE49-F238E27FC236}">
                <a16:creationId xmlns:a16="http://schemas.microsoft.com/office/drawing/2014/main" id="{6255777B-0DEB-9944-AD7E-FB99DD1BE19A}"/>
              </a:ext>
            </a:extLst>
          </p:cNvPr>
          <p:cNvSpPr txBox="1"/>
          <p:nvPr/>
        </p:nvSpPr>
        <p:spPr>
          <a:xfrm>
            <a:off x="2375714" y="4798779"/>
            <a:ext cx="3146878" cy="455125"/>
          </a:xfrm>
          <a:prstGeom prst="rect">
            <a:avLst/>
          </a:prstGeom>
          <a:noFill/>
        </p:spPr>
        <p:txBody>
          <a:bodyPr wrap="square" rtlCol="0">
            <a:spAutoFit/>
          </a:bodyPr>
          <a:lstStyle/>
          <a:p>
            <a:pPr>
              <a:lnSpc>
                <a:spcPct val="150000"/>
              </a:lnSpc>
            </a:pPr>
            <a:r>
              <a:rPr lang="en-GB" dirty="0">
                <a:solidFill>
                  <a:srgbClr val="43A047"/>
                </a:solidFill>
                <a:latin typeface="Century Gothic" panose="020B0502020202020204" pitchFamily="34" charset="0"/>
              </a:rPr>
              <a:t>20 is the smallest number. </a:t>
            </a:r>
          </a:p>
        </p:txBody>
      </p:sp>
      <p:grpSp>
        <p:nvGrpSpPr>
          <p:cNvPr id="4" name="Group 3">
            <a:extLst>
              <a:ext uri="{FF2B5EF4-FFF2-40B4-BE49-F238E27FC236}">
                <a16:creationId xmlns:a16="http://schemas.microsoft.com/office/drawing/2014/main" id="{AAB08969-7C63-A646-B8AC-0993B99EB80C}"/>
              </a:ext>
            </a:extLst>
          </p:cNvPr>
          <p:cNvGrpSpPr/>
          <p:nvPr/>
        </p:nvGrpSpPr>
        <p:grpSpPr>
          <a:xfrm>
            <a:off x="8480412" y="1124524"/>
            <a:ext cx="2420132" cy="1443640"/>
            <a:chOff x="4589367" y="1697300"/>
            <a:chExt cx="2420132" cy="1443640"/>
          </a:xfrm>
        </p:grpSpPr>
        <p:pic>
          <p:nvPicPr>
            <p:cNvPr id="10" name="Picture 9" descr="A picture containing timeline&#10;&#10;Description automatically generated">
              <a:extLst>
                <a:ext uri="{FF2B5EF4-FFF2-40B4-BE49-F238E27FC236}">
                  <a16:creationId xmlns:a16="http://schemas.microsoft.com/office/drawing/2014/main" id="{53A176EB-8FDE-9745-B024-FBBB48028FFA}"/>
                </a:ext>
              </a:extLst>
            </p:cNvPr>
            <p:cNvPicPr>
              <a:picLocks noChangeAspect="1"/>
            </p:cNvPicPr>
            <p:nvPr/>
          </p:nvPicPr>
          <p:blipFill>
            <a:blip r:embed="rId3"/>
            <a:stretch>
              <a:fillRect/>
            </a:stretch>
          </p:blipFill>
          <p:spPr>
            <a:xfrm>
              <a:off x="4589367" y="1697300"/>
              <a:ext cx="2420132" cy="1443640"/>
            </a:xfrm>
            <a:prstGeom prst="rect">
              <a:avLst/>
            </a:prstGeom>
          </p:spPr>
        </p:pic>
        <p:pic>
          <p:nvPicPr>
            <p:cNvPr id="11" name="Picture 10" descr="Shape, circle&#10;&#10;Description automatically generated">
              <a:extLst>
                <a:ext uri="{FF2B5EF4-FFF2-40B4-BE49-F238E27FC236}">
                  <a16:creationId xmlns:a16="http://schemas.microsoft.com/office/drawing/2014/main" id="{0A916736-1836-674C-8A2B-80425F3741E6}"/>
                </a:ext>
              </a:extLst>
            </p:cNvPr>
            <p:cNvPicPr>
              <a:picLocks noChangeAspect="1"/>
            </p:cNvPicPr>
            <p:nvPr/>
          </p:nvPicPr>
          <p:blipFill>
            <a:blip r:embed="rId4"/>
            <a:stretch>
              <a:fillRect/>
            </a:stretch>
          </p:blipFill>
          <p:spPr>
            <a:xfrm>
              <a:off x="4696669" y="2130012"/>
              <a:ext cx="374096" cy="374096"/>
            </a:xfrm>
            <a:prstGeom prst="rect">
              <a:avLst/>
            </a:prstGeom>
          </p:spPr>
        </p:pic>
        <p:pic>
          <p:nvPicPr>
            <p:cNvPr id="12" name="Picture 11" descr="Shape, circle&#10;&#10;Description automatically generated">
              <a:extLst>
                <a:ext uri="{FF2B5EF4-FFF2-40B4-BE49-F238E27FC236}">
                  <a16:creationId xmlns:a16="http://schemas.microsoft.com/office/drawing/2014/main" id="{0602CA52-B534-AE46-BCAF-66F78EF47E30}"/>
                </a:ext>
              </a:extLst>
            </p:cNvPr>
            <p:cNvPicPr>
              <a:picLocks noChangeAspect="1"/>
            </p:cNvPicPr>
            <p:nvPr/>
          </p:nvPicPr>
          <p:blipFill>
            <a:blip r:embed="rId4"/>
            <a:stretch>
              <a:fillRect/>
            </a:stretch>
          </p:blipFill>
          <p:spPr>
            <a:xfrm>
              <a:off x="5145527" y="2126401"/>
              <a:ext cx="374096" cy="374096"/>
            </a:xfrm>
            <a:prstGeom prst="rect">
              <a:avLst/>
            </a:prstGeom>
          </p:spPr>
        </p:pic>
        <p:pic>
          <p:nvPicPr>
            <p:cNvPr id="13" name="Picture 12" descr="Shape, circle&#10;&#10;Description automatically generated">
              <a:extLst>
                <a:ext uri="{FF2B5EF4-FFF2-40B4-BE49-F238E27FC236}">
                  <a16:creationId xmlns:a16="http://schemas.microsoft.com/office/drawing/2014/main" id="{678591D3-EC5A-EF4F-A33E-6D5F101AF10D}"/>
                </a:ext>
              </a:extLst>
            </p:cNvPr>
            <p:cNvPicPr>
              <a:picLocks noChangeAspect="1"/>
            </p:cNvPicPr>
            <p:nvPr/>
          </p:nvPicPr>
          <p:blipFill>
            <a:blip r:embed="rId4"/>
            <a:stretch>
              <a:fillRect/>
            </a:stretch>
          </p:blipFill>
          <p:spPr>
            <a:xfrm>
              <a:off x="5948411" y="2303584"/>
              <a:ext cx="374096" cy="374096"/>
            </a:xfrm>
            <a:prstGeom prst="rect">
              <a:avLst/>
            </a:prstGeom>
          </p:spPr>
        </p:pic>
        <p:pic>
          <p:nvPicPr>
            <p:cNvPr id="14" name="Picture 13" descr="Shape, circle&#10;&#10;Description automatically generated">
              <a:extLst>
                <a:ext uri="{FF2B5EF4-FFF2-40B4-BE49-F238E27FC236}">
                  <a16:creationId xmlns:a16="http://schemas.microsoft.com/office/drawing/2014/main" id="{31677FD3-6B94-FE43-AD4D-CD12E5FB416A}"/>
                </a:ext>
              </a:extLst>
            </p:cNvPr>
            <p:cNvPicPr>
              <a:picLocks noChangeAspect="1"/>
            </p:cNvPicPr>
            <p:nvPr/>
          </p:nvPicPr>
          <p:blipFill>
            <a:blip r:embed="rId4"/>
            <a:stretch>
              <a:fillRect/>
            </a:stretch>
          </p:blipFill>
          <p:spPr>
            <a:xfrm>
              <a:off x="6397269" y="2313449"/>
              <a:ext cx="374096" cy="374096"/>
            </a:xfrm>
            <a:prstGeom prst="rect">
              <a:avLst/>
            </a:prstGeom>
          </p:spPr>
        </p:pic>
        <p:pic>
          <p:nvPicPr>
            <p:cNvPr id="15" name="Picture 14" descr="Shape, circle&#10;&#10;Description automatically generated">
              <a:extLst>
                <a:ext uri="{FF2B5EF4-FFF2-40B4-BE49-F238E27FC236}">
                  <a16:creationId xmlns:a16="http://schemas.microsoft.com/office/drawing/2014/main" id="{0548FD69-57F9-1846-A1AC-7646026DD3B9}"/>
                </a:ext>
              </a:extLst>
            </p:cNvPr>
            <p:cNvPicPr>
              <a:picLocks noChangeAspect="1"/>
            </p:cNvPicPr>
            <p:nvPr/>
          </p:nvPicPr>
          <p:blipFill>
            <a:blip r:embed="rId4"/>
            <a:stretch>
              <a:fillRect/>
            </a:stretch>
          </p:blipFill>
          <p:spPr>
            <a:xfrm>
              <a:off x="4921098" y="2510102"/>
              <a:ext cx="374096" cy="374096"/>
            </a:xfrm>
            <a:prstGeom prst="rect">
              <a:avLst/>
            </a:prstGeom>
          </p:spPr>
        </p:pic>
      </p:grpSp>
      <p:grpSp>
        <p:nvGrpSpPr>
          <p:cNvPr id="24" name="Group 23">
            <a:extLst>
              <a:ext uri="{FF2B5EF4-FFF2-40B4-BE49-F238E27FC236}">
                <a16:creationId xmlns:a16="http://schemas.microsoft.com/office/drawing/2014/main" id="{4A1F04F8-3CB6-5343-85AE-62269F3B38E2}"/>
              </a:ext>
            </a:extLst>
          </p:cNvPr>
          <p:cNvGrpSpPr/>
          <p:nvPr/>
        </p:nvGrpSpPr>
        <p:grpSpPr>
          <a:xfrm>
            <a:off x="738015" y="5331991"/>
            <a:ext cx="6162402" cy="319169"/>
            <a:chOff x="140719" y="3928035"/>
            <a:chExt cx="7172324" cy="371475"/>
          </a:xfrm>
        </p:grpSpPr>
        <p:pic>
          <p:nvPicPr>
            <p:cNvPr id="22" name="Google Shape;98;p9">
              <a:extLst>
                <a:ext uri="{FF2B5EF4-FFF2-40B4-BE49-F238E27FC236}">
                  <a16:creationId xmlns:a16="http://schemas.microsoft.com/office/drawing/2014/main" id="{5AA9A04F-E3FD-634D-A7C8-0957ABF360E0}"/>
                </a:ext>
              </a:extLst>
            </p:cNvPr>
            <p:cNvPicPr preferRelativeResize="0"/>
            <p:nvPr/>
          </p:nvPicPr>
          <p:blipFill>
            <a:blip r:embed="rId5">
              <a:alphaModFix/>
            </a:blip>
            <a:stretch>
              <a:fillRect/>
            </a:stretch>
          </p:blipFill>
          <p:spPr>
            <a:xfrm>
              <a:off x="140719" y="3928035"/>
              <a:ext cx="3586163" cy="371475"/>
            </a:xfrm>
            <a:prstGeom prst="rect">
              <a:avLst/>
            </a:prstGeom>
            <a:noFill/>
            <a:ln>
              <a:noFill/>
            </a:ln>
          </p:spPr>
        </p:pic>
        <p:pic>
          <p:nvPicPr>
            <p:cNvPr id="23" name="Google Shape;99;p9">
              <a:extLst>
                <a:ext uri="{FF2B5EF4-FFF2-40B4-BE49-F238E27FC236}">
                  <a16:creationId xmlns:a16="http://schemas.microsoft.com/office/drawing/2014/main" id="{B847C5DF-7E15-1342-B050-877E9F3EA1D1}"/>
                </a:ext>
              </a:extLst>
            </p:cNvPr>
            <p:cNvPicPr preferRelativeResize="0"/>
            <p:nvPr/>
          </p:nvPicPr>
          <p:blipFill>
            <a:blip r:embed="rId6">
              <a:alphaModFix/>
            </a:blip>
            <a:stretch>
              <a:fillRect/>
            </a:stretch>
          </p:blipFill>
          <p:spPr>
            <a:xfrm>
              <a:off x="3726881" y="3928035"/>
              <a:ext cx="3586162" cy="371475"/>
            </a:xfrm>
            <a:prstGeom prst="rect">
              <a:avLst/>
            </a:prstGeom>
            <a:noFill/>
            <a:ln>
              <a:noFill/>
            </a:ln>
          </p:spPr>
        </p:pic>
      </p:grpSp>
      <p:grpSp>
        <p:nvGrpSpPr>
          <p:cNvPr id="34" name="Group 33">
            <a:extLst>
              <a:ext uri="{FF2B5EF4-FFF2-40B4-BE49-F238E27FC236}">
                <a16:creationId xmlns:a16="http://schemas.microsoft.com/office/drawing/2014/main" id="{9509CCF1-D1C6-5847-AA43-EB3C137DD301}"/>
              </a:ext>
            </a:extLst>
          </p:cNvPr>
          <p:cNvGrpSpPr/>
          <p:nvPr/>
        </p:nvGrpSpPr>
        <p:grpSpPr>
          <a:xfrm>
            <a:off x="4267704" y="2568407"/>
            <a:ext cx="2184223" cy="1221581"/>
            <a:chOff x="5094834" y="3640631"/>
            <a:chExt cx="2184223" cy="1221581"/>
          </a:xfrm>
        </p:grpSpPr>
        <p:pic>
          <p:nvPicPr>
            <p:cNvPr id="20" name="Google Shape;92;p9">
              <a:extLst>
                <a:ext uri="{FF2B5EF4-FFF2-40B4-BE49-F238E27FC236}">
                  <a16:creationId xmlns:a16="http://schemas.microsoft.com/office/drawing/2014/main" id="{456B6C95-747F-3843-8E0E-DEF763164B10}"/>
                </a:ext>
              </a:extLst>
            </p:cNvPr>
            <p:cNvPicPr preferRelativeResize="0"/>
            <p:nvPr/>
          </p:nvPicPr>
          <p:blipFill>
            <a:blip r:embed="rId7">
              <a:alphaModFix/>
            </a:blip>
            <a:stretch>
              <a:fillRect/>
            </a:stretch>
          </p:blipFill>
          <p:spPr>
            <a:xfrm>
              <a:off x="6772631" y="4633612"/>
              <a:ext cx="207169" cy="228600"/>
            </a:xfrm>
            <a:prstGeom prst="rect">
              <a:avLst/>
            </a:prstGeom>
            <a:noFill/>
            <a:ln>
              <a:noFill/>
            </a:ln>
          </p:spPr>
        </p:pic>
        <p:pic>
          <p:nvPicPr>
            <p:cNvPr id="21" name="Google Shape;93;p9">
              <a:extLst>
                <a:ext uri="{FF2B5EF4-FFF2-40B4-BE49-F238E27FC236}">
                  <a16:creationId xmlns:a16="http://schemas.microsoft.com/office/drawing/2014/main" id="{593E3AA3-7259-2440-BA6E-391C1C4270C6}"/>
                </a:ext>
              </a:extLst>
            </p:cNvPr>
            <p:cNvPicPr preferRelativeResize="0"/>
            <p:nvPr/>
          </p:nvPicPr>
          <p:blipFill>
            <a:blip r:embed="rId8">
              <a:alphaModFix/>
            </a:blip>
            <a:stretch>
              <a:fillRect/>
            </a:stretch>
          </p:blipFill>
          <p:spPr>
            <a:xfrm>
              <a:off x="6447394" y="3640631"/>
              <a:ext cx="207169" cy="1221581"/>
            </a:xfrm>
            <a:prstGeom prst="rect">
              <a:avLst/>
            </a:prstGeom>
            <a:noFill/>
            <a:ln>
              <a:noFill/>
            </a:ln>
          </p:spPr>
        </p:pic>
        <p:pic>
          <p:nvPicPr>
            <p:cNvPr id="25" name="Google Shape;93;p9">
              <a:extLst>
                <a:ext uri="{FF2B5EF4-FFF2-40B4-BE49-F238E27FC236}">
                  <a16:creationId xmlns:a16="http://schemas.microsoft.com/office/drawing/2014/main" id="{61FC5FFC-EBEB-0045-B01A-88126221FBF5}"/>
                </a:ext>
              </a:extLst>
            </p:cNvPr>
            <p:cNvPicPr preferRelativeResize="0"/>
            <p:nvPr/>
          </p:nvPicPr>
          <p:blipFill>
            <a:blip r:embed="rId8">
              <a:alphaModFix/>
            </a:blip>
            <a:stretch>
              <a:fillRect/>
            </a:stretch>
          </p:blipFill>
          <p:spPr>
            <a:xfrm>
              <a:off x="6176882" y="3640631"/>
              <a:ext cx="207169" cy="1221581"/>
            </a:xfrm>
            <a:prstGeom prst="rect">
              <a:avLst/>
            </a:prstGeom>
            <a:noFill/>
            <a:ln>
              <a:noFill/>
            </a:ln>
          </p:spPr>
        </p:pic>
        <p:pic>
          <p:nvPicPr>
            <p:cNvPr id="26" name="Google Shape;93;p9">
              <a:extLst>
                <a:ext uri="{FF2B5EF4-FFF2-40B4-BE49-F238E27FC236}">
                  <a16:creationId xmlns:a16="http://schemas.microsoft.com/office/drawing/2014/main" id="{0381ED25-6391-5C4D-8263-167176268A35}"/>
                </a:ext>
              </a:extLst>
            </p:cNvPr>
            <p:cNvPicPr preferRelativeResize="0"/>
            <p:nvPr/>
          </p:nvPicPr>
          <p:blipFill>
            <a:blip r:embed="rId8">
              <a:alphaModFix/>
            </a:blip>
            <a:stretch>
              <a:fillRect/>
            </a:stretch>
          </p:blipFill>
          <p:spPr>
            <a:xfrm>
              <a:off x="5906370" y="3640631"/>
              <a:ext cx="207169" cy="1221581"/>
            </a:xfrm>
            <a:prstGeom prst="rect">
              <a:avLst/>
            </a:prstGeom>
            <a:noFill/>
            <a:ln>
              <a:noFill/>
            </a:ln>
          </p:spPr>
        </p:pic>
        <p:pic>
          <p:nvPicPr>
            <p:cNvPr id="27" name="Google Shape;93;p9">
              <a:extLst>
                <a:ext uri="{FF2B5EF4-FFF2-40B4-BE49-F238E27FC236}">
                  <a16:creationId xmlns:a16="http://schemas.microsoft.com/office/drawing/2014/main" id="{E04CE501-4A68-ED43-8E1E-736BE98A178F}"/>
                </a:ext>
              </a:extLst>
            </p:cNvPr>
            <p:cNvPicPr preferRelativeResize="0"/>
            <p:nvPr/>
          </p:nvPicPr>
          <p:blipFill>
            <a:blip r:embed="rId8">
              <a:alphaModFix/>
            </a:blip>
            <a:stretch>
              <a:fillRect/>
            </a:stretch>
          </p:blipFill>
          <p:spPr>
            <a:xfrm>
              <a:off x="5635858" y="3640631"/>
              <a:ext cx="207169" cy="1221581"/>
            </a:xfrm>
            <a:prstGeom prst="rect">
              <a:avLst/>
            </a:prstGeom>
            <a:noFill/>
            <a:ln>
              <a:noFill/>
            </a:ln>
          </p:spPr>
        </p:pic>
        <p:pic>
          <p:nvPicPr>
            <p:cNvPr id="28" name="Google Shape;93;p9">
              <a:extLst>
                <a:ext uri="{FF2B5EF4-FFF2-40B4-BE49-F238E27FC236}">
                  <a16:creationId xmlns:a16="http://schemas.microsoft.com/office/drawing/2014/main" id="{9DB18F15-0DB6-774D-98B6-DCD27E7946A7}"/>
                </a:ext>
              </a:extLst>
            </p:cNvPr>
            <p:cNvPicPr preferRelativeResize="0"/>
            <p:nvPr/>
          </p:nvPicPr>
          <p:blipFill>
            <a:blip r:embed="rId8">
              <a:alphaModFix/>
            </a:blip>
            <a:stretch>
              <a:fillRect/>
            </a:stretch>
          </p:blipFill>
          <p:spPr>
            <a:xfrm>
              <a:off x="5365346" y="3640631"/>
              <a:ext cx="207169" cy="1221581"/>
            </a:xfrm>
            <a:prstGeom prst="rect">
              <a:avLst/>
            </a:prstGeom>
            <a:noFill/>
            <a:ln>
              <a:noFill/>
            </a:ln>
          </p:spPr>
        </p:pic>
        <p:pic>
          <p:nvPicPr>
            <p:cNvPr id="29" name="Google Shape;93;p9">
              <a:extLst>
                <a:ext uri="{FF2B5EF4-FFF2-40B4-BE49-F238E27FC236}">
                  <a16:creationId xmlns:a16="http://schemas.microsoft.com/office/drawing/2014/main" id="{BC39A059-1319-6D4B-98B9-D540324C8E68}"/>
                </a:ext>
              </a:extLst>
            </p:cNvPr>
            <p:cNvPicPr preferRelativeResize="0"/>
            <p:nvPr/>
          </p:nvPicPr>
          <p:blipFill>
            <a:blip r:embed="rId8">
              <a:alphaModFix/>
            </a:blip>
            <a:stretch>
              <a:fillRect/>
            </a:stretch>
          </p:blipFill>
          <p:spPr>
            <a:xfrm>
              <a:off x="5094834" y="3640631"/>
              <a:ext cx="207169" cy="1221581"/>
            </a:xfrm>
            <a:prstGeom prst="rect">
              <a:avLst/>
            </a:prstGeom>
            <a:noFill/>
            <a:ln>
              <a:noFill/>
            </a:ln>
          </p:spPr>
        </p:pic>
        <p:pic>
          <p:nvPicPr>
            <p:cNvPr id="30" name="Google Shape;92;p9">
              <a:extLst>
                <a:ext uri="{FF2B5EF4-FFF2-40B4-BE49-F238E27FC236}">
                  <a16:creationId xmlns:a16="http://schemas.microsoft.com/office/drawing/2014/main" id="{4F57231D-C4EF-A748-82F2-D955608C1560}"/>
                </a:ext>
              </a:extLst>
            </p:cNvPr>
            <p:cNvPicPr preferRelativeResize="0"/>
            <p:nvPr/>
          </p:nvPicPr>
          <p:blipFill>
            <a:blip r:embed="rId7">
              <a:alphaModFix/>
            </a:blip>
            <a:stretch>
              <a:fillRect/>
            </a:stretch>
          </p:blipFill>
          <p:spPr>
            <a:xfrm>
              <a:off x="6772630" y="4355980"/>
              <a:ext cx="207169" cy="228600"/>
            </a:xfrm>
            <a:prstGeom prst="rect">
              <a:avLst/>
            </a:prstGeom>
            <a:noFill/>
            <a:ln>
              <a:noFill/>
            </a:ln>
          </p:spPr>
        </p:pic>
        <p:pic>
          <p:nvPicPr>
            <p:cNvPr id="31" name="Google Shape;92;p9">
              <a:extLst>
                <a:ext uri="{FF2B5EF4-FFF2-40B4-BE49-F238E27FC236}">
                  <a16:creationId xmlns:a16="http://schemas.microsoft.com/office/drawing/2014/main" id="{E9D8DE91-7019-8045-A631-41B3B0785498}"/>
                </a:ext>
              </a:extLst>
            </p:cNvPr>
            <p:cNvPicPr preferRelativeResize="0"/>
            <p:nvPr/>
          </p:nvPicPr>
          <p:blipFill>
            <a:blip r:embed="rId7">
              <a:alphaModFix/>
            </a:blip>
            <a:stretch>
              <a:fillRect/>
            </a:stretch>
          </p:blipFill>
          <p:spPr>
            <a:xfrm>
              <a:off x="6772630" y="4078348"/>
              <a:ext cx="207169" cy="228600"/>
            </a:xfrm>
            <a:prstGeom prst="rect">
              <a:avLst/>
            </a:prstGeom>
            <a:noFill/>
            <a:ln>
              <a:noFill/>
            </a:ln>
          </p:spPr>
        </p:pic>
        <p:pic>
          <p:nvPicPr>
            <p:cNvPr id="32" name="Google Shape;92;p9">
              <a:extLst>
                <a:ext uri="{FF2B5EF4-FFF2-40B4-BE49-F238E27FC236}">
                  <a16:creationId xmlns:a16="http://schemas.microsoft.com/office/drawing/2014/main" id="{2457D43B-BFCA-F345-8241-C91A1F2528E3}"/>
                </a:ext>
              </a:extLst>
            </p:cNvPr>
            <p:cNvPicPr preferRelativeResize="0"/>
            <p:nvPr/>
          </p:nvPicPr>
          <p:blipFill>
            <a:blip r:embed="rId7">
              <a:alphaModFix/>
            </a:blip>
            <a:stretch>
              <a:fillRect/>
            </a:stretch>
          </p:blipFill>
          <p:spPr>
            <a:xfrm>
              <a:off x="7071888" y="4633612"/>
              <a:ext cx="207169" cy="228600"/>
            </a:xfrm>
            <a:prstGeom prst="rect">
              <a:avLst/>
            </a:prstGeom>
            <a:noFill/>
            <a:ln>
              <a:noFill/>
            </a:ln>
          </p:spPr>
        </p:pic>
        <p:pic>
          <p:nvPicPr>
            <p:cNvPr id="33" name="Google Shape;92;p9">
              <a:extLst>
                <a:ext uri="{FF2B5EF4-FFF2-40B4-BE49-F238E27FC236}">
                  <a16:creationId xmlns:a16="http://schemas.microsoft.com/office/drawing/2014/main" id="{5E0B8BDF-6255-CD4E-AFF7-5116CB38C717}"/>
                </a:ext>
              </a:extLst>
            </p:cNvPr>
            <p:cNvPicPr preferRelativeResize="0"/>
            <p:nvPr/>
          </p:nvPicPr>
          <p:blipFill>
            <a:blip r:embed="rId7">
              <a:alphaModFix/>
            </a:blip>
            <a:stretch>
              <a:fillRect/>
            </a:stretch>
          </p:blipFill>
          <p:spPr>
            <a:xfrm>
              <a:off x="7071888" y="4355980"/>
              <a:ext cx="207169" cy="228600"/>
            </a:xfrm>
            <a:prstGeom prst="rect">
              <a:avLst/>
            </a:prstGeom>
            <a:noFill/>
            <a:ln>
              <a:noFill/>
            </a:ln>
          </p:spPr>
        </p:pic>
      </p:grpSp>
      <p:grpSp>
        <p:nvGrpSpPr>
          <p:cNvPr id="40" name="Group 39">
            <a:extLst>
              <a:ext uri="{FF2B5EF4-FFF2-40B4-BE49-F238E27FC236}">
                <a16:creationId xmlns:a16="http://schemas.microsoft.com/office/drawing/2014/main" id="{8066DEF0-716C-0446-9294-A3D49808E2A2}"/>
              </a:ext>
            </a:extLst>
          </p:cNvPr>
          <p:cNvGrpSpPr/>
          <p:nvPr/>
        </p:nvGrpSpPr>
        <p:grpSpPr>
          <a:xfrm>
            <a:off x="8044975" y="3743516"/>
            <a:ext cx="3971080" cy="1286008"/>
            <a:chOff x="8660664" y="2404946"/>
            <a:chExt cx="3971080" cy="1286008"/>
          </a:xfrm>
        </p:grpSpPr>
        <p:pic>
          <p:nvPicPr>
            <p:cNvPr id="18" name="Google Shape;117;p10">
              <a:extLst>
                <a:ext uri="{FF2B5EF4-FFF2-40B4-BE49-F238E27FC236}">
                  <a16:creationId xmlns:a16="http://schemas.microsoft.com/office/drawing/2014/main" id="{DC86324F-DF05-1740-A518-91C6A2BC120D}"/>
                </a:ext>
              </a:extLst>
            </p:cNvPr>
            <p:cNvPicPr preferRelativeResize="0"/>
            <p:nvPr/>
          </p:nvPicPr>
          <p:blipFill>
            <a:blip r:embed="rId9">
              <a:alphaModFix/>
            </a:blip>
            <a:stretch>
              <a:fillRect/>
            </a:stretch>
          </p:blipFill>
          <p:spPr>
            <a:xfrm>
              <a:off x="10273881" y="2561164"/>
              <a:ext cx="1042988" cy="1050131"/>
            </a:xfrm>
            <a:prstGeom prst="rect">
              <a:avLst/>
            </a:prstGeom>
            <a:noFill/>
            <a:ln>
              <a:noFill/>
            </a:ln>
          </p:spPr>
        </p:pic>
        <p:pic>
          <p:nvPicPr>
            <p:cNvPr id="19" name="Google Shape;120;p10">
              <a:extLst>
                <a:ext uri="{FF2B5EF4-FFF2-40B4-BE49-F238E27FC236}">
                  <a16:creationId xmlns:a16="http://schemas.microsoft.com/office/drawing/2014/main" id="{E5A6D051-4D60-8443-958E-C44A0B9C4395}"/>
                </a:ext>
              </a:extLst>
            </p:cNvPr>
            <p:cNvPicPr preferRelativeResize="0"/>
            <p:nvPr/>
          </p:nvPicPr>
          <p:blipFill>
            <a:blip r:embed="rId10">
              <a:alphaModFix/>
            </a:blip>
            <a:stretch>
              <a:fillRect/>
            </a:stretch>
          </p:blipFill>
          <p:spPr>
            <a:xfrm>
              <a:off x="9545379" y="2404946"/>
              <a:ext cx="1315931" cy="1282826"/>
            </a:xfrm>
            <a:prstGeom prst="rect">
              <a:avLst/>
            </a:prstGeom>
            <a:noFill/>
            <a:ln>
              <a:noFill/>
            </a:ln>
          </p:spPr>
        </p:pic>
        <p:pic>
          <p:nvPicPr>
            <p:cNvPr id="35" name="Google Shape;120;p10">
              <a:extLst>
                <a:ext uri="{FF2B5EF4-FFF2-40B4-BE49-F238E27FC236}">
                  <a16:creationId xmlns:a16="http://schemas.microsoft.com/office/drawing/2014/main" id="{5AE181CB-4358-D94D-AC5D-0C60C67E259E}"/>
                </a:ext>
              </a:extLst>
            </p:cNvPr>
            <p:cNvPicPr preferRelativeResize="0"/>
            <p:nvPr/>
          </p:nvPicPr>
          <p:blipFill>
            <a:blip r:embed="rId10">
              <a:alphaModFix/>
            </a:blip>
            <a:stretch>
              <a:fillRect/>
            </a:stretch>
          </p:blipFill>
          <p:spPr>
            <a:xfrm>
              <a:off x="8660664" y="2408128"/>
              <a:ext cx="1315931" cy="1282826"/>
            </a:xfrm>
            <a:prstGeom prst="rect">
              <a:avLst/>
            </a:prstGeom>
            <a:noFill/>
            <a:ln>
              <a:noFill/>
            </a:ln>
          </p:spPr>
        </p:pic>
        <p:pic>
          <p:nvPicPr>
            <p:cNvPr id="36" name="Google Shape;117;p10">
              <a:extLst>
                <a:ext uri="{FF2B5EF4-FFF2-40B4-BE49-F238E27FC236}">
                  <a16:creationId xmlns:a16="http://schemas.microsoft.com/office/drawing/2014/main" id="{EEF13A00-97C9-6643-A648-C19801A957B3}"/>
                </a:ext>
              </a:extLst>
            </p:cNvPr>
            <p:cNvPicPr preferRelativeResize="0"/>
            <p:nvPr/>
          </p:nvPicPr>
          <p:blipFill>
            <a:blip r:embed="rId9">
              <a:alphaModFix/>
            </a:blip>
            <a:stretch>
              <a:fillRect/>
            </a:stretch>
          </p:blipFill>
          <p:spPr>
            <a:xfrm>
              <a:off x="10584929" y="2557982"/>
              <a:ext cx="1042988" cy="1050131"/>
            </a:xfrm>
            <a:prstGeom prst="rect">
              <a:avLst/>
            </a:prstGeom>
            <a:noFill/>
            <a:ln>
              <a:noFill/>
            </a:ln>
          </p:spPr>
        </p:pic>
        <p:pic>
          <p:nvPicPr>
            <p:cNvPr id="37" name="Google Shape;117;p10">
              <a:extLst>
                <a:ext uri="{FF2B5EF4-FFF2-40B4-BE49-F238E27FC236}">
                  <a16:creationId xmlns:a16="http://schemas.microsoft.com/office/drawing/2014/main" id="{AC9D7DFF-CB20-424C-8DAB-21D62FE86EC7}"/>
                </a:ext>
              </a:extLst>
            </p:cNvPr>
            <p:cNvPicPr preferRelativeResize="0"/>
            <p:nvPr/>
          </p:nvPicPr>
          <p:blipFill>
            <a:blip r:embed="rId9">
              <a:alphaModFix/>
            </a:blip>
            <a:stretch>
              <a:fillRect/>
            </a:stretch>
          </p:blipFill>
          <p:spPr>
            <a:xfrm>
              <a:off x="10895976" y="2561164"/>
              <a:ext cx="1042988" cy="1050131"/>
            </a:xfrm>
            <a:prstGeom prst="rect">
              <a:avLst/>
            </a:prstGeom>
            <a:noFill/>
            <a:ln>
              <a:noFill/>
            </a:ln>
          </p:spPr>
        </p:pic>
        <p:pic>
          <p:nvPicPr>
            <p:cNvPr id="38" name="Google Shape;117;p10">
              <a:extLst>
                <a:ext uri="{FF2B5EF4-FFF2-40B4-BE49-F238E27FC236}">
                  <a16:creationId xmlns:a16="http://schemas.microsoft.com/office/drawing/2014/main" id="{D05537AF-2B54-204B-A98E-709FDAB8D93C}"/>
                </a:ext>
              </a:extLst>
            </p:cNvPr>
            <p:cNvPicPr preferRelativeResize="0"/>
            <p:nvPr/>
          </p:nvPicPr>
          <p:blipFill>
            <a:blip r:embed="rId9">
              <a:alphaModFix/>
            </a:blip>
            <a:stretch>
              <a:fillRect/>
            </a:stretch>
          </p:blipFill>
          <p:spPr>
            <a:xfrm>
              <a:off x="11277709" y="2557982"/>
              <a:ext cx="1042988" cy="1050131"/>
            </a:xfrm>
            <a:prstGeom prst="rect">
              <a:avLst/>
            </a:prstGeom>
            <a:noFill/>
            <a:ln>
              <a:noFill/>
            </a:ln>
          </p:spPr>
        </p:pic>
        <p:pic>
          <p:nvPicPr>
            <p:cNvPr id="39" name="Google Shape;117;p10">
              <a:extLst>
                <a:ext uri="{FF2B5EF4-FFF2-40B4-BE49-F238E27FC236}">
                  <a16:creationId xmlns:a16="http://schemas.microsoft.com/office/drawing/2014/main" id="{A422F9C9-5EA1-444E-A689-E917BC8F7486}"/>
                </a:ext>
              </a:extLst>
            </p:cNvPr>
            <p:cNvPicPr preferRelativeResize="0"/>
            <p:nvPr/>
          </p:nvPicPr>
          <p:blipFill>
            <a:blip r:embed="rId9">
              <a:alphaModFix/>
            </a:blip>
            <a:stretch>
              <a:fillRect/>
            </a:stretch>
          </p:blipFill>
          <p:spPr>
            <a:xfrm>
              <a:off x="11588756" y="2561164"/>
              <a:ext cx="1042988" cy="1050131"/>
            </a:xfrm>
            <a:prstGeom prst="rect">
              <a:avLst/>
            </a:prstGeom>
            <a:noFill/>
            <a:ln>
              <a:noFill/>
            </a:ln>
          </p:spPr>
        </p:pic>
      </p:grpSp>
      <p:sp>
        <p:nvSpPr>
          <p:cNvPr id="41" name="Oval 40">
            <a:extLst>
              <a:ext uri="{FF2B5EF4-FFF2-40B4-BE49-F238E27FC236}">
                <a16:creationId xmlns:a16="http://schemas.microsoft.com/office/drawing/2014/main" id="{8381EF27-CD63-7043-A2F0-D1E5F4A53214}"/>
              </a:ext>
            </a:extLst>
          </p:cNvPr>
          <p:cNvSpPr/>
          <p:nvPr/>
        </p:nvSpPr>
        <p:spPr>
          <a:xfrm>
            <a:off x="3897673" y="2290856"/>
            <a:ext cx="2976635" cy="1605696"/>
          </a:xfrm>
          <a:prstGeom prst="ellipse">
            <a:avLst/>
          </a:prstGeom>
          <a:noFill/>
          <a:ln w="38100">
            <a:solidFill>
              <a:srgbClr val="43A0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42" name="Straight Connector 41">
            <a:extLst>
              <a:ext uri="{FF2B5EF4-FFF2-40B4-BE49-F238E27FC236}">
                <a16:creationId xmlns:a16="http://schemas.microsoft.com/office/drawing/2014/main" id="{AF75ED55-E4F2-D94C-8406-0662B44FBBA2}"/>
              </a:ext>
            </a:extLst>
          </p:cNvPr>
          <p:cNvCxnSpPr>
            <a:cxnSpLocks/>
          </p:cNvCxnSpPr>
          <p:nvPr/>
        </p:nvCxnSpPr>
        <p:spPr>
          <a:xfrm flipV="1">
            <a:off x="738015" y="5827478"/>
            <a:ext cx="6162402" cy="1"/>
          </a:xfrm>
          <a:prstGeom prst="line">
            <a:avLst/>
          </a:prstGeom>
          <a:ln w="38100" cap="rnd">
            <a:solidFill>
              <a:srgbClr val="43A047"/>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678802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par>
                                <p:cTn id="8" presetID="10" presetClass="entr" presetSubtype="0" fill="hold" grpId="1" nodeType="withEffect">
                                  <p:stCondLst>
                                    <p:cond delay="0"/>
                                  </p:stCondLst>
                                  <p:childTnLst>
                                    <p:set>
                                      <p:cBhvr>
                                        <p:cTn id="9" dur="1" fill="hold">
                                          <p:stCondLst>
                                            <p:cond delay="0"/>
                                          </p:stCondLst>
                                        </p:cTn>
                                        <p:tgtEl>
                                          <p:spTgt spid="41"/>
                                        </p:tgtEl>
                                        <p:attrNameLst>
                                          <p:attrName>style.visibility</p:attrName>
                                        </p:attrNameLst>
                                      </p:cBhvr>
                                      <p:to>
                                        <p:strVal val="visible"/>
                                      </p:to>
                                    </p:set>
                                    <p:animEffect transition="in" filter="fade">
                                      <p:cBhvr>
                                        <p:cTn id="10" dur="500"/>
                                        <p:tgtEl>
                                          <p:spTgt spid="4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nextCondLst>
                <p:cond evt="onClick" delay="0">
                  <p:tgtEl>
                    <p:spTgt spid="5"/>
                  </p:tgtEl>
                </p:cond>
              </p:nextCondLst>
            </p:seq>
          </p:childTnLst>
        </p:cTn>
      </p:par>
    </p:tnLst>
    <p:bldLst>
      <p:bldP spid="6" grpId="0"/>
      <p:bldP spid="7" grpId="0"/>
      <p:bldP spid="8" grpId="0"/>
      <p:bldP spid="9" grpId="0"/>
      <p:bldP spid="41"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3A0ABB-9595-D54D-AD88-A5925CEF71AF}"/>
              </a:ext>
            </a:extLst>
          </p:cNvPr>
          <p:cNvSpPr>
            <a:spLocks noGrp="1"/>
          </p:cNvSpPr>
          <p:nvPr>
            <p:ph sz="quarter" idx="10"/>
          </p:nvPr>
        </p:nvSpPr>
        <p:spPr/>
        <p:txBody>
          <a:bodyPr/>
          <a:lstStyle/>
          <a:p>
            <a:r>
              <a:rPr lang="en-GB" dirty="0"/>
              <a:t>Your Turn</a:t>
            </a:r>
          </a:p>
        </p:txBody>
      </p:sp>
      <p:pic>
        <p:nvPicPr>
          <p:cNvPr id="6" name="Picture 5" descr="A picture containing diagram&#10;&#10;Description automatically generated">
            <a:extLst>
              <a:ext uri="{FF2B5EF4-FFF2-40B4-BE49-F238E27FC236}">
                <a16:creationId xmlns:a16="http://schemas.microsoft.com/office/drawing/2014/main" id="{781453B1-D730-E047-A457-05049BB22329}"/>
              </a:ext>
            </a:extLst>
          </p:cNvPr>
          <p:cNvPicPr>
            <a:picLocks noChangeAspect="1"/>
          </p:cNvPicPr>
          <p:nvPr/>
        </p:nvPicPr>
        <p:blipFill>
          <a:blip r:embed="rId3"/>
          <a:stretch>
            <a:fillRect/>
          </a:stretch>
        </p:blipFill>
        <p:spPr>
          <a:xfrm>
            <a:off x="263524" y="1077157"/>
            <a:ext cx="7848600" cy="248412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5822665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3A0ABB-9595-D54D-AD88-A5925CEF71AF}"/>
              </a:ext>
            </a:extLst>
          </p:cNvPr>
          <p:cNvSpPr>
            <a:spLocks noGrp="1"/>
          </p:cNvSpPr>
          <p:nvPr>
            <p:ph sz="quarter" idx="10"/>
          </p:nvPr>
        </p:nvSpPr>
        <p:spPr/>
        <p:txBody>
          <a:bodyPr/>
          <a:lstStyle/>
          <a:p>
            <a:r>
              <a:rPr lang="en-GB" dirty="0"/>
              <a:t>Follow Me</a:t>
            </a:r>
          </a:p>
        </p:txBody>
      </p:sp>
      <p:sp>
        <p:nvSpPr>
          <p:cNvPr id="3" name="Content Placeholder 2">
            <a:extLst>
              <a:ext uri="{FF2B5EF4-FFF2-40B4-BE49-F238E27FC236}">
                <a16:creationId xmlns:a16="http://schemas.microsoft.com/office/drawing/2014/main" id="{39AE2F5F-7234-D84E-9806-68FC1209B06F}"/>
              </a:ext>
            </a:extLst>
          </p:cNvPr>
          <p:cNvSpPr>
            <a:spLocks noGrp="1"/>
          </p:cNvSpPr>
          <p:nvPr>
            <p:ph sz="quarter" idx="11"/>
          </p:nvPr>
        </p:nvSpPr>
        <p:spPr>
          <a:xfrm>
            <a:off x="263046" y="1176338"/>
            <a:ext cx="11736887" cy="1192789"/>
          </a:xfrm>
        </p:spPr>
        <p:txBody>
          <a:bodyPr/>
          <a:lstStyle/>
          <a:p>
            <a:r>
              <a:rPr lang="en-GB" dirty="0"/>
              <a:t>Order the numbers below. </a:t>
            </a:r>
          </a:p>
          <a:p>
            <a:r>
              <a:rPr lang="en-GB" b="1" dirty="0"/>
              <a:t>Which would be the fourth number?</a:t>
            </a:r>
          </a:p>
        </p:txBody>
      </p:sp>
      <p:sp>
        <p:nvSpPr>
          <p:cNvPr id="5" name="Rounded Rectangle 4">
            <a:extLst>
              <a:ext uri="{FF2B5EF4-FFF2-40B4-BE49-F238E27FC236}">
                <a16:creationId xmlns:a16="http://schemas.microsoft.com/office/drawing/2014/main" id="{BCC3F9C2-59B6-0341-B97C-81C2931D1D10}"/>
              </a:ext>
            </a:extLst>
          </p:cNvPr>
          <p:cNvSpPr/>
          <p:nvPr/>
        </p:nvSpPr>
        <p:spPr>
          <a:xfrm>
            <a:off x="10669706" y="6163001"/>
            <a:ext cx="1401206" cy="514598"/>
          </a:xfrm>
          <a:prstGeom prst="roundRect">
            <a:avLst/>
          </a:prstGeom>
          <a:solidFill>
            <a:srgbClr val="2196F3"/>
          </a:solidFill>
          <a:ln>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latin typeface="Century Gothic" panose="020B0502020202020204" pitchFamily="34" charset="0"/>
              </a:rPr>
              <a:t>Answers</a:t>
            </a:r>
          </a:p>
        </p:txBody>
      </p:sp>
      <p:sp>
        <p:nvSpPr>
          <p:cNvPr id="6" name="TextBox 5">
            <a:extLst>
              <a:ext uri="{FF2B5EF4-FFF2-40B4-BE49-F238E27FC236}">
                <a16:creationId xmlns:a16="http://schemas.microsoft.com/office/drawing/2014/main" id="{BC14F683-E71C-964E-AD7E-09BEA04EEE63}"/>
              </a:ext>
            </a:extLst>
          </p:cNvPr>
          <p:cNvSpPr txBox="1"/>
          <p:nvPr/>
        </p:nvSpPr>
        <p:spPr>
          <a:xfrm>
            <a:off x="263045" y="4322824"/>
            <a:ext cx="11624155" cy="870623"/>
          </a:xfrm>
          <a:prstGeom prst="rect">
            <a:avLst/>
          </a:prstGeom>
          <a:noFill/>
        </p:spPr>
        <p:txBody>
          <a:bodyPr wrap="square" rtlCol="0">
            <a:spAutoFit/>
          </a:bodyPr>
          <a:lstStyle/>
          <a:p>
            <a:pPr lvl="0">
              <a:lnSpc>
                <a:spcPct val="150000"/>
              </a:lnSpc>
              <a:buClr>
                <a:srgbClr val="000000"/>
              </a:buClr>
              <a:defRPr/>
            </a:pPr>
            <a:r>
              <a:rPr lang="en-GB" kern="0" dirty="0">
                <a:solidFill>
                  <a:srgbClr val="43A047"/>
                </a:solidFill>
                <a:latin typeface="Century Gothic"/>
                <a:ea typeface="Century Gothic"/>
                <a:cs typeface="Century Gothic"/>
                <a:sym typeface="Century Gothic"/>
              </a:rPr>
              <a:t>If I ordered them from smallest to greatest - 39, 43, 44, 47, 53, 63 . Then 47 would be the fourth number.</a:t>
            </a:r>
          </a:p>
          <a:p>
            <a:pPr lvl="0">
              <a:lnSpc>
                <a:spcPct val="150000"/>
              </a:lnSpc>
              <a:buClr>
                <a:srgbClr val="000000"/>
              </a:buClr>
              <a:defRPr/>
            </a:pPr>
            <a:r>
              <a:rPr lang="en-GB" kern="0" dirty="0">
                <a:solidFill>
                  <a:srgbClr val="43A047"/>
                </a:solidFill>
                <a:latin typeface="Century Gothic"/>
                <a:ea typeface="Century Gothic"/>
                <a:cs typeface="Century Gothic"/>
                <a:sym typeface="Century Gothic"/>
              </a:rPr>
              <a:t>If I ordered them from greatest to smallest - 63, 53, 47, 44, 43, 39. Then 44 would be the fourth number.</a:t>
            </a:r>
          </a:p>
        </p:txBody>
      </p:sp>
      <p:sp>
        <p:nvSpPr>
          <p:cNvPr id="7" name="Rounded Rectangle 6">
            <a:extLst>
              <a:ext uri="{FF2B5EF4-FFF2-40B4-BE49-F238E27FC236}">
                <a16:creationId xmlns:a16="http://schemas.microsoft.com/office/drawing/2014/main" id="{99BF7952-0321-BD47-9A0D-1A5772CA9EF0}"/>
              </a:ext>
            </a:extLst>
          </p:cNvPr>
          <p:cNvSpPr/>
          <p:nvPr/>
        </p:nvSpPr>
        <p:spPr>
          <a:xfrm>
            <a:off x="2424751" y="2369127"/>
            <a:ext cx="803358" cy="886690"/>
          </a:xfrm>
          <a:prstGeom prst="roundRect">
            <a:avLst/>
          </a:prstGeom>
          <a:solidFill>
            <a:srgbClr val="CCD4F4"/>
          </a:solid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222222"/>
                </a:solidFill>
                <a:latin typeface="Century Gothic" panose="020B0502020202020204" pitchFamily="34" charset="0"/>
              </a:rPr>
              <a:t>43</a:t>
            </a:r>
          </a:p>
        </p:txBody>
      </p:sp>
      <p:sp>
        <p:nvSpPr>
          <p:cNvPr id="8" name="Rounded Rectangle 7">
            <a:extLst>
              <a:ext uri="{FF2B5EF4-FFF2-40B4-BE49-F238E27FC236}">
                <a16:creationId xmlns:a16="http://schemas.microsoft.com/office/drawing/2014/main" id="{9E259E38-C820-8E45-9C7F-75C6A5D258F1}"/>
              </a:ext>
            </a:extLst>
          </p:cNvPr>
          <p:cNvSpPr/>
          <p:nvPr/>
        </p:nvSpPr>
        <p:spPr>
          <a:xfrm>
            <a:off x="3753735" y="2369127"/>
            <a:ext cx="803358" cy="886690"/>
          </a:xfrm>
          <a:prstGeom prst="roundRect">
            <a:avLst/>
          </a:prstGeom>
          <a:solidFill>
            <a:srgbClr val="CCD4F4"/>
          </a:solid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222222"/>
                </a:solidFill>
                <a:latin typeface="Century Gothic" panose="020B0502020202020204" pitchFamily="34" charset="0"/>
              </a:rPr>
              <a:t>63</a:t>
            </a:r>
          </a:p>
        </p:txBody>
      </p:sp>
      <p:sp>
        <p:nvSpPr>
          <p:cNvPr id="9" name="Rounded Rectangle 8">
            <a:extLst>
              <a:ext uri="{FF2B5EF4-FFF2-40B4-BE49-F238E27FC236}">
                <a16:creationId xmlns:a16="http://schemas.microsoft.com/office/drawing/2014/main" id="{9F8D4B5E-0AEC-E84E-8990-A3E701EC61F7}"/>
              </a:ext>
            </a:extLst>
          </p:cNvPr>
          <p:cNvSpPr/>
          <p:nvPr/>
        </p:nvSpPr>
        <p:spPr>
          <a:xfrm>
            <a:off x="5082719" y="2369127"/>
            <a:ext cx="803358" cy="886690"/>
          </a:xfrm>
          <a:prstGeom prst="roundRect">
            <a:avLst/>
          </a:prstGeom>
          <a:solidFill>
            <a:srgbClr val="CCD4F4"/>
          </a:solid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222222"/>
                </a:solidFill>
                <a:latin typeface="Century Gothic" panose="020B0502020202020204" pitchFamily="34" charset="0"/>
              </a:rPr>
              <a:t>47</a:t>
            </a:r>
          </a:p>
        </p:txBody>
      </p:sp>
      <p:sp>
        <p:nvSpPr>
          <p:cNvPr id="10" name="Rounded Rectangle 9">
            <a:extLst>
              <a:ext uri="{FF2B5EF4-FFF2-40B4-BE49-F238E27FC236}">
                <a16:creationId xmlns:a16="http://schemas.microsoft.com/office/drawing/2014/main" id="{59B9B09F-7B9B-9D4F-8EC5-051AC02ACA8E}"/>
              </a:ext>
            </a:extLst>
          </p:cNvPr>
          <p:cNvSpPr/>
          <p:nvPr/>
        </p:nvSpPr>
        <p:spPr>
          <a:xfrm>
            <a:off x="6411703" y="2369126"/>
            <a:ext cx="803358" cy="886690"/>
          </a:xfrm>
          <a:prstGeom prst="roundRect">
            <a:avLst/>
          </a:prstGeom>
          <a:solidFill>
            <a:srgbClr val="CCD4F4"/>
          </a:solid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222222"/>
                </a:solidFill>
                <a:latin typeface="Century Gothic" panose="020B0502020202020204" pitchFamily="34" charset="0"/>
              </a:rPr>
              <a:t>39</a:t>
            </a:r>
          </a:p>
        </p:txBody>
      </p:sp>
      <p:sp>
        <p:nvSpPr>
          <p:cNvPr id="11" name="Rounded Rectangle 10">
            <a:extLst>
              <a:ext uri="{FF2B5EF4-FFF2-40B4-BE49-F238E27FC236}">
                <a16:creationId xmlns:a16="http://schemas.microsoft.com/office/drawing/2014/main" id="{9F4C444B-A3E7-4F4C-B24A-8902E0FA14BD}"/>
              </a:ext>
            </a:extLst>
          </p:cNvPr>
          <p:cNvSpPr/>
          <p:nvPr/>
        </p:nvSpPr>
        <p:spPr>
          <a:xfrm>
            <a:off x="7740687" y="2369126"/>
            <a:ext cx="803358" cy="886690"/>
          </a:xfrm>
          <a:prstGeom prst="roundRect">
            <a:avLst/>
          </a:prstGeom>
          <a:solidFill>
            <a:srgbClr val="CCD4F4"/>
          </a:solid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222222"/>
                </a:solidFill>
                <a:latin typeface="Century Gothic" panose="020B0502020202020204" pitchFamily="34" charset="0"/>
              </a:rPr>
              <a:t>44</a:t>
            </a:r>
          </a:p>
        </p:txBody>
      </p:sp>
      <p:sp>
        <p:nvSpPr>
          <p:cNvPr id="12" name="Rounded Rectangle 11">
            <a:extLst>
              <a:ext uri="{FF2B5EF4-FFF2-40B4-BE49-F238E27FC236}">
                <a16:creationId xmlns:a16="http://schemas.microsoft.com/office/drawing/2014/main" id="{0BB16094-98BC-DD43-ADDF-3555FE1CC741}"/>
              </a:ext>
            </a:extLst>
          </p:cNvPr>
          <p:cNvSpPr/>
          <p:nvPr/>
        </p:nvSpPr>
        <p:spPr>
          <a:xfrm>
            <a:off x="9069671" y="2369126"/>
            <a:ext cx="803358" cy="886690"/>
          </a:xfrm>
          <a:prstGeom prst="roundRect">
            <a:avLst/>
          </a:prstGeom>
          <a:solidFill>
            <a:srgbClr val="CCD4F4"/>
          </a:solid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222222"/>
                </a:solidFill>
                <a:latin typeface="Century Gothic" panose="020B0502020202020204" pitchFamily="34" charset="0"/>
              </a:rPr>
              <a:t>53</a:t>
            </a:r>
          </a:p>
        </p:txBody>
      </p:sp>
      <p:sp>
        <p:nvSpPr>
          <p:cNvPr id="13" name="Content Placeholder 2">
            <a:extLst>
              <a:ext uri="{FF2B5EF4-FFF2-40B4-BE49-F238E27FC236}">
                <a16:creationId xmlns:a16="http://schemas.microsoft.com/office/drawing/2014/main" id="{4B4F7B68-920B-994B-80CA-BA6098EBF302}"/>
              </a:ext>
            </a:extLst>
          </p:cNvPr>
          <p:cNvSpPr txBox="1">
            <a:spLocks/>
          </p:cNvSpPr>
          <p:nvPr/>
        </p:nvSpPr>
        <p:spPr>
          <a:xfrm>
            <a:off x="263045" y="3669669"/>
            <a:ext cx="11736887" cy="514599"/>
          </a:xfrm>
          <a:prstGeom prst="rect">
            <a:avLst/>
          </a:prstGeom>
        </p:spPr>
        <p:txBody>
          <a:bodyPr vert="horz" lIns="91440" tIns="45720" rIns="91440" bIns="45720" rtlCol="0">
            <a:normAutofit/>
          </a:bodyPr>
          <a:lstStyle>
            <a:lvl1pPr marL="0" indent="0" algn="l" defTabSz="914400" rtl="0" eaLnBrk="1" latinLnBrk="0" hangingPunct="1">
              <a:lnSpc>
                <a:spcPct val="150000"/>
              </a:lnSpc>
              <a:spcBef>
                <a:spcPts val="1000"/>
              </a:spcBef>
              <a:buFont typeface="Arial" panose="020B0604020202020204" pitchFamily="34" charset="0"/>
              <a:buNone/>
              <a:defRPr sz="1800" kern="1200">
                <a:solidFill>
                  <a:srgbClr val="222222"/>
                </a:solidFill>
                <a:latin typeface="Century Gothic" panose="020B0502020202020204" pitchFamily="34" charset="0"/>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1600" kern="1200">
                <a:solidFill>
                  <a:srgbClr val="222222"/>
                </a:solidFill>
                <a:latin typeface="Century Gothic" panose="020B0502020202020204" pitchFamily="34" charset="0"/>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400" kern="1200">
                <a:solidFill>
                  <a:srgbClr val="222222"/>
                </a:solidFill>
                <a:latin typeface="Century Gothic" panose="020B0502020202020204" pitchFamily="34" charset="0"/>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200" kern="1200">
                <a:solidFill>
                  <a:srgbClr val="222222"/>
                </a:solidFill>
                <a:latin typeface="Century Gothic" panose="020B0502020202020204" pitchFamily="34" charset="0"/>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200" kern="1200">
                <a:solidFill>
                  <a:srgbClr val="222222"/>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Explain how you ordered the numbers. </a:t>
            </a:r>
            <a:endParaRPr lang="en-GB" b="1" dirty="0"/>
          </a:p>
        </p:txBody>
      </p:sp>
    </p:spTree>
    <p:extLst>
      <p:ext uri="{BB962C8B-B14F-4D97-AF65-F5344CB8AC3E}">
        <p14:creationId xmlns:p14="http://schemas.microsoft.com/office/powerpoint/2010/main" val="5361556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nextCondLst>
                <p:cond evt="onClick" delay="0">
                  <p:tgtEl>
                    <p:spTgt spid="5"/>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3A0ABB-9595-D54D-AD88-A5925CEF71AF}"/>
              </a:ext>
            </a:extLst>
          </p:cNvPr>
          <p:cNvSpPr>
            <a:spLocks noGrp="1"/>
          </p:cNvSpPr>
          <p:nvPr>
            <p:ph sz="quarter" idx="10"/>
          </p:nvPr>
        </p:nvSpPr>
        <p:spPr/>
        <p:txBody>
          <a:bodyPr/>
          <a:lstStyle/>
          <a:p>
            <a:r>
              <a:rPr lang="en-GB" dirty="0"/>
              <a:t>Your Turn</a:t>
            </a:r>
          </a:p>
        </p:txBody>
      </p:sp>
      <p:pic>
        <p:nvPicPr>
          <p:cNvPr id="6" name="Picture 5">
            <a:extLst>
              <a:ext uri="{FF2B5EF4-FFF2-40B4-BE49-F238E27FC236}">
                <a16:creationId xmlns:a16="http://schemas.microsoft.com/office/drawing/2014/main" id="{B5358C1F-7B69-B247-9992-3FD3E94593D3}"/>
              </a:ext>
            </a:extLst>
          </p:cNvPr>
          <p:cNvPicPr>
            <a:picLocks noChangeAspect="1"/>
          </p:cNvPicPr>
          <p:nvPr/>
        </p:nvPicPr>
        <p:blipFill>
          <a:blip r:embed="rId3"/>
          <a:stretch>
            <a:fillRect/>
          </a:stretch>
        </p:blipFill>
        <p:spPr>
          <a:xfrm>
            <a:off x="263524" y="1077157"/>
            <a:ext cx="7848600" cy="37338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8540294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3A0ABB-9595-D54D-AD88-A5925CEF71AF}"/>
              </a:ext>
            </a:extLst>
          </p:cNvPr>
          <p:cNvSpPr>
            <a:spLocks noGrp="1"/>
          </p:cNvSpPr>
          <p:nvPr>
            <p:ph sz="quarter" idx="10"/>
          </p:nvPr>
        </p:nvSpPr>
        <p:spPr/>
        <p:txBody>
          <a:bodyPr/>
          <a:lstStyle/>
          <a:p>
            <a:r>
              <a:rPr lang="en-GB" dirty="0"/>
              <a:t>Let’s Reflect</a:t>
            </a:r>
          </a:p>
        </p:txBody>
      </p:sp>
      <p:sp>
        <p:nvSpPr>
          <p:cNvPr id="3" name="Content Placeholder 2">
            <a:extLst>
              <a:ext uri="{FF2B5EF4-FFF2-40B4-BE49-F238E27FC236}">
                <a16:creationId xmlns:a16="http://schemas.microsoft.com/office/drawing/2014/main" id="{39AE2F5F-7234-D84E-9806-68FC1209B06F}"/>
              </a:ext>
            </a:extLst>
          </p:cNvPr>
          <p:cNvSpPr>
            <a:spLocks noGrp="1"/>
          </p:cNvSpPr>
          <p:nvPr>
            <p:ph sz="quarter" idx="11"/>
          </p:nvPr>
        </p:nvSpPr>
        <p:spPr>
          <a:xfrm>
            <a:off x="263046" y="1176339"/>
            <a:ext cx="11736887" cy="1151226"/>
          </a:xfrm>
        </p:spPr>
        <p:txBody>
          <a:bodyPr/>
          <a:lstStyle/>
          <a:p>
            <a:r>
              <a:rPr lang="en-GB" dirty="0"/>
              <a:t>Here is a piece of the hundred square.</a:t>
            </a:r>
          </a:p>
          <a:p>
            <a:r>
              <a:rPr lang="en-GB" dirty="0"/>
              <a:t>Some of the numbers are missing. </a:t>
            </a:r>
          </a:p>
        </p:txBody>
      </p:sp>
      <p:sp>
        <p:nvSpPr>
          <p:cNvPr id="5" name="Rounded Rectangle 4">
            <a:extLst>
              <a:ext uri="{FF2B5EF4-FFF2-40B4-BE49-F238E27FC236}">
                <a16:creationId xmlns:a16="http://schemas.microsoft.com/office/drawing/2014/main" id="{BCC3F9C2-59B6-0341-B97C-81C2931D1D10}"/>
              </a:ext>
            </a:extLst>
          </p:cNvPr>
          <p:cNvSpPr/>
          <p:nvPr/>
        </p:nvSpPr>
        <p:spPr>
          <a:xfrm>
            <a:off x="10669706" y="6163001"/>
            <a:ext cx="1401206" cy="514598"/>
          </a:xfrm>
          <a:prstGeom prst="roundRect">
            <a:avLst/>
          </a:prstGeom>
          <a:solidFill>
            <a:srgbClr val="2196F3"/>
          </a:solidFill>
          <a:ln>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latin typeface="Century Gothic" panose="020B0502020202020204" pitchFamily="34" charset="0"/>
              </a:rPr>
              <a:t>Answers</a:t>
            </a:r>
          </a:p>
        </p:txBody>
      </p:sp>
      <p:sp>
        <p:nvSpPr>
          <p:cNvPr id="6" name="TextBox 5">
            <a:extLst>
              <a:ext uri="{FF2B5EF4-FFF2-40B4-BE49-F238E27FC236}">
                <a16:creationId xmlns:a16="http://schemas.microsoft.com/office/drawing/2014/main" id="{1FF77BD0-815B-8640-9528-9954286DDFEB}"/>
              </a:ext>
            </a:extLst>
          </p:cNvPr>
          <p:cNvSpPr txBox="1"/>
          <p:nvPr/>
        </p:nvSpPr>
        <p:spPr>
          <a:xfrm>
            <a:off x="263046" y="5654666"/>
            <a:ext cx="10212697" cy="870623"/>
          </a:xfrm>
          <a:prstGeom prst="rect">
            <a:avLst/>
          </a:prstGeom>
          <a:noFill/>
        </p:spPr>
        <p:txBody>
          <a:bodyPr wrap="square" rtlCol="0">
            <a:spAutoFit/>
          </a:bodyPr>
          <a:lstStyle/>
          <a:p>
            <a:pPr>
              <a:lnSpc>
                <a:spcPct val="150000"/>
              </a:lnSpc>
            </a:pPr>
            <a:r>
              <a:rPr lang="en-GB" dirty="0">
                <a:solidFill>
                  <a:srgbClr val="43A047"/>
                </a:solidFill>
                <a:latin typeface="Century Gothic" panose="020B0502020202020204" pitchFamily="34" charset="0"/>
              </a:rPr>
              <a:t>The greatest number would be 55, this is 10 more than 45. The smallest number would be 35, this is 10 less than 45. 44 and 46 are only 1 less and 1 more than 45</a:t>
            </a:r>
          </a:p>
        </p:txBody>
      </p:sp>
      <p:sp>
        <p:nvSpPr>
          <p:cNvPr id="7" name="TextBox 6">
            <a:extLst>
              <a:ext uri="{FF2B5EF4-FFF2-40B4-BE49-F238E27FC236}">
                <a16:creationId xmlns:a16="http://schemas.microsoft.com/office/drawing/2014/main" id="{56676934-48DE-0B47-8BDC-B74B7BC1A9FA}"/>
              </a:ext>
            </a:extLst>
          </p:cNvPr>
          <p:cNvSpPr txBox="1"/>
          <p:nvPr/>
        </p:nvSpPr>
        <p:spPr>
          <a:xfrm>
            <a:off x="263046" y="4298555"/>
            <a:ext cx="8007927" cy="1286121"/>
          </a:xfrm>
          <a:prstGeom prst="rect">
            <a:avLst/>
          </a:prstGeom>
          <a:noFill/>
        </p:spPr>
        <p:txBody>
          <a:bodyPr wrap="square">
            <a:spAutoFit/>
          </a:bodyPr>
          <a:lstStyle/>
          <a:p>
            <a:pPr marL="0" lvl="0" indent="0" algn="l" rtl="0">
              <a:lnSpc>
                <a:spcPct val="150000"/>
              </a:lnSpc>
              <a:spcBef>
                <a:spcPts val="0"/>
              </a:spcBef>
              <a:spcAft>
                <a:spcPts val="0"/>
              </a:spcAft>
              <a:buClr>
                <a:schemeClr val="dk1"/>
              </a:buClr>
              <a:buSzPts val="1800"/>
              <a:buNone/>
            </a:pPr>
            <a:r>
              <a:rPr lang="en-GB" dirty="0">
                <a:solidFill>
                  <a:srgbClr val="222222"/>
                </a:solidFill>
                <a:latin typeface="Century Gothic" panose="020B0502020202020204" pitchFamily="34" charset="0"/>
              </a:rPr>
              <a:t>Which of the missing numbers would be the greatest?</a:t>
            </a:r>
          </a:p>
          <a:p>
            <a:pPr marL="0" lvl="0" indent="0" algn="l" rtl="0">
              <a:lnSpc>
                <a:spcPct val="150000"/>
              </a:lnSpc>
              <a:spcBef>
                <a:spcPts val="0"/>
              </a:spcBef>
              <a:spcAft>
                <a:spcPts val="0"/>
              </a:spcAft>
              <a:buClr>
                <a:schemeClr val="dk1"/>
              </a:buClr>
              <a:buSzPts val="1800"/>
              <a:buNone/>
            </a:pPr>
            <a:r>
              <a:rPr lang="en-GB" dirty="0">
                <a:solidFill>
                  <a:srgbClr val="222222"/>
                </a:solidFill>
                <a:latin typeface="Century Gothic" panose="020B0502020202020204" pitchFamily="34" charset="0"/>
              </a:rPr>
              <a:t>Which of the missing numbers would be the smallest?</a:t>
            </a:r>
          </a:p>
          <a:p>
            <a:pPr marL="0" lvl="0" indent="0" algn="l" rtl="0">
              <a:lnSpc>
                <a:spcPct val="150000"/>
              </a:lnSpc>
              <a:spcBef>
                <a:spcPts val="0"/>
              </a:spcBef>
              <a:spcAft>
                <a:spcPts val="0"/>
              </a:spcAft>
              <a:buClr>
                <a:schemeClr val="dk1"/>
              </a:buClr>
              <a:buSzPts val="1800"/>
              <a:buNone/>
            </a:pPr>
            <a:r>
              <a:rPr lang="en-GB" dirty="0">
                <a:solidFill>
                  <a:srgbClr val="222222"/>
                </a:solidFill>
                <a:latin typeface="Century Gothic" panose="020B0502020202020204" pitchFamily="34" charset="0"/>
              </a:rPr>
              <a:t>Explain your answers.</a:t>
            </a:r>
          </a:p>
        </p:txBody>
      </p:sp>
      <p:graphicFrame>
        <p:nvGraphicFramePr>
          <p:cNvPr id="8" name="Table 8">
            <a:extLst>
              <a:ext uri="{FF2B5EF4-FFF2-40B4-BE49-F238E27FC236}">
                <a16:creationId xmlns:a16="http://schemas.microsoft.com/office/drawing/2014/main" id="{3195E608-823D-7F40-A0CE-93F72DBD747C}"/>
              </a:ext>
            </a:extLst>
          </p:cNvPr>
          <p:cNvGraphicFramePr>
            <a:graphicFrameLocks noGrp="1"/>
          </p:cNvGraphicFramePr>
          <p:nvPr>
            <p:extLst>
              <p:ext uri="{D42A27DB-BD31-4B8C-83A1-F6EECF244321}">
                <p14:modId xmlns:p14="http://schemas.microsoft.com/office/powerpoint/2010/main" val="411627787"/>
              </p:ext>
            </p:extLst>
          </p:nvPr>
        </p:nvGraphicFramePr>
        <p:xfrm>
          <a:off x="5030973" y="1176339"/>
          <a:ext cx="2700000" cy="2700000"/>
        </p:xfrm>
        <a:graphic>
          <a:graphicData uri="http://schemas.openxmlformats.org/drawingml/2006/table">
            <a:tbl>
              <a:tblPr firstRow="1" bandRow="1">
                <a:tableStyleId>{5C22544A-7EE6-4342-B048-85BDC9FD1C3A}</a:tableStyleId>
              </a:tblPr>
              <a:tblGrid>
                <a:gridCol w="900000">
                  <a:extLst>
                    <a:ext uri="{9D8B030D-6E8A-4147-A177-3AD203B41FA5}">
                      <a16:colId xmlns:a16="http://schemas.microsoft.com/office/drawing/2014/main" val="2577199299"/>
                    </a:ext>
                  </a:extLst>
                </a:gridCol>
                <a:gridCol w="900000">
                  <a:extLst>
                    <a:ext uri="{9D8B030D-6E8A-4147-A177-3AD203B41FA5}">
                      <a16:colId xmlns:a16="http://schemas.microsoft.com/office/drawing/2014/main" val="3265668995"/>
                    </a:ext>
                  </a:extLst>
                </a:gridCol>
                <a:gridCol w="900000">
                  <a:extLst>
                    <a:ext uri="{9D8B030D-6E8A-4147-A177-3AD203B41FA5}">
                      <a16:colId xmlns:a16="http://schemas.microsoft.com/office/drawing/2014/main" val="1879688514"/>
                    </a:ext>
                  </a:extLst>
                </a:gridCol>
              </a:tblGrid>
              <a:tr h="900000">
                <a:tc>
                  <a:txBody>
                    <a:bodyPr/>
                    <a:lstStyle/>
                    <a:p>
                      <a:pPr algn="ctr"/>
                      <a:endParaRPr lang="en-GB" sz="2400" b="0" dirty="0">
                        <a:solidFill>
                          <a:srgbClr val="222222"/>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400" b="0" dirty="0">
                        <a:solidFill>
                          <a:srgbClr val="222222"/>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3A047">
                        <a:alpha val="50196"/>
                      </a:srgbClr>
                    </a:solidFill>
                  </a:tcPr>
                </a:tc>
                <a:tc>
                  <a:txBody>
                    <a:bodyPr/>
                    <a:lstStyle/>
                    <a:p>
                      <a:pPr algn="ctr"/>
                      <a:endParaRPr lang="en-GB" sz="2400" b="0" dirty="0">
                        <a:solidFill>
                          <a:srgbClr val="222222"/>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98320466"/>
                  </a:ext>
                </a:extLst>
              </a:tr>
              <a:tr h="900000">
                <a:tc>
                  <a:txBody>
                    <a:bodyPr/>
                    <a:lstStyle/>
                    <a:p>
                      <a:pPr algn="ctr"/>
                      <a:endParaRPr lang="en-GB" sz="2400" b="0" dirty="0">
                        <a:solidFill>
                          <a:srgbClr val="222222"/>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3A047">
                        <a:alpha val="50196"/>
                      </a:srgbClr>
                    </a:solidFill>
                  </a:tcPr>
                </a:tc>
                <a:tc>
                  <a:txBody>
                    <a:bodyPr/>
                    <a:lstStyle/>
                    <a:p>
                      <a:pPr algn="ctr"/>
                      <a:r>
                        <a:rPr lang="en-GB" sz="2400" b="0" dirty="0">
                          <a:solidFill>
                            <a:srgbClr val="222222"/>
                          </a:solidFill>
                          <a:latin typeface="Century Gothic" panose="020B0502020202020204" pitchFamily="34" charset="0"/>
                        </a:rPr>
                        <a:t>45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400" b="0" dirty="0">
                        <a:solidFill>
                          <a:srgbClr val="222222"/>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3A047">
                        <a:alpha val="50196"/>
                      </a:srgbClr>
                    </a:solidFill>
                  </a:tcPr>
                </a:tc>
                <a:extLst>
                  <a:ext uri="{0D108BD9-81ED-4DB2-BD59-A6C34878D82A}">
                    <a16:rowId xmlns:a16="http://schemas.microsoft.com/office/drawing/2014/main" val="828208054"/>
                  </a:ext>
                </a:extLst>
              </a:tr>
              <a:tr h="900000">
                <a:tc>
                  <a:txBody>
                    <a:bodyPr/>
                    <a:lstStyle/>
                    <a:p>
                      <a:pPr algn="ctr"/>
                      <a:endParaRPr lang="en-GB" sz="2400" b="0" dirty="0">
                        <a:solidFill>
                          <a:srgbClr val="222222"/>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400" b="0" dirty="0">
                        <a:solidFill>
                          <a:srgbClr val="222222"/>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3A047">
                        <a:alpha val="50196"/>
                      </a:srgbClr>
                    </a:solidFill>
                  </a:tcPr>
                </a:tc>
                <a:tc>
                  <a:txBody>
                    <a:bodyPr/>
                    <a:lstStyle/>
                    <a:p>
                      <a:pPr algn="ctr"/>
                      <a:endParaRPr lang="en-GB" sz="2400" b="0" dirty="0">
                        <a:solidFill>
                          <a:srgbClr val="222222"/>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04852034"/>
                  </a:ext>
                </a:extLst>
              </a:tr>
            </a:tbl>
          </a:graphicData>
        </a:graphic>
      </p:graphicFrame>
      <p:graphicFrame>
        <p:nvGraphicFramePr>
          <p:cNvPr id="9" name="Table 8">
            <a:extLst>
              <a:ext uri="{FF2B5EF4-FFF2-40B4-BE49-F238E27FC236}">
                <a16:creationId xmlns:a16="http://schemas.microsoft.com/office/drawing/2014/main" id="{DD184AC4-5C7F-444A-A0B7-909463479BF3}"/>
              </a:ext>
            </a:extLst>
          </p:cNvPr>
          <p:cNvGraphicFramePr>
            <a:graphicFrameLocks noGrp="1"/>
          </p:cNvGraphicFramePr>
          <p:nvPr>
            <p:extLst>
              <p:ext uri="{D42A27DB-BD31-4B8C-83A1-F6EECF244321}">
                <p14:modId xmlns:p14="http://schemas.microsoft.com/office/powerpoint/2010/main" val="602731860"/>
              </p:ext>
            </p:extLst>
          </p:nvPr>
        </p:nvGraphicFramePr>
        <p:xfrm>
          <a:off x="8397627" y="2884676"/>
          <a:ext cx="2700000" cy="2700000"/>
        </p:xfrm>
        <a:graphic>
          <a:graphicData uri="http://schemas.openxmlformats.org/drawingml/2006/table">
            <a:tbl>
              <a:tblPr firstRow="1" bandRow="1">
                <a:tableStyleId>{5C22544A-7EE6-4342-B048-85BDC9FD1C3A}</a:tableStyleId>
              </a:tblPr>
              <a:tblGrid>
                <a:gridCol w="900000">
                  <a:extLst>
                    <a:ext uri="{9D8B030D-6E8A-4147-A177-3AD203B41FA5}">
                      <a16:colId xmlns:a16="http://schemas.microsoft.com/office/drawing/2014/main" val="2577199299"/>
                    </a:ext>
                  </a:extLst>
                </a:gridCol>
                <a:gridCol w="900000">
                  <a:extLst>
                    <a:ext uri="{9D8B030D-6E8A-4147-A177-3AD203B41FA5}">
                      <a16:colId xmlns:a16="http://schemas.microsoft.com/office/drawing/2014/main" val="3265668995"/>
                    </a:ext>
                  </a:extLst>
                </a:gridCol>
                <a:gridCol w="900000">
                  <a:extLst>
                    <a:ext uri="{9D8B030D-6E8A-4147-A177-3AD203B41FA5}">
                      <a16:colId xmlns:a16="http://schemas.microsoft.com/office/drawing/2014/main" val="1879688514"/>
                    </a:ext>
                  </a:extLst>
                </a:gridCol>
              </a:tblGrid>
              <a:tr h="900000">
                <a:tc>
                  <a:txBody>
                    <a:bodyPr/>
                    <a:lstStyle/>
                    <a:p>
                      <a:pPr algn="ctr"/>
                      <a:endParaRPr lang="en-GB" sz="2400" b="0" dirty="0">
                        <a:solidFill>
                          <a:srgbClr val="222222"/>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b="0" dirty="0">
                          <a:solidFill>
                            <a:srgbClr val="222222"/>
                          </a:solidFill>
                          <a:latin typeface="Century Gothic" panose="020B0502020202020204" pitchFamily="34" charset="0"/>
                        </a:rPr>
                        <a:t>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3A047">
                        <a:alpha val="50196"/>
                      </a:srgbClr>
                    </a:solidFill>
                  </a:tcPr>
                </a:tc>
                <a:tc>
                  <a:txBody>
                    <a:bodyPr/>
                    <a:lstStyle/>
                    <a:p>
                      <a:pPr algn="ctr"/>
                      <a:endParaRPr lang="en-GB" sz="2400" b="0" dirty="0">
                        <a:solidFill>
                          <a:srgbClr val="222222"/>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98320466"/>
                  </a:ext>
                </a:extLst>
              </a:tr>
              <a:tr h="900000">
                <a:tc>
                  <a:txBody>
                    <a:bodyPr/>
                    <a:lstStyle/>
                    <a:p>
                      <a:pPr algn="ctr"/>
                      <a:r>
                        <a:rPr lang="en-GB" sz="2400" b="0" dirty="0">
                          <a:solidFill>
                            <a:srgbClr val="222222"/>
                          </a:solidFill>
                          <a:latin typeface="Century Gothic" panose="020B0502020202020204" pitchFamily="34" charset="0"/>
                        </a:rPr>
                        <a:t>44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3A047">
                        <a:alpha val="50196"/>
                      </a:srgbClr>
                    </a:solidFill>
                  </a:tcPr>
                </a:tc>
                <a:tc>
                  <a:txBody>
                    <a:bodyPr/>
                    <a:lstStyle/>
                    <a:p>
                      <a:pPr algn="ctr"/>
                      <a:r>
                        <a:rPr lang="en-GB" sz="2400" b="0" dirty="0">
                          <a:solidFill>
                            <a:srgbClr val="222222"/>
                          </a:solidFill>
                          <a:latin typeface="Century Gothic" panose="020B0502020202020204" pitchFamily="34" charset="0"/>
                        </a:rPr>
                        <a:t>45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b="0" dirty="0">
                          <a:solidFill>
                            <a:srgbClr val="222222"/>
                          </a:solidFill>
                          <a:latin typeface="Century Gothic" panose="020B0502020202020204" pitchFamily="34" charset="0"/>
                        </a:rPr>
                        <a:t>46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3A047">
                        <a:alpha val="50196"/>
                      </a:srgbClr>
                    </a:solidFill>
                  </a:tcPr>
                </a:tc>
                <a:extLst>
                  <a:ext uri="{0D108BD9-81ED-4DB2-BD59-A6C34878D82A}">
                    <a16:rowId xmlns:a16="http://schemas.microsoft.com/office/drawing/2014/main" val="828208054"/>
                  </a:ext>
                </a:extLst>
              </a:tr>
              <a:tr h="900000">
                <a:tc>
                  <a:txBody>
                    <a:bodyPr/>
                    <a:lstStyle/>
                    <a:p>
                      <a:pPr algn="ctr"/>
                      <a:endParaRPr lang="en-GB" sz="2400" b="0" dirty="0">
                        <a:solidFill>
                          <a:srgbClr val="222222"/>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b="0" dirty="0">
                          <a:solidFill>
                            <a:srgbClr val="222222"/>
                          </a:solidFill>
                          <a:latin typeface="Century Gothic" panose="020B0502020202020204" pitchFamily="34" charset="0"/>
                        </a:rPr>
                        <a:t>55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3A047">
                        <a:alpha val="50196"/>
                      </a:srgbClr>
                    </a:solidFill>
                  </a:tcPr>
                </a:tc>
                <a:tc>
                  <a:txBody>
                    <a:bodyPr/>
                    <a:lstStyle/>
                    <a:p>
                      <a:pPr algn="ctr"/>
                      <a:endParaRPr lang="en-GB" sz="2400" b="0" dirty="0">
                        <a:solidFill>
                          <a:srgbClr val="222222"/>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04852034"/>
                  </a:ext>
                </a:extLst>
              </a:tr>
            </a:tbl>
          </a:graphicData>
        </a:graphic>
      </p:graphicFrame>
    </p:spTree>
    <p:extLst>
      <p:ext uri="{BB962C8B-B14F-4D97-AF65-F5344CB8AC3E}">
        <p14:creationId xmlns:p14="http://schemas.microsoft.com/office/powerpoint/2010/main" val="231465872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nextCondLst>
                <p:cond evt="onClick" delay="0">
                  <p:tgtEl>
                    <p:spTgt spid="5"/>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7EEC1-B085-D449-BE76-00E35C90ABF0}"/>
              </a:ext>
            </a:extLst>
          </p:cNvPr>
          <p:cNvSpPr>
            <a:spLocks noGrp="1"/>
          </p:cNvSpPr>
          <p:nvPr>
            <p:ph type="title"/>
          </p:nvPr>
        </p:nvSpPr>
        <p:spPr/>
        <p:txBody>
          <a:bodyPr/>
          <a:lstStyle/>
          <a:p>
            <a:pPr>
              <a:lnSpc>
                <a:spcPct val="150000"/>
              </a:lnSpc>
            </a:pPr>
            <a:r>
              <a:rPr lang="en-GB" sz="2400" dirty="0">
                <a:latin typeface="Century Gothic" panose="020B0502020202020204" pitchFamily="34" charset="0"/>
              </a:rPr>
              <a:t>The following slides are based on:</a:t>
            </a:r>
            <a:br>
              <a:rPr lang="en-GB" sz="2400" dirty="0">
                <a:latin typeface="Century Gothic" panose="020B0502020202020204" pitchFamily="34" charset="0"/>
              </a:rPr>
            </a:br>
            <a:r>
              <a:rPr lang="en-GB" sz="2400" dirty="0">
                <a:latin typeface="Century Gothic" panose="020B0502020202020204" pitchFamily="34" charset="0"/>
              </a:rPr>
              <a:t>Order numbers within 50</a:t>
            </a:r>
            <a:endParaRPr lang="en-GB" sz="2400" b="1" dirty="0">
              <a:latin typeface="Century Gothic" panose="020B0502020202020204" pitchFamily="34" charset="0"/>
            </a:endParaRPr>
          </a:p>
        </p:txBody>
      </p:sp>
    </p:spTree>
    <p:extLst>
      <p:ext uri="{BB962C8B-B14F-4D97-AF65-F5344CB8AC3E}">
        <p14:creationId xmlns:p14="http://schemas.microsoft.com/office/powerpoint/2010/main" val="3269736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AF755D-9ACF-C143-A323-0FC01C229A6B}"/>
              </a:ext>
            </a:extLst>
          </p:cNvPr>
          <p:cNvSpPr>
            <a:spLocks noGrp="1"/>
          </p:cNvSpPr>
          <p:nvPr>
            <p:ph sz="quarter" idx="11"/>
          </p:nvPr>
        </p:nvSpPr>
        <p:spPr>
          <a:xfrm>
            <a:off x="263046" y="700644"/>
            <a:ext cx="11736887" cy="514599"/>
          </a:xfrm>
        </p:spPr>
        <p:txBody>
          <a:bodyPr/>
          <a:lstStyle/>
          <a:p>
            <a:r>
              <a:rPr lang="en-GB" b="1" dirty="0"/>
              <a:t>Order the groups of cubes from smallest to largest.</a:t>
            </a:r>
          </a:p>
        </p:txBody>
      </p:sp>
      <p:sp>
        <p:nvSpPr>
          <p:cNvPr id="4" name="Rounded Rectangle 3">
            <a:extLst>
              <a:ext uri="{FF2B5EF4-FFF2-40B4-BE49-F238E27FC236}">
                <a16:creationId xmlns:a16="http://schemas.microsoft.com/office/drawing/2014/main" id="{EA34C9F9-1B8A-F549-BD2E-B481B40A23DA}"/>
              </a:ext>
            </a:extLst>
          </p:cNvPr>
          <p:cNvSpPr/>
          <p:nvPr/>
        </p:nvSpPr>
        <p:spPr>
          <a:xfrm>
            <a:off x="10669706" y="6163001"/>
            <a:ext cx="1401206" cy="514598"/>
          </a:xfrm>
          <a:prstGeom prst="roundRect">
            <a:avLst/>
          </a:prstGeom>
          <a:solidFill>
            <a:srgbClr val="2196F3"/>
          </a:solidFill>
          <a:ln>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latin typeface="Century Gothic" panose="020B0502020202020204" pitchFamily="34" charset="0"/>
              </a:rPr>
              <a:t>Answers</a:t>
            </a:r>
          </a:p>
        </p:txBody>
      </p:sp>
      <p:sp>
        <p:nvSpPr>
          <p:cNvPr id="5" name="TextBox 4">
            <a:extLst>
              <a:ext uri="{FF2B5EF4-FFF2-40B4-BE49-F238E27FC236}">
                <a16:creationId xmlns:a16="http://schemas.microsoft.com/office/drawing/2014/main" id="{9F0B2890-ED03-7543-845C-B8B7214D46D8}"/>
              </a:ext>
            </a:extLst>
          </p:cNvPr>
          <p:cNvSpPr txBox="1"/>
          <p:nvPr/>
        </p:nvSpPr>
        <p:spPr>
          <a:xfrm>
            <a:off x="263046" y="5144286"/>
            <a:ext cx="3230006" cy="455125"/>
          </a:xfrm>
          <a:prstGeom prst="rect">
            <a:avLst/>
          </a:prstGeom>
          <a:noFill/>
        </p:spPr>
        <p:txBody>
          <a:bodyPr wrap="square" rtlCol="0">
            <a:spAutoFit/>
          </a:bodyPr>
          <a:lstStyle/>
          <a:p>
            <a:pPr>
              <a:lnSpc>
                <a:spcPct val="150000"/>
              </a:lnSpc>
            </a:pPr>
            <a:r>
              <a:rPr lang="en-GB" dirty="0">
                <a:solidFill>
                  <a:srgbClr val="43A047"/>
                </a:solidFill>
                <a:latin typeface="Century Gothic" panose="020B0502020202020204" pitchFamily="34" charset="0"/>
              </a:rPr>
              <a:t>Group 2, group 3, group 1</a:t>
            </a:r>
          </a:p>
        </p:txBody>
      </p:sp>
      <p:graphicFrame>
        <p:nvGraphicFramePr>
          <p:cNvPr id="2" name="Table 5">
            <a:extLst>
              <a:ext uri="{FF2B5EF4-FFF2-40B4-BE49-F238E27FC236}">
                <a16:creationId xmlns:a16="http://schemas.microsoft.com/office/drawing/2014/main" id="{28DCF49D-404D-B548-BF24-735A7140C911}"/>
              </a:ext>
            </a:extLst>
          </p:cNvPr>
          <p:cNvGraphicFramePr>
            <a:graphicFrameLocks noGrp="1"/>
          </p:cNvGraphicFramePr>
          <p:nvPr>
            <p:extLst>
              <p:ext uri="{D42A27DB-BD31-4B8C-83A1-F6EECF244321}">
                <p14:modId xmlns:p14="http://schemas.microsoft.com/office/powerpoint/2010/main" val="1232980511"/>
              </p:ext>
            </p:extLst>
          </p:nvPr>
        </p:nvGraphicFramePr>
        <p:xfrm>
          <a:off x="263046" y="2020342"/>
          <a:ext cx="11277790" cy="2205294"/>
        </p:xfrm>
        <a:graphic>
          <a:graphicData uri="http://schemas.openxmlformats.org/drawingml/2006/table">
            <a:tbl>
              <a:tblPr firstRow="1" bandRow="1">
                <a:tableStyleId>{5C22544A-7EE6-4342-B048-85BDC9FD1C3A}</a:tableStyleId>
              </a:tblPr>
              <a:tblGrid>
                <a:gridCol w="2057180">
                  <a:extLst>
                    <a:ext uri="{9D8B030D-6E8A-4147-A177-3AD203B41FA5}">
                      <a16:colId xmlns:a16="http://schemas.microsoft.com/office/drawing/2014/main" val="545692159"/>
                    </a:ext>
                  </a:extLst>
                </a:gridCol>
                <a:gridCol w="9220610">
                  <a:extLst>
                    <a:ext uri="{9D8B030D-6E8A-4147-A177-3AD203B41FA5}">
                      <a16:colId xmlns:a16="http://schemas.microsoft.com/office/drawing/2014/main" val="1877043441"/>
                    </a:ext>
                  </a:extLst>
                </a:gridCol>
              </a:tblGrid>
              <a:tr h="735098">
                <a:tc>
                  <a:txBody>
                    <a:bodyPr/>
                    <a:lstStyle/>
                    <a:p>
                      <a:pPr algn="ctr"/>
                      <a:r>
                        <a:rPr lang="en-GB" b="0" dirty="0">
                          <a:solidFill>
                            <a:srgbClr val="222222"/>
                          </a:solidFill>
                          <a:latin typeface="Century Gothic" panose="020B0502020202020204" pitchFamily="34" charset="0"/>
                        </a:rPr>
                        <a:t>Group 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b="0" dirty="0">
                        <a:solidFill>
                          <a:srgbClr val="222222"/>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27689408"/>
                  </a:ext>
                </a:extLst>
              </a:tr>
              <a:tr h="735098">
                <a:tc>
                  <a:txBody>
                    <a:bodyPr/>
                    <a:lstStyle/>
                    <a:p>
                      <a:pPr algn="ctr"/>
                      <a:r>
                        <a:rPr lang="en-GB" b="0" dirty="0">
                          <a:solidFill>
                            <a:srgbClr val="222222"/>
                          </a:solidFill>
                          <a:latin typeface="Century Gothic" panose="020B0502020202020204" pitchFamily="34" charset="0"/>
                        </a:rPr>
                        <a:t>Group 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b="0" dirty="0">
                        <a:solidFill>
                          <a:srgbClr val="222222"/>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53012573"/>
                  </a:ext>
                </a:extLst>
              </a:tr>
              <a:tr h="735098">
                <a:tc>
                  <a:txBody>
                    <a:bodyPr/>
                    <a:lstStyle/>
                    <a:p>
                      <a:pPr algn="ctr"/>
                      <a:r>
                        <a:rPr lang="en-GB" b="0" dirty="0">
                          <a:solidFill>
                            <a:srgbClr val="222222"/>
                          </a:solidFill>
                          <a:latin typeface="Century Gothic" panose="020B0502020202020204" pitchFamily="34" charset="0"/>
                        </a:rPr>
                        <a:t>Group 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b="0" dirty="0">
                        <a:solidFill>
                          <a:srgbClr val="222222"/>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71271021"/>
                  </a:ext>
                </a:extLst>
              </a:tr>
            </a:tbl>
          </a:graphicData>
        </a:graphic>
      </p:graphicFrame>
      <p:pic>
        <p:nvPicPr>
          <p:cNvPr id="6" name="Google Shape;145;p11">
            <a:extLst>
              <a:ext uri="{FF2B5EF4-FFF2-40B4-BE49-F238E27FC236}">
                <a16:creationId xmlns:a16="http://schemas.microsoft.com/office/drawing/2014/main" id="{2001610D-BCA0-C64A-8E41-304D95FC3C96}"/>
              </a:ext>
            </a:extLst>
          </p:cNvPr>
          <p:cNvPicPr preferRelativeResize="0"/>
          <p:nvPr/>
        </p:nvPicPr>
        <p:blipFill>
          <a:blip r:embed="rId3">
            <a:alphaModFix/>
          </a:blip>
          <a:stretch>
            <a:fillRect/>
          </a:stretch>
        </p:blipFill>
        <p:spPr>
          <a:xfrm>
            <a:off x="2479963" y="2147748"/>
            <a:ext cx="442865" cy="455125"/>
          </a:xfrm>
          <a:prstGeom prst="rect">
            <a:avLst/>
          </a:prstGeom>
          <a:noFill/>
          <a:ln>
            <a:noFill/>
          </a:ln>
        </p:spPr>
      </p:pic>
      <p:pic>
        <p:nvPicPr>
          <p:cNvPr id="7" name="Google Shape;145;p11">
            <a:extLst>
              <a:ext uri="{FF2B5EF4-FFF2-40B4-BE49-F238E27FC236}">
                <a16:creationId xmlns:a16="http://schemas.microsoft.com/office/drawing/2014/main" id="{1347C9DA-16C5-5F47-A8F8-BC7ACD6720F0}"/>
              </a:ext>
            </a:extLst>
          </p:cNvPr>
          <p:cNvPicPr preferRelativeResize="0"/>
          <p:nvPr/>
        </p:nvPicPr>
        <p:blipFill>
          <a:blip r:embed="rId3">
            <a:alphaModFix/>
          </a:blip>
          <a:stretch>
            <a:fillRect/>
          </a:stretch>
        </p:blipFill>
        <p:spPr>
          <a:xfrm>
            <a:off x="3050187" y="2147748"/>
            <a:ext cx="442865" cy="455125"/>
          </a:xfrm>
          <a:prstGeom prst="rect">
            <a:avLst/>
          </a:prstGeom>
          <a:noFill/>
          <a:ln>
            <a:noFill/>
          </a:ln>
        </p:spPr>
      </p:pic>
      <p:pic>
        <p:nvPicPr>
          <p:cNvPr id="8" name="Google Shape;145;p11">
            <a:extLst>
              <a:ext uri="{FF2B5EF4-FFF2-40B4-BE49-F238E27FC236}">
                <a16:creationId xmlns:a16="http://schemas.microsoft.com/office/drawing/2014/main" id="{5C497ECE-BDF2-A344-B5EC-3B13EB25F814}"/>
              </a:ext>
            </a:extLst>
          </p:cNvPr>
          <p:cNvPicPr preferRelativeResize="0"/>
          <p:nvPr/>
        </p:nvPicPr>
        <p:blipFill>
          <a:blip r:embed="rId3">
            <a:alphaModFix/>
          </a:blip>
          <a:stretch>
            <a:fillRect/>
          </a:stretch>
        </p:blipFill>
        <p:spPr>
          <a:xfrm>
            <a:off x="3620169" y="2147748"/>
            <a:ext cx="442865" cy="455125"/>
          </a:xfrm>
          <a:prstGeom prst="rect">
            <a:avLst/>
          </a:prstGeom>
          <a:noFill/>
          <a:ln>
            <a:noFill/>
          </a:ln>
        </p:spPr>
      </p:pic>
      <p:pic>
        <p:nvPicPr>
          <p:cNvPr id="9" name="Google Shape;145;p11">
            <a:extLst>
              <a:ext uri="{FF2B5EF4-FFF2-40B4-BE49-F238E27FC236}">
                <a16:creationId xmlns:a16="http://schemas.microsoft.com/office/drawing/2014/main" id="{1E5ED26E-1D7D-EA40-BC24-5AB5BD6E7F2A}"/>
              </a:ext>
            </a:extLst>
          </p:cNvPr>
          <p:cNvPicPr preferRelativeResize="0"/>
          <p:nvPr/>
        </p:nvPicPr>
        <p:blipFill>
          <a:blip r:embed="rId3">
            <a:alphaModFix/>
          </a:blip>
          <a:stretch>
            <a:fillRect/>
          </a:stretch>
        </p:blipFill>
        <p:spPr>
          <a:xfrm>
            <a:off x="4190151" y="2147748"/>
            <a:ext cx="442865" cy="455125"/>
          </a:xfrm>
          <a:prstGeom prst="rect">
            <a:avLst/>
          </a:prstGeom>
          <a:noFill/>
          <a:ln>
            <a:noFill/>
          </a:ln>
        </p:spPr>
      </p:pic>
      <p:pic>
        <p:nvPicPr>
          <p:cNvPr id="10" name="Google Shape;145;p11">
            <a:extLst>
              <a:ext uri="{FF2B5EF4-FFF2-40B4-BE49-F238E27FC236}">
                <a16:creationId xmlns:a16="http://schemas.microsoft.com/office/drawing/2014/main" id="{07984205-2878-0640-AA24-13A067DF19C8}"/>
              </a:ext>
            </a:extLst>
          </p:cNvPr>
          <p:cNvPicPr preferRelativeResize="0"/>
          <p:nvPr/>
        </p:nvPicPr>
        <p:blipFill>
          <a:blip r:embed="rId3">
            <a:alphaModFix/>
          </a:blip>
          <a:stretch>
            <a:fillRect/>
          </a:stretch>
        </p:blipFill>
        <p:spPr>
          <a:xfrm>
            <a:off x="4760133" y="2147748"/>
            <a:ext cx="442865" cy="455125"/>
          </a:xfrm>
          <a:prstGeom prst="rect">
            <a:avLst/>
          </a:prstGeom>
          <a:noFill/>
          <a:ln>
            <a:noFill/>
          </a:ln>
        </p:spPr>
      </p:pic>
      <p:pic>
        <p:nvPicPr>
          <p:cNvPr id="11" name="Google Shape;145;p11">
            <a:extLst>
              <a:ext uri="{FF2B5EF4-FFF2-40B4-BE49-F238E27FC236}">
                <a16:creationId xmlns:a16="http://schemas.microsoft.com/office/drawing/2014/main" id="{AC81BC05-41B5-5040-A897-16FC0D170361}"/>
              </a:ext>
            </a:extLst>
          </p:cNvPr>
          <p:cNvPicPr preferRelativeResize="0"/>
          <p:nvPr/>
        </p:nvPicPr>
        <p:blipFill>
          <a:blip r:embed="rId3">
            <a:alphaModFix/>
          </a:blip>
          <a:stretch>
            <a:fillRect/>
          </a:stretch>
        </p:blipFill>
        <p:spPr>
          <a:xfrm>
            <a:off x="5330115" y="2147748"/>
            <a:ext cx="442865" cy="455125"/>
          </a:xfrm>
          <a:prstGeom prst="rect">
            <a:avLst/>
          </a:prstGeom>
          <a:noFill/>
          <a:ln>
            <a:noFill/>
          </a:ln>
        </p:spPr>
      </p:pic>
      <p:pic>
        <p:nvPicPr>
          <p:cNvPr id="12" name="Google Shape;145;p11">
            <a:extLst>
              <a:ext uri="{FF2B5EF4-FFF2-40B4-BE49-F238E27FC236}">
                <a16:creationId xmlns:a16="http://schemas.microsoft.com/office/drawing/2014/main" id="{198904DF-31B1-5A42-9D38-A79C6A9C9908}"/>
              </a:ext>
            </a:extLst>
          </p:cNvPr>
          <p:cNvPicPr preferRelativeResize="0"/>
          <p:nvPr/>
        </p:nvPicPr>
        <p:blipFill>
          <a:blip r:embed="rId3">
            <a:alphaModFix/>
          </a:blip>
          <a:stretch>
            <a:fillRect/>
          </a:stretch>
        </p:blipFill>
        <p:spPr>
          <a:xfrm>
            <a:off x="5900339" y="2147748"/>
            <a:ext cx="442865" cy="455125"/>
          </a:xfrm>
          <a:prstGeom prst="rect">
            <a:avLst/>
          </a:prstGeom>
          <a:noFill/>
          <a:ln>
            <a:noFill/>
          </a:ln>
        </p:spPr>
      </p:pic>
      <p:pic>
        <p:nvPicPr>
          <p:cNvPr id="13" name="Google Shape;145;p11">
            <a:extLst>
              <a:ext uri="{FF2B5EF4-FFF2-40B4-BE49-F238E27FC236}">
                <a16:creationId xmlns:a16="http://schemas.microsoft.com/office/drawing/2014/main" id="{AC0DCD80-AEEA-CD44-9BC5-57E964C68FDF}"/>
              </a:ext>
            </a:extLst>
          </p:cNvPr>
          <p:cNvPicPr preferRelativeResize="0"/>
          <p:nvPr/>
        </p:nvPicPr>
        <p:blipFill>
          <a:blip r:embed="rId3">
            <a:alphaModFix/>
          </a:blip>
          <a:stretch>
            <a:fillRect/>
          </a:stretch>
        </p:blipFill>
        <p:spPr>
          <a:xfrm>
            <a:off x="6470321" y="2147748"/>
            <a:ext cx="442865" cy="455125"/>
          </a:xfrm>
          <a:prstGeom prst="rect">
            <a:avLst/>
          </a:prstGeom>
          <a:noFill/>
          <a:ln>
            <a:noFill/>
          </a:ln>
        </p:spPr>
      </p:pic>
      <p:pic>
        <p:nvPicPr>
          <p:cNvPr id="14" name="Google Shape;145;p11">
            <a:extLst>
              <a:ext uri="{FF2B5EF4-FFF2-40B4-BE49-F238E27FC236}">
                <a16:creationId xmlns:a16="http://schemas.microsoft.com/office/drawing/2014/main" id="{AE4FF34E-D8A2-6C42-97E5-12FEB61F8E65}"/>
              </a:ext>
            </a:extLst>
          </p:cNvPr>
          <p:cNvPicPr preferRelativeResize="0"/>
          <p:nvPr/>
        </p:nvPicPr>
        <p:blipFill>
          <a:blip r:embed="rId3">
            <a:alphaModFix/>
          </a:blip>
          <a:stretch>
            <a:fillRect/>
          </a:stretch>
        </p:blipFill>
        <p:spPr>
          <a:xfrm>
            <a:off x="7040303" y="2147748"/>
            <a:ext cx="442865" cy="455125"/>
          </a:xfrm>
          <a:prstGeom prst="rect">
            <a:avLst/>
          </a:prstGeom>
          <a:noFill/>
          <a:ln>
            <a:noFill/>
          </a:ln>
        </p:spPr>
      </p:pic>
      <p:pic>
        <p:nvPicPr>
          <p:cNvPr id="15" name="Google Shape;145;p11">
            <a:extLst>
              <a:ext uri="{FF2B5EF4-FFF2-40B4-BE49-F238E27FC236}">
                <a16:creationId xmlns:a16="http://schemas.microsoft.com/office/drawing/2014/main" id="{9865FF84-C8B3-F84D-8CA7-1862F5D1AAA2}"/>
              </a:ext>
            </a:extLst>
          </p:cNvPr>
          <p:cNvPicPr preferRelativeResize="0"/>
          <p:nvPr/>
        </p:nvPicPr>
        <p:blipFill>
          <a:blip r:embed="rId3">
            <a:alphaModFix/>
          </a:blip>
          <a:stretch>
            <a:fillRect/>
          </a:stretch>
        </p:blipFill>
        <p:spPr>
          <a:xfrm>
            <a:off x="7610285" y="2147748"/>
            <a:ext cx="442865" cy="455125"/>
          </a:xfrm>
          <a:prstGeom prst="rect">
            <a:avLst/>
          </a:prstGeom>
          <a:noFill/>
          <a:ln>
            <a:noFill/>
          </a:ln>
        </p:spPr>
      </p:pic>
      <p:pic>
        <p:nvPicPr>
          <p:cNvPr id="16" name="Google Shape;145;p11">
            <a:extLst>
              <a:ext uri="{FF2B5EF4-FFF2-40B4-BE49-F238E27FC236}">
                <a16:creationId xmlns:a16="http://schemas.microsoft.com/office/drawing/2014/main" id="{2EF993D8-E500-F344-8CB8-8A9747955610}"/>
              </a:ext>
            </a:extLst>
          </p:cNvPr>
          <p:cNvPicPr preferRelativeResize="0"/>
          <p:nvPr/>
        </p:nvPicPr>
        <p:blipFill>
          <a:blip r:embed="rId3">
            <a:alphaModFix/>
          </a:blip>
          <a:stretch>
            <a:fillRect/>
          </a:stretch>
        </p:blipFill>
        <p:spPr>
          <a:xfrm>
            <a:off x="8180267" y="2147748"/>
            <a:ext cx="442865" cy="455125"/>
          </a:xfrm>
          <a:prstGeom prst="rect">
            <a:avLst/>
          </a:prstGeom>
          <a:noFill/>
          <a:ln>
            <a:noFill/>
          </a:ln>
        </p:spPr>
      </p:pic>
      <p:pic>
        <p:nvPicPr>
          <p:cNvPr id="17" name="Google Shape;145;p11">
            <a:extLst>
              <a:ext uri="{FF2B5EF4-FFF2-40B4-BE49-F238E27FC236}">
                <a16:creationId xmlns:a16="http://schemas.microsoft.com/office/drawing/2014/main" id="{B85EF45E-1957-FC4B-8C9C-B7FEC7AC1D5E}"/>
              </a:ext>
            </a:extLst>
          </p:cNvPr>
          <p:cNvPicPr preferRelativeResize="0"/>
          <p:nvPr/>
        </p:nvPicPr>
        <p:blipFill>
          <a:blip r:embed="rId3">
            <a:alphaModFix/>
          </a:blip>
          <a:stretch>
            <a:fillRect/>
          </a:stretch>
        </p:blipFill>
        <p:spPr>
          <a:xfrm>
            <a:off x="8750249" y="2147748"/>
            <a:ext cx="442865" cy="455125"/>
          </a:xfrm>
          <a:prstGeom prst="rect">
            <a:avLst/>
          </a:prstGeom>
          <a:noFill/>
          <a:ln>
            <a:noFill/>
          </a:ln>
        </p:spPr>
      </p:pic>
      <p:pic>
        <p:nvPicPr>
          <p:cNvPr id="18" name="Google Shape;145;p11">
            <a:extLst>
              <a:ext uri="{FF2B5EF4-FFF2-40B4-BE49-F238E27FC236}">
                <a16:creationId xmlns:a16="http://schemas.microsoft.com/office/drawing/2014/main" id="{92C92501-307F-D94F-8717-052B7691BA8F}"/>
              </a:ext>
            </a:extLst>
          </p:cNvPr>
          <p:cNvPicPr preferRelativeResize="0"/>
          <p:nvPr/>
        </p:nvPicPr>
        <p:blipFill>
          <a:blip r:embed="rId3">
            <a:alphaModFix/>
          </a:blip>
          <a:stretch>
            <a:fillRect/>
          </a:stretch>
        </p:blipFill>
        <p:spPr>
          <a:xfrm>
            <a:off x="9320231" y="2147748"/>
            <a:ext cx="442865" cy="455125"/>
          </a:xfrm>
          <a:prstGeom prst="rect">
            <a:avLst/>
          </a:prstGeom>
          <a:noFill/>
          <a:ln>
            <a:noFill/>
          </a:ln>
        </p:spPr>
      </p:pic>
      <p:pic>
        <p:nvPicPr>
          <p:cNvPr id="19" name="Google Shape;145;p11">
            <a:extLst>
              <a:ext uri="{FF2B5EF4-FFF2-40B4-BE49-F238E27FC236}">
                <a16:creationId xmlns:a16="http://schemas.microsoft.com/office/drawing/2014/main" id="{C5DF529E-CAB4-2140-B5DB-A52B42CB6C61}"/>
              </a:ext>
            </a:extLst>
          </p:cNvPr>
          <p:cNvPicPr preferRelativeResize="0"/>
          <p:nvPr/>
        </p:nvPicPr>
        <p:blipFill>
          <a:blip r:embed="rId3">
            <a:alphaModFix/>
          </a:blip>
          <a:stretch>
            <a:fillRect/>
          </a:stretch>
        </p:blipFill>
        <p:spPr>
          <a:xfrm>
            <a:off x="2479963" y="2888868"/>
            <a:ext cx="442865" cy="455125"/>
          </a:xfrm>
          <a:prstGeom prst="rect">
            <a:avLst/>
          </a:prstGeom>
          <a:noFill/>
          <a:ln>
            <a:noFill/>
          </a:ln>
        </p:spPr>
      </p:pic>
      <p:pic>
        <p:nvPicPr>
          <p:cNvPr id="20" name="Google Shape;145;p11">
            <a:extLst>
              <a:ext uri="{FF2B5EF4-FFF2-40B4-BE49-F238E27FC236}">
                <a16:creationId xmlns:a16="http://schemas.microsoft.com/office/drawing/2014/main" id="{909B50A0-3CF1-484C-86E7-2351C5B8D7A9}"/>
              </a:ext>
            </a:extLst>
          </p:cNvPr>
          <p:cNvPicPr preferRelativeResize="0"/>
          <p:nvPr/>
        </p:nvPicPr>
        <p:blipFill>
          <a:blip r:embed="rId3">
            <a:alphaModFix/>
          </a:blip>
          <a:stretch>
            <a:fillRect/>
          </a:stretch>
        </p:blipFill>
        <p:spPr>
          <a:xfrm>
            <a:off x="3050187" y="2888868"/>
            <a:ext cx="442865" cy="455125"/>
          </a:xfrm>
          <a:prstGeom prst="rect">
            <a:avLst/>
          </a:prstGeom>
          <a:noFill/>
          <a:ln>
            <a:noFill/>
          </a:ln>
        </p:spPr>
      </p:pic>
      <p:pic>
        <p:nvPicPr>
          <p:cNvPr id="21" name="Google Shape;145;p11">
            <a:extLst>
              <a:ext uri="{FF2B5EF4-FFF2-40B4-BE49-F238E27FC236}">
                <a16:creationId xmlns:a16="http://schemas.microsoft.com/office/drawing/2014/main" id="{A80A4DE7-70A8-8C48-BA03-D4B2E595A470}"/>
              </a:ext>
            </a:extLst>
          </p:cNvPr>
          <p:cNvPicPr preferRelativeResize="0"/>
          <p:nvPr/>
        </p:nvPicPr>
        <p:blipFill>
          <a:blip r:embed="rId3">
            <a:alphaModFix/>
          </a:blip>
          <a:stretch>
            <a:fillRect/>
          </a:stretch>
        </p:blipFill>
        <p:spPr>
          <a:xfrm>
            <a:off x="3620169" y="2888868"/>
            <a:ext cx="442865" cy="455125"/>
          </a:xfrm>
          <a:prstGeom prst="rect">
            <a:avLst/>
          </a:prstGeom>
          <a:noFill/>
          <a:ln>
            <a:noFill/>
          </a:ln>
        </p:spPr>
      </p:pic>
      <p:pic>
        <p:nvPicPr>
          <p:cNvPr id="22" name="Google Shape;145;p11">
            <a:extLst>
              <a:ext uri="{FF2B5EF4-FFF2-40B4-BE49-F238E27FC236}">
                <a16:creationId xmlns:a16="http://schemas.microsoft.com/office/drawing/2014/main" id="{422DFC07-6637-D543-BD6F-9980F319C545}"/>
              </a:ext>
            </a:extLst>
          </p:cNvPr>
          <p:cNvPicPr preferRelativeResize="0"/>
          <p:nvPr/>
        </p:nvPicPr>
        <p:blipFill>
          <a:blip r:embed="rId3">
            <a:alphaModFix/>
          </a:blip>
          <a:stretch>
            <a:fillRect/>
          </a:stretch>
        </p:blipFill>
        <p:spPr>
          <a:xfrm>
            <a:off x="4190151" y="2888868"/>
            <a:ext cx="442865" cy="455125"/>
          </a:xfrm>
          <a:prstGeom prst="rect">
            <a:avLst/>
          </a:prstGeom>
          <a:noFill/>
          <a:ln>
            <a:noFill/>
          </a:ln>
        </p:spPr>
      </p:pic>
      <p:pic>
        <p:nvPicPr>
          <p:cNvPr id="23" name="Google Shape;145;p11">
            <a:extLst>
              <a:ext uri="{FF2B5EF4-FFF2-40B4-BE49-F238E27FC236}">
                <a16:creationId xmlns:a16="http://schemas.microsoft.com/office/drawing/2014/main" id="{CAD41B7F-CB50-8747-A183-1644E10F2CF9}"/>
              </a:ext>
            </a:extLst>
          </p:cNvPr>
          <p:cNvPicPr preferRelativeResize="0"/>
          <p:nvPr/>
        </p:nvPicPr>
        <p:blipFill>
          <a:blip r:embed="rId3">
            <a:alphaModFix/>
          </a:blip>
          <a:stretch>
            <a:fillRect/>
          </a:stretch>
        </p:blipFill>
        <p:spPr>
          <a:xfrm>
            <a:off x="4760133" y="2888868"/>
            <a:ext cx="442865" cy="455125"/>
          </a:xfrm>
          <a:prstGeom prst="rect">
            <a:avLst/>
          </a:prstGeom>
          <a:noFill/>
          <a:ln>
            <a:noFill/>
          </a:ln>
        </p:spPr>
      </p:pic>
      <p:pic>
        <p:nvPicPr>
          <p:cNvPr id="24" name="Google Shape;145;p11">
            <a:extLst>
              <a:ext uri="{FF2B5EF4-FFF2-40B4-BE49-F238E27FC236}">
                <a16:creationId xmlns:a16="http://schemas.microsoft.com/office/drawing/2014/main" id="{8CC9EC57-FDC2-454E-A235-7DCB71338E1A}"/>
              </a:ext>
            </a:extLst>
          </p:cNvPr>
          <p:cNvPicPr preferRelativeResize="0"/>
          <p:nvPr/>
        </p:nvPicPr>
        <p:blipFill>
          <a:blip r:embed="rId3">
            <a:alphaModFix/>
          </a:blip>
          <a:stretch>
            <a:fillRect/>
          </a:stretch>
        </p:blipFill>
        <p:spPr>
          <a:xfrm>
            <a:off x="2479963" y="3669770"/>
            <a:ext cx="442865" cy="455125"/>
          </a:xfrm>
          <a:prstGeom prst="rect">
            <a:avLst/>
          </a:prstGeom>
          <a:noFill/>
          <a:ln>
            <a:noFill/>
          </a:ln>
        </p:spPr>
      </p:pic>
      <p:pic>
        <p:nvPicPr>
          <p:cNvPr id="25" name="Google Shape;145;p11">
            <a:extLst>
              <a:ext uri="{FF2B5EF4-FFF2-40B4-BE49-F238E27FC236}">
                <a16:creationId xmlns:a16="http://schemas.microsoft.com/office/drawing/2014/main" id="{8D4E3632-7919-BF4F-98B1-2B08C032DE8D}"/>
              </a:ext>
            </a:extLst>
          </p:cNvPr>
          <p:cNvPicPr preferRelativeResize="0"/>
          <p:nvPr/>
        </p:nvPicPr>
        <p:blipFill>
          <a:blip r:embed="rId3">
            <a:alphaModFix/>
          </a:blip>
          <a:stretch>
            <a:fillRect/>
          </a:stretch>
        </p:blipFill>
        <p:spPr>
          <a:xfrm>
            <a:off x="3050187" y="3669770"/>
            <a:ext cx="442865" cy="455125"/>
          </a:xfrm>
          <a:prstGeom prst="rect">
            <a:avLst/>
          </a:prstGeom>
          <a:noFill/>
          <a:ln>
            <a:noFill/>
          </a:ln>
        </p:spPr>
      </p:pic>
      <p:pic>
        <p:nvPicPr>
          <p:cNvPr id="26" name="Google Shape;145;p11">
            <a:extLst>
              <a:ext uri="{FF2B5EF4-FFF2-40B4-BE49-F238E27FC236}">
                <a16:creationId xmlns:a16="http://schemas.microsoft.com/office/drawing/2014/main" id="{78C66127-2D4C-F841-AA11-E1D8B90FDB27}"/>
              </a:ext>
            </a:extLst>
          </p:cNvPr>
          <p:cNvPicPr preferRelativeResize="0"/>
          <p:nvPr/>
        </p:nvPicPr>
        <p:blipFill>
          <a:blip r:embed="rId3">
            <a:alphaModFix/>
          </a:blip>
          <a:stretch>
            <a:fillRect/>
          </a:stretch>
        </p:blipFill>
        <p:spPr>
          <a:xfrm>
            <a:off x="3620169" y="3669770"/>
            <a:ext cx="442865" cy="455125"/>
          </a:xfrm>
          <a:prstGeom prst="rect">
            <a:avLst/>
          </a:prstGeom>
          <a:noFill/>
          <a:ln>
            <a:noFill/>
          </a:ln>
        </p:spPr>
      </p:pic>
      <p:pic>
        <p:nvPicPr>
          <p:cNvPr id="27" name="Google Shape;145;p11">
            <a:extLst>
              <a:ext uri="{FF2B5EF4-FFF2-40B4-BE49-F238E27FC236}">
                <a16:creationId xmlns:a16="http://schemas.microsoft.com/office/drawing/2014/main" id="{A6D0F1A4-F97D-8846-971C-11F2059D7447}"/>
              </a:ext>
            </a:extLst>
          </p:cNvPr>
          <p:cNvPicPr preferRelativeResize="0"/>
          <p:nvPr/>
        </p:nvPicPr>
        <p:blipFill>
          <a:blip r:embed="rId3">
            <a:alphaModFix/>
          </a:blip>
          <a:stretch>
            <a:fillRect/>
          </a:stretch>
        </p:blipFill>
        <p:spPr>
          <a:xfrm>
            <a:off x="4190151" y="3669770"/>
            <a:ext cx="442865" cy="455125"/>
          </a:xfrm>
          <a:prstGeom prst="rect">
            <a:avLst/>
          </a:prstGeom>
          <a:noFill/>
          <a:ln>
            <a:noFill/>
          </a:ln>
        </p:spPr>
      </p:pic>
      <p:pic>
        <p:nvPicPr>
          <p:cNvPr id="28" name="Google Shape;145;p11">
            <a:extLst>
              <a:ext uri="{FF2B5EF4-FFF2-40B4-BE49-F238E27FC236}">
                <a16:creationId xmlns:a16="http://schemas.microsoft.com/office/drawing/2014/main" id="{BF5D3A2F-B7C5-B04E-8CA0-42B55104FD5C}"/>
              </a:ext>
            </a:extLst>
          </p:cNvPr>
          <p:cNvPicPr preferRelativeResize="0"/>
          <p:nvPr/>
        </p:nvPicPr>
        <p:blipFill>
          <a:blip r:embed="rId3">
            <a:alphaModFix/>
          </a:blip>
          <a:stretch>
            <a:fillRect/>
          </a:stretch>
        </p:blipFill>
        <p:spPr>
          <a:xfrm>
            <a:off x="4760133" y="3669770"/>
            <a:ext cx="442865" cy="455125"/>
          </a:xfrm>
          <a:prstGeom prst="rect">
            <a:avLst/>
          </a:prstGeom>
          <a:noFill/>
          <a:ln>
            <a:noFill/>
          </a:ln>
        </p:spPr>
      </p:pic>
      <p:pic>
        <p:nvPicPr>
          <p:cNvPr id="29" name="Google Shape;145;p11">
            <a:extLst>
              <a:ext uri="{FF2B5EF4-FFF2-40B4-BE49-F238E27FC236}">
                <a16:creationId xmlns:a16="http://schemas.microsoft.com/office/drawing/2014/main" id="{F2D1C373-E42C-3548-A1B1-0F187EB967D5}"/>
              </a:ext>
            </a:extLst>
          </p:cNvPr>
          <p:cNvPicPr preferRelativeResize="0"/>
          <p:nvPr/>
        </p:nvPicPr>
        <p:blipFill>
          <a:blip r:embed="rId3">
            <a:alphaModFix/>
          </a:blip>
          <a:stretch>
            <a:fillRect/>
          </a:stretch>
        </p:blipFill>
        <p:spPr>
          <a:xfrm>
            <a:off x="5330115" y="3669770"/>
            <a:ext cx="442865" cy="455125"/>
          </a:xfrm>
          <a:prstGeom prst="rect">
            <a:avLst/>
          </a:prstGeom>
          <a:noFill/>
          <a:ln>
            <a:noFill/>
          </a:ln>
        </p:spPr>
      </p:pic>
      <p:pic>
        <p:nvPicPr>
          <p:cNvPr id="30" name="Google Shape;145;p11">
            <a:extLst>
              <a:ext uri="{FF2B5EF4-FFF2-40B4-BE49-F238E27FC236}">
                <a16:creationId xmlns:a16="http://schemas.microsoft.com/office/drawing/2014/main" id="{B1F741FB-4AAF-D347-9654-46D9EA67B6EC}"/>
              </a:ext>
            </a:extLst>
          </p:cNvPr>
          <p:cNvPicPr preferRelativeResize="0"/>
          <p:nvPr/>
        </p:nvPicPr>
        <p:blipFill>
          <a:blip r:embed="rId3">
            <a:alphaModFix/>
          </a:blip>
          <a:stretch>
            <a:fillRect/>
          </a:stretch>
        </p:blipFill>
        <p:spPr>
          <a:xfrm>
            <a:off x="5900339" y="3669770"/>
            <a:ext cx="442865" cy="455125"/>
          </a:xfrm>
          <a:prstGeom prst="rect">
            <a:avLst/>
          </a:prstGeom>
          <a:noFill/>
          <a:ln>
            <a:noFill/>
          </a:ln>
        </p:spPr>
      </p:pic>
      <p:pic>
        <p:nvPicPr>
          <p:cNvPr id="31" name="Google Shape;145;p11">
            <a:extLst>
              <a:ext uri="{FF2B5EF4-FFF2-40B4-BE49-F238E27FC236}">
                <a16:creationId xmlns:a16="http://schemas.microsoft.com/office/drawing/2014/main" id="{72463DC9-07A3-B241-B2ED-F646AE91A55D}"/>
              </a:ext>
            </a:extLst>
          </p:cNvPr>
          <p:cNvPicPr preferRelativeResize="0"/>
          <p:nvPr/>
        </p:nvPicPr>
        <p:blipFill>
          <a:blip r:embed="rId3">
            <a:alphaModFix/>
          </a:blip>
          <a:stretch>
            <a:fillRect/>
          </a:stretch>
        </p:blipFill>
        <p:spPr>
          <a:xfrm>
            <a:off x="6470321" y="3669770"/>
            <a:ext cx="442865" cy="455125"/>
          </a:xfrm>
          <a:prstGeom prst="rect">
            <a:avLst/>
          </a:prstGeom>
          <a:noFill/>
          <a:ln>
            <a:noFill/>
          </a:ln>
        </p:spPr>
      </p:pic>
      <p:pic>
        <p:nvPicPr>
          <p:cNvPr id="32" name="Google Shape;145;p11">
            <a:extLst>
              <a:ext uri="{FF2B5EF4-FFF2-40B4-BE49-F238E27FC236}">
                <a16:creationId xmlns:a16="http://schemas.microsoft.com/office/drawing/2014/main" id="{FEBD18AF-531B-4D4A-9AF0-B29A716F0168}"/>
              </a:ext>
            </a:extLst>
          </p:cNvPr>
          <p:cNvPicPr preferRelativeResize="0"/>
          <p:nvPr/>
        </p:nvPicPr>
        <p:blipFill>
          <a:blip r:embed="rId3">
            <a:alphaModFix/>
          </a:blip>
          <a:stretch>
            <a:fillRect/>
          </a:stretch>
        </p:blipFill>
        <p:spPr>
          <a:xfrm>
            <a:off x="7040303" y="3669770"/>
            <a:ext cx="442865" cy="455125"/>
          </a:xfrm>
          <a:prstGeom prst="rect">
            <a:avLst/>
          </a:prstGeom>
          <a:noFill/>
          <a:ln>
            <a:noFill/>
          </a:ln>
        </p:spPr>
      </p:pic>
      <p:pic>
        <p:nvPicPr>
          <p:cNvPr id="33" name="Google Shape;145;p11">
            <a:extLst>
              <a:ext uri="{FF2B5EF4-FFF2-40B4-BE49-F238E27FC236}">
                <a16:creationId xmlns:a16="http://schemas.microsoft.com/office/drawing/2014/main" id="{87DE1FBD-B741-6E49-8B74-D8244F27AB10}"/>
              </a:ext>
            </a:extLst>
          </p:cNvPr>
          <p:cNvPicPr preferRelativeResize="0"/>
          <p:nvPr/>
        </p:nvPicPr>
        <p:blipFill>
          <a:blip r:embed="rId3">
            <a:alphaModFix/>
          </a:blip>
          <a:stretch>
            <a:fillRect/>
          </a:stretch>
        </p:blipFill>
        <p:spPr>
          <a:xfrm>
            <a:off x="7610285" y="3669770"/>
            <a:ext cx="442865" cy="455125"/>
          </a:xfrm>
          <a:prstGeom prst="rect">
            <a:avLst/>
          </a:prstGeom>
          <a:noFill/>
          <a:ln>
            <a:noFill/>
          </a:ln>
        </p:spPr>
      </p:pic>
    </p:spTree>
    <p:extLst>
      <p:ext uri="{BB962C8B-B14F-4D97-AF65-F5344CB8AC3E}">
        <p14:creationId xmlns:p14="http://schemas.microsoft.com/office/powerpoint/2010/main" val="283455153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nextCondLst>
                <p:cond evt="onClick" delay="0">
                  <p:tgtEl>
                    <p:spTgt spid="4"/>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AF755D-9ACF-C143-A323-0FC01C229A6B}"/>
              </a:ext>
            </a:extLst>
          </p:cNvPr>
          <p:cNvSpPr>
            <a:spLocks noGrp="1"/>
          </p:cNvSpPr>
          <p:nvPr>
            <p:ph sz="quarter" idx="11"/>
          </p:nvPr>
        </p:nvSpPr>
        <p:spPr>
          <a:xfrm>
            <a:off x="263046" y="700644"/>
            <a:ext cx="11736887" cy="4494811"/>
          </a:xfrm>
        </p:spPr>
        <p:txBody>
          <a:bodyPr/>
          <a:lstStyle/>
          <a:p>
            <a:r>
              <a:rPr lang="en-GB" b="1" dirty="0"/>
              <a:t>Use Base 10, build and order from largest to smallest:</a:t>
            </a:r>
          </a:p>
          <a:p>
            <a:pPr marL="342900" indent="-342900">
              <a:buAutoNum type="alphaLcParenR"/>
            </a:pPr>
            <a:r>
              <a:rPr lang="en-GB" dirty="0"/>
              <a:t>28, 11, 32</a:t>
            </a:r>
          </a:p>
          <a:p>
            <a:pPr marL="342900" indent="-342900">
              <a:buAutoNum type="alphaLcParenR"/>
            </a:pPr>
            <a:endParaRPr lang="en-GB" dirty="0"/>
          </a:p>
          <a:p>
            <a:pPr marL="342900" indent="-342900">
              <a:buAutoNum type="alphaLcParenR"/>
            </a:pPr>
            <a:endParaRPr lang="en-GB" dirty="0"/>
          </a:p>
          <a:p>
            <a:pPr marL="342900" indent="-342900">
              <a:buAutoNum type="alphaLcParenR"/>
            </a:pPr>
            <a:r>
              <a:rPr lang="en-GB" dirty="0"/>
              <a:t>6, 42, 29</a:t>
            </a:r>
          </a:p>
          <a:p>
            <a:pPr marL="342900" indent="-342900">
              <a:buAutoNum type="alphaLcParenR"/>
            </a:pPr>
            <a:endParaRPr lang="en-GB" dirty="0"/>
          </a:p>
          <a:p>
            <a:pPr marL="342900" indent="-342900">
              <a:buAutoNum type="alphaLcParenR"/>
            </a:pPr>
            <a:endParaRPr lang="en-GB" dirty="0"/>
          </a:p>
          <a:p>
            <a:pPr marL="342900" indent="-342900">
              <a:buAutoNum type="alphaLcParenR"/>
            </a:pPr>
            <a:r>
              <a:rPr lang="en-GB" dirty="0"/>
              <a:t>49, 24, 36, 13</a:t>
            </a:r>
          </a:p>
        </p:txBody>
      </p:sp>
      <p:sp>
        <p:nvSpPr>
          <p:cNvPr id="4" name="Rounded Rectangle 3">
            <a:extLst>
              <a:ext uri="{FF2B5EF4-FFF2-40B4-BE49-F238E27FC236}">
                <a16:creationId xmlns:a16="http://schemas.microsoft.com/office/drawing/2014/main" id="{C8D590E7-D9D4-EE40-B018-A495C0ABE5C1}"/>
              </a:ext>
            </a:extLst>
          </p:cNvPr>
          <p:cNvSpPr/>
          <p:nvPr/>
        </p:nvSpPr>
        <p:spPr>
          <a:xfrm>
            <a:off x="10669706" y="6163001"/>
            <a:ext cx="1401206" cy="514598"/>
          </a:xfrm>
          <a:prstGeom prst="roundRect">
            <a:avLst/>
          </a:prstGeom>
          <a:solidFill>
            <a:srgbClr val="2196F3"/>
          </a:solidFill>
          <a:ln>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latin typeface="Century Gothic" panose="020B0502020202020204" pitchFamily="34" charset="0"/>
              </a:rPr>
              <a:t>Answers</a:t>
            </a:r>
          </a:p>
        </p:txBody>
      </p:sp>
      <p:sp>
        <p:nvSpPr>
          <p:cNvPr id="6" name="Rounded Rectangle 5">
            <a:extLst>
              <a:ext uri="{FF2B5EF4-FFF2-40B4-BE49-F238E27FC236}">
                <a16:creationId xmlns:a16="http://schemas.microsoft.com/office/drawing/2014/main" id="{4BA24418-689A-9447-9CFB-5E0DC596DAC3}"/>
              </a:ext>
            </a:extLst>
          </p:cNvPr>
          <p:cNvSpPr/>
          <p:nvPr/>
        </p:nvSpPr>
        <p:spPr>
          <a:xfrm>
            <a:off x="2715697" y="1357745"/>
            <a:ext cx="803358" cy="886690"/>
          </a:xfrm>
          <a:prstGeom prst="roundRect">
            <a:avLst/>
          </a:prstGeom>
          <a:solidFill>
            <a:srgbClr val="CCD4F4"/>
          </a:solid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solidFill>
                <a:srgbClr val="222222"/>
              </a:solidFill>
              <a:latin typeface="Century Gothic" panose="020B0502020202020204" pitchFamily="34" charset="0"/>
            </a:endParaRPr>
          </a:p>
        </p:txBody>
      </p:sp>
      <p:sp>
        <p:nvSpPr>
          <p:cNvPr id="7" name="Rounded Rectangle 6">
            <a:extLst>
              <a:ext uri="{FF2B5EF4-FFF2-40B4-BE49-F238E27FC236}">
                <a16:creationId xmlns:a16="http://schemas.microsoft.com/office/drawing/2014/main" id="{B52734F4-580D-EF4C-91B2-0DE3F1438548}"/>
              </a:ext>
            </a:extLst>
          </p:cNvPr>
          <p:cNvSpPr/>
          <p:nvPr/>
        </p:nvSpPr>
        <p:spPr>
          <a:xfrm>
            <a:off x="4044681" y="1357745"/>
            <a:ext cx="803358" cy="886690"/>
          </a:xfrm>
          <a:prstGeom prst="roundRect">
            <a:avLst/>
          </a:prstGeom>
          <a:no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222222"/>
                </a:solidFill>
                <a:latin typeface="Century Gothic" panose="020B0502020202020204" pitchFamily="34" charset="0"/>
              </a:rPr>
              <a:t>&gt;</a:t>
            </a:r>
          </a:p>
        </p:txBody>
      </p:sp>
      <p:sp>
        <p:nvSpPr>
          <p:cNvPr id="8" name="Rounded Rectangle 7">
            <a:extLst>
              <a:ext uri="{FF2B5EF4-FFF2-40B4-BE49-F238E27FC236}">
                <a16:creationId xmlns:a16="http://schemas.microsoft.com/office/drawing/2014/main" id="{6A3AA700-6A65-124D-9345-2C44F698F3C5}"/>
              </a:ext>
            </a:extLst>
          </p:cNvPr>
          <p:cNvSpPr/>
          <p:nvPr/>
        </p:nvSpPr>
        <p:spPr>
          <a:xfrm>
            <a:off x="5373665" y="1357745"/>
            <a:ext cx="803358" cy="886690"/>
          </a:xfrm>
          <a:prstGeom prst="roundRect">
            <a:avLst/>
          </a:prstGeom>
          <a:solidFill>
            <a:srgbClr val="CCD4F4"/>
          </a:solid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solidFill>
                <a:srgbClr val="222222"/>
              </a:solidFill>
              <a:latin typeface="Century Gothic" panose="020B0502020202020204" pitchFamily="34" charset="0"/>
            </a:endParaRPr>
          </a:p>
        </p:txBody>
      </p:sp>
      <p:sp>
        <p:nvSpPr>
          <p:cNvPr id="9" name="Rounded Rectangle 8">
            <a:extLst>
              <a:ext uri="{FF2B5EF4-FFF2-40B4-BE49-F238E27FC236}">
                <a16:creationId xmlns:a16="http://schemas.microsoft.com/office/drawing/2014/main" id="{83B9A26E-2149-CE48-9B51-075B63F89CB7}"/>
              </a:ext>
            </a:extLst>
          </p:cNvPr>
          <p:cNvSpPr/>
          <p:nvPr/>
        </p:nvSpPr>
        <p:spPr>
          <a:xfrm>
            <a:off x="6702649" y="1357744"/>
            <a:ext cx="803358" cy="886690"/>
          </a:xfrm>
          <a:prstGeom prst="roundRect">
            <a:avLst/>
          </a:prstGeom>
          <a:no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222222"/>
                </a:solidFill>
                <a:latin typeface="Century Gothic" panose="020B0502020202020204" pitchFamily="34" charset="0"/>
              </a:rPr>
              <a:t>&gt;</a:t>
            </a:r>
          </a:p>
        </p:txBody>
      </p:sp>
      <p:sp>
        <p:nvSpPr>
          <p:cNvPr id="10" name="Rounded Rectangle 9">
            <a:extLst>
              <a:ext uri="{FF2B5EF4-FFF2-40B4-BE49-F238E27FC236}">
                <a16:creationId xmlns:a16="http://schemas.microsoft.com/office/drawing/2014/main" id="{6A17D3B2-6923-5E49-BBF0-BD0D78ABACA9}"/>
              </a:ext>
            </a:extLst>
          </p:cNvPr>
          <p:cNvSpPr/>
          <p:nvPr/>
        </p:nvSpPr>
        <p:spPr>
          <a:xfrm>
            <a:off x="8031633" y="1357744"/>
            <a:ext cx="803358" cy="886690"/>
          </a:xfrm>
          <a:prstGeom prst="roundRect">
            <a:avLst/>
          </a:prstGeom>
          <a:solidFill>
            <a:srgbClr val="CCD4F4"/>
          </a:solid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solidFill>
                <a:srgbClr val="222222"/>
              </a:solidFill>
              <a:latin typeface="Century Gothic" panose="020B0502020202020204" pitchFamily="34" charset="0"/>
            </a:endParaRPr>
          </a:p>
        </p:txBody>
      </p:sp>
      <p:sp>
        <p:nvSpPr>
          <p:cNvPr id="11" name="Rounded Rectangle 10">
            <a:extLst>
              <a:ext uri="{FF2B5EF4-FFF2-40B4-BE49-F238E27FC236}">
                <a16:creationId xmlns:a16="http://schemas.microsoft.com/office/drawing/2014/main" id="{E54AA099-E151-4D47-9FFA-9643AA509589}"/>
              </a:ext>
            </a:extLst>
          </p:cNvPr>
          <p:cNvSpPr/>
          <p:nvPr/>
        </p:nvSpPr>
        <p:spPr>
          <a:xfrm>
            <a:off x="2715697" y="2901535"/>
            <a:ext cx="803358" cy="886690"/>
          </a:xfrm>
          <a:prstGeom prst="roundRect">
            <a:avLst/>
          </a:prstGeom>
          <a:solidFill>
            <a:srgbClr val="CCD4F4"/>
          </a:solid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solidFill>
                <a:srgbClr val="222222"/>
              </a:solidFill>
              <a:latin typeface="Century Gothic" panose="020B0502020202020204" pitchFamily="34" charset="0"/>
            </a:endParaRPr>
          </a:p>
        </p:txBody>
      </p:sp>
      <p:sp>
        <p:nvSpPr>
          <p:cNvPr id="12" name="Rounded Rectangle 11">
            <a:extLst>
              <a:ext uri="{FF2B5EF4-FFF2-40B4-BE49-F238E27FC236}">
                <a16:creationId xmlns:a16="http://schemas.microsoft.com/office/drawing/2014/main" id="{6FF87588-39E3-2A4C-B130-87C8C0264A67}"/>
              </a:ext>
            </a:extLst>
          </p:cNvPr>
          <p:cNvSpPr/>
          <p:nvPr/>
        </p:nvSpPr>
        <p:spPr>
          <a:xfrm>
            <a:off x="4044681" y="2901535"/>
            <a:ext cx="803358" cy="886690"/>
          </a:xfrm>
          <a:prstGeom prst="roundRect">
            <a:avLst/>
          </a:prstGeom>
          <a:no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222222"/>
                </a:solidFill>
                <a:latin typeface="Century Gothic" panose="020B0502020202020204" pitchFamily="34" charset="0"/>
              </a:rPr>
              <a:t>&gt;</a:t>
            </a:r>
          </a:p>
        </p:txBody>
      </p:sp>
      <p:sp>
        <p:nvSpPr>
          <p:cNvPr id="13" name="Rounded Rectangle 12">
            <a:extLst>
              <a:ext uri="{FF2B5EF4-FFF2-40B4-BE49-F238E27FC236}">
                <a16:creationId xmlns:a16="http://schemas.microsoft.com/office/drawing/2014/main" id="{E8876484-87DC-3045-B1A8-5B61BF0DAFAB}"/>
              </a:ext>
            </a:extLst>
          </p:cNvPr>
          <p:cNvSpPr/>
          <p:nvPr/>
        </p:nvSpPr>
        <p:spPr>
          <a:xfrm>
            <a:off x="5373665" y="2901535"/>
            <a:ext cx="803358" cy="886690"/>
          </a:xfrm>
          <a:prstGeom prst="roundRect">
            <a:avLst/>
          </a:prstGeom>
          <a:solidFill>
            <a:srgbClr val="CCD4F4"/>
          </a:solid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solidFill>
                <a:srgbClr val="222222"/>
              </a:solidFill>
              <a:latin typeface="Century Gothic" panose="020B0502020202020204" pitchFamily="34" charset="0"/>
            </a:endParaRPr>
          </a:p>
        </p:txBody>
      </p:sp>
      <p:sp>
        <p:nvSpPr>
          <p:cNvPr id="14" name="Rounded Rectangle 13">
            <a:extLst>
              <a:ext uri="{FF2B5EF4-FFF2-40B4-BE49-F238E27FC236}">
                <a16:creationId xmlns:a16="http://schemas.microsoft.com/office/drawing/2014/main" id="{2A8223D2-46CE-7444-A0E8-BEA55C735CFA}"/>
              </a:ext>
            </a:extLst>
          </p:cNvPr>
          <p:cNvSpPr/>
          <p:nvPr/>
        </p:nvSpPr>
        <p:spPr>
          <a:xfrm>
            <a:off x="6702649" y="2901534"/>
            <a:ext cx="803358" cy="886690"/>
          </a:xfrm>
          <a:prstGeom prst="roundRect">
            <a:avLst/>
          </a:prstGeom>
          <a:no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222222"/>
                </a:solidFill>
                <a:latin typeface="Century Gothic" panose="020B0502020202020204" pitchFamily="34" charset="0"/>
              </a:rPr>
              <a:t>&gt;</a:t>
            </a:r>
          </a:p>
        </p:txBody>
      </p:sp>
      <p:sp>
        <p:nvSpPr>
          <p:cNvPr id="15" name="Rounded Rectangle 14">
            <a:extLst>
              <a:ext uri="{FF2B5EF4-FFF2-40B4-BE49-F238E27FC236}">
                <a16:creationId xmlns:a16="http://schemas.microsoft.com/office/drawing/2014/main" id="{00ECE0DE-4B6C-034B-81DF-3E837EC7BF45}"/>
              </a:ext>
            </a:extLst>
          </p:cNvPr>
          <p:cNvSpPr/>
          <p:nvPr/>
        </p:nvSpPr>
        <p:spPr>
          <a:xfrm>
            <a:off x="8031633" y="2901534"/>
            <a:ext cx="803358" cy="886690"/>
          </a:xfrm>
          <a:prstGeom prst="roundRect">
            <a:avLst/>
          </a:prstGeom>
          <a:solidFill>
            <a:srgbClr val="CCD4F4"/>
          </a:solid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solidFill>
                <a:srgbClr val="222222"/>
              </a:solidFill>
              <a:latin typeface="Century Gothic" panose="020B0502020202020204" pitchFamily="34" charset="0"/>
            </a:endParaRPr>
          </a:p>
        </p:txBody>
      </p:sp>
      <p:sp>
        <p:nvSpPr>
          <p:cNvPr id="16" name="Rounded Rectangle 15">
            <a:extLst>
              <a:ext uri="{FF2B5EF4-FFF2-40B4-BE49-F238E27FC236}">
                <a16:creationId xmlns:a16="http://schemas.microsoft.com/office/drawing/2014/main" id="{4DF53D70-13B6-4A42-8398-BA103E3BFDB9}"/>
              </a:ext>
            </a:extLst>
          </p:cNvPr>
          <p:cNvSpPr/>
          <p:nvPr/>
        </p:nvSpPr>
        <p:spPr>
          <a:xfrm>
            <a:off x="2715697" y="4445324"/>
            <a:ext cx="803358" cy="886690"/>
          </a:xfrm>
          <a:prstGeom prst="roundRect">
            <a:avLst/>
          </a:prstGeom>
          <a:solidFill>
            <a:srgbClr val="CCD4F4"/>
          </a:solid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solidFill>
                <a:srgbClr val="222222"/>
              </a:solidFill>
              <a:latin typeface="Century Gothic" panose="020B0502020202020204" pitchFamily="34" charset="0"/>
            </a:endParaRPr>
          </a:p>
        </p:txBody>
      </p:sp>
      <p:sp>
        <p:nvSpPr>
          <p:cNvPr id="17" name="Rounded Rectangle 16">
            <a:extLst>
              <a:ext uri="{FF2B5EF4-FFF2-40B4-BE49-F238E27FC236}">
                <a16:creationId xmlns:a16="http://schemas.microsoft.com/office/drawing/2014/main" id="{FA653C8A-DAC9-834F-B865-290C60AD081D}"/>
              </a:ext>
            </a:extLst>
          </p:cNvPr>
          <p:cNvSpPr/>
          <p:nvPr/>
        </p:nvSpPr>
        <p:spPr>
          <a:xfrm>
            <a:off x="4044681" y="4445324"/>
            <a:ext cx="803358" cy="886690"/>
          </a:xfrm>
          <a:prstGeom prst="roundRect">
            <a:avLst/>
          </a:prstGeom>
          <a:no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222222"/>
                </a:solidFill>
                <a:latin typeface="Century Gothic" panose="020B0502020202020204" pitchFamily="34" charset="0"/>
              </a:rPr>
              <a:t>&gt;</a:t>
            </a:r>
          </a:p>
        </p:txBody>
      </p:sp>
      <p:sp>
        <p:nvSpPr>
          <p:cNvPr id="18" name="Rounded Rectangle 17">
            <a:extLst>
              <a:ext uri="{FF2B5EF4-FFF2-40B4-BE49-F238E27FC236}">
                <a16:creationId xmlns:a16="http://schemas.microsoft.com/office/drawing/2014/main" id="{FE9E52F1-4BCA-B946-AEE4-22A2043E0C10}"/>
              </a:ext>
            </a:extLst>
          </p:cNvPr>
          <p:cNvSpPr/>
          <p:nvPr/>
        </p:nvSpPr>
        <p:spPr>
          <a:xfrm>
            <a:off x="5373665" y="4445324"/>
            <a:ext cx="803358" cy="886690"/>
          </a:xfrm>
          <a:prstGeom prst="roundRect">
            <a:avLst/>
          </a:prstGeom>
          <a:solidFill>
            <a:srgbClr val="CCD4F4"/>
          </a:solid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solidFill>
                <a:srgbClr val="222222"/>
              </a:solidFill>
              <a:latin typeface="Century Gothic" panose="020B0502020202020204" pitchFamily="34" charset="0"/>
            </a:endParaRPr>
          </a:p>
        </p:txBody>
      </p:sp>
      <p:sp>
        <p:nvSpPr>
          <p:cNvPr id="19" name="Rounded Rectangle 18">
            <a:extLst>
              <a:ext uri="{FF2B5EF4-FFF2-40B4-BE49-F238E27FC236}">
                <a16:creationId xmlns:a16="http://schemas.microsoft.com/office/drawing/2014/main" id="{6772A105-1B6C-A946-8BF9-C34EDC6EC136}"/>
              </a:ext>
            </a:extLst>
          </p:cNvPr>
          <p:cNvSpPr/>
          <p:nvPr/>
        </p:nvSpPr>
        <p:spPr>
          <a:xfrm>
            <a:off x="6702649" y="4445323"/>
            <a:ext cx="803358" cy="886690"/>
          </a:xfrm>
          <a:prstGeom prst="roundRect">
            <a:avLst/>
          </a:prstGeom>
          <a:no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222222"/>
                </a:solidFill>
                <a:latin typeface="Century Gothic" panose="020B0502020202020204" pitchFamily="34" charset="0"/>
              </a:rPr>
              <a:t>&gt;</a:t>
            </a:r>
          </a:p>
        </p:txBody>
      </p:sp>
      <p:sp>
        <p:nvSpPr>
          <p:cNvPr id="20" name="Rounded Rectangle 19">
            <a:extLst>
              <a:ext uri="{FF2B5EF4-FFF2-40B4-BE49-F238E27FC236}">
                <a16:creationId xmlns:a16="http://schemas.microsoft.com/office/drawing/2014/main" id="{4D7B8BB2-64CE-9D42-8047-1CDB180A2D2F}"/>
              </a:ext>
            </a:extLst>
          </p:cNvPr>
          <p:cNvSpPr/>
          <p:nvPr/>
        </p:nvSpPr>
        <p:spPr>
          <a:xfrm>
            <a:off x="8031633" y="4445323"/>
            <a:ext cx="803358" cy="886690"/>
          </a:xfrm>
          <a:prstGeom prst="roundRect">
            <a:avLst/>
          </a:prstGeom>
          <a:solidFill>
            <a:srgbClr val="CCD4F4"/>
          </a:solid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solidFill>
                <a:srgbClr val="222222"/>
              </a:solidFill>
              <a:latin typeface="Century Gothic" panose="020B0502020202020204" pitchFamily="34" charset="0"/>
            </a:endParaRPr>
          </a:p>
        </p:txBody>
      </p:sp>
      <p:sp>
        <p:nvSpPr>
          <p:cNvPr id="21" name="Rounded Rectangle 20">
            <a:extLst>
              <a:ext uri="{FF2B5EF4-FFF2-40B4-BE49-F238E27FC236}">
                <a16:creationId xmlns:a16="http://schemas.microsoft.com/office/drawing/2014/main" id="{BF3BB1AA-DE24-5E44-A43F-B68B930BC91D}"/>
              </a:ext>
            </a:extLst>
          </p:cNvPr>
          <p:cNvSpPr/>
          <p:nvPr/>
        </p:nvSpPr>
        <p:spPr>
          <a:xfrm>
            <a:off x="9360617" y="4445323"/>
            <a:ext cx="803358" cy="886690"/>
          </a:xfrm>
          <a:prstGeom prst="roundRect">
            <a:avLst/>
          </a:prstGeom>
          <a:no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222222"/>
                </a:solidFill>
                <a:latin typeface="Century Gothic" panose="020B0502020202020204" pitchFamily="34" charset="0"/>
              </a:rPr>
              <a:t>&gt;</a:t>
            </a:r>
          </a:p>
        </p:txBody>
      </p:sp>
      <p:sp>
        <p:nvSpPr>
          <p:cNvPr id="22" name="Rounded Rectangle 21">
            <a:extLst>
              <a:ext uri="{FF2B5EF4-FFF2-40B4-BE49-F238E27FC236}">
                <a16:creationId xmlns:a16="http://schemas.microsoft.com/office/drawing/2014/main" id="{9743EBDD-F3D2-4C46-B06D-2AB6BD2DBC7D}"/>
              </a:ext>
            </a:extLst>
          </p:cNvPr>
          <p:cNvSpPr/>
          <p:nvPr/>
        </p:nvSpPr>
        <p:spPr>
          <a:xfrm>
            <a:off x="10689601" y="4445323"/>
            <a:ext cx="803358" cy="886690"/>
          </a:xfrm>
          <a:prstGeom prst="roundRect">
            <a:avLst/>
          </a:prstGeom>
          <a:solidFill>
            <a:srgbClr val="CCD4F4"/>
          </a:solid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solidFill>
                <a:srgbClr val="222222"/>
              </a:solidFill>
              <a:latin typeface="Century Gothic" panose="020B0502020202020204" pitchFamily="34" charset="0"/>
            </a:endParaRPr>
          </a:p>
        </p:txBody>
      </p:sp>
      <p:sp>
        <p:nvSpPr>
          <p:cNvPr id="23" name="Rounded Rectangle 22">
            <a:extLst>
              <a:ext uri="{FF2B5EF4-FFF2-40B4-BE49-F238E27FC236}">
                <a16:creationId xmlns:a16="http://schemas.microsoft.com/office/drawing/2014/main" id="{D7BBA8AC-DD9C-F547-96F4-D9BBF793AC65}"/>
              </a:ext>
            </a:extLst>
          </p:cNvPr>
          <p:cNvSpPr/>
          <p:nvPr/>
        </p:nvSpPr>
        <p:spPr>
          <a:xfrm>
            <a:off x="2715697" y="1353485"/>
            <a:ext cx="803358" cy="886690"/>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rgbClr val="43A047"/>
                </a:solidFill>
                <a:latin typeface="Century Gothic" panose="020B0502020202020204" pitchFamily="34" charset="0"/>
              </a:rPr>
              <a:t>32</a:t>
            </a:r>
            <a:endParaRPr lang="en-GB" sz="3200" dirty="0">
              <a:solidFill>
                <a:srgbClr val="43A047"/>
              </a:solidFill>
              <a:latin typeface="Century Gothic" panose="020B0502020202020204" pitchFamily="34" charset="0"/>
            </a:endParaRPr>
          </a:p>
        </p:txBody>
      </p:sp>
      <p:sp>
        <p:nvSpPr>
          <p:cNvPr id="26" name="Rounded Rectangle 25">
            <a:extLst>
              <a:ext uri="{FF2B5EF4-FFF2-40B4-BE49-F238E27FC236}">
                <a16:creationId xmlns:a16="http://schemas.microsoft.com/office/drawing/2014/main" id="{A00FFB64-B9F1-6D4F-8077-48BBD8356482}"/>
              </a:ext>
            </a:extLst>
          </p:cNvPr>
          <p:cNvSpPr/>
          <p:nvPr/>
        </p:nvSpPr>
        <p:spPr>
          <a:xfrm>
            <a:off x="5373665" y="1353485"/>
            <a:ext cx="803358" cy="886690"/>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rgbClr val="43A047"/>
                </a:solidFill>
                <a:latin typeface="Century Gothic" panose="020B0502020202020204" pitchFamily="34" charset="0"/>
              </a:rPr>
              <a:t>28</a:t>
            </a:r>
            <a:endParaRPr lang="en-GB" sz="3200" dirty="0">
              <a:solidFill>
                <a:srgbClr val="43A047"/>
              </a:solidFill>
              <a:latin typeface="Century Gothic" panose="020B0502020202020204" pitchFamily="34" charset="0"/>
            </a:endParaRPr>
          </a:p>
        </p:txBody>
      </p:sp>
      <p:sp>
        <p:nvSpPr>
          <p:cNvPr id="27" name="Rounded Rectangle 26">
            <a:extLst>
              <a:ext uri="{FF2B5EF4-FFF2-40B4-BE49-F238E27FC236}">
                <a16:creationId xmlns:a16="http://schemas.microsoft.com/office/drawing/2014/main" id="{6B7D0AEE-E3C0-454E-937D-8808E781770A}"/>
              </a:ext>
            </a:extLst>
          </p:cNvPr>
          <p:cNvSpPr/>
          <p:nvPr/>
        </p:nvSpPr>
        <p:spPr>
          <a:xfrm>
            <a:off x="8031633" y="1353485"/>
            <a:ext cx="803358" cy="886690"/>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rgbClr val="43A047"/>
                </a:solidFill>
                <a:latin typeface="Century Gothic" panose="020B0502020202020204" pitchFamily="34" charset="0"/>
              </a:rPr>
              <a:t>11</a:t>
            </a:r>
            <a:endParaRPr lang="en-GB" sz="3200" dirty="0">
              <a:solidFill>
                <a:srgbClr val="43A047"/>
              </a:solidFill>
              <a:latin typeface="Century Gothic" panose="020B0502020202020204" pitchFamily="34" charset="0"/>
            </a:endParaRPr>
          </a:p>
        </p:txBody>
      </p:sp>
      <p:sp>
        <p:nvSpPr>
          <p:cNvPr id="28" name="Rounded Rectangle 27">
            <a:extLst>
              <a:ext uri="{FF2B5EF4-FFF2-40B4-BE49-F238E27FC236}">
                <a16:creationId xmlns:a16="http://schemas.microsoft.com/office/drawing/2014/main" id="{CC5ABB38-7360-B447-870B-E11405843D81}"/>
              </a:ext>
            </a:extLst>
          </p:cNvPr>
          <p:cNvSpPr/>
          <p:nvPr/>
        </p:nvSpPr>
        <p:spPr>
          <a:xfrm>
            <a:off x="2715697" y="2893016"/>
            <a:ext cx="803358" cy="886690"/>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rgbClr val="43A047"/>
                </a:solidFill>
                <a:latin typeface="Century Gothic" panose="020B0502020202020204" pitchFamily="34" charset="0"/>
              </a:rPr>
              <a:t>42</a:t>
            </a:r>
            <a:endParaRPr lang="en-GB" sz="3200" dirty="0">
              <a:solidFill>
                <a:srgbClr val="43A047"/>
              </a:solidFill>
              <a:latin typeface="Century Gothic" panose="020B0502020202020204" pitchFamily="34" charset="0"/>
            </a:endParaRPr>
          </a:p>
        </p:txBody>
      </p:sp>
      <p:sp>
        <p:nvSpPr>
          <p:cNvPr id="29" name="Rounded Rectangle 28">
            <a:extLst>
              <a:ext uri="{FF2B5EF4-FFF2-40B4-BE49-F238E27FC236}">
                <a16:creationId xmlns:a16="http://schemas.microsoft.com/office/drawing/2014/main" id="{6918084B-901D-1048-BD63-16B8B6CC2C06}"/>
              </a:ext>
            </a:extLst>
          </p:cNvPr>
          <p:cNvSpPr/>
          <p:nvPr/>
        </p:nvSpPr>
        <p:spPr>
          <a:xfrm>
            <a:off x="5373665" y="2893016"/>
            <a:ext cx="803358" cy="886690"/>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rgbClr val="43A047"/>
                </a:solidFill>
                <a:latin typeface="Century Gothic" panose="020B0502020202020204" pitchFamily="34" charset="0"/>
              </a:rPr>
              <a:t>29</a:t>
            </a:r>
            <a:endParaRPr lang="en-GB" sz="3200" dirty="0">
              <a:solidFill>
                <a:srgbClr val="43A047"/>
              </a:solidFill>
              <a:latin typeface="Century Gothic" panose="020B0502020202020204" pitchFamily="34" charset="0"/>
            </a:endParaRPr>
          </a:p>
        </p:txBody>
      </p:sp>
      <p:sp>
        <p:nvSpPr>
          <p:cNvPr id="30" name="Rounded Rectangle 29">
            <a:extLst>
              <a:ext uri="{FF2B5EF4-FFF2-40B4-BE49-F238E27FC236}">
                <a16:creationId xmlns:a16="http://schemas.microsoft.com/office/drawing/2014/main" id="{95B54A24-D2E4-4D45-976D-F44138AD03D8}"/>
              </a:ext>
            </a:extLst>
          </p:cNvPr>
          <p:cNvSpPr/>
          <p:nvPr/>
        </p:nvSpPr>
        <p:spPr>
          <a:xfrm>
            <a:off x="8031633" y="2893016"/>
            <a:ext cx="803358" cy="886690"/>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rgbClr val="43A047"/>
                </a:solidFill>
                <a:latin typeface="Century Gothic" panose="020B0502020202020204" pitchFamily="34" charset="0"/>
              </a:rPr>
              <a:t>6</a:t>
            </a:r>
            <a:endParaRPr lang="en-GB" sz="3200" dirty="0">
              <a:solidFill>
                <a:srgbClr val="43A047"/>
              </a:solidFill>
              <a:latin typeface="Century Gothic" panose="020B0502020202020204" pitchFamily="34" charset="0"/>
            </a:endParaRPr>
          </a:p>
        </p:txBody>
      </p:sp>
      <p:sp>
        <p:nvSpPr>
          <p:cNvPr id="31" name="Rounded Rectangle 30">
            <a:extLst>
              <a:ext uri="{FF2B5EF4-FFF2-40B4-BE49-F238E27FC236}">
                <a16:creationId xmlns:a16="http://schemas.microsoft.com/office/drawing/2014/main" id="{797EBF28-073E-B44B-89C2-6C43F2060726}"/>
              </a:ext>
            </a:extLst>
          </p:cNvPr>
          <p:cNvSpPr/>
          <p:nvPr/>
        </p:nvSpPr>
        <p:spPr>
          <a:xfrm>
            <a:off x="2715697" y="4445323"/>
            <a:ext cx="803358" cy="886690"/>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rgbClr val="43A047"/>
                </a:solidFill>
                <a:latin typeface="Century Gothic" panose="020B0502020202020204" pitchFamily="34" charset="0"/>
              </a:rPr>
              <a:t>49</a:t>
            </a:r>
            <a:endParaRPr lang="en-GB" sz="3200" dirty="0">
              <a:solidFill>
                <a:srgbClr val="43A047"/>
              </a:solidFill>
              <a:latin typeface="Century Gothic" panose="020B0502020202020204" pitchFamily="34" charset="0"/>
            </a:endParaRPr>
          </a:p>
        </p:txBody>
      </p:sp>
      <p:sp>
        <p:nvSpPr>
          <p:cNvPr id="32" name="Rounded Rectangle 31">
            <a:extLst>
              <a:ext uri="{FF2B5EF4-FFF2-40B4-BE49-F238E27FC236}">
                <a16:creationId xmlns:a16="http://schemas.microsoft.com/office/drawing/2014/main" id="{7C9AC691-AD98-DB4B-B8F1-F84A65006E79}"/>
              </a:ext>
            </a:extLst>
          </p:cNvPr>
          <p:cNvSpPr/>
          <p:nvPr/>
        </p:nvSpPr>
        <p:spPr>
          <a:xfrm>
            <a:off x="5373665" y="4445323"/>
            <a:ext cx="803358" cy="886690"/>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rgbClr val="43A047"/>
                </a:solidFill>
                <a:latin typeface="Century Gothic" panose="020B0502020202020204" pitchFamily="34" charset="0"/>
              </a:rPr>
              <a:t>36</a:t>
            </a:r>
            <a:endParaRPr lang="en-GB" sz="3200" dirty="0">
              <a:solidFill>
                <a:srgbClr val="43A047"/>
              </a:solidFill>
              <a:latin typeface="Century Gothic" panose="020B0502020202020204" pitchFamily="34" charset="0"/>
            </a:endParaRPr>
          </a:p>
        </p:txBody>
      </p:sp>
      <p:sp>
        <p:nvSpPr>
          <p:cNvPr id="33" name="Rounded Rectangle 32">
            <a:extLst>
              <a:ext uri="{FF2B5EF4-FFF2-40B4-BE49-F238E27FC236}">
                <a16:creationId xmlns:a16="http://schemas.microsoft.com/office/drawing/2014/main" id="{63A0A0F4-0585-3146-9A96-B766D9E7B3E3}"/>
              </a:ext>
            </a:extLst>
          </p:cNvPr>
          <p:cNvSpPr/>
          <p:nvPr/>
        </p:nvSpPr>
        <p:spPr>
          <a:xfrm>
            <a:off x="8031633" y="4445323"/>
            <a:ext cx="803358" cy="886690"/>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rgbClr val="43A047"/>
                </a:solidFill>
                <a:latin typeface="Century Gothic" panose="020B0502020202020204" pitchFamily="34" charset="0"/>
              </a:rPr>
              <a:t>24</a:t>
            </a:r>
            <a:endParaRPr lang="en-GB" sz="3200" dirty="0">
              <a:solidFill>
                <a:srgbClr val="43A047"/>
              </a:solidFill>
              <a:latin typeface="Century Gothic" panose="020B0502020202020204" pitchFamily="34" charset="0"/>
            </a:endParaRPr>
          </a:p>
        </p:txBody>
      </p:sp>
      <p:sp>
        <p:nvSpPr>
          <p:cNvPr id="39" name="Rounded Rectangle 38">
            <a:extLst>
              <a:ext uri="{FF2B5EF4-FFF2-40B4-BE49-F238E27FC236}">
                <a16:creationId xmlns:a16="http://schemas.microsoft.com/office/drawing/2014/main" id="{98FC1338-F1FD-0F42-83DB-06263F41EA80}"/>
              </a:ext>
            </a:extLst>
          </p:cNvPr>
          <p:cNvSpPr/>
          <p:nvPr/>
        </p:nvSpPr>
        <p:spPr>
          <a:xfrm>
            <a:off x="10713204" y="4445323"/>
            <a:ext cx="803358" cy="886690"/>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rgbClr val="43A047"/>
                </a:solidFill>
                <a:latin typeface="Century Gothic" panose="020B0502020202020204" pitchFamily="34" charset="0"/>
              </a:rPr>
              <a:t>13</a:t>
            </a:r>
            <a:endParaRPr lang="en-GB" sz="3200" dirty="0">
              <a:solidFill>
                <a:srgbClr val="43A047"/>
              </a:solidFill>
              <a:latin typeface="Century Gothic" panose="020B0502020202020204" pitchFamily="34" charset="0"/>
            </a:endParaRPr>
          </a:p>
        </p:txBody>
      </p:sp>
    </p:spTree>
    <p:extLst>
      <p:ext uri="{BB962C8B-B14F-4D97-AF65-F5344CB8AC3E}">
        <p14:creationId xmlns:p14="http://schemas.microsoft.com/office/powerpoint/2010/main" val="227917349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fade">
                                      <p:cBhvr>
                                        <p:cTn id="16" dur="500"/>
                                        <p:tgtEl>
                                          <p:spTgt spid="2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500"/>
                                        <p:tgtEl>
                                          <p:spTgt spid="2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500"/>
                                        <p:tgtEl>
                                          <p:spTgt spid="3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500"/>
                                        <p:tgtEl>
                                          <p:spTgt spid="3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500"/>
                                        <p:tgtEl>
                                          <p:spTgt spid="3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fade">
                                      <p:cBhvr>
                                        <p:cTn id="31" dur="500"/>
                                        <p:tgtEl>
                                          <p:spTgt spid="3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9"/>
                                        </p:tgtEl>
                                        <p:attrNameLst>
                                          <p:attrName>style.visibility</p:attrName>
                                        </p:attrNameLst>
                                      </p:cBhvr>
                                      <p:to>
                                        <p:strVal val="visible"/>
                                      </p:to>
                                    </p:set>
                                    <p:animEffect transition="in" filter="fade">
                                      <p:cBhvr>
                                        <p:cTn id="34" dur="500"/>
                                        <p:tgtEl>
                                          <p:spTgt spid="39"/>
                                        </p:tgtEl>
                                      </p:cBhvr>
                                    </p:animEffect>
                                  </p:childTnLst>
                                </p:cTn>
                              </p:par>
                            </p:childTnLst>
                          </p:cTn>
                        </p:par>
                      </p:childTnLst>
                    </p:cTn>
                  </p:par>
                </p:childTnLst>
              </p:cTn>
              <p:nextCondLst>
                <p:cond evt="onClick" delay="0">
                  <p:tgtEl>
                    <p:spTgt spid="4"/>
                  </p:tgtEl>
                </p:cond>
              </p:nextCondLst>
            </p:seq>
          </p:childTnLst>
        </p:cTn>
      </p:par>
    </p:tnLst>
    <p:bldLst>
      <p:bldP spid="23" grpId="0"/>
      <p:bldP spid="26" grpId="0"/>
      <p:bldP spid="27" grpId="0"/>
      <p:bldP spid="28" grpId="0"/>
      <p:bldP spid="29" grpId="0"/>
      <p:bldP spid="30" grpId="0"/>
      <p:bldP spid="31" grpId="0"/>
      <p:bldP spid="32" grpId="0"/>
      <p:bldP spid="33" grpId="0"/>
      <p:bldP spid="3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3">
            <a:extLst>
              <a:ext uri="{FF2B5EF4-FFF2-40B4-BE49-F238E27FC236}">
                <a16:creationId xmlns:a16="http://schemas.microsoft.com/office/drawing/2014/main" id="{54699864-96C4-3340-8062-98B92FD5CA76}"/>
              </a:ext>
            </a:extLst>
          </p:cNvPr>
          <p:cNvSpPr txBox="1">
            <a:spLocks/>
          </p:cNvSpPr>
          <p:nvPr/>
        </p:nvSpPr>
        <p:spPr>
          <a:xfrm>
            <a:off x="263525" y="676894"/>
            <a:ext cx="11736388" cy="5759531"/>
          </a:xfrm>
          <a:prstGeom prst="rect">
            <a:avLst/>
          </a:prstGeom>
        </p:spPr>
        <p:txBody>
          <a:bodyPr>
            <a:normAutofit/>
          </a:bodyPr>
          <a:lstStyle>
            <a:lvl1pPr marL="0" indent="0" algn="l" defTabSz="914400" rtl="0" eaLnBrk="1" latinLnBrk="0" hangingPunct="1">
              <a:lnSpc>
                <a:spcPct val="115000"/>
              </a:lnSpc>
              <a:spcBef>
                <a:spcPts val="600"/>
              </a:spcBef>
              <a:spcAft>
                <a:spcPts val="0"/>
              </a:spcAft>
              <a:buClr>
                <a:schemeClr val="dk1"/>
              </a:buClr>
              <a:buSzPts val="1800"/>
              <a:buFont typeface="Arial" panose="020B0604020202020204" pitchFamily="34" charset="0"/>
              <a:buNone/>
              <a:defRPr sz="1800" kern="1200">
                <a:solidFill>
                  <a:srgbClr val="222222"/>
                </a:solidFill>
                <a:latin typeface="Century Gothic" panose="020B0502020202020204" pitchFamily="34" charset="0"/>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2000" kern="1200">
                <a:solidFill>
                  <a:srgbClr val="222222"/>
                </a:solidFill>
                <a:latin typeface="Century Gothic" panose="020B0502020202020204" pitchFamily="34" charset="0"/>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800" kern="1200">
                <a:solidFill>
                  <a:srgbClr val="222222"/>
                </a:solidFill>
                <a:latin typeface="Century Gothic" panose="020B0502020202020204" pitchFamily="34" charset="0"/>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600" kern="1200">
                <a:solidFill>
                  <a:srgbClr val="222222"/>
                </a:solidFill>
                <a:latin typeface="Century Gothic" panose="020B0502020202020204" pitchFamily="34" charset="0"/>
                <a:ea typeface="+mn-ea"/>
                <a:cs typeface="+mn-cs"/>
              </a:defRPr>
            </a:lvl4pPr>
            <a:lvl5pPr marL="1828800" indent="0" algn="l" defTabSz="914400" rtl="0" eaLnBrk="1" latinLnBrk="0" hangingPunct="1">
              <a:lnSpc>
                <a:spcPct val="150000"/>
              </a:lnSpc>
              <a:spcBef>
                <a:spcPts val="500"/>
              </a:spcBef>
              <a:buFont typeface="Arial" panose="020B0604020202020204" pitchFamily="34" charset="0"/>
              <a:buNone/>
              <a:defRPr sz="1600" kern="1200">
                <a:solidFill>
                  <a:srgbClr val="222222"/>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spcBef>
                <a:spcPts val="0"/>
              </a:spcBef>
            </a:pPr>
            <a:r>
              <a:rPr lang="en-GB" sz="2400" b="1" dirty="0"/>
              <a:t>Summary</a:t>
            </a:r>
          </a:p>
          <a:p>
            <a:pPr>
              <a:lnSpc>
                <a:spcPct val="110000"/>
              </a:lnSpc>
              <a:spcBef>
                <a:spcPts val="0"/>
              </a:spcBef>
            </a:pPr>
            <a:r>
              <a:rPr lang="en-GB" dirty="0"/>
              <a:t>Key Vocabulary and Sentence Stems </a:t>
            </a:r>
          </a:p>
          <a:p>
            <a:pPr>
              <a:lnSpc>
                <a:spcPct val="110000"/>
              </a:lnSpc>
            </a:pPr>
            <a:r>
              <a:rPr lang="en-GB" dirty="0"/>
              <a:t>Diagnostic Question</a:t>
            </a:r>
          </a:p>
          <a:p>
            <a:pPr>
              <a:lnSpc>
                <a:spcPct val="110000"/>
              </a:lnSpc>
            </a:pPr>
            <a:r>
              <a:rPr lang="en-GB" dirty="0"/>
              <a:t>Learning Objective</a:t>
            </a:r>
          </a:p>
          <a:p>
            <a:pPr>
              <a:lnSpc>
                <a:spcPct val="110000"/>
              </a:lnSpc>
            </a:pPr>
            <a:r>
              <a:rPr lang="en-GB" dirty="0"/>
              <a:t>Starter – Comparing numbers and statements</a:t>
            </a:r>
          </a:p>
          <a:p>
            <a:pPr>
              <a:lnSpc>
                <a:spcPct val="110000"/>
              </a:lnSpc>
            </a:pPr>
            <a:r>
              <a:rPr lang="en-GB" dirty="0"/>
              <a:t>Let’s Learn</a:t>
            </a:r>
          </a:p>
          <a:p>
            <a:pPr>
              <a:lnSpc>
                <a:spcPct val="110000"/>
              </a:lnSpc>
            </a:pPr>
            <a:r>
              <a:rPr lang="en-GB" dirty="0"/>
              <a:t>Follow Me – Order the numbers</a:t>
            </a:r>
          </a:p>
          <a:p>
            <a:pPr>
              <a:lnSpc>
                <a:spcPct val="110000"/>
              </a:lnSpc>
            </a:pPr>
            <a:r>
              <a:rPr lang="en-GB" dirty="0"/>
              <a:t>Your Turn (1) – Make and order the numbers</a:t>
            </a:r>
          </a:p>
          <a:p>
            <a:pPr>
              <a:lnSpc>
                <a:spcPct val="110000"/>
              </a:lnSpc>
            </a:pPr>
            <a:r>
              <a:rPr lang="en-GB" dirty="0"/>
              <a:t>Follow Me – Identify the greatest and smallest number</a:t>
            </a:r>
          </a:p>
          <a:p>
            <a:pPr>
              <a:lnSpc>
                <a:spcPct val="110000"/>
              </a:lnSpc>
            </a:pPr>
            <a:r>
              <a:rPr lang="en-GB" dirty="0"/>
              <a:t>Your Turn (2) – Order the representations</a:t>
            </a:r>
          </a:p>
          <a:p>
            <a:pPr>
              <a:lnSpc>
                <a:spcPct val="110000"/>
              </a:lnSpc>
            </a:pPr>
            <a:r>
              <a:rPr lang="en-GB" dirty="0"/>
              <a:t>Follow Me – Order the numbers</a:t>
            </a:r>
          </a:p>
          <a:p>
            <a:pPr>
              <a:lnSpc>
                <a:spcPct val="110000"/>
              </a:lnSpc>
            </a:pPr>
            <a:r>
              <a:rPr lang="en-GB" dirty="0"/>
              <a:t>Your Turn (3) – Who </a:t>
            </a:r>
            <a:r>
              <a:rPr lang="en-GB"/>
              <a:t>is correct? </a:t>
            </a:r>
            <a:endParaRPr lang="en-GB" dirty="0"/>
          </a:p>
          <a:p>
            <a:pPr>
              <a:lnSpc>
                <a:spcPct val="110000"/>
              </a:lnSpc>
            </a:pPr>
            <a:r>
              <a:rPr lang="en-GB" dirty="0"/>
              <a:t>Let’s Reflect </a:t>
            </a:r>
          </a:p>
          <a:p>
            <a:pPr>
              <a:lnSpc>
                <a:spcPct val="110000"/>
              </a:lnSpc>
            </a:pPr>
            <a:r>
              <a:rPr lang="en-GB" dirty="0"/>
              <a:t>Support Slides – Based on order numbers within 50</a:t>
            </a:r>
          </a:p>
        </p:txBody>
      </p:sp>
    </p:spTree>
    <p:extLst>
      <p:ext uri="{BB962C8B-B14F-4D97-AF65-F5344CB8AC3E}">
        <p14:creationId xmlns:p14="http://schemas.microsoft.com/office/powerpoint/2010/main" val="38585523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6290639-1173-8341-A5A1-6DFD4516CD62}"/>
              </a:ext>
            </a:extLst>
          </p:cNvPr>
          <p:cNvSpPr>
            <a:spLocks noGrp="1"/>
          </p:cNvSpPr>
          <p:nvPr>
            <p:ph sz="quarter" idx="10"/>
          </p:nvPr>
        </p:nvSpPr>
        <p:spPr/>
        <p:txBody>
          <a:bodyPr/>
          <a:lstStyle/>
          <a:p>
            <a:r>
              <a:rPr lang="en-GB" dirty="0"/>
              <a:t>Key Vocabulary</a:t>
            </a:r>
          </a:p>
        </p:txBody>
      </p:sp>
      <p:sp>
        <p:nvSpPr>
          <p:cNvPr id="6" name="Content Placeholder 2">
            <a:extLst>
              <a:ext uri="{FF2B5EF4-FFF2-40B4-BE49-F238E27FC236}">
                <a16:creationId xmlns:a16="http://schemas.microsoft.com/office/drawing/2014/main" id="{01CEA0DE-22D5-164F-A366-A7C30146B046}"/>
              </a:ext>
            </a:extLst>
          </p:cNvPr>
          <p:cNvSpPr txBox="1">
            <a:spLocks/>
          </p:cNvSpPr>
          <p:nvPr/>
        </p:nvSpPr>
        <p:spPr>
          <a:xfrm>
            <a:off x="263524" y="3216993"/>
            <a:ext cx="2717181" cy="424014"/>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1000"/>
              </a:spcBef>
              <a:buFont typeface="Arial" panose="020B0604020202020204" pitchFamily="34" charset="0"/>
              <a:buNone/>
              <a:defRPr sz="1600" b="1" kern="1200">
                <a:solidFill>
                  <a:srgbClr val="0277BD"/>
                </a:solidFill>
                <a:latin typeface="Century Gothic" panose="020B0502020202020204" pitchFamily="34" charset="0"/>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2000" kern="1200">
                <a:solidFill>
                  <a:srgbClr val="222222"/>
                </a:solidFill>
                <a:latin typeface="Century Gothic" panose="020B0502020202020204" pitchFamily="34" charset="0"/>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800" kern="1200">
                <a:solidFill>
                  <a:srgbClr val="222222"/>
                </a:solidFill>
                <a:latin typeface="Century Gothic" panose="020B0502020202020204" pitchFamily="34" charset="0"/>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600" kern="1200">
                <a:solidFill>
                  <a:srgbClr val="222222"/>
                </a:solidFill>
                <a:latin typeface="Century Gothic" panose="020B0502020202020204" pitchFamily="34" charset="0"/>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600" kern="1200">
                <a:solidFill>
                  <a:srgbClr val="222222"/>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Sentence Stems</a:t>
            </a:r>
          </a:p>
        </p:txBody>
      </p:sp>
      <p:sp>
        <p:nvSpPr>
          <p:cNvPr id="7" name="TextBox 6">
            <a:extLst>
              <a:ext uri="{FF2B5EF4-FFF2-40B4-BE49-F238E27FC236}">
                <a16:creationId xmlns:a16="http://schemas.microsoft.com/office/drawing/2014/main" id="{1043ACAB-7DB3-7449-BAF0-D49EBF6D5354}"/>
              </a:ext>
            </a:extLst>
          </p:cNvPr>
          <p:cNvSpPr txBox="1"/>
          <p:nvPr/>
        </p:nvSpPr>
        <p:spPr>
          <a:xfrm>
            <a:off x="263524" y="3641007"/>
            <a:ext cx="11736388" cy="2532616"/>
          </a:xfrm>
          <a:prstGeom prst="rect">
            <a:avLst/>
          </a:prstGeom>
          <a:noFill/>
        </p:spPr>
        <p:txBody>
          <a:bodyPr wrap="square" rtlCol="0">
            <a:spAutoFit/>
          </a:bodyPr>
          <a:lstStyle/>
          <a:p>
            <a:pPr>
              <a:lnSpc>
                <a:spcPct val="150000"/>
              </a:lnSpc>
            </a:pPr>
            <a:r>
              <a:rPr lang="en-GB" dirty="0">
                <a:solidFill>
                  <a:srgbClr val="222222"/>
                </a:solidFill>
                <a:latin typeface="Century Gothic" panose="020B0502020202020204" pitchFamily="34" charset="0"/>
              </a:rPr>
              <a:t>The number before a number is one less. </a:t>
            </a:r>
          </a:p>
          <a:p>
            <a:pPr>
              <a:lnSpc>
                <a:spcPct val="150000"/>
              </a:lnSpc>
            </a:pPr>
            <a:r>
              <a:rPr lang="en-GB" dirty="0">
                <a:solidFill>
                  <a:srgbClr val="222222"/>
                </a:solidFill>
                <a:latin typeface="Century Gothic" panose="020B0502020202020204" pitchFamily="34" charset="0"/>
              </a:rPr>
              <a:t>The number after a number is one more.</a:t>
            </a:r>
          </a:p>
          <a:p>
            <a:pPr>
              <a:lnSpc>
                <a:spcPct val="150000"/>
              </a:lnSpc>
            </a:pPr>
            <a:r>
              <a:rPr lang="en-GB" dirty="0">
                <a:solidFill>
                  <a:srgbClr val="222222"/>
                </a:solidFill>
                <a:latin typeface="Century Gothic" panose="020B0502020202020204" pitchFamily="34" charset="0"/>
              </a:rPr>
              <a:t>The greatest number is (number). OR (number) is the greatest number.</a:t>
            </a:r>
          </a:p>
          <a:p>
            <a:pPr marL="285750" indent="-285750">
              <a:lnSpc>
                <a:spcPct val="150000"/>
              </a:lnSpc>
              <a:buFont typeface="Arial" panose="020B0604020202020204" pitchFamily="34" charset="0"/>
              <a:buChar char="•"/>
            </a:pPr>
            <a:r>
              <a:rPr lang="en-GB" dirty="0">
                <a:solidFill>
                  <a:srgbClr val="222222"/>
                </a:solidFill>
                <a:latin typeface="Century Gothic" panose="020B0502020202020204" pitchFamily="34" charset="0"/>
              </a:rPr>
              <a:t>The greatest number is 10. 10 is the greatest number.</a:t>
            </a:r>
          </a:p>
          <a:p>
            <a:pPr>
              <a:lnSpc>
                <a:spcPct val="150000"/>
              </a:lnSpc>
            </a:pPr>
            <a:r>
              <a:rPr lang="en-GB" dirty="0">
                <a:solidFill>
                  <a:srgbClr val="222222"/>
                </a:solidFill>
                <a:latin typeface="Century Gothic" panose="020B0502020202020204" pitchFamily="34" charset="0"/>
              </a:rPr>
              <a:t>The smallest number is (number). OR (number) is the smallest number.</a:t>
            </a:r>
          </a:p>
          <a:p>
            <a:pPr marL="285750" indent="-285750">
              <a:lnSpc>
                <a:spcPct val="150000"/>
              </a:lnSpc>
              <a:buFont typeface="Arial" panose="020B0604020202020204" pitchFamily="34" charset="0"/>
              <a:buChar char="•"/>
            </a:pPr>
            <a:r>
              <a:rPr lang="en-GB" dirty="0">
                <a:solidFill>
                  <a:srgbClr val="222222"/>
                </a:solidFill>
                <a:latin typeface="Century Gothic" panose="020B0502020202020204" pitchFamily="34" charset="0"/>
              </a:rPr>
              <a:t>The smallest number is 4. 4 is the smallest number.</a:t>
            </a:r>
          </a:p>
        </p:txBody>
      </p:sp>
      <p:graphicFrame>
        <p:nvGraphicFramePr>
          <p:cNvPr id="14" name="Table 5">
            <a:extLst>
              <a:ext uri="{FF2B5EF4-FFF2-40B4-BE49-F238E27FC236}">
                <a16:creationId xmlns:a16="http://schemas.microsoft.com/office/drawing/2014/main" id="{5AE47A2B-E553-6046-BB5F-FC0E04DBC71F}"/>
              </a:ext>
            </a:extLst>
          </p:cNvPr>
          <p:cNvGraphicFramePr>
            <a:graphicFrameLocks noGrp="1"/>
          </p:cNvGraphicFramePr>
          <p:nvPr>
            <p:ph sz="quarter" idx="11"/>
            <p:extLst>
              <p:ext uri="{D42A27DB-BD31-4B8C-83A1-F6EECF244321}">
                <p14:modId xmlns:p14="http://schemas.microsoft.com/office/powerpoint/2010/main" val="1845068820"/>
              </p:ext>
            </p:extLst>
          </p:nvPr>
        </p:nvGraphicFramePr>
        <p:xfrm>
          <a:off x="263524" y="1155866"/>
          <a:ext cx="11736388" cy="1828680"/>
        </p:xfrm>
        <a:graphic>
          <a:graphicData uri="http://schemas.openxmlformats.org/drawingml/2006/table">
            <a:tbl>
              <a:tblPr firstRow="1" bandRow="1">
                <a:tableStyleId>{5C22544A-7EE6-4342-B048-85BDC9FD1C3A}</a:tableStyleId>
              </a:tblPr>
              <a:tblGrid>
                <a:gridCol w="5868194">
                  <a:extLst>
                    <a:ext uri="{9D8B030D-6E8A-4147-A177-3AD203B41FA5}">
                      <a16:colId xmlns:a16="http://schemas.microsoft.com/office/drawing/2014/main" val="1882064463"/>
                    </a:ext>
                  </a:extLst>
                </a:gridCol>
                <a:gridCol w="5868194">
                  <a:extLst>
                    <a:ext uri="{9D8B030D-6E8A-4147-A177-3AD203B41FA5}">
                      <a16:colId xmlns:a16="http://schemas.microsoft.com/office/drawing/2014/main" val="1322308403"/>
                    </a:ext>
                  </a:extLst>
                </a:gridCol>
              </a:tblGrid>
              <a:tr h="0">
                <a:tc>
                  <a:txBody>
                    <a:bodyPr/>
                    <a:lstStyle/>
                    <a:p>
                      <a:pPr marL="0" lvl="0" indent="0" algn="l" rtl="0">
                        <a:spcBef>
                          <a:spcPts val="0"/>
                        </a:spcBef>
                        <a:spcAft>
                          <a:spcPts val="0"/>
                        </a:spcAft>
                        <a:buNone/>
                      </a:pPr>
                      <a:r>
                        <a:rPr lang="en-GB" sz="1800" b="0" dirty="0">
                          <a:solidFill>
                            <a:srgbClr val="222222"/>
                          </a:solidFill>
                          <a:latin typeface="Century Gothic"/>
                          <a:ea typeface="Century Gothic"/>
                          <a:cs typeface="Century Gothic"/>
                          <a:sym typeface="Century Gothic"/>
                        </a:rPr>
                        <a:t>numeral</a:t>
                      </a:r>
                      <a:endParaRPr sz="1800" b="0" dirty="0">
                        <a:solidFill>
                          <a:srgbClr val="222222"/>
                        </a:solidFill>
                        <a:latin typeface="Century Gothic"/>
                        <a:ea typeface="Century Gothic"/>
                        <a:cs typeface="Century Gothic"/>
                        <a:sym typeface="Century Gothic"/>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lvl="0" indent="0" algn="l" rtl="0">
                        <a:spcBef>
                          <a:spcPts val="0"/>
                        </a:spcBef>
                        <a:spcAft>
                          <a:spcPts val="0"/>
                        </a:spcAft>
                        <a:buNone/>
                      </a:pPr>
                      <a:r>
                        <a:rPr lang="en-GB" sz="1800" b="0" dirty="0">
                          <a:solidFill>
                            <a:srgbClr val="222222"/>
                          </a:solidFill>
                          <a:latin typeface="Century Gothic"/>
                          <a:ea typeface="Century Gothic"/>
                          <a:cs typeface="Century Gothic"/>
                          <a:sym typeface="Century Gothic"/>
                        </a:rPr>
                        <a:t>numbers</a:t>
                      </a:r>
                      <a:endParaRPr sz="1800" b="0" dirty="0">
                        <a:solidFill>
                          <a:srgbClr val="222222"/>
                        </a:solidFill>
                        <a:latin typeface="Century Gothic"/>
                        <a:ea typeface="Century Gothic"/>
                        <a:cs typeface="Century Gothic"/>
                        <a:sym typeface="Century Gothic"/>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63743152"/>
                  </a:ext>
                </a:extLst>
              </a:tr>
              <a:tr h="370840">
                <a:tc>
                  <a:txBody>
                    <a:bodyPr/>
                    <a:lstStyle/>
                    <a:p>
                      <a:pPr marL="0" lvl="0" indent="0" algn="l" rtl="0">
                        <a:spcBef>
                          <a:spcPts val="0"/>
                        </a:spcBef>
                        <a:spcAft>
                          <a:spcPts val="0"/>
                        </a:spcAft>
                        <a:buNone/>
                      </a:pPr>
                      <a:r>
                        <a:rPr lang="en-GB" sz="1800" b="0" dirty="0">
                          <a:solidFill>
                            <a:srgbClr val="222222"/>
                          </a:solidFill>
                          <a:latin typeface="Century Gothic"/>
                          <a:ea typeface="Century Gothic"/>
                          <a:cs typeface="Century Gothic"/>
                          <a:sym typeface="Century Gothic"/>
                        </a:rPr>
                        <a:t>more than</a:t>
                      </a:r>
                      <a:endParaRPr sz="1800" b="0" dirty="0">
                        <a:solidFill>
                          <a:srgbClr val="222222"/>
                        </a:solidFill>
                        <a:latin typeface="Century Gothic"/>
                        <a:ea typeface="Century Gothic"/>
                        <a:cs typeface="Century Gothic"/>
                        <a:sym typeface="Century Gothic"/>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lvl="0" indent="0" algn="l" rtl="0">
                        <a:spcBef>
                          <a:spcPts val="0"/>
                        </a:spcBef>
                        <a:spcAft>
                          <a:spcPts val="0"/>
                        </a:spcAft>
                        <a:buNone/>
                      </a:pPr>
                      <a:r>
                        <a:rPr lang="en-GB" sz="1800" b="0" dirty="0">
                          <a:solidFill>
                            <a:srgbClr val="222222"/>
                          </a:solidFill>
                          <a:latin typeface="Century Gothic"/>
                          <a:ea typeface="Century Gothic"/>
                          <a:cs typeface="Century Gothic"/>
                          <a:sym typeface="Century Gothic"/>
                        </a:rPr>
                        <a:t>less than</a:t>
                      </a:r>
                      <a:endParaRPr sz="1800" b="0" dirty="0">
                        <a:solidFill>
                          <a:srgbClr val="222222"/>
                        </a:solidFill>
                        <a:latin typeface="Century Gothic"/>
                        <a:ea typeface="Century Gothic"/>
                        <a:cs typeface="Century Gothic"/>
                        <a:sym typeface="Century Gothic"/>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1448505"/>
                  </a:ext>
                </a:extLst>
              </a:tr>
              <a:tr h="370840">
                <a:tc>
                  <a:txBody>
                    <a:bodyPr/>
                    <a:lstStyle/>
                    <a:p>
                      <a:pPr marL="0" lvl="0" indent="0" algn="l" rtl="0">
                        <a:spcBef>
                          <a:spcPts val="0"/>
                        </a:spcBef>
                        <a:spcAft>
                          <a:spcPts val="0"/>
                        </a:spcAft>
                        <a:buNone/>
                      </a:pPr>
                      <a:r>
                        <a:rPr lang="en-GB" sz="1800" b="0">
                          <a:solidFill>
                            <a:srgbClr val="222222"/>
                          </a:solidFill>
                          <a:latin typeface="Century Gothic"/>
                          <a:ea typeface="Century Gothic"/>
                          <a:cs typeface="Century Gothic"/>
                          <a:sym typeface="Century Gothic"/>
                        </a:rPr>
                        <a:t>largest/greatest</a:t>
                      </a:r>
                      <a:endParaRPr sz="1800" b="0">
                        <a:solidFill>
                          <a:srgbClr val="222222"/>
                        </a:solidFill>
                        <a:latin typeface="Century Gothic"/>
                        <a:ea typeface="Century Gothic"/>
                        <a:cs typeface="Century Gothic"/>
                        <a:sym typeface="Century Gothic"/>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lvl="0" indent="0" algn="l" rtl="0">
                        <a:spcBef>
                          <a:spcPts val="0"/>
                        </a:spcBef>
                        <a:spcAft>
                          <a:spcPts val="0"/>
                        </a:spcAft>
                        <a:buNone/>
                      </a:pPr>
                      <a:r>
                        <a:rPr lang="en-GB" sz="1800" b="0" dirty="0">
                          <a:solidFill>
                            <a:srgbClr val="222222"/>
                          </a:solidFill>
                          <a:latin typeface="Century Gothic"/>
                          <a:ea typeface="Century Gothic"/>
                          <a:cs typeface="Century Gothic"/>
                          <a:sym typeface="Century Gothic"/>
                        </a:rPr>
                        <a:t>smallest</a:t>
                      </a:r>
                      <a:endParaRPr sz="1800" b="0" dirty="0">
                        <a:solidFill>
                          <a:srgbClr val="222222"/>
                        </a:solidFill>
                        <a:latin typeface="Century Gothic"/>
                        <a:ea typeface="Century Gothic"/>
                        <a:cs typeface="Century Gothic"/>
                        <a:sym typeface="Century Gothic"/>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5229737"/>
                  </a:ext>
                </a:extLst>
              </a:tr>
              <a:tr h="370840">
                <a:tc>
                  <a:txBody>
                    <a:bodyPr/>
                    <a:lstStyle/>
                    <a:p>
                      <a:pPr marL="0" lvl="0" indent="0" algn="l" rtl="0">
                        <a:spcBef>
                          <a:spcPts val="0"/>
                        </a:spcBef>
                        <a:spcAft>
                          <a:spcPts val="0"/>
                        </a:spcAft>
                        <a:buNone/>
                      </a:pPr>
                      <a:r>
                        <a:rPr lang="en-GB" sz="1800" b="0">
                          <a:solidFill>
                            <a:srgbClr val="222222"/>
                          </a:solidFill>
                          <a:latin typeface="Century Gothic"/>
                          <a:ea typeface="Century Gothic"/>
                          <a:cs typeface="Century Gothic"/>
                          <a:sym typeface="Century Gothic"/>
                        </a:rPr>
                        <a:t>ordinal</a:t>
                      </a:r>
                      <a:endParaRPr sz="1800" b="0">
                        <a:solidFill>
                          <a:srgbClr val="222222"/>
                        </a:solidFill>
                        <a:latin typeface="Century Gothic"/>
                        <a:ea typeface="Century Gothic"/>
                        <a:cs typeface="Century Gothic"/>
                        <a:sym typeface="Century Gothic"/>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lvl="0" indent="0" algn="l" rtl="0">
                        <a:spcBef>
                          <a:spcPts val="0"/>
                        </a:spcBef>
                        <a:spcAft>
                          <a:spcPts val="0"/>
                        </a:spcAft>
                        <a:buNone/>
                      </a:pPr>
                      <a:endParaRPr sz="1800" b="0" dirty="0">
                        <a:solidFill>
                          <a:srgbClr val="222222"/>
                        </a:solidFill>
                        <a:latin typeface="Century Gothic"/>
                        <a:ea typeface="Century Gothic"/>
                        <a:cs typeface="Century Gothic"/>
                        <a:sym typeface="Century Gothic"/>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68289894"/>
                  </a:ext>
                </a:extLst>
              </a:tr>
            </a:tbl>
          </a:graphicData>
        </a:graphic>
      </p:graphicFrame>
    </p:spTree>
    <p:extLst>
      <p:ext uri="{BB962C8B-B14F-4D97-AF65-F5344CB8AC3E}">
        <p14:creationId xmlns:p14="http://schemas.microsoft.com/office/powerpoint/2010/main" val="269767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D03B70-CC75-0944-B456-4C2C1EAD7A9E}"/>
              </a:ext>
            </a:extLst>
          </p:cNvPr>
          <p:cNvSpPr>
            <a:spLocks noGrp="1"/>
          </p:cNvSpPr>
          <p:nvPr>
            <p:ph sz="quarter" idx="11"/>
          </p:nvPr>
        </p:nvSpPr>
        <p:spPr>
          <a:xfrm>
            <a:off x="263047" y="1293814"/>
            <a:ext cx="11736887" cy="465714"/>
          </a:xfrm>
        </p:spPr>
        <p:txBody>
          <a:bodyPr/>
          <a:lstStyle/>
          <a:p>
            <a:r>
              <a:rPr lang="en-GB" b="1" dirty="0"/>
              <a:t>How would you describe this sequence?</a:t>
            </a:r>
          </a:p>
        </p:txBody>
      </p:sp>
      <p:sp>
        <p:nvSpPr>
          <p:cNvPr id="4" name="Content Placeholder 3">
            <a:extLst>
              <a:ext uri="{FF2B5EF4-FFF2-40B4-BE49-F238E27FC236}">
                <a16:creationId xmlns:a16="http://schemas.microsoft.com/office/drawing/2014/main" id="{2CE12647-E6A1-D943-961A-B5276A3E25A9}"/>
              </a:ext>
            </a:extLst>
          </p:cNvPr>
          <p:cNvSpPr>
            <a:spLocks noGrp="1"/>
          </p:cNvSpPr>
          <p:nvPr>
            <p:ph sz="quarter" idx="12"/>
          </p:nvPr>
        </p:nvSpPr>
        <p:spPr/>
        <p:txBody>
          <a:bodyPr>
            <a:normAutofit lnSpcReduction="10000"/>
          </a:bodyPr>
          <a:lstStyle/>
          <a:p>
            <a:r>
              <a:rPr lang="en-GB" dirty="0"/>
              <a:t>Smallest to largest</a:t>
            </a:r>
          </a:p>
        </p:txBody>
      </p:sp>
      <p:sp>
        <p:nvSpPr>
          <p:cNvPr id="5" name="Content Placeholder 4">
            <a:extLst>
              <a:ext uri="{FF2B5EF4-FFF2-40B4-BE49-F238E27FC236}">
                <a16:creationId xmlns:a16="http://schemas.microsoft.com/office/drawing/2014/main" id="{812F4617-8C5F-2741-B7B9-E074AD33A100}"/>
              </a:ext>
            </a:extLst>
          </p:cNvPr>
          <p:cNvSpPr>
            <a:spLocks noGrp="1"/>
          </p:cNvSpPr>
          <p:nvPr>
            <p:ph sz="quarter" idx="13"/>
          </p:nvPr>
        </p:nvSpPr>
        <p:spPr/>
        <p:txBody>
          <a:bodyPr>
            <a:normAutofit lnSpcReduction="10000"/>
          </a:bodyPr>
          <a:lstStyle/>
          <a:p>
            <a:r>
              <a:rPr lang="en-GB" dirty="0"/>
              <a:t>All the amounts are equal</a:t>
            </a:r>
          </a:p>
        </p:txBody>
      </p:sp>
      <p:sp>
        <p:nvSpPr>
          <p:cNvPr id="6" name="Content Placeholder 5">
            <a:extLst>
              <a:ext uri="{FF2B5EF4-FFF2-40B4-BE49-F238E27FC236}">
                <a16:creationId xmlns:a16="http://schemas.microsoft.com/office/drawing/2014/main" id="{43CAB18F-3C6C-7341-8583-31D7CE46B53C}"/>
              </a:ext>
            </a:extLst>
          </p:cNvPr>
          <p:cNvSpPr>
            <a:spLocks noGrp="1"/>
          </p:cNvSpPr>
          <p:nvPr>
            <p:ph sz="quarter" idx="14"/>
          </p:nvPr>
        </p:nvSpPr>
        <p:spPr/>
        <p:txBody>
          <a:bodyPr>
            <a:normAutofit lnSpcReduction="10000"/>
          </a:bodyPr>
          <a:lstStyle/>
          <a:p>
            <a:r>
              <a:rPr lang="en-GB" dirty="0"/>
              <a:t>Largest to smallest</a:t>
            </a:r>
          </a:p>
        </p:txBody>
      </p:sp>
      <p:sp>
        <p:nvSpPr>
          <p:cNvPr id="7" name="Content Placeholder 6">
            <a:extLst>
              <a:ext uri="{FF2B5EF4-FFF2-40B4-BE49-F238E27FC236}">
                <a16:creationId xmlns:a16="http://schemas.microsoft.com/office/drawing/2014/main" id="{8CA56D4D-EA3D-3048-80C0-17BA4ADC8E28}"/>
              </a:ext>
            </a:extLst>
          </p:cNvPr>
          <p:cNvSpPr>
            <a:spLocks noGrp="1"/>
          </p:cNvSpPr>
          <p:nvPr>
            <p:ph sz="quarter" idx="15"/>
          </p:nvPr>
        </p:nvSpPr>
        <p:spPr/>
        <p:txBody>
          <a:bodyPr>
            <a:normAutofit lnSpcReduction="10000"/>
          </a:bodyPr>
          <a:lstStyle/>
          <a:p>
            <a:r>
              <a:rPr lang="en-GB" dirty="0"/>
              <a:t>You can’t describe this sequence</a:t>
            </a:r>
          </a:p>
        </p:txBody>
      </p:sp>
      <p:graphicFrame>
        <p:nvGraphicFramePr>
          <p:cNvPr id="8" name="Google Shape;80;p13">
            <a:extLst>
              <a:ext uri="{FF2B5EF4-FFF2-40B4-BE49-F238E27FC236}">
                <a16:creationId xmlns:a16="http://schemas.microsoft.com/office/drawing/2014/main" id="{9A2FD94D-74D1-8C4F-979F-21E8FEFD05E9}"/>
              </a:ext>
            </a:extLst>
          </p:cNvPr>
          <p:cNvGraphicFramePr/>
          <p:nvPr>
            <p:extLst>
              <p:ext uri="{D42A27DB-BD31-4B8C-83A1-F6EECF244321}">
                <p14:modId xmlns:p14="http://schemas.microsoft.com/office/powerpoint/2010/main" val="1616397344"/>
              </p:ext>
            </p:extLst>
          </p:nvPr>
        </p:nvGraphicFramePr>
        <p:xfrm>
          <a:off x="4901233" y="1449746"/>
          <a:ext cx="7027720" cy="1356219"/>
        </p:xfrm>
        <a:graphic>
          <a:graphicData uri="http://schemas.openxmlformats.org/drawingml/2006/table">
            <a:tbl>
              <a:tblPr>
                <a:noFill/>
              </a:tblPr>
              <a:tblGrid>
                <a:gridCol w="1756930">
                  <a:extLst>
                    <a:ext uri="{9D8B030D-6E8A-4147-A177-3AD203B41FA5}">
                      <a16:colId xmlns:a16="http://schemas.microsoft.com/office/drawing/2014/main" val="20000"/>
                    </a:ext>
                  </a:extLst>
                </a:gridCol>
                <a:gridCol w="1756930">
                  <a:extLst>
                    <a:ext uri="{9D8B030D-6E8A-4147-A177-3AD203B41FA5}">
                      <a16:colId xmlns:a16="http://schemas.microsoft.com/office/drawing/2014/main" val="20001"/>
                    </a:ext>
                  </a:extLst>
                </a:gridCol>
                <a:gridCol w="1756930">
                  <a:extLst>
                    <a:ext uri="{9D8B030D-6E8A-4147-A177-3AD203B41FA5}">
                      <a16:colId xmlns:a16="http://schemas.microsoft.com/office/drawing/2014/main" val="20002"/>
                    </a:ext>
                  </a:extLst>
                </a:gridCol>
                <a:gridCol w="1756930">
                  <a:extLst>
                    <a:ext uri="{9D8B030D-6E8A-4147-A177-3AD203B41FA5}">
                      <a16:colId xmlns:a16="http://schemas.microsoft.com/office/drawing/2014/main" val="20003"/>
                    </a:ext>
                  </a:extLst>
                </a:gridCol>
              </a:tblGrid>
              <a:tr h="1356219">
                <a:tc>
                  <a:txBody>
                    <a:bodyPr/>
                    <a:lstStyle/>
                    <a:p>
                      <a:pPr marL="0" lvl="0" indent="0" algn="l" rtl="0">
                        <a:spcBef>
                          <a:spcPts val="0"/>
                        </a:spcBef>
                        <a:spcAft>
                          <a:spcPts val="0"/>
                        </a:spcAft>
                        <a:buNone/>
                      </a:pPr>
                      <a:endParaRPr dirty="0"/>
                    </a:p>
                    <a:p>
                      <a:pPr marL="0" lvl="0" indent="0" algn="l" rtl="0">
                        <a:spcBef>
                          <a:spcPts val="0"/>
                        </a:spcBef>
                        <a:spcAft>
                          <a:spcPts val="0"/>
                        </a:spcAft>
                        <a:buNone/>
                      </a:pPr>
                      <a:endParaRPr dirty="0"/>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ctr" rtl="0">
                        <a:spcBef>
                          <a:spcPts val="0"/>
                        </a:spcBef>
                        <a:spcAft>
                          <a:spcPts val="0"/>
                        </a:spcAft>
                        <a:buNone/>
                      </a:pPr>
                      <a:r>
                        <a:rPr lang="en-GB" sz="2400" dirty="0">
                          <a:latin typeface="Century Gothic"/>
                          <a:ea typeface="Century Gothic"/>
                          <a:cs typeface="Century Gothic"/>
                          <a:sym typeface="Century Gothic"/>
                        </a:rPr>
                        <a:t>thirty-six</a:t>
                      </a:r>
                      <a:endParaRPr sz="2400" dirty="0">
                        <a:latin typeface="Century Gothic"/>
                        <a:ea typeface="Century Gothic"/>
                        <a:cs typeface="Century Gothic"/>
                        <a:sym typeface="Century Gothic"/>
                      </a:endParaRPr>
                    </a:p>
                  </a:txBody>
                  <a:tcPr marL="91425" marR="91425" marT="91425" marB="914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ctr" rtl="0">
                        <a:spcBef>
                          <a:spcPts val="0"/>
                        </a:spcBef>
                        <a:spcAft>
                          <a:spcPts val="0"/>
                        </a:spcAft>
                        <a:buNone/>
                      </a:pPr>
                      <a:r>
                        <a:rPr lang="en-GB" sz="2400" dirty="0">
                          <a:latin typeface="Century Gothic"/>
                          <a:ea typeface="Century Gothic"/>
                          <a:cs typeface="Century Gothic"/>
                          <a:sym typeface="Century Gothic"/>
                        </a:rPr>
                        <a:t>24</a:t>
                      </a:r>
                      <a:endParaRPr sz="2400" dirty="0">
                        <a:latin typeface="Century Gothic"/>
                        <a:ea typeface="Century Gothic"/>
                        <a:cs typeface="Century Gothic"/>
                        <a:sym typeface="Century Gothic"/>
                      </a:endParaRPr>
                    </a:p>
                  </a:txBody>
                  <a:tcPr marL="91425" marR="91425" marT="91425" marB="914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ctr" rtl="0">
                        <a:spcBef>
                          <a:spcPts val="0"/>
                        </a:spcBef>
                        <a:spcAft>
                          <a:spcPts val="0"/>
                        </a:spcAft>
                        <a:buNone/>
                      </a:pPr>
                      <a:r>
                        <a:rPr lang="en-GB" sz="2400" dirty="0">
                          <a:latin typeface="Century Gothic"/>
                          <a:ea typeface="Century Gothic"/>
                          <a:cs typeface="Century Gothic"/>
                          <a:sym typeface="Century Gothic"/>
                        </a:rPr>
                        <a:t>10 + 2</a:t>
                      </a:r>
                      <a:endParaRPr sz="2400" dirty="0">
                        <a:latin typeface="Century Gothic"/>
                        <a:ea typeface="Century Gothic"/>
                        <a:cs typeface="Century Gothic"/>
                        <a:sym typeface="Century Gothic"/>
                      </a:endParaRPr>
                    </a:p>
                  </a:txBody>
                  <a:tcPr marL="91425" marR="91425" marT="91425" marB="914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pSp>
        <p:nvGrpSpPr>
          <p:cNvPr id="2" name="Group 1">
            <a:extLst>
              <a:ext uri="{FF2B5EF4-FFF2-40B4-BE49-F238E27FC236}">
                <a16:creationId xmlns:a16="http://schemas.microsoft.com/office/drawing/2014/main" id="{5E51D303-A3C3-F54C-968D-7FCBA67620FA}"/>
              </a:ext>
            </a:extLst>
          </p:cNvPr>
          <p:cNvGrpSpPr/>
          <p:nvPr/>
        </p:nvGrpSpPr>
        <p:grpSpPr>
          <a:xfrm>
            <a:off x="5217186" y="1512386"/>
            <a:ext cx="1080579" cy="1232424"/>
            <a:chOff x="1268453" y="1809839"/>
            <a:chExt cx="1080579" cy="1232424"/>
          </a:xfrm>
        </p:grpSpPr>
        <p:pic>
          <p:nvPicPr>
            <p:cNvPr id="13" name="Google Shape;93;p9">
              <a:extLst>
                <a:ext uri="{FF2B5EF4-FFF2-40B4-BE49-F238E27FC236}">
                  <a16:creationId xmlns:a16="http://schemas.microsoft.com/office/drawing/2014/main" id="{BB309A23-D476-7A44-9107-80FED3A35DB9}"/>
                </a:ext>
              </a:extLst>
            </p:cNvPr>
            <p:cNvPicPr preferRelativeResize="0"/>
            <p:nvPr/>
          </p:nvPicPr>
          <p:blipFill>
            <a:blip r:embed="rId3">
              <a:alphaModFix/>
            </a:blip>
            <a:stretch>
              <a:fillRect/>
            </a:stretch>
          </p:blipFill>
          <p:spPr>
            <a:xfrm>
              <a:off x="1562481" y="1814517"/>
              <a:ext cx="207169" cy="1221581"/>
            </a:xfrm>
            <a:prstGeom prst="rect">
              <a:avLst/>
            </a:prstGeom>
            <a:noFill/>
            <a:ln>
              <a:noFill/>
            </a:ln>
          </p:spPr>
        </p:pic>
        <p:pic>
          <p:nvPicPr>
            <p:cNvPr id="14" name="Google Shape;93;p9">
              <a:extLst>
                <a:ext uri="{FF2B5EF4-FFF2-40B4-BE49-F238E27FC236}">
                  <a16:creationId xmlns:a16="http://schemas.microsoft.com/office/drawing/2014/main" id="{67A55B83-676F-F643-8E5D-467B66101A38}"/>
                </a:ext>
              </a:extLst>
            </p:cNvPr>
            <p:cNvPicPr preferRelativeResize="0"/>
            <p:nvPr/>
          </p:nvPicPr>
          <p:blipFill>
            <a:blip r:embed="rId3">
              <a:alphaModFix/>
            </a:blip>
            <a:stretch>
              <a:fillRect/>
            </a:stretch>
          </p:blipFill>
          <p:spPr>
            <a:xfrm>
              <a:off x="1268453" y="1809840"/>
              <a:ext cx="207169" cy="1221581"/>
            </a:xfrm>
            <a:prstGeom prst="rect">
              <a:avLst/>
            </a:prstGeom>
            <a:noFill/>
            <a:ln>
              <a:noFill/>
            </a:ln>
          </p:spPr>
        </p:pic>
        <p:pic>
          <p:nvPicPr>
            <p:cNvPr id="15" name="Google Shape;93;p9">
              <a:extLst>
                <a:ext uri="{FF2B5EF4-FFF2-40B4-BE49-F238E27FC236}">
                  <a16:creationId xmlns:a16="http://schemas.microsoft.com/office/drawing/2014/main" id="{1D81A695-213F-1C44-9FD3-F336FB7DAA3E}"/>
                </a:ext>
              </a:extLst>
            </p:cNvPr>
            <p:cNvPicPr preferRelativeResize="0"/>
            <p:nvPr/>
          </p:nvPicPr>
          <p:blipFill>
            <a:blip r:embed="rId3">
              <a:alphaModFix/>
            </a:blip>
            <a:stretch>
              <a:fillRect/>
            </a:stretch>
          </p:blipFill>
          <p:spPr>
            <a:xfrm>
              <a:off x="1855064" y="1809839"/>
              <a:ext cx="207169" cy="1221581"/>
            </a:xfrm>
            <a:prstGeom prst="rect">
              <a:avLst/>
            </a:prstGeom>
            <a:noFill/>
            <a:ln>
              <a:noFill/>
            </a:ln>
          </p:spPr>
        </p:pic>
        <p:pic>
          <p:nvPicPr>
            <p:cNvPr id="16" name="Google Shape;93;p9">
              <a:extLst>
                <a:ext uri="{FF2B5EF4-FFF2-40B4-BE49-F238E27FC236}">
                  <a16:creationId xmlns:a16="http://schemas.microsoft.com/office/drawing/2014/main" id="{832A420C-30D8-B04E-AEF7-CA40DBF0443D}"/>
                </a:ext>
              </a:extLst>
            </p:cNvPr>
            <p:cNvPicPr preferRelativeResize="0"/>
            <p:nvPr/>
          </p:nvPicPr>
          <p:blipFill>
            <a:blip r:embed="rId3">
              <a:alphaModFix/>
            </a:blip>
            <a:stretch>
              <a:fillRect/>
            </a:stretch>
          </p:blipFill>
          <p:spPr>
            <a:xfrm>
              <a:off x="2141863" y="1820682"/>
              <a:ext cx="207169" cy="1221581"/>
            </a:xfrm>
            <a:prstGeom prst="rect">
              <a:avLst/>
            </a:prstGeom>
            <a:noFill/>
            <a:ln>
              <a:noFill/>
            </a:ln>
          </p:spPr>
        </p:pic>
      </p:grpSp>
    </p:spTree>
    <p:extLst>
      <p:ext uri="{BB962C8B-B14F-4D97-AF65-F5344CB8AC3E}">
        <p14:creationId xmlns:p14="http://schemas.microsoft.com/office/powerpoint/2010/main" val="12530519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D95D9-F427-CA44-8BD2-7441CD1C791F}"/>
              </a:ext>
            </a:extLst>
          </p:cNvPr>
          <p:cNvSpPr>
            <a:spLocks noGrp="1"/>
          </p:cNvSpPr>
          <p:nvPr>
            <p:ph type="title"/>
          </p:nvPr>
        </p:nvSpPr>
        <p:spPr/>
        <p:txBody>
          <a:bodyPr/>
          <a:lstStyle/>
          <a:p>
            <a:r>
              <a:rPr lang="en-GB" dirty="0"/>
              <a:t>To order objects and numbers</a:t>
            </a:r>
          </a:p>
        </p:txBody>
      </p:sp>
    </p:spTree>
    <p:extLst>
      <p:ext uri="{BB962C8B-B14F-4D97-AF65-F5344CB8AC3E}">
        <p14:creationId xmlns:p14="http://schemas.microsoft.com/office/powerpoint/2010/main" val="32923929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3A0ABB-9595-D54D-AD88-A5925CEF71AF}"/>
              </a:ext>
            </a:extLst>
          </p:cNvPr>
          <p:cNvSpPr>
            <a:spLocks noGrp="1"/>
          </p:cNvSpPr>
          <p:nvPr>
            <p:ph sz="quarter" idx="10"/>
          </p:nvPr>
        </p:nvSpPr>
        <p:spPr/>
        <p:txBody>
          <a:bodyPr/>
          <a:lstStyle/>
          <a:p>
            <a:r>
              <a:rPr lang="en-GB" dirty="0"/>
              <a:t>Starter</a:t>
            </a:r>
          </a:p>
        </p:txBody>
      </p:sp>
      <p:sp>
        <p:nvSpPr>
          <p:cNvPr id="3" name="Content Placeholder 2">
            <a:extLst>
              <a:ext uri="{FF2B5EF4-FFF2-40B4-BE49-F238E27FC236}">
                <a16:creationId xmlns:a16="http://schemas.microsoft.com/office/drawing/2014/main" id="{39AE2F5F-7234-D84E-9806-68FC1209B06F}"/>
              </a:ext>
            </a:extLst>
          </p:cNvPr>
          <p:cNvSpPr>
            <a:spLocks noGrp="1"/>
          </p:cNvSpPr>
          <p:nvPr>
            <p:ph sz="quarter" idx="11"/>
          </p:nvPr>
        </p:nvSpPr>
        <p:spPr>
          <a:xfrm>
            <a:off x="263046" y="1176339"/>
            <a:ext cx="11736887" cy="514598"/>
          </a:xfrm>
        </p:spPr>
        <p:txBody>
          <a:bodyPr/>
          <a:lstStyle/>
          <a:p>
            <a:r>
              <a:rPr lang="en-GB" b="1" dirty="0"/>
              <a:t>Match the cards to the correct number sentence.</a:t>
            </a:r>
          </a:p>
        </p:txBody>
      </p:sp>
      <p:sp>
        <p:nvSpPr>
          <p:cNvPr id="5" name="Rounded Rectangle 4">
            <a:extLst>
              <a:ext uri="{FF2B5EF4-FFF2-40B4-BE49-F238E27FC236}">
                <a16:creationId xmlns:a16="http://schemas.microsoft.com/office/drawing/2014/main" id="{C80AE0C5-7E69-6748-BBD2-9F443BE3B760}"/>
              </a:ext>
            </a:extLst>
          </p:cNvPr>
          <p:cNvSpPr/>
          <p:nvPr/>
        </p:nvSpPr>
        <p:spPr>
          <a:xfrm>
            <a:off x="10669706" y="6163001"/>
            <a:ext cx="1401206" cy="514598"/>
          </a:xfrm>
          <a:prstGeom prst="roundRect">
            <a:avLst/>
          </a:prstGeom>
          <a:solidFill>
            <a:srgbClr val="2196F3"/>
          </a:solidFill>
          <a:ln>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latin typeface="Century Gothic" panose="020B0502020202020204" pitchFamily="34" charset="0"/>
              </a:rPr>
              <a:t>Answers</a:t>
            </a:r>
          </a:p>
        </p:txBody>
      </p:sp>
      <p:sp>
        <p:nvSpPr>
          <p:cNvPr id="6" name="Rounded Rectangle 5">
            <a:extLst>
              <a:ext uri="{FF2B5EF4-FFF2-40B4-BE49-F238E27FC236}">
                <a16:creationId xmlns:a16="http://schemas.microsoft.com/office/drawing/2014/main" id="{5CE2DC1F-0FBB-0140-AC8F-A68F94573161}"/>
              </a:ext>
            </a:extLst>
          </p:cNvPr>
          <p:cNvSpPr/>
          <p:nvPr/>
        </p:nvSpPr>
        <p:spPr>
          <a:xfrm>
            <a:off x="2769107" y="1848250"/>
            <a:ext cx="1597954" cy="722149"/>
          </a:xfrm>
          <a:prstGeom prst="roundRect">
            <a:avLst/>
          </a:prstGeom>
          <a:solidFill>
            <a:srgbClr val="CCD4F4"/>
          </a:solid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222222"/>
                </a:solidFill>
                <a:latin typeface="Century Gothic" panose="020B0502020202020204" pitchFamily="34" charset="0"/>
              </a:rPr>
              <a:t>72</a:t>
            </a:r>
          </a:p>
        </p:txBody>
      </p:sp>
      <p:sp>
        <p:nvSpPr>
          <p:cNvPr id="7" name="Rounded Rectangle 6">
            <a:extLst>
              <a:ext uri="{FF2B5EF4-FFF2-40B4-BE49-F238E27FC236}">
                <a16:creationId xmlns:a16="http://schemas.microsoft.com/office/drawing/2014/main" id="{A25C4C84-0A3E-DD41-919A-0647A7431306}"/>
              </a:ext>
            </a:extLst>
          </p:cNvPr>
          <p:cNvSpPr/>
          <p:nvPr/>
        </p:nvSpPr>
        <p:spPr>
          <a:xfrm>
            <a:off x="5749053" y="3329783"/>
            <a:ext cx="693893" cy="753137"/>
          </a:xfrm>
          <a:prstGeom prst="roundRect">
            <a:avLst/>
          </a:prstGeom>
          <a:no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222222"/>
                </a:solidFill>
                <a:latin typeface="Century Gothic" panose="020B0502020202020204" pitchFamily="34" charset="0"/>
              </a:rPr>
              <a:t>&lt;</a:t>
            </a:r>
          </a:p>
        </p:txBody>
      </p:sp>
      <p:sp>
        <p:nvSpPr>
          <p:cNvPr id="8" name="Rounded Rectangle 7">
            <a:extLst>
              <a:ext uri="{FF2B5EF4-FFF2-40B4-BE49-F238E27FC236}">
                <a16:creationId xmlns:a16="http://schemas.microsoft.com/office/drawing/2014/main" id="{4F899D2C-A283-BC41-BD67-FBF79586CCB9}"/>
              </a:ext>
            </a:extLst>
          </p:cNvPr>
          <p:cNvSpPr/>
          <p:nvPr/>
        </p:nvSpPr>
        <p:spPr>
          <a:xfrm>
            <a:off x="5060954" y="1848250"/>
            <a:ext cx="1597954" cy="722149"/>
          </a:xfrm>
          <a:prstGeom prst="roundRect">
            <a:avLst/>
          </a:prstGeom>
          <a:solidFill>
            <a:srgbClr val="CCD4F4"/>
          </a:solid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222222"/>
                </a:solidFill>
                <a:latin typeface="Century Gothic" panose="020B0502020202020204" pitchFamily="34" charset="0"/>
              </a:rPr>
              <a:t>30 + 8</a:t>
            </a:r>
          </a:p>
        </p:txBody>
      </p:sp>
      <p:sp>
        <p:nvSpPr>
          <p:cNvPr id="9" name="Rounded Rectangle 8">
            <a:extLst>
              <a:ext uri="{FF2B5EF4-FFF2-40B4-BE49-F238E27FC236}">
                <a16:creationId xmlns:a16="http://schemas.microsoft.com/office/drawing/2014/main" id="{94AA2BD7-EE54-8E4E-8161-0E7DEF3DDD47}"/>
              </a:ext>
            </a:extLst>
          </p:cNvPr>
          <p:cNvSpPr/>
          <p:nvPr/>
        </p:nvSpPr>
        <p:spPr>
          <a:xfrm>
            <a:off x="7352801" y="1848249"/>
            <a:ext cx="1597954" cy="722149"/>
          </a:xfrm>
          <a:prstGeom prst="roundRect">
            <a:avLst/>
          </a:prstGeom>
          <a:solidFill>
            <a:srgbClr val="CCD4F4"/>
          </a:solid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222222"/>
                </a:solidFill>
                <a:latin typeface="Century Gothic" panose="020B0502020202020204" pitchFamily="34" charset="0"/>
              </a:rPr>
              <a:t>9 tens</a:t>
            </a:r>
          </a:p>
        </p:txBody>
      </p:sp>
      <p:sp>
        <p:nvSpPr>
          <p:cNvPr id="10" name="Rounded Rectangle 9">
            <a:extLst>
              <a:ext uri="{FF2B5EF4-FFF2-40B4-BE49-F238E27FC236}">
                <a16:creationId xmlns:a16="http://schemas.microsoft.com/office/drawing/2014/main" id="{D33AD793-3661-3847-A586-8398CCE05956}"/>
              </a:ext>
            </a:extLst>
          </p:cNvPr>
          <p:cNvSpPr/>
          <p:nvPr/>
        </p:nvSpPr>
        <p:spPr>
          <a:xfrm>
            <a:off x="6644335" y="3335172"/>
            <a:ext cx="1597954" cy="722149"/>
          </a:xfrm>
          <a:prstGeom prst="roundRect">
            <a:avLst/>
          </a:prstGeom>
          <a:solidFill>
            <a:srgbClr val="CCD4F4"/>
          </a:solid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solidFill>
                <a:srgbClr val="222222"/>
              </a:solidFill>
              <a:latin typeface="Century Gothic" panose="020B0502020202020204" pitchFamily="34" charset="0"/>
            </a:endParaRPr>
          </a:p>
        </p:txBody>
      </p:sp>
      <p:sp>
        <p:nvSpPr>
          <p:cNvPr id="11" name="Rounded Rectangle 10">
            <a:extLst>
              <a:ext uri="{FF2B5EF4-FFF2-40B4-BE49-F238E27FC236}">
                <a16:creationId xmlns:a16="http://schemas.microsoft.com/office/drawing/2014/main" id="{0F98F1A6-C51F-DB4F-BC8B-008BD6D52FD3}"/>
              </a:ext>
            </a:extLst>
          </p:cNvPr>
          <p:cNvSpPr/>
          <p:nvPr/>
        </p:nvSpPr>
        <p:spPr>
          <a:xfrm>
            <a:off x="3265629" y="3333718"/>
            <a:ext cx="2282036" cy="753137"/>
          </a:xfrm>
          <a:prstGeom prst="roundRect">
            <a:avLst/>
          </a:prstGeom>
          <a:no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222222"/>
                </a:solidFill>
                <a:latin typeface="Century Gothic" panose="020B0502020202020204" pitchFamily="34" charset="0"/>
              </a:rPr>
              <a:t>8 tens and 7 ones</a:t>
            </a:r>
          </a:p>
        </p:txBody>
      </p:sp>
      <p:sp>
        <p:nvSpPr>
          <p:cNvPr id="12" name="Rounded Rectangle 11">
            <a:extLst>
              <a:ext uri="{FF2B5EF4-FFF2-40B4-BE49-F238E27FC236}">
                <a16:creationId xmlns:a16="http://schemas.microsoft.com/office/drawing/2014/main" id="{B150FA8E-B588-7346-A45F-F373EC38F660}"/>
              </a:ext>
            </a:extLst>
          </p:cNvPr>
          <p:cNvSpPr/>
          <p:nvPr/>
        </p:nvSpPr>
        <p:spPr>
          <a:xfrm>
            <a:off x="5749053" y="4352879"/>
            <a:ext cx="693893" cy="753137"/>
          </a:xfrm>
          <a:prstGeom prst="roundRect">
            <a:avLst/>
          </a:prstGeom>
          <a:no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222222"/>
                </a:solidFill>
                <a:latin typeface="Century Gothic" panose="020B0502020202020204" pitchFamily="34" charset="0"/>
              </a:rPr>
              <a:t>=</a:t>
            </a:r>
          </a:p>
        </p:txBody>
      </p:sp>
      <p:sp>
        <p:nvSpPr>
          <p:cNvPr id="13" name="Rounded Rectangle 12">
            <a:extLst>
              <a:ext uri="{FF2B5EF4-FFF2-40B4-BE49-F238E27FC236}">
                <a16:creationId xmlns:a16="http://schemas.microsoft.com/office/drawing/2014/main" id="{70ACCC6E-B9AD-274D-B967-1A6F4981A1BD}"/>
              </a:ext>
            </a:extLst>
          </p:cNvPr>
          <p:cNvSpPr/>
          <p:nvPr/>
        </p:nvSpPr>
        <p:spPr>
          <a:xfrm>
            <a:off x="6644335" y="4358268"/>
            <a:ext cx="1597954" cy="722149"/>
          </a:xfrm>
          <a:prstGeom prst="roundRect">
            <a:avLst/>
          </a:prstGeom>
          <a:solidFill>
            <a:srgbClr val="CCD4F4"/>
          </a:solid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solidFill>
                <a:srgbClr val="222222"/>
              </a:solidFill>
              <a:latin typeface="Century Gothic" panose="020B0502020202020204" pitchFamily="34" charset="0"/>
            </a:endParaRPr>
          </a:p>
        </p:txBody>
      </p:sp>
      <p:sp>
        <p:nvSpPr>
          <p:cNvPr id="14" name="Rounded Rectangle 13">
            <a:extLst>
              <a:ext uri="{FF2B5EF4-FFF2-40B4-BE49-F238E27FC236}">
                <a16:creationId xmlns:a16="http://schemas.microsoft.com/office/drawing/2014/main" id="{BCB71424-82FA-3A46-B07D-5A0E0BC83352}"/>
              </a:ext>
            </a:extLst>
          </p:cNvPr>
          <p:cNvSpPr/>
          <p:nvPr/>
        </p:nvSpPr>
        <p:spPr>
          <a:xfrm>
            <a:off x="3265629" y="4356814"/>
            <a:ext cx="2282036" cy="753137"/>
          </a:xfrm>
          <a:prstGeom prst="roundRect">
            <a:avLst/>
          </a:prstGeom>
          <a:no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222222"/>
                </a:solidFill>
                <a:latin typeface="Century Gothic" panose="020B0502020202020204" pitchFamily="34" charset="0"/>
              </a:rPr>
              <a:t>30 + 42</a:t>
            </a:r>
          </a:p>
        </p:txBody>
      </p:sp>
      <p:sp>
        <p:nvSpPr>
          <p:cNvPr id="15" name="Rounded Rectangle 14">
            <a:extLst>
              <a:ext uri="{FF2B5EF4-FFF2-40B4-BE49-F238E27FC236}">
                <a16:creationId xmlns:a16="http://schemas.microsoft.com/office/drawing/2014/main" id="{0C6E6A3F-B6DC-A848-9D6B-473EBDE29240}"/>
              </a:ext>
            </a:extLst>
          </p:cNvPr>
          <p:cNvSpPr/>
          <p:nvPr/>
        </p:nvSpPr>
        <p:spPr>
          <a:xfrm>
            <a:off x="5749053" y="5345197"/>
            <a:ext cx="693893" cy="753137"/>
          </a:xfrm>
          <a:prstGeom prst="roundRect">
            <a:avLst/>
          </a:prstGeom>
          <a:no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222222"/>
                </a:solidFill>
                <a:latin typeface="Century Gothic" panose="020B0502020202020204" pitchFamily="34" charset="0"/>
              </a:rPr>
              <a:t>&gt;</a:t>
            </a:r>
          </a:p>
        </p:txBody>
      </p:sp>
      <p:sp>
        <p:nvSpPr>
          <p:cNvPr id="16" name="Rounded Rectangle 15">
            <a:extLst>
              <a:ext uri="{FF2B5EF4-FFF2-40B4-BE49-F238E27FC236}">
                <a16:creationId xmlns:a16="http://schemas.microsoft.com/office/drawing/2014/main" id="{A962D5BE-6265-444E-8357-F077441BF2FD}"/>
              </a:ext>
            </a:extLst>
          </p:cNvPr>
          <p:cNvSpPr/>
          <p:nvPr/>
        </p:nvSpPr>
        <p:spPr>
          <a:xfrm>
            <a:off x="6644335" y="5350586"/>
            <a:ext cx="1597954" cy="722149"/>
          </a:xfrm>
          <a:prstGeom prst="roundRect">
            <a:avLst/>
          </a:prstGeom>
          <a:solidFill>
            <a:srgbClr val="CCD4F4"/>
          </a:solid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solidFill>
                <a:srgbClr val="222222"/>
              </a:solidFill>
              <a:latin typeface="Century Gothic" panose="020B0502020202020204" pitchFamily="34" charset="0"/>
            </a:endParaRPr>
          </a:p>
        </p:txBody>
      </p:sp>
      <p:sp>
        <p:nvSpPr>
          <p:cNvPr id="17" name="Rounded Rectangle 16">
            <a:extLst>
              <a:ext uri="{FF2B5EF4-FFF2-40B4-BE49-F238E27FC236}">
                <a16:creationId xmlns:a16="http://schemas.microsoft.com/office/drawing/2014/main" id="{C0AB7969-6B2F-8B43-8A4F-FEF319245E5A}"/>
              </a:ext>
            </a:extLst>
          </p:cNvPr>
          <p:cNvSpPr/>
          <p:nvPr/>
        </p:nvSpPr>
        <p:spPr>
          <a:xfrm>
            <a:off x="3265629" y="5349132"/>
            <a:ext cx="2282036" cy="753137"/>
          </a:xfrm>
          <a:prstGeom prst="roundRect">
            <a:avLst/>
          </a:prstGeom>
          <a:no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222222"/>
                </a:solidFill>
                <a:latin typeface="Century Gothic" panose="020B0502020202020204" pitchFamily="34" charset="0"/>
              </a:rPr>
              <a:t>45</a:t>
            </a:r>
          </a:p>
        </p:txBody>
      </p:sp>
      <p:sp>
        <p:nvSpPr>
          <p:cNvPr id="18" name="Rounded Rectangle 17">
            <a:extLst>
              <a:ext uri="{FF2B5EF4-FFF2-40B4-BE49-F238E27FC236}">
                <a16:creationId xmlns:a16="http://schemas.microsoft.com/office/drawing/2014/main" id="{CB5227A3-1FD7-9446-B5E2-794B02A6C0D5}"/>
              </a:ext>
            </a:extLst>
          </p:cNvPr>
          <p:cNvSpPr/>
          <p:nvPr/>
        </p:nvSpPr>
        <p:spPr>
          <a:xfrm>
            <a:off x="6642257" y="4368372"/>
            <a:ext cx="1597954" cy="722149"/>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222222"/>
                </a:solidFill>
                <a:latin typeface="Century Gothic" panose="020B0502020202020204" pitchFamily="34" charset="0"/>
              </a:rPr>
              <a:t>72</a:t>
            </a:r>
          </a:p>
        </p:txBody>
      </p:sp>
      <p:sp>
        <p:nvSpPr>
          <p:cNvPr id="19" name="Rounded Rectangle 18">
            <a:extLst>
              <a:ext uri="{FF2B5EF4-FFF2-40B4-BE49-F238E27FC236}">
                <a16:creationId xmlns:a16="http://schemas.microsoft.com/office/drawing/2014/main" id="{4EC82B73-3787-6B47-910D-B49AA85079A8}"/>
              </a:ext>
            </a:extLst>
          </p:cNvPr>
          <p:cNvSpPr/>
          <p:nvPr/>
        </p:nvSpPr>
        <p:spPr>
          <a:xfrm>
            <a:off x="6642257" y="5350586"/>
            <a:ext cx="1597954" cy="722149"/>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222222"/>
                </a:solidFill>
                <a:latin typeface="Century Gothic" panose="020B0502020202020204" pitchFamily="34" charset="0"/>
              </a:rPr>
              <a:t>30 + 8</a:t>
            </a:r>
          </a:p>
        </p:txBody>
      </p:sp>
      <p:sp>
        <p:nvSpPr>
          <p:cNvPr id="20" name="Rounded Rectangle 19">
            <a:extLst>
              <a:ext uri="{FF2B5EF4-FFF2-40B4-BE49-F238E27FC236}">
                <a16:creationId xmlns:a16="http://schemas.microsoft.com/office/drawing/2014/main" id="{04002875-B9C8-6D49-92A3-C53328A93044}"/>
              </a:ext>
            </a:extLst>
          </p:cNvPr>
          <p:cNvSpPr/>
          <p:nvPr/>
        </p:nvSpPr>
        <p:spPr>
          <a:xfrm>
            <a:off x="6642257" y="3345276"/>
            <a:ext cx="1597954" cy="722149"/>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222222"/>
                </a:solidFill>
                <a:latin typeface="Century Gothic" panose="020B0502020202020204" pitchFamily="34" charset="0"/>
              </a:rPr>
              <a:t>9 tens</a:t>
            </a:r>
          </a:p>
        </p:txBody>
      </p:sp>
    </p:spTree>
    <p:extLst>
      <p:ext uri="{BB962C8B-B14F-4D97-AF65-F5344CB8AC3E}">
        <p14:creationId xmlns:p14="http://schemas.microsoft.com/office/powerpoint/2010/main" val="195754285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childTnLst>
                          </p:cTn>
                        </p:par>
                      </p:childTnLst>
                    </p:cTn>
                  </p:par>
                </p:childTnLst>
              </p:cTn>
              <p:nextCondLst>
                <p:cond evt="onClick" delay="0">
                  <p:tgtEl>
                    <p:spTgt spid="5"/>
                  </p:tgtEl>
                </p:cond>
              </p:nextCondLst>
            </p:seq>
          </p:childTnLst>
        </p:cTn>
      </p:par>
    </p:tnLst>
    <p:bldLst>
      <p:bldP spid="18" grpId="0"/>
      <p:bldP spid="19" grpId="0"/>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3A0ABB-9595-D54D-AD88-A5925CEF71AF}"/>
              </a:ext>
            </a:extLst>
          </p:cNvPr>
          <p:cNvSpPr>
            <a:spLocks noGrp="1"/>
          </p:cNvSpPr>
          <p:nvPr>
            <p:ph sz="quarter" idx="10"/>
          </p:nvPr>
        </p:nvSpPr>
        <p:spPr/>
        <p:txBody>
          <a:bodyPr/>
          <a:lstStyle/>
          <a:p>
            <a:r>
              <a:rPr lang="en-GB" dirty="0"/>
              <a:t>Let’s Learn</a:t>
            </a:r>
          </a:p>
        </p:txBody>
      </p:sp>
      <p:sp>
        <p:nvSpPr>
          <p:cNvPr id="3" name="Content Placeholder 2">
            <a:extLst>
              <a:ext uri="{FF2B5EF4-FFF2-40B4-BE49-F238E27FC236}">
                <a16:creationId xmlns:a16="http://schemas.microsoft.com/office/drawing/2014/main" id="{39AE2F5F-7234-D84E-9806-68FC1209B06F}"/>
              </a:ext>
            </a:extLst>
          </p:cNvPr>
          <p:cNvSpPr>
            <a:spLocks noGrp="1"/>
          </p:cNvSpPr>
          <p:nvPr>
            <p:ph sz="quarter" idx="11"/>
          </p:nvPr>
        </p:nvSpPr>
        <p:spPr>
          <a:xfrm>
            <a:off x="263046" y="1176339"/>
            <a:ext cx="11736887" cy="514598"/>
          </a:xfrm>
        </p:spPr>
        <p:txBody>
          <a:bodyPr/>
          <a:lstStyle/>
          <a:p>
            <a:r>
              <a:rPr lang="en-GB" b="1" dirty="0"/>
              <a:t>Order the representations from greatest to smallest.</a:t>
            </a:r>
          </a:p>
        </p:txBody>
      </p:sp>
      <p:sp>
        <p:nvSpPr>
          <p:cNvPr id="5" name="Rounded Rectangle 4">
            <a:extLst>
              <a:ext uri="{FF2B5EF4-FFF2-40B4-BE49-F238E27FC236}">
                <a16:creationId xmlns:a16="http://schemas.microsoft.com/office/drawing/2014/main" id="{5E902545-A4F9-4243-82CE-D711B0F38654}"/>
              </a:ext>
            </a:extLst>
          </p:cNvPr>
          <p:cNvSpPr/>
          <p:nvPr/>
        </p:nvSpPr>
        <p:spPr>
          <a:xfrm>
            <a:off x="10669706" y="6163001"/>
            <a:ext cx="1401206" cy="514598"/>
          </a:xfrm>
          <a:prstGeom prst="roundRect">
            <a:avLst/>
          </a:prstGeom>
          <a:solidFill>
            <a:srgbClr val="2196F3"/>
          </a:solidFill>
          <a:ln>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latin typeface="Century Gothic" panose="020B0502020202020204" pitchFamily="34" charset="0"/>
              </a:rPr>
              <a:t>Answers</a:t>
            </a:r>
          </a:p>
        </p:txBody>
      </p:sp>
      <p:sp>
        <p:nvSpPr>
          <p:cNvPr id="7" name="Rounded Rectangle 6">
            <a:extLst>
              <a:ext uri="{FF2B5EF4-FFF2-40B4-BE49-F238E27FC236}">
                <a16:creationId xmlns:a16="http://schemas.microsoft.com/office/drawing/2014/main" id="{54BE96AB-40CA-A644-83E6-E6996B7A1F7F}"/>
              </a:ext>
            </a:extLst>
          </p:cNvPr>
          <p:cNvSpPr/>
          <p:nvPr/>
        </p:nvSpPr>
        <p:spPr>
          <a:xfrm>
            <a:off x="263045" y="1725573"/>
            <a:ext cx="3117463" cy="1211591"/>
          </a:xfrm>
          <a:prstGeom prst="roundRect">
            <a:avLst/>
          </a:prstGeom>
          <a:no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222222"/>
                </a:solidFill>
                <a:latin typeface="Century Gothic" panose="020B0502020202020204" pitchFamily="34" charset="0"/>
              </a:rPr>
              <a:t>ninety-two</a:t>
            </a:r>
          </a:p>
        </p:txBody>
      </p:sp>
      <p:grpSp>
        <p:nvGrpSpPr>
          <p:cNvPr id="4" name="Group 3">
            <a:extLst>
              <a:ext uri="{FF2B5EF4-FFF2-40B4-BE49-F238E27FC236}">
                <a16:creationId xmlns:a16="http://schemas.microsoft.com/office/drawing/2014/main" id="{01A75009-266F-5641-B18E-9C24B4C3FD8B}"/>
              </a:ext>
            </a:extLst>
          </p:cNvPr>
          <p:cNvGrpSpPr/>
          <p:nvPr/>
        </p:nvGrpSpPr>
        <p:grpSpPr>
          <a:xfrm>
            <a:off x="4572757" y="1722449"/>
            <a:ext cx="3117463" cy="1214714"/>
            <a:chOff x="4572757" y="1722449"/>
            <a:chExt cx="3117463" cy="1214714"/>
          </a:xfrm>
        </p:grpSpPr>
        <p:pic>
          <p:nvPicPr>
            <p:cNvPr id="9" name="Google Shape;507;p32">
              <a:extLst>
                <a:ext uri="{FF2B5EF4-FFF2-40B4-BE49-F238E27FC236}">
                  <a16:creationId xmlns:a16="http://schemas.microsoft.com/office/drawing/2014/main" id="{7305E33C-C7FA-C04B-9D4B-12469757E9F0}"/>
                </a:ext>
              </a:extLst>
            </p:cNvPr>
            <p:cNvPicPr preferRelativeResize="0"/>
            <p:nvPr/>
          </p:nvPicPr>
          <p:blipFill rotWithShape="1">
            <a:blip r:embed="rId3">
              <a:alphaModFix/>
            </a:blip>
            <a:srcRect l="18989" t="17170" r="19870" b="13370"/>
            <a:stretch/>
          </p:blipFill>
          <p:spPr>
            <a:xfrm>
              <a:off x="6876459" y="1849119"/>
              <a:ext cx="374780" cy="424014"/>
            </a:xfrm>
            <a:prstGeom prst="rect">
              <a:avLst/>
            </a:prstGeom>
            <a:noFill/>
            <a:ln>
              <a:noFill/>
            </a:ln>
          </p:spPr>
        </p:pic>
        <p:sp>
          <p:nvSpPr>
            <p:cNvPr id="10" name="Rounded Rectangle 9">
              <a:extLst>
                <a:ext uri="{FF2B5EF4-FFF2-40B4-BE49-F238E27FC236}">
                  <a16:creationId xmlns:a16="http://schemas.microsoft.com/office/drawing/2014/main" id="{D9B871AC-B1F2-DB41-A722-243B7C241A42}"/>
                </a:ext>
              </a:extLst>
            </p:cNvPr>
            <p:cNvSpPr/>
            <p:nvPr/>
          </p:nvSpPr>
          <p:spPr>
            <a:xfrm>
              <a:off x="4572757" y="1725572"/>
              <a:ext cx="3117463" cy="1211591"/>
            </a:xfrm>
            <a:prstGeom prst="roundRect">
              <a:avLst/>
            </a:prstGeom>
            <a:no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222222"/>
                </a:solidFill>
                <a:latin typeface="Century Gothic" panose="020B0502020202020204" pitchFamily="34" charset="0"/>
              </a:endParaRPr>
            </a:p>
          </p:txBody>
        </p:sp>
        <p:pic>
          <p:nvPicPr>
            <p:cNvPr id="11" name="Google Shape;489;p32">
              <a:extLst>
                <a:ext uri="{FF2B5EF4-FFF2-40B4-BE49-F238E27FC236}">
                  <a16:creationId xmlns:a16="http://schemas.microsoft.com/office/drawing/2014/main" id="{C22A4F92-6187-4641-A8D6-A983A56AD994}"/>
                </a:ext>
              </a:extLst>
            </p:cNvPr>
            <p:cNvPicPr preferRelativeResize="0"/>
            <p:nvPr/>
          </p:nvPicPr>
          <p:blipFill>
            <a:blip r:embed="rId4">
              <a:alphaModFix/>
            </a:blip>
            <a:stretch>
              <a:fillRect/>
            </a:stretch>
          </p:blipFill>
          <p:spPr>
            <a:xfrm>
              <a:off x="4778527" y="1732085"/>
              <a:ext cx="1039776" cy="599282"/>
            </a:xfrm>
            <a:prstGeom prst="rect">
              <a:avLst/>
            </a:prstGeom>
            <a:noFill/>
            <a:ln>
              <a:noFill/>
            </a:ln>
          </p:spPr>
        </p:pic>
        <p:pic>
          <p:nvPicPr>
            <p:cNvPr id="12" name="Google Shape;489;p32">
              <a:extLst>
                <a:ext uri="{FF2B5EF4-FFF2-40B4-BE49-F238E27FC236}">
                  <a16:creationId xmlns:a16="http://schemas.microsoft.com/office/drawing/2014/main" id="{BC41DAF1-3484-D44B-B00C-115B41E4CDFA}"/>
                </a:ext>
              </a:extLst>
            </p:cNvPr>
            <p:cNvPicPr preferRelativeResize="0"/>
            <p:nvPr/>
          </p:nvPicPr>
          <p:blipFill>
            <a:blip r:embed="rId4">
              <a:alphaModFix/>
            </a:blip>
            <a:stretch>
              <a:fillRect/>
            </a:stretch>
          </p:blipFill>
          <p:spPr>
            <a:xfrm>
              <a:off x="4778527" y="2216994"/>
              <a:ext cx="1039776" cy="599282"/>
            </a:xfrm>
            <a:prstGeom prst="rect">
              <a:avLst/>
            </a:prstGeom>
            <a:noFill/>
            <a:ln>
              <a:noFill/>
            </a:ln>
          </p:spPr>
        </p:pic>
        <p:pic>
          <p:nvPicPr>
            <p:cNvPr id="13" name="Google Shape;489;p32">
              <a:extLst>
                <a:ext uri="{FF2B5EF4-FFF2-40B4-BE49-F238E27FC236}">
                  <a16:creationId xmlns:a16="http://schemas.microsoft.com/office/drawing/2014/main" id="{B9276770-CE7A-DE43-8498-5C7A1A9996EA}"/>
                </a:ext>
              </a:extLst>
            </p:cNvPr>
            <p:cNvPicPr preferRelativeResize="0"/>
            <p:nvPr/>
          </p:nvPicPr>
          <p:blipFill>
            <a:blip r:embed="rId4">
              <a:alphaModFix/>
            </a:blip>
            <a:stretch>
              <a:fillRect/>
            </a:stretch>
          </p:blipFill>
          <p:spPr>
            <a:xfrm>
              <a:off x="5818303" y="1722449"/>
              <a:ext cx="1039776" cy="599282"/>
            </a:xfrm>
            <a:prstGeom prst="rect">
              <a:avLst/>
            </a:prstGeom>
            <a:noFill/>
            <a:ln>
              <a:noFill/>
            </a:ln>
          </p:spPr>
        </p:pic>
        <p:pic>
          <p:nvPicPr>
            <p:cNvPr id="14" name="Google Shape;489;p32">
              <a:extLst>
                <a:ext uri="{FF2B5EF4-FFF2-40B4-BE49-F238E27FC236}">
                  <a16:creationId xmlns:a16="http://schemas.microsoft.com/office/drawing/2014/main" id="{95C5E2F6-957A-B043-986B-33F164ECAF7A}"/>
                </a:ext>
              </a:extLst>
            </p:cNvPr>
            <p:cNvPicPr preferRelativeResize="0"/>
            <p:nvPr/>
          </p:nvPicPr>
          <p:blipFill>
            <a:blip r:embed="rId4">
              <a:alphaModFix/>
            </a:blip>
            <a:stretch>
              <a:fillRect/>
            </a:stretch>
          </p:blipFill>
          <p:spPr>
            <a:xfrm>
              <a:off x="5818303" y="2207358"/>
              <a:ext cx="1039776" cy="599282"/>
            </a:xfrm>
            <a:prstGeom prst="rect">
              <a:avLst/>
            </a:prstGeom>
            <a:noFill/>
            <a:ln>
              <a:noFill/>
            </a:ln>
          </p:spPr>
        </p:pic>
        <p:pic>
          <p:nvPicPr>
            <p:cNvPr id="15" name="Google Shape;507;p32">
              <a:extLst>
                <a:ext uri="{FF2B5EF4-FFF2-40B4-BE49-F238E27FC236}">
                  <a16:creationId xmlns:a16="http://schemas.microsoft.com/office/drawing/2014/main" id="{30088D31-8E30-DB43-B093-AF529A5389C8}"/>
                </a:ext>
              </a:extLst>
            </p:cNvPr>
            <p:cNvPicPr preferRelativeResize="0"/>
            <p:nvPr/>
          </p:nvPicPr>
          <p:blipFill rotWithShape="1">
            <a:blip r:embed="rId3">
              <a:alphaModFix/>
            </a:blip>
            <a:srcRect l="18989" t="17170" r="19870" b="13370"/>
            <a:stretch/>
          </p:blipFill>
          <p:spPr>
            <a:xfrm>
              <a:off x="6876459" y="2307768"/>
              <a:ext cx="374780" cy="424014"/>
            </a:xfrm>
            <a:prstGeom prst="rect">
              <a:avLst/>
            </a:prstGeom>
            <a:noFill/>
            <a:ln>
              <a:noFill/>
            </a:ln>
          </p:spPr>
        </p:pic>
        <p:pic>
          <p:nvPicPr>
            <p:cNvPr id="16" name="Google Shape;507;p32">
              <a:extLst>
                <a:ext uri="{FF2B5EF4-FFF2-40B4-BE49-F238E27FC236}">
                  <a16:creationId xmlns:a16="http://schemas.microsoft.com/office/drawing/2014/main" id="{822498E7-411D-124E-8BF3-A9FFF88CD75E}"/>
                </a:ext>
              </a:extLst>
            </p:cNvPr>
            <p:cNvPicPr preferRelativeResize="0"/>
            <p:nvPr/>
          </p:nvPicPr>
          <p:blipFill rotWithShape="1">
            <a:blip r:embed="rId3">
              <a:alphaModFix/>
            </a:blip>
            <a:srcRect l="18989" t="17170" r="19870" b="13370"/>
            <a:stretch/>
          </p:blipFill>
          <p:spPr>
            <a:xfrm>
              <a:off x="7251239" y="2098003"/>
              <a:ext cx="374780" cy="424014"/>
            </a:xfrm>
            <a:prstGeom prst="rect">
              <a:avLst/>
            </a:prstGeom>
            <a:noFill/>
            <a:ln>
              <a:noFill/>
            </a:ln>
          </p:spPr>
        </p:pic>
      </p:grpSp>
      <p:sp>
        <p:nvSpPr>
          <p:cNvPr id="17" name="Rounded Rectangle 16">
            <a:extLst>
              <a:ext uri="{FF2B5EF4-FFF2-40B4-BE49-F238E27FC236}">
                <a16:creationId xmlns:a16="http://schemas.microsoft.com/office/drawing/2014/main" id="{4A4DC47E-ECFE-FB43-A2E6-C8D2DDBD26B8}"/>
              </a:ext>
            </a:extLst>
          </p:cNvPr>
          <p:cNvSpPr/>
          <p:nvPr/>
        </p:nvSpPr>
        <p:spPr>
          <a:xfrm>
            <a:off x="8729634" y="1701972"/>
            <a:ext cx="3117463" cy="1211591"/>
          </a:xfrm>
          <a:prstGeom prst="roundRect">
            <a:avLst/>
          </a:prstGeom>
          <a:no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222222"/>
                </a:solidFill>
                <a:latin typeface="Century Gothic" panose="020B0502020202020204" pitchFamily="34" charset="0"/>
              </a:rPr>
              <a:t>57</a:t>
            </a:r>
          </a:p>
        </p:txBody>
      </p:sp>
      <p:sp>
        <p:nvSpPr>
          <p:cNvPr id="19" name="Rounded Rectangle 18">
            <a:extLst>
              <a:ext uri="{FF2B5EF4-FFF2-40B4-BE49-F238E27FC236}">
                <a16:creationId xmlns:a16="http://schemas.microsoft.com/office/drawing/2014/main" id="{82D2EF9F-81BA-024C-A3EE-EC4CAE623FF7}"/>
              </a:ext>
            </a:extLst>
          </p:cNvPr>
          <p:cNvSpPr/>
          <p:nvPr/>
        </p:nvSpPr>
        <p:spPr>
          <a:xfrm>
            <a:off x="6891261" y="3428999"/>
            <a:ext cx="3117463" cy="1211591"/>
          </a:xfrm>
          <a:prstGeom prst="roundRect">
            <a:avLst/>
          </a:prstGeom>
          <a:no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222222"/>
                </a:solidFill>
                <a:latin typeface="Century Gothic" panose="020B0502020202020204" pitchFamily="34" charset="0"/>
              </a:rPr>
              <a:t>7 tens and 8 ones</a:t>
            </a:r>
          </a:p>
        </p:txBody>
      </p:sp>
      <p:grpSp>
        <p:nvGrpSpPr>
          <p:cNvPr id="23" name="Group 22">
            <a:extLst>
              <a:ext uri="{FF2B5EF4-FFF2-40B4-BE49-F238E27FC236}">
                <a16:creationId xmlns:a16="http://schemas.microsoft.com/office/drawing/2014/main" id="{7243D178-DFDD-4D48-82B9-E2B52858499A}"/>
              </a:ext>
            </a:extLst>
          </p:cNvPr>
          <p:cNvGrpSpPr/>
          <p:nvPr/>
        </p:nvGrpSpPr>
        <p:grpSpPr>
          <a:xfrm>
            <a:off x="2438209" y="3429000"/>
            <a:ext cx="3117463" cy="1211591"/>
            <a:chOff x="2438209" y="3429000"/>
            <a:chExt cx="3117463" cy="1211591"/>
          </a:xfrm>
        </p:grpSpPr>
        <p:sp>
          <p:nvSpPr>
            <p:cNvPr id="18" name="Rounded Rectangle 17">
              <a:extLst>
                <a:ext uri="{FF2B5EF4-FFF2-40B4-BE49-F238E27FC236}">
                  <a16:creationId xmlns:a16="http://schemas.microsoft.com/office/drawing/2014/main" id="{38286677-C1F4-6841-9BDD-0FA750AE782C}"/>
                </a:ext>
              </a:extLst>
            </p:cNvPr>
            <p:cNvSpPr/>
            <p:nvPr/>
          </p:nvSpPr>
          <p:spPr>
            <a:xfrm>
              <a:off x="2438209" y="3429000"/>
              <a:ext cx="3117463" cy="1211591"/>
            </a:xfrm>
            <a:prstGeom prst="roundRect">
              <a:avLst/>
            </a:prstGeom>
            <a:no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222222"/>
                </a:solidFill>
                <a:latin typeface="Century Gothic" panose="020B0502020202020204" pitchFamily="34" charset="0"/>
              </a:endParaRPr>
            </a:p>
          </p:txBody>
        </p:sp>
        <p:pic>
          <p:nvPicPr>
            <p:cNvPr id="20" name="Google Shape;127;p10">
              <a:extLst>
                <a:ext uri="{FF2B5EF4-FFF2-40B4-BE49-F238E27FC236}">
                  <a16:creationId xmlns:a16="http://schemas.microsoft.com/office/drawing/2014/main" id="{373DF547-4CF0-5E4E-8FC1-4AD0073CF89B}"/>
                </a:ext>
              </a:extLst>
            </p:cNvPr>
            <p:cNvPicPr preferRelativeResize="0"/>
            <p:nvPr/>
          </p:nvPicPr>
          <p:blipFill>
            <a:blip r:embed="rId5">
              <a:alphaModFix/>
            </a:blip>
            <a:stretch>
              <a:fillRect/>
            </a:stretch>
          </p:blipFill>
          <p:spPr>
            <a:xfrm>
              <a:off x="4360526" y="3927336"/>
              <a:ext cx="418001" cy="627003"/>
            </a:xfrm>
            <a:prstGeom prst="rect">
              <a:avLst/>
            </a:prstGeom>
            <a:noFill/>
            <a:ln>
              <a:noFill/>
            </a:ln>
          </p:spPr>
        </p:pic>
        <p:pic>
          <p:nvPicPr>
            <p:cNvPr id="21" name="Google Shape;132;p10">
              <a:extLst>
                <a:ext uri="{FF2B5EF4-FFF2-40B4-BE49-F238E27FC236}">
                  <a16:creationId xmlns:a16="http://schemas.microsoft.com/office/drawing/2014/main" id="{9DE6CBC8-5EEA-0448-B798-FDA1915C1354}"/>
                </a:ext>
              </a:extLst>
            </p:cNvPr>
            <p:cNvPicPr preferRelativeResize="0"/>
            <p:nvPr/>
          </p:nvPicPr>
          <p:blipFill>
            <a:blip r:embed="rId6">
              <a:alphaModFix/>
            </a:blip>
            <a:stretch>
              <a:fillRect/>
            </a:stretch>
          </p:blipFill>
          <p:spPr>
            <a:xfrm>
              <a:off x="3341621" y="3564334"/>
              <a:ext cx="396002" cy="990005"/>
            </a:xfrm>
            <a:prstGeom prst="rect">
              <a:avLst/>
            </a:prstGeom>
            <a:noFill/>
            <a:ln>
              <a:noFill/>
            </a:ln>
          </p:spPr>
        </p:pic>
        <p:pic>
          <p:nvPicPr>
            <p:cNvPr id="22" name="Google Shape;132;p10">
              <a:extLst>
                <a:ext uri="{FF2B5EF4-FFF2-40B4-BE49-F238E27FC236}">
                  <a16:creationId xmlns:a16="http://schemas.microsoft.com/office/drawing/2014/main" id="{F1A6A75C-4992-1644-BCCF-3D392BA5D163}"/>
                </a:ext>
              </a:extLst>
            </p:cNvPr>
            <p:cNvPicPr preferRelativeResize="0"/>
            <p:nvPr/>
          </p:nvPicPr>
          <p:blipFill>
            <a:blip r:embed="rId6">
              <a:alphaModFix/>
            </a:blip>
            <a:stretch>
              <a:fillRect/>
            </a:stretch>
          </p:blipFill>
          <p:spPr>
            <a:xfrm>
              <a:off x="3852977" y="3564334"/>
              <a:ext cx="396002" cy="990005"/>
            </a:xfrm>
            <a:prstGeom prst="rect">
              <a:avLst/>
            </a:prstGeom>
            <a:noFill/>
            <a:ln>
              <a:noFill/>
            </a:ln>
          </p:spPr>
        </p:pic>
      </p:grpSp>
      <p:grpSp>
        <p:nvGrpSpPr>
          <p:cNvPr id="42" name="Group 41">
            <a:extLst>
              <a:ext uri="{FF2B5EF4-FFF2-40B4-BE49-F238E27FC236}">
                <a16:creationId xmlns:a16="http://schemas.microsoft.com/office/drawing/2014/main" id="{8EEE37DB-36D9-EA4F-86FA-710097A48D1C}"/>
              </a:ext>
            </a:extLst>
          </p:cNvPr>
          <p:cNvGrpSpPr/>
          <p:nvPr/>
        </p:nvGrpSpPr>
        <p:grpSpPr>
          <a:xfrm>
            <a:off x="465055" y="4886216"/>
            <a:ext cx="10905254" cy="1235191"/>
            <a:chOff x="78215" y="5053827"/>
            <a:chExt cx="10905254" cy="1235191"/>
          </a:xfrm>
        </p:grpSpPr>
        <p:sp>
          <p:nvSpPr>
            <p:cNvPr id="25" name="Rounded Rectangle 24">
              <a:extLst>
                <a:ext uri="{FF2B5EF4-FFF2-40B4-BE49-F238E27FC236}">
                  <a16:creationId xmlns:a16="http://schemas.microsoft.com/office/drawing/2014/main" id="{B48E9B51-E3ED-C040-993E-3E720C78A293}"/>
                </a:ext>
              </a:extLst>
            </p:cNvPr>
            <p:cNvSpPr/>
            <p:nvPr/>
          </p:nvSpPr>
          <p:spPr>
            <a:xfrm>
              <a:off x="78215" y="5153909"/>
              <a:ext cx="1528030" cy="605796"/>
            </a:xfrm>
            <a:prstGeom prst="roundRect">
              <a:avLst/>
            </a:prstGeom>
            <a:no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222222"/>
                  </a:solidFill>
                  <a:latin typeface="Century Gothic" panose="020B0502020202020204" pitchFamily="34" charset="0"/>
                </a:rPr>
                <a:t>ninety-two</a:t>
              </a:r>
            </a:p>
          </p:txBody>
        </p:sp>
        <p:grpSp>
          <p:nvGrpSpPr>
            <p:cNvPr id="26" name="Group 25">
              <a:extLst>
                <a:ext uri="{FF2B5EF4-FFF2-40B4-BE49-F238E27FC236}">
                  <a16:creationId xmlns:a16="http://schemas.microsoft.com/office/drawing/2014/main" id="{517CF872-415E-6943-AE4E-9BE1F256DA34}"/>
                </a:ext>
              </a:extLst>
            </p:cNvPr>
            <p:cNvGrpSpPr/>
            <p:nvPr/>
          </p:nvGrpSpPr>
          <p:grpSpPr>
            <a:xfrm>
              <a:off x="5911972" y="5074304"/>
              <a:ext cx="3117463" cy="1214714"/>
              <a:chOff x="4572757" y="1722449"/>
              <a:chExt cx="3117463" cy="1214714"/>
            </a:xfrm>
          </p:grpSpPr>
          <p:pic>
            <p:nvPicPr>
              <p:cNvPr id="27" name="Google Shape;507;p32">
                <a:extLst>
                  <a:ext uri="{FF2B5EF4-FFF2-40B4-BE49-F238E27FC236}">
                    <a16:creationId xmlns:a16="http://schemas.microsoft.com/office/drawing/2014/main" id="{5F7FD1A9-19FB-584B-AACD-03FA3A884038}"/>
                  </a:ext>
                </a:extLst>
              </p:cNvPr>
              <p:cNvPicPr preferRelativeResize="0"/>
              <p:nvPr/>
            </p:nvPicPr>
            <p:blipFill rotWithShape="1">
              <a:blip r:embed="rId3">
                <a:alphaModFix/>
              </a:blip>
              <a:srcRect l="18989" t="17170" r="19870" b="13370"/>
              <a:stretch/>
            </p:blipFill>
            <p:spPr>
              <a:xfrm>
                <a:off x="6876459" y="1849119"/>
                <a:ext cx="374780" cy="424014"/>
              </a:xfrm>
              <a:prstGeom prst="rect">
                <a:avLst/>
              </a:prstGeom>
              <a:noFill/>
              <a:ln>
                <a:noFill/>
              </a:ln>
            </p:spPr>
          </p:pic>
          <p:sp>
            <p:nvSpPr>
              <p:cNvPr id="28" name="Rounded Rectangle 27">
                <a:extLst>
                  <a:ext uri="{FF2B5EF4-FFF2-40B4-BE49-F238E27FC236}">
                    <a16:creationId xmlns:a16="http://schemas.microsoft.com/office/drawing/2014/main" id="{8BBF1B1E-3EB8-8548-B093-974F9159B143}"/>
                  </a:ext>
                </a:extLst>
              </p:cNvPr>
              <p:cNvSpPr/>
              <p:nvPr/>
            </p:nvSpPr>
            <p:spPr>
              <a:xfrm>
                <a:off x="4572757" y="1725572"/>
                <a:ext cx="3117463" cy="1211591"/>
              </a:xfrm>
              <a:prstGeom prst="roundRect">
                <a:avLst/>
              </a:prstGeom>
              <a:no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222222"/>
                  </a:solidFill>
                  <a:latin typeface="Century Gothic" panose="020B0502020202020204" pitchFamily="34" charset="0"/>
                </a:endParaRPr>
              </a:p>
            </p:txBody>
          </p:sp>
          <p:pic>
            <p:nvPicPr>
              <p:cNvPr id="29" name="Google Shape;489;p32">
                <a:extLst>
                  <a:ext uri="{FF2B5EF4-FFF2-40B4-BE49-F238E27FC236}">
                    <a16:creationId xmlns:a16="http://schemas.microsoft.com/office/drawing/2014/main" id="{8547A1FA-5B20-F646-AE40-2E8C7755A586}"/>
                  </a:ext>
                </a:extLst>
              </p:cNvPr>
              <p:cNvPicPr preferRelativeResize="0"/>
              <p:nvPr/>
            </p:nvPicPr>
            <p:blipFill>
              <a:blip r:embed="rId4">
                <a:alphaModFix/>
              </a:blip>
              <a:stretch>
                <a:fillRect/>
              </a:stretch>
            </p:blipFill>
            <p:spPr>
              <a:xfrm>
                <a:off x="4778527" y="1732085"/>
                <a:ext cx="1039776" cy="599282"/>
              </a:xfrm>
              <a:prstGeom prst="rect">
                <a:avLst/>
              </a:prstGeom>
              <a:noFill/>
              <a:ln>
                <a:noFill/>
              </a:ln>
            </p:spPr>
          </p:pic>
          <p:pic>
            <p:nvPicPr>
              <p:cNvPr id="30" name="Google Shape;489;p32">
                <a:extLst>
                  <a:ext uri="{FF2B5EF4-FFF2-40B4-BE49-F238E27FC236}">
                    <a16:creationId xmlns:a16="http://schemas.microsoft.com/office/drawing/2014/main" id="{F54DC303-E6E7-1543-9D2E-7F8796FC1450}"/>
                  </a:ext>
                </a:extLst>
              </p:cNvPr>
              <p:cNvPicPr preferRelativeResize="0"/>
              <p:nvPr/>
            </p:nvPicPr>
            <p:blipFill>
              <a:blip r:embed="rId4">
                <a:alphaModFix/>
              </a:blip>
              <a:stretch>
                <a:fillRect/>
              </a:stretch>
            </p:blipFill>
            <p:spPr>
              <a:xfrm>
                <a:off x="4778527" y="2216994"/>
                <a:ext cx="1039776" cy="599282"/>
              </a:xfrm>
              <a:prstGeom prst="rect">
                <a:avLst/>
              </a:prstGeom>
              <a:noFill/>
              <a:ln>
                <a:noFill/>
              </a:ln>
            </p:spPr>
          </p:pic>
          <p:pic>
            <p:nvPicPr>
              <p:cNvPr id="31" name="Google Shape;489;p32">
                <a:extLst>
                  <a:ext uri="{FF2B5EF4-FFF2-40B4-BE49-F238E27FC236}">
                    <a16:creationId xmlns:a16="http://schemas.microsoft.com/office/drawing/2014/main" id="{0B0D527D-4EF9-3A48-B2E9-DE797006E6D0}"/>
                  </a:ext>
                </a:extLst>
              </p:cNvPr>
              <p:cNvPicPr preferRelativeResize="0"/>
              <p:nvPr/>
            </p:nvPicPr>
            <p:blipFill>
              <a:blip r:embed="rId4">
                <a:alphaModFix/>
              </a:blip>
              <a:stretch>
                <a:fillRect/>
              </a:stretch>
            </p:blipFill>
            <p:spPr>
              <a:xfrm>
                <a:off x="5818303" y="1722449"/>
                <a:ext cx="1039776" cy="599282"/>
              </a:xfrm>
              <a:prstGeom prst="rect">
                <a:avLst/>
              </a:prstGeom>
              <a:noFill/>
              <a:ln>
                <a:noFill/>
              </a:ln>
            </p:spPr>
          </p:pic>
          <p:pic>
            <p:nvPicPr>
              <p:cNvPr id="32" name="Google Shape;489;p32">
                <a:extLst>
                  <a:ext uri="{FF2B5EF4-FFF2-40B4-BE49-F238E27FC236}">
                    <a16:creationId xmlns:a16="http://schemas.microsoft.com/office/drawing/2014/main" id="{EBDC6788-1071-0D47-9492-FD5C1B3613A6}"/>
                  </a:ext>
                </a:extLst>
              </p:cNvPr>
              <p:cNvPicPr preferRelativeResize="0"/>
              <p:nvPr/>
            </p:nvPicPr>
            <p:blipFill>
              <a:blip r:embed="rId4">
                <a:alphaModFix/>
              </a:blip>
              <a:stretch>
                <a:fillRect/>
              </a:stretch>
            </p:blipFill>
            <p:spPr>
              <a:xfrm>
                <a:off x="5818303" y="2207358"/>
                <a:ext cx="1039776" cy="599282"/>
              </a:xfrm>
              <a:prstGeom prst="rect">
                <a:avLst/>
              </a:prstGeom>
              <a:noFill/>
              <a:ln>
                <a:noFill/>
              </a:ln>
            </p:spPr>
          </p:pic>
          <p:pic>
            <p:nvPicPr>
              <p:cNvPr id="33" name="Google Shape;507;p32">
                <a:extLst>
                  <a:ext uri="{FF2B5EF4-FFF2-40B4-BE49-F238E27FC236}">
                    <a16:creationId xmlns:a16="http://schemas.microsoft.com/office/drawing/2014/main" id="{202B0FA1-21DD-8F4D-9760-1F43B66E5BB3}"/>
                  </a:ext>
                </a:extLst>
              </p:cNvPr>
              <p:cNvPicPr preferRelativeResize="0"/>
              <p:nvPr/>
            </p:nvPicPr>
            <p:blipFill rotWithShape="1">
              <a:blip r:embed="rId3">
                <a:alphaModFix/>
              </a:blip>
              <a:srcRect l="18989" t="17170" r="19870" b="13370"/>
              <a:stretch/>
            </p:blipFill>
            <p:spPr>
              <a:xfrm>
                <a:off x="6876459" y="2307768"/>
                <a:ext cx="374780" cy="424014"/>
              </a:xfrm>
              <a:prstGeom prst="rect">
                <a:avLst/>
              </a:prstGeom>
              <a:noFill/>
              <a:ln>
                <a:noFill/>
              </a:ln>
            </p:spPr>
          </p:pic>
          <p:pic>
            <p:nvPicPr>
              <p:cNvPr id="34" name="Google Shape;507;p32">
                <a:extLst>
                  <a:ext uri="{FF2B5EF4-FFF2-40B4-BE49-F238E27FC236}">
                    <a16:creationId xmlns:a16="http://schemas.microsoft.com/office/drawing/2014/main" id="{131BA44E-7BF9-E449-BB3E-3679FE91AE29}"/>
                  </a:ext>
                </a:extLst>
              </p:cNvPr>
              <p:cNvPicPr preferRelativeResize="0"/>
              <p:nvPr/>
            </p:nvPicPr>
            <p:blipFill rotWithShape="1">
              <a:blip r:embed="rId3">
                <a:alphaModFix/>
              </a:blip>
              <a:srcRect l="18989" t="17170" r="19870" b="13370"/>
              <a:stretch/>
            </p:blipFill>
            <p:spPr>
              <a:xfrm>
                <a:off x="7251239" y="2098003"/>
                <a:ext cx="374780" cy="424014"/>
              </a:xfrm>
              <a:prstGeom prst="rect">
                <a:avLst/>
              </a:prstGeom>
              <a:noFill/>
              <a:ln>
                <a:noFill/>
              </a:ln>
            </p:spPr>
          </p:pic>
        </p:grpSp>
        <p:sp>
          <p:nvSpPr>
            <p:cNvPr id="35" name="Rounded Rectangle 34">
              <a:extLst>
                <a:ext uri="{FF2B5EF4-FFF2-40B4-BE49-F238E27FC236}">
                  <a16:creationId xmlns:a16="http://schemas.microsoft.com/office/drawing/2014/main" id="{7001ED24-CC65-FB41-A914-4AA49C5051BB}"/>
                </a:ext>
              </a:extLst>
            </p:cNvPr>
            <p:cNvSpPr/>
            <p:nvPr/>
          </p:nvSpPr>
          <p:spPr>
            <a:xfrm>
              <a:off x="4211999" y="5153909"/>
              <a:ext cx="1528030" cy="605796"/>
            </a:xfrm>
            <a:prstGeom prst="roundRect">
              <a:avLst/>
            </a:prstGeom>
            <a:no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222222"/>
                  </a:solidFill>
                  <a:latin typeface="Century Gothic" panose="020B0502020202020204" pitchFamily="34" charset="0"/>
                </a:rPr>
                <a:t>57</a:t>
              </a:r>
            </a:p>
          </p:txBody>
        </p:sp>
        <p:sp>
          <p:nvSpPr>
            <p:cNvPr id="36" name="Rounded Rectangle 35">
              <a:extLst>
                <a:ext uri="{FF2B5EF4-FFF2-40B4-BE49-F238E27FC236}">
                  <a16:creationId xmlns:a16="http://schemas.microsoft.com/office/drawing/2014/main" id="{B6D1F759-4601-FA43-94C8-9111176D9C8C}"/>
                </a:ext>
              </a:extLst>
            </p:cNvPr>
            <p:cNvSpPr/>
            <p:nvPr/>
          </p:nvSpPr>
          <p:spPr>
            <a:xfrm>
              <a:off x="1780417" y="5158829"/>
              <a:ext cx="2259639" cy="605797"/>
            </a:xfrm>
            <a:prstGeom prst="roundRect">
              <a:avLst/>
            </a:prstGeom>
            <a:no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222222"/>
                  </a:solidFill>
                  <a:latin typeface="Century Gothic" panose="020B0502020202020204" pitchFamily="34" charset="0"/>
                </a:rPr>
                <a:t>7 tens and 8 ones</a:t>
              </a:r>
            </a:p>
          </p:txBody>
        </p:sp>
        <p:grpSp>
          <p:nvGrpSpPr>
            <p:cNvPr id="37" name="Group 36">
              <a:extLst>
                <a:ext uri="{FF2B5EF4-FFF2-40B4-BE49-F238E27FC236}">
                  <a16:creationId xmlns:a16="http://schemas.microsoft.com/office/drawing/2014/main" id="{E7BB5787-B226-1C4F-9040-7CC185BC004D}"/>
                </a:ext>
              </a:extLst>
            </p:cNvPr>
            <p:cNvGrpSpPr/>
            <p:nvPr/>
          </p:nvGrpSpPr>
          <p:grpSpPr>
            <a:xfrm>
              <a:off x="9201378" y="5053827"/>
              <a:ext cx="1782091" cy="1211591"/>
              <a:chOff x="3176856" y="3429000"/>
              <a:chExt cx="1782091" cy="1211591"/>
            </a:xfrm>
          </p:grpSpPr>
          <p:sp>
            <p:nvSpPr>
              <p:cNvPr id="38" name="Rounded Rectangle 37">
                <a:extLst>
                  <a:ext uri="{FF2B5EF4-FFF2-40B4-BE49-F238E27FC236}">
                    <a16:creationId xmlns:a16="http://schemas.microsoft.com/office/drawing/2014/main" id="{26B80E99-38C7-8A43-B9E4-362904616E6F}"/>
                  </a:ext>
                </a:extLst>
              </p:cNvPr>
              <p:cNvSpPr/>
              <p:nvPr/>
            </p:nvSpPr>
            <p:spPr>
              <a:xfrm>
                <a:off x="3176856" y="3429000"/>
                <a:ext cx="1782091" cy="1211591"/>
              </a:xfrm>
              <a:prstGeom prst="roundRect">
                <a:avLst/>
              </a:prstGeom>
              <a:no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222222"/>
                  </a:solidFill>
                  <a:latin typeface="Century Gothic" panose="020B0502020202020204" pitchFamily="34" charset="0"/>
                </a:endParaRPr>
              </a:p>
            </p:txBody>
          </p:sp>
          <p:pic>
            <p:nvPicPr>
              <p:cNvPr id="39" name="Google Shape;127;p10">
                <a:extLst>
                  <a:ext uri="{FF2B5EF4-FFF2-40B4-BE49-F238E27FC236}">
                    <a16:creationId xmlns:a16="http://schemas.microsoft.com/office/drawing/2014/main" id="{FF4217C2-BD63-5440-9B9F-84B19D1AE954}"/>
                  </a:ext>
                </a:extLst>
              </p:cNvPr>
              <p:cNvPicPr preferRelativeResize="0"/>
              <p:nvPr/>
            </p:nvPicPr>
            <p:blipFill>
              <a:blip r:embed="rId5">
                <a:alphaModFix/>
              </a:blip>
              <a:stretch>
                <a:fillRect/>
              </a:stretch>
            </p:blipFill>
            <p:spPr>
              <a:xfrm>
                <a:off x="4360526" y="3927336"/>
                <a:ext cx="418001" cy="627003"/>
              </a:xfrm>
              <a:prstGeom prst="rect">
                <a:avLst/>
              </a:prstGeom>
              <a:noFill/>
              <a:ln>
                <a:noFill/>
              </a:ln>
            </p:spPr>
          </p:pic>
          <p:pic>
            <p:nvPicPr>
              <p:cNvPr id="40" name="Google Shape;132;p10">
                <a:extLst>
                  <a:ext uri="{FF2B5EF4-FFF2-40B4-BE49-F238E27FC236}">
                    <a16:creationId xmlns:a16="http://schemas.microsoft.com/office/drawing/2014/main" id="{EA055E8D-AC71-DE44-8D27-8D464ED0A25E}"/>
                  </a:ext>
                </a:extLst>
              </p:cNvPr>
              <p:cNvPicPr preferRelativeResize="0"/>
              <p:nvPr/>
            </p:nvPicPr>
            <p:blipFill>
              <a:blip r:embed="rId6">
                <a:alphaModFix/>
              </a:blip>
              <a:stretch>
                <a:fillRect/>
              </a:stretch>
            </p:blipFill>
            <p:spPr>
              <a:xfrm>
                <a:off x="3341621" y="3564334"/>
                <a:ext cx="396002" cy="990005"/>
              </a:xfrm>
              <a:prstGeom prst="rect">
                <a:avLst/>
              </a:prstGeom>
              <a:noFill/>
              <a:ln>
                <a:noFill/>
              </a:ln>
            </p:spPr>
          </p:pic>
          <p:pic>
            <p:nvPicPr>
              <p:cNvPr id="41" name="Google Shape;132;p10">
                <a:extLst>
                  <a:ext uri="{FF2B5EF4-FFF2-40B4-BE49-F238E27FC236}">
                    <a16:creationId xmlns:a16="http://schemas.microsoft.com/office/drawing/2014/main" id="{999F49A5-9F4B-404D-B753-242EB52A2D02}"/>
                  </a:ext>
                </a:extLst>
              </p:cNvPr>
              <p:cNvPicPr preferRelativeResize="0"/>
              <p:nvPr/>
            </p:nvPicPr>
            <p:blipFill>
              <a:blip r:embed="rId6">
                <a:alphaModFix/>
              </a:blip>
              <a:stretch>
                <a:fillRect/>
              </a:stretch>
            </p:blipFill>
            <p:spPr>
              <a:xfrm>
                <a:off x="3852977" y="3564334"/>
                <a:ext cx="396002" cy="990005"/>
              </a:xfrm>
              <a:prstGeom prst="rect">
                <a:avLst/>
              </a:prstGeom>
              <a:noFill/>
              <a:ln>
                <a:noFill/>
              </a:ln>
            </p:spPr>
          </p:pic>
        </p:grpSp>
      </p:grpSp>
    </p:spTree>
    <p:extLst>
      <p:ext uri="{BB962C8B-B14F-4D97-AF65-F5344CB8AC3E}">
        <p14:creationId xmlns:p14="http://schemas.microsoft.com/office/powerpoint/2010/main" val="406596400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childTnLst>
              </p:cTn>
              <p:nextCondLst>
                <p:cond evt="onClick" delay="0">
                  <p:tgtEl>
                    <p:spTgt spid="5"/>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3A0ABB-9595-D54D-AD88-A5925CEF71AF}"/>
              </a:ext>
            </a:extLst>
          </p:cNvPr>
          <p:cNvSpPr>
            <a:spLocks noGrp="1"/>
          </p:cNvSpPr>
          <p:nvPr>
            <p:ph sz="quarter" idx="10"/>
          </p:nvPr>
        </p:nvSpPr>
        <p:spPr/>
        <p:txBody>
          <a:bodyPr/>
          <a:lstStyle/>
          <a:p>
            <a:r>
              <a:rPr lang="en-GB" dirty="0"/>
              <a:t>Follow Me</a:t>
            </a:r>
          </a:p>
        </p:txBody>
      </p:sp>
      <p:sp>
        <p:nvSpPr>
          <p:cNvPr id="3" name="Content Placeholder 2">
            <a:extLst>
              <a:ext uri="{FF2B5EF4-FFF2-40B4-BE49-F238E27FC236}">
                <a16:creationId xmlns:a16="http://schemas.microsoft.com/office/drawing/2014/main" id="{39AE2F5F-7234-D84E-9806-68FC1209B06F}"/>
              </a:ext>
            </a:extLst>
          </p:cNvPr>
          <p:cNvSpPr>
            <a:spLocks noGrp="1"/>
          </p:cNvSpPr>
          <p:nvPr>
            <p:ph sz="quarter" idx="11"/>
          </p:nvPr>
        </p:nvSpPr>
        <p:spPr>
          <a:xfrm>
            <a:off x="263046" y="1176339"/>
            <a:ext cx="11736887" cy="1151226"/>
          </a:xfrm>
        </p:spPr>
        <p:txBody>
          <a:bodyPr/>
          <a:lstStyle/>
          <a:p>
            <a:r>
              <a:rPr lang="en-GB" b="1" dirty="0"/>
              <a:t>Use Base 10 to make the numbers thirteen, thirty, twenty-three, thirty-three.</a:t>
            </a:r>
          </a:p>
          <a:p>
            <a:r>
              <a:rPr lang="en-GB" dirty="0"/>
              <a:t>Write the numbers in order, starting with the greatest?</a:t>
            </a:r>
          </a:p>
        </p:txBody>
      </p:sp>
      <p:sp>
        <p:nvSpPr>
          <p:cNvPr id="5" name="Rounded Rectangle 4">
            <a:extLst>
              <a:ext uri="{FF2B5EF4-FFF2-40B4-BE49-F238E27FC236}">
                <a16:creationId xmlns:a16="http://schemas.microsoft.com/office/drawing/2014/main" id="{BCC3F9C2-59B6-0341-B97C-81C2931D1D10}"/>
              </a:ext>
            </a:extLst>
          </p:cNvPr>
          <p:cNvSpPr/>
          <p:nvPr/>
        </p:nvSpPr>
        <p:spPr>
          <a:xfrm>
            <a:off x="10669706" y="6163001"/>
            <a:ext cx="1401206" cy="514598"/>
          </a:xfrm>
          <a:prstGeom prst="roundRect">
            <a:avLst/>
          </a:prstGeom>
          <a:solidFill>
            <a:srgbClr val="2196F3"/>
          </a:solidFill>
          <a:ln>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latin typeface="Century Gothic" panose="020B0502020202020204" pitchFamily="34" charset="0"/>
              </a:rPr>
              <a:t>Answers</a:t>
            </a:r>
          </a:p>
        </p:txBody>
      </p:sp>
      <p:sp>
        <p:nvSpPr>
          <p:cNvPr id="6" name="TextBox 5">
            <a:extLst>
              <a:ext uri="{FF2B5EF4-FFF2-40B4-BE49-F238E27FC236}">
                <a16:creationId xmlns:a16="http://schemas.microsoft.com/office/drawing/2014/main" id="{1B6B3B4B-CEF5-B24F-9274-5E85AD86B4D6}"/>
              </a:ext>
            </a:extLst>
          </p:cNvPr>
          <p:cNvSpPr txBox="1"/>
          <p:nvPr/>
        </p:nvSpPr>
        <p:spPr>
          <a:xfrm>
            <a:off x="263046" y="3201437"/>
            <a:ext cx="10212697" cy="455125"/>
          </a:xfrm>
          <a:prstGeom prst="rect">
            <a:avLst/>
          </a:prstGeom>
          <a:noFill/>
        </p:spPr>
        <p:txBody>
          <a:bodyPr wrap="square" rtlCol="0">
            <a:spAutoFit/>
          </a:bodyPr>
          <a:lstStyle/>
          <a:p>
            <a:pPr>
              <a:lnSpc>
                <a:spcPct val="150000"/>
              </a:lnSpc>
            </a:pPr>
            <a:r>
              <a:rPr lang="en-GB" dirty="0">
                <a:solidFill>
                  <a:srgbClr val="43A047"/>
                </a:solidFill>
                <a:latin typeface="Century Gothic" panose="020B0502020202020204" pitchFamily="34" charset="0"/>
              </a:rPr>
              <a:t>33, 30, 23, 13</a:t>
            </a:r>
          </a:p>
        </p:txBody>
      </p:sp>
    </p:spTree>
    <p:extLst>
      <p:ext uri="{BB962C8B-B14F-4D97-AF65-F5344CB8AC3E}">
        <p14:creationId xmlns:p14="http://schemas.microsoft.com/office/powerpoint/2010/main" val="97092842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nextCondLst>
                <p:cond evt="onClick" delay="0">
                  <p:tgtEl>
                    <p:spTgt spid="5"/>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3A0ABB-9595-D54D-AD88-A5925CEF71AF}"/>
              </a:ext>
            </a:extLst>
          </p:cNvPr>
          <p:cNvSpPr>
            <a:spLocks noGrp="1"/>
          </p:cNvSpPr>
          <p:nvPr>
            <p:ph sz="quarter" idx="10"/>
          </p:nvPr>
        </p:nvSpPr>
        <p:spPr/>
        <p:txBody>
          <a:bodyPr/>
          <a:lstStyle/>
          <a:p>
            <a:r>
              <a:rPr lang="en-GB" dirty="0"/>
              <a:t>Your Turn</a:t>
            </a:r>
          </a:p>
        </p:txBody>
      </p:sp>
      <p:pic>
        <p:nvPicPr>
          <p:cNvPr id="6" name="Picture 5" descr="Graphical user interface, text, application&#10;&#10;Description automatically generated">
            <a:extLst>
              <a:ext uri="{FF2B5EF4-FFF2-40B4-BE49-F238E27FC236}">
                <a16:creationId xmlns:a16="http://schemas.microsoft.com/office/drawing/2014/main" id="{2292CF1F-7BD5-4343-AD26-51736D63DFD8}"/>
              </a:ext>
            </a:extLst>
          </p:cNvPr>
          <p:cNvPicPr>
            <a:picLocks noChangeAspect="1"/>
          </p:cNvPicPr>
          <p:nvPr/>
        </p:nvPicPr>
        <p:blipFill>
          <a:blip r:embed="rId3"/>
          <a:stretch>
            <a:fillRect/>
          </a:stretch>
        </p:blipFill>
        <p:spPr>
          <a:xfrm>
            <a:off x="263524" y="1077157"/>
            <a:ext cx="8244840" cy="268224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45295588"/>
      </p:ext>
    </p:extLst>
  </p:cSld>
  <p:clrMapOvr>
    <a:masterClrMapping/>
  </p:clrMapOvr>
</p:sld>
</file>

<file path=ppt/theme/theme1.xml><?xml version="1.0" encoding="utf-8"?>
<a:theme xmlns:a="http://schemas.openxmlformats.org/drawingml/2006/main" name="Titl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456</TotalTime>
  <Words>2045</Words>
  <Application>Microsoft Macintosh PowerPoint</Application>
  <PresentationFormat>Widescreen</PresentationFormat>
  <Paragraphs>205</Paragraphs>
  <Slides>17</Slides>
  <Notes>13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17</vt:i4>
      </vt:variant>
    </vt:vector>
  </HeadingPairs>
  <TitlesOfParts>
    <vt:vector size="23" baseType="lpstr">
      <vt:lpstr>Arial</vt:lpstr>
      <vt:lpstr>Calibri</vt:lpstr>
      <vt:lpstr>Calibri Light</vt:lpstr>
      <vt:lpstr>Century Gothic</vt:lpstr>
      <vt:lpstr>Titles</vt:lpstr>
      <vt:lpstr>Office Theme</vt:lpstr>
      <vt:lpstr>PowerPoint Presentation</vt:lpstr>
      <vt:lpstr>PowerPoint Presentation</vt:lpstr>
      <vt:lpstr>PowerPoint Presentation</vt:lpstr>
      <vt:lpstr>PowerPoint Presentation</vt:lpstr>
      <vt:lpstr>To order objects and numbers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following slides are based on: Order numbers within 50</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Hannah Searle</dc:creator>
  <cp:lastModifiedBy>Hannah Searle</cp:lastModifiedBy>
  <cp:revision>48</cp:revision>
  <dcterms:created xsi:type="dcterms:W3CDTF">2022-06-30T10:03:35Z</dcterms:created>
  <dcterms:modified xsi:type="dcterms:W3CDTF">2022-08-24T14:46:52Z</dcterms:modified>
</cp:coreProperties>
</file>