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4+wg2C8CuGKOiEsh8FylIEhmO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7DFBB3-0CEE-42B6-B09B-4638DAA6EF38}">
  <a:tblStyle styleId="{327DFBB3-0CEE-42B6-B09B-4638DAA6EF3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2A54F14-03CA-4A6D-B33F-8044E0A3A5F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245"/>
  </p:normalViewPr>
  <p:slideViewPr>
    <p:cSldViewPr snapToGrid="0" snapToObjects="1">
      <p:cViewPr varScale="1">
        <p:scale>
          <a:sx n="86" d="100"/>
          <a:sy n="86" d="100"/>
        </p:scale>
        <p:origin x="20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Various</a:t>
            </a:r>
            <a:r>
              <a:rPr lang="en-GB" sz="1200" b="0" i="0" u="none" strike="noStrike" dirty="0">
                <a:solidFill>
                  <a:srgbClr val="000000"/>
                </a:solidFill>
                <a:latin typeface="Arial"/>
                <a:ea typeface="Arial"/>
                <a:cs typeface="Arial"/>
                <a:sym typeface="Arial"/>
              </a:rPr>
              <a:t> concrete </a:t>
            </a:r>
            <a:r>
              <a:rPr lang="en-GB" dirty="0">
                <a:solidFill>
                  <a:srgbClr val="000000"/>
                </a:solidFill>
                <a:latin typeface="Arial"/>
                <a:ea typeface="Arial"/>
                <a:cs typeface="Arial"/>
                <a:sym typeface="Arial"/>
              </a:rPr>
              <a:t>resources - base 10, number shapes etc to support. </a:t>
            </a:r>
            <a:r>
              <a:rPr lang="en-GB" sz="1200" b="0" i="0" u="none" strike="noStrik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Can you use concre</a:t>
            </a:r>
            <a:r>
              <a:rPr lang="en-GB" dirty="0">
                <a:solidFill>
                  <a:srgbClr val="000000"/>
                </a:solidFill>
                <a:latin typeface="Arial"/>
                <a:ea typeface="Arial"/>
                <a:cs typeface="Arial"/>
                <a:sym typeface="Arial"/>
              </a:rPr>
              <a:t>te resources to prove your answers? Can you prove your answers by drawing a diagram? Is there more than one answer? Do you need to work the number sentences out to decide which is greater? What do the comparison symbol mean? How can we remember them?</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a:t>
            </a:r>
            <a:r>
              <a:rPr lang="en-GB" dirty="0">
                <a:solidFill>
                  <a:srgbClr val="000000"/>
                </a:solidFill>
                <a:latin typeface="Arial"/>
                <a:ea typeface="Arial"/>
                <a:cs typeface="Arial"/>
                <a:sym typeface="Arial"/>
              </a:rPr>
              <a:t>pils can get confused with the different inequality symbols.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numbers to compare.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Can you compare 3 numbers? </a:t>
            </a:r>
            <a:endParaRPr dirty="0"/>
          </a:p>
        </p:txBody>
      </p:sp>
      <p:sp>
        <p:nvSpPr>
          <p:cNvPr id="196" name="Google Shape;1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dirty="0">
                <a:latin typeface="Arial"/>
                <a:ea typeface="Arial"/>
                <a:cs typeface="Arial"/>
                <a:sym typeface="Arial"/>
              </a:rPr>
              <a:t>1, 2, 5, 9, 12, 15, 19, 21, 25, 29, 51, 52</a:t>
            </a:r>
            <a:endParaRPr dirty="0">
              <a:latin typeface="Arial"/>
              <a:ea typeface="Arial"/>
              <a:cs typeface="Arial"/>
              <a:sym typeface="Arial"/>
            </a:endParaRPr>
          </a:p>
        </p:txBody>
      </p:sp>
      <p:sp>
        <p:nvSpPr>
          <p:cNvPr id="221" name="Google Shape;22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Various </a:t>
            </a:r>
            <a:r>
              <a:rPr lang="en-GB" dirty="0">
                <a:solidFill>
                  <a:srgbClr val="000000"/>
                </a:solidFill>
                <a:latin typeface="Arial"/>
                <a:ea typeface="Arial"/>
                <a:cs typeface="Arial"/>
                <a:sym typeface="Arial"/>
              </a:rPr>
              <a:t>concrete resources-  base 10, number shapes etc</a:t>
            </a:r>
            <a:r>
              <a:rPr lang="en-GB" sz="1200" b="0" i="0" u="none" strike="noStrik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Can you use concrete resources to prove your answers? Can you prove your answers by drawing a diagram? Is there more than one answer?  What do the comparison symbol mean? How can we remember them?</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get confused o</a:t>
            </a:r>
            <a:r>
              <a:rPr lang="en-GB" dirty="0">
                <a:solidFill>
                  <a:srgbClr val="000000"/>
                </a:solidFill>
                <a:latin typeface="Arial"/>
                <a:ea typeface="Arial"/>
                <a:cs typeface="Arial"/>
                <a:sym typeface="Arial"/>
              </a:rPr>
              <a:t>ver the inequality symbols and how to read the number sentence.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numbers to compare.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Can you</a:t>
            </a:r>
            <a:r>
              <a:rPr lang="en-GB" dirty="0">
                <a:solidFill>
                  <a:srgbClr val="000000"/>
                </a:solidFill>
                <a:latin typeface="Arial"/>
                <a:ea typeface="Arial"/>
                <a:cs typeface="Arial"/>
                <a:sym typeface="Arial"/>
              </a:rPr>
              <a:t> complete the number sentence if the comparison symbols are different? </a:t>
            </a:r>
            <a:r>
              <a:rPr lang="en-GB" dirty="0" err="1">
                <a:solidFill>
                  <a:srgbClr val="000000"/>
                </a:solidFill>
                <a:latin typeface="Arial"/>
                <a:ea typeface="Arial"/>
                <a:cs typeface="Arial"/>
                <a:sym typeface="Arial"/>
              </a:rPr>
              <a:t>Eg</a:t>
            </a:r>
            <a:r>
              <a:rPr lang="en-GB" dirty="0">
                <a:solidFill>
                  <a:srgbClr val="000000"/>
                </a:solidFill>
                <a:latin typeface="Arial"/>
                <a:ea typeface="Arial"/>
                <a:cs typeface="Arial"/>
                <a:sym typeface="Arial"/>
              </a:rPr>
              <a:t>   37 &lt;    ?   &gt; 39</a:t>
            </a:r>
            <a:endParaRPr dirty="0"/>
          </a:p>
        </p:txBody>
      </p:sp>
      <p:sp>
        <p:nvSpPr>
          <p:cNvPr id="228" name="Google Shape;2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AutoNum type="alphaLcParenR"/>
            </a:pPr>
            <a:r>
              <a:rPr lang="en-GB" dirty="0">
                <a:latin typeface="Arial"/>
                <a:ea typeface="Arial"/>
                <a:cs typeface="Arial"/>
                <a:sym typeface="Arial"/>
              </a:rPr>
              <a:t>The numbers 27, 28, and 29 could go in the box. They are greater than 26 but less than 30.</a:t>
            </a:r>
            <a:endParaRPr dirty="0"/>
          </a:p>
          <a:p>
            <a:pPr marL="457200" lvl="0" indent="-3048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The numbers 51, 52, 53, 54, 55, 56, 57, 58, 59, 60, 61 and 62 could go in the box. They are less than 63 but greater than 50.</a:t>
            </a:r>
            <a:endParaRPr dirty="0"/>
          </a:p>
        </p:txBody>
      </p:sp>
      <p:sp>
        <p:nvSpPr>
          <p:cNvPr id="242" name="Google Shape;2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Various c</a:t>
            </a:r>
            <a:r>
              <a:rPr lang="en-GB" dirty="0">
                <a:solidFill>
                  <a:srgbClr val="000000"/>
                </a:solidFill>
                <a:latin typeface="Arial"/>
                <a:ea typeface="Arial"/>
                <a:cs typeface="Arial"/>
                <a:sym typeface="Arial"/>
              </a:rPr>
              <a:t>oncrete resources base 10, number shapes etc to support.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Do you </a:t>
            </a:r>
            <a:r>
              <a:rPr lang="en-GB" dirty="0">
                <a:solidFill>
                  <a:srgbClr val="000000"/>
                </a:solidFill>
                <a:latin typeface="Arial"/>
                <a:ea typeface="Arial"/>
                <a:cs typeface="Arial"/>
                <a:sym typeface="Arial"/>
              </a:rPr>
              <a:t>think the Mathling is correct? Can you think of an example that proves your theory? Can you show me using concrete resources? Discuss with a partner.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As 9 is bigger than 8, some pupils will automatically think that all numbers with a 9 in will be </a:t>
            </a:r>
            <a:r>
              <a:rPr lang="en-GB" dirty="0">
                <a:solidFill>
                  <a:srgbClr val="000000"/>
                </a:solidFill>
                <a:latin typeface="Arial"/>
                <a:ea typeface="Arial"/>
                <a:cs typeface="Arial"/>
                <a:sym typeface="Arial"/>
              </a:rPr>
              <a:t>bigger than one's with 8. Pupils need to recognise that the place value of the digits makes a difference.</a:t>
            </a:r>
            <a:endParaRPr dirty="0"/>
          </a:p>
        </p:txBody>
      </p:sp>
      <p:sp>
        <p:nvSpPr>
          <p:cNvPr id="249" name="Google Shape;2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Any ga</a:t>
            </a:r>
            <a:r>
              <a:rPr lang="en-GB" dirty="0">
                <a:latin typeface="Arial"/>
                <a:ea typeface="Arial"/>
                <a:cs typeface="Arial"/>
                <a:sym typeface="Arial"/>
              </a:rPr>
              <a:t>ps in comparing numbers and inequality symbols. Pupils will consolidate by comparing two numbers within 50 and practice using inequality symbols. Pupils use the language ‘more than’, ‘less than’ and ‘equal to’ alongside the correct symbols to compare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Number tracks, base 1</a:t>
            </a:r>
            <a:r>
              <a:rPr lang="en-GB" dirty="0">
                <a:solidFill>
                  <a:srgbClr val="000000"/>
                </a:solidFill>
                <a:latin typeface="Arial"/>
                <a:ea typeface="Arial"/>
                <a:cs typeface="Arial"/>
                <a:sym typeface="Arial"/>
              </a:rPr>
              <a:t>0 to support.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Which num</a:t>
            </a:r>
            <a:r>
              <a:rPr lang="en-GB" dirty="0">
                <a:solidFill>
                  <a:srgbClr val="000000"/>
                </a:solidFill>
                <a:latin typeface="Arial"/>
                <a:ea typeface="Arial"/>
                <a:cs typeface="Arial"/>
                <a:sym typeface="Arial"/>
              </a:rPr>
              <a:t>ber is the smallest on the number track? Which number is the greatest? What number is the smallest? What does one less mean? What does one more mean? What do &lt;, &gt; and = mean? How can we remember which is which? (largest number goes at the wide end of the symbol, smallest at the small pointy end. Or the crocodile eats the largest number so its mouth opens on to the largest number)</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Confusion over what the inequality symbols mean and which way round they go.</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Pick different numbers</a:t>
            </a:r>
            <a:r>
              <a:rPr lang="en-GB" dirty="0">
                <a:solidFill>
                  <a:srgbClr val="000000"/>
                </a:solidFill>
                <a:latin typeface="Arial"/>
                <a:ea typeface="Arial"/>
                <a:cs typeface="Arial"/>
                <a:sym typeface="Arial"/>
              </a:rPr>
              <a:t> on </a:t>
            </a:r>
            <a:r>
              <a:rPr lang="en-GB" sz="1200" b="0" i="0" u="none" strike="noStrike" dirty="0">
                <a:solidFill>
                  <a:srgbClr val="000000"/>
                </a:solidFill>
                <a:latin typeface="Arial"/>
                <a:ea typeface="Arial"/>
                <a:cs typeface="Arial"/>
                <a:sym typeface="Arial"/>
              </a:rPr>
              <a:t>the number track to </a:t>
            </a:r>
            <a:r>
              <a:rPr lang="en-GB" dirty="0">
                <a:solidFill>
                  <a:srgbClr val="000000"/>
                </a:solidFill>
                <a:latin typeface="Arial"/>
                <a:ea typeface="Arial"/>
                <a:cs typeface="Arial"/>
                <a:sym typeface="Arial"/>
              </a:rPr>
              <a:t>compare.</a:t>
            </a:r>
            <a:endParaRPr dirty="0"/>
          </a:p>
        </p:txBody>
      </p:sp>
      <p:sp>
        <p:nvSpPr>
          <p:cNvPr id="265" name="Google Shape;26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0" i="1" dirty="0">
                <a:latin typeface="Arial"/>
                <a:ea typeface="Arial"/>
                <a:cs typeface="Arial"/>
                <a:sym typeface="Arial"/>
              </a:rPr>
              <a:t>There are various answers: For example 17 &lt; 33      43 &gt; 28</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Any gaps in comparing numbers and inequality symbols. Pupils will consolidate by comparing two numbers within 50 and practice using inequality symbols. Pupils use the language ‘more than’, ‘less than’ and ‘equal to’ alongside the correct symbols to compare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Various </a:t>
            </a:r>
            <a:r>
              <a:rPr lang="en-GB" dirty="0">
                <a:solidFill>
                  <a:srgbClr val="000000"/>
                </a:solidFill>
                <a:latin typeface="Arial"/>
                <a:ea typeface="Arial"/>
                <a:cs typeface="Arial"/>
                <a:sym typeface="Arial"/>
              </a:rPr>
              <a:t>concrete</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resources - base 10, number shapes for support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number is more? What </a:t>
            </a:r>
            <a:r>
              <a:rPr lang="en-GB" dirty="0">
                <a:solidFill>
                  <a:srgbClr val="000000"/>
                </a:solidFill>
                <a:latin typeface="Arial"/>
                <a:ea typeface="Arial"/>
                <a:cs typeface="Arial"/>
                <a:sym typeface="Arial"/>
              </a:rPr>
              <a:t>number</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is less? What do &lt;, &gt; and = mean? How do you know the number is more or less? Can you use concrete resources or draw a diagram to represent the number? What could you use to help compare the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Confusion over what the inequality symbols mean and which way round they go.</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Pick </a:t>
            </a:r>
            <a:r>
              <a:rPr lang="en-GB" dirty="0">
                <a:solidFill>
                  <a:srgbClr val="000000"/>
                </a:solidFill>
                <a:latin typeface="Arial"/>
                <a:ea typeface="Arial"/>
                <a:cs typeface="Arial"/>
                <a:sym typeface="Arial"/>
              </a:rPr>
              <a:t>different</a:t>
            </a:r>
            <a:r>
              <a:rPr lang="en-GB" sz="1200" b="0" i="0" u="none" strike="noStrike" dirty="0">
                <a:solidFill>
                  <a:srgbClr val="000000"/>
                </a:solidFill>
                <a:latin typeface="Arial"/>
                <a:ea typeface="Arial"/>
                <a:cs typeface="Arial"/>
                <a:sym typeface="Arial"/>
              </a:rPr>
              <a:t> numbers off the number grid.</a:t>
            </a:r>
            <a:endParaRPr dirty="0"/>
          </a:p>
        </p:txBody>
      </p:sp>
      <p:sp>
        <p:nvSpPr>
          <p:cNvPr id="314" name="Google Shape;31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Any gaps in comparing numbers and inequality symbols. Pupils will consolidate by comparing two numbers within 50 and practice using inequality symbols. Pupils use the language ‘more than’, ‘less than’ and ‘equal to’ alongside the correct symbols to compare numbers.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Dice</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Which number have you made? Which number has your partner made? How do you know which symbol to use?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Confusion over what the inequality symbols mean and which way round they go.</a:t>
            </a:r>
            <a:endParaRPr dirty="0"/>
          </a:p>
        </p:txBody>
      </p:sp>
      <p:sp>
        <p:nvSpPr>
          <p:cNvPr id="327" name="Google Shape;32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Pupil do not understand the different symbols.</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Pupils do not understand the inequality symbols.</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Pupils do not </a:t>
            </a:r>
            <a:r>
              <a:rPr lang="en-GB" dirty="0">
                <a:solidFill>
                  <a:srgbClr val="000000"/>
                </a:solidFill>
                <a:latin typeface="Arial"/>
                <a:ea typeface="Arial"/>
                <a:cs typeface="Arial"/>
                <a:sym typeface="Arial"/>
              </a:rPr>
              <a:t>understand the inequality symbols.</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orrect answer</a:t>
            </a: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Various concrete </a:t>
            </a:r>
            <a:r>
              <a:rPr lang="en-GB" dirty="0">
                <a:solidFill>
                  <a:srgbClr val="000000"/>
                </a:solidFill>
                <a:latin typeface="Arial"/>
                <a:ea typeface="Arial"/>
                <a:cs typeface="Arial"/>
                <a:sym typeface="Arial"/>
              </a:rPr>
              <a:t>resources and manipulatives </a:t>
            </a:r>
            <a:r>
              <a:rPr lang="en-GB" dirty="0" err="1">
                <a:solidFill>
                  <a:srgbClr val="000000"/>
                </a:solidFill>
                <a:latin typeface="Arial"/>
                <a:ea typeface="Arial"/>
                <a:cs typeface="Arial"/>
                <a:sym typeface="Arial"/>
              </a:rPr>
              <a:t>eg</a:t>
            </a:r>
            <a:r>
              <a:rPr lang="en-GB" dirty="0">
                <a:solidFill>
                  <a:srgbClr val="000000"/>
                </a:solidFill>
                <a:latin typeface="Arial"/>
                <a:ea typeface="Arial"/>
                <a:cs typeface="Arial"/>
                <a:sym typeface="Arial"/>
              </a:rPr>
              <a:t> number shapes, straws etc</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Do groups of ten help you count? Why? Do groups of ten help you compare? How many groups of ten are in each representation</a:t>
            </a:r>
            <a:r>
              <a:rPr lang="en-GB" dirty="0">
                <a:solidFill>
                  <a:srgbClr val="000000"/>
                </a:solidFill>
                <a:latin typeface="Arial"/>
                <a:ea typeface="Arial"/>
                <a:cs typeface="Arial"/>
                <a:sym typeface="Arial"/>
              </a:rPr>
              <a:t>? In the last representation do we just compare the tens? Why not? Which comparison symbol show we use? How do we remember the difference between the comparison symbols?</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I</a:t>
            </a:r>
            <a:r>
              <a:rPr lang="en-GB" dirty="0">
                <a:solidFill>
                  <a:srgbClr val="000000"/>
                </a:solidFill>
                <a:latin typeface="Arial"/>
                <a:ea typeface="Arial"/>
                <a:cs typeface="Arial"/>
                <a:sym typeface="Arial"/>
              </a:rPr>
              <a:t>f secure with concrete and pictorial representation then pupils should use numerals and words.</a:t>
            </a:r>
            <a:endParaRPr dirty="0"/>
          </a:p>
        </p:txBody>
      </p:sp>
      <p:sp>
        <p:nvSpPr>
          <p:cNvPr id="85" name="Google Shape;8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i="1" dirty="0">
                <a:solidFill>
                  <a:srgbClr val="000000"/>
                </a:solidFill>
                <a:latin typeface="Arial"/>
                <a:ea typeface="Arial"/>
                <a:cs typeface="Arial"/>
                <a:sym typeface="Arial"/>
              </a:rPr>
              <a:t>Pupils compare numbers using the language greater than, less than, more than, fewer, most, least and equal to. They are able to use the symbols &lt;, &gt; and = to write number sentences. Pupils should have access to concrete resources to help justify their answers.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Various concrete resources base 10, number shapes etc</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Ca</a:t>
            </a:r>
            <a:r>
              <a:rPr lang="en-GB" dirty="0">
                <a:solidFill>
                  <a:srgbClr val="000000"/>
                </a:solidFill>
                <a:latin typeface="Arial"/>
                <a:ea typeface="Arial"/>
                <a:cs typeface="Arial"/>
                <a:sym typeface="Arial"/>
              </a:rPr>
              <a:t>n you prove your answers using concrete resources? Can you draw a diagram to represent your answer? Do you need to work the number sentences out to decide which is greater? How many tens? How many ones? What different representation have been used here?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S</a:t>
            </a:r>
            <a:r>
              <a:rPr lang="en-GB" dirty="0">
                <a:solidFill>
                  <a:srgbClr val="000000"/>
                </a:solidFill>
                <a:latin typeface="Arial"/>
                <a:ea typeface="Arial"/>
                <a:cs typeface="Arial"/>
                <a:sym typeface="Arial"/>
              </a:rPr>
              <a:t>ome pupils may struggle to understand the different representations especially the number sentences.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num</a:t>
            </a:r>
            <a:r>
              <a:rPr lang="en-GB" dirty="0">
                <a:solidFill>
                  <a:srgbClr val="000000"/>
                </a:solidFill>
                <a:latin typeface="Arial"/>
                <a:ea typeface="Arial"/>
                <a:cs typeface="Arial"/>
                <a:sym typeface="Arial"/>
              </a:rPr>
              <a:t>bers, written in a variety of ways, to compare.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With a </a:t>
            </a:r>
            <a:r>
              <a:rPr lang="en-GB" dirty="0">
                <a:solidFill>
                  <a:srgbClr val="000000"/>
                </a:solidFill>
                <a:latin typeface="Arial"/>
                <a:ea typeface="Arial"/>
                <a:cs typeface="Arial"/>
                <a:sym typeface="Arial"/>
              </a:rPr>
              <a:t>partner, each write down a number (however they like) and compare them.</a:t>
            </a: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 number </a:t>
            </a:r>
            <a:r>
              <a:rPr lang="en-GB" dirty="0">
                <a:solidFill>
                  <a:srgbClr val="000000"/>
                </a:solidFill>
                <a:latin typeface="Arial"/>
                <a:ea typeface="Arial"/>
                <a:cs typeface="Arial"/>
                <a:sym typeface="Arial"/>
              </a:rPr>
              <a:t>shapes</a:t>
            </a:r>
            <a:r>
              <a:rPr lang="en-GB" sz="1200" b="0" i="0" u="none" strike="noStrike" dirty="0">
                <a:solidFill>
                  <a:srgbClr val="000000"/>
                </a:solidFill>
                <a:latin typeface="Arial"/>
                <a:ea typeface="Arial"/>
                <a:cs typeface="Arial"/>
                <a:sym typeface="Arial"/>
              </a:rPr>
              <a:t> etc for support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does the comparison symbol mean? Is there more than one answer? Do you need to work out the number sentences to decide which is greater? Which is the greatest number? Which is the smallest?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get confused over the inequality symbol</a:t>
            </a:r>
            <a:r>
              <a:rPr lang="en-GB"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Write a </a:t>
            </a:r>
            <a:r>
              <a:rPr lang="en-GB" dirty="0">
                <a:solidFill>
                  <a:srgbClr val="000000"/>
                </a:solidFill>
                <a:latin typeface="Arial"/>
                <a:ea typeface="Arial"/>
                <a:cs typeface="Arial"/>
                <a:sym typeface="Arial"/>
              </a:rPr>
              <a:t>different</a:t>
            </a:r>
            <a:r>
              <a:rPr lang="en-GB" sz="1200" b="0" i="0" u="none" strike="noStrike" dirty="0">
                <a:solidFill>
                  <a:srgbClr val="000000"/>
                </a:solidFill>
                <a:latin typeface="Arial"/>
                <a:ea typeface="Arial"/>
                <a:cs typeface="Arial"/>
                <a:sym typeface="Arial"/>
              </a:rPr>
              <a:t> number and </a:t>
            </a:r>
            <a:r>
              <a:rPr lang="en-GB" dirty="0">
                <a:solidFill>
                  <a:srgbClr val="000000"/>
                </a:solidFill>
                <a:latin typeface="Arial"/>
                <a:ea typeface="Arial"/>
                <a:cs typeface="Arial"/>
                <a:sym typeface="Arial"/>
              </a:rPr>
              <a:t>inequality symbol. What numbers could go the other side?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latin typeface="Arial"/>
                <a:ea typeface="Arial"/>
                <a:cs typeface="Arial"/>
                <a:sym typeface="Arial"/>
              </a:rPr>
              <a:t>With a partner, each write down a number (however they like) and compare them.</a:t>
            </a:r>
            <a:endParaRPr dirty="0"/>
          </a:p>
        </p:txBody>
      </p:sp>
      <p:sp>
        <p:nvSpPr>
          <p:cNvPr id="172" name="Google Shape;1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AutoNum type="alphaLcParenR"/>
            </a:pPr>
            <a:r>
              <a:rPr lang="en-GB" dirty="0">
                <a:latin typeface="Arial"/>
                <a:ea typeface="Arial"/>
                <a:cs typeface="Arial"/>
                <a:sym typeface="Arial"/>
              </a:rPr>
              <a:t>99 and 77</a:t>
            </a:r>
            <a:endParaRPr dirty="0"/>
          </a:p>
          <a:p>
            <a:pPr marL="457200" lvl="0" indent="-3048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16 and 10 and 2</a:t>
            </a:r>
            <a:endParaRPr dirty="0"/>
          </a:p>
          <a:p>
            <a:pPr marL="457200" lvl="0" indent="-3048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less than</a:t>
            </a:r>
            <a:endParaRPr dirty="0"/>
          </a:p>
          <a:p>
            <a:pPr marL="457200" lvl="0" indent="-3048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greater than</a:t>
            </a:r>
            <a:endParaRPr dirty="0"/>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20"/>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20"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5"/>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6"/>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4"/>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4"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4"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4"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4"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9"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1"/>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1"/>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1"/>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compare numbers</a:t>
            </a:r>
            <a:endParaRPr/>
          </a:p>
        </p:txBody>
      </p:sp>
      <p:pic>
        <p:nvPicPr>
          <p:cNvPr id="27" name="Google Shape;27;p21"/>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2</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compare numbers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99" name="Google Shape;199;p10"/>
          <p:cNvSpPr txBox="1">
            <a:spLocks noGrp="1"/>
          </p:cNvSpPr>
          <p:nvPr>
            <p:ph type="body" idx="2"/>
          </p:nvPr>
        </p:nvSpPr>
        <p:spPr>
          <a:xfrm>
            <a:off x="263046" y="1176338"/>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Put &lt;, &gt; or = in each circle to make the statements correct.</a:t>
            </a:r>
            <a:endParaRPr/>
          </a:p>
        </p:txBody>
      </p:sp>
      <p:sp>
        <p:nvSpPr>
          <p:cNvPr id="200" name="Google Shape;200;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01" name="Google Shape;201;p10"/>
          <p:cNvGrpSpPr/>
          <p:nvPr/>
        </p:nvGrpSpPr>
        <p:grpSpPr>
          <a:xfrm>
            <a:off x="2861066" y="1790118"/>
            <a:ext cx="6608412" cy="4752322"/>
            <a:chOff x="2861066" y="1790118"/>
            <a:chExt cx="6608412" cy="4752322"/>
          </a:xfrm>
        </p:grpSpPr>
        <p:sp>
          <p:nvSpPr>
            <p:cNvPr id="202" name="Google Shape;202;p10"/>
            <p:cNvSpPr/>
            <p:nvPr/>
          </p:nvSpPr>
          <p:spPr>
            <a:xfrm>
              <a:off x="2861066" y="1790118"/>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25</a:t>
              </a:r>
              <a:endParaRPr/>
            </a:p>
          </p:txBody>
        </p:sp>
        <p:sp>
          <p:nvSpPr>
            <p:cNvPr id="203" name="Google Shape;203;p10"/>
            <p:cNvSpPr/>
            <p:nvPr/>
          </p:nvSpPr>
          <p:spPr>
            <a:xfrm>
              <a:off x="5691946" y="1790118"/>
              <a:ext cx="946651" cy="88669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04" name="Google Shape;204;p10"/>
            <p:cNvSpPr/>
            <p:nvPr/>
          </p:nvSpPr>
          <p:spPr>
            <a:xfrm>
              <a:off x="7793285" y="1790118"/>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38</a:t>
              </a:r>
              <a:endParaRPr/>
            </a:p>
          </p:txBody>
        </p:sp>
        <p:sp>
          <p:nvSpPr>
            <p:cNvPr id="205" name="Google Shape;205;p10"/>
            <p:cNvSpPr/>
            <p:nvPr/>
          </p:nvSpPr>
          <p:spPr>
            <a:xfrm>
              <a:off x="2861066" y="3078662"/>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80</a:t>
              </a:r>
              <a:endParaRPr/>
            </a:p>
          </p:txBody>
        </p:sp>
        <p:sp>
          <p:nvSpPr>
            <p:cNvPr id="206" name="Google Shape;206;p10"/>
            <p:cNvSpPr/>
            <p:nvPr/>
          </p:nvSpPr>
          <p:spPr>
            <a:xfrm>
              <a:off x="5691946" y="3078662"/>
              <a:ext cx="946651" cy="88669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07" name="Google Shape;207;p10"/>
            <p:cNvSpPr/>
            <p:nvPr/>
          </p:nvSpPr>
          <p:spPr>
            <a:xfrm>
              <a:off x="7793285" y="3078662"/>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60 + 18</a:t>
              </a:r>
              <a:endParaRPr/>
            </a:p>
          </p:txBody>
        </p:sp>
        <p:sp>
          <p:nvSpPr>
            <p:cNvPr id="208" name="Google Shape;208;p10"/>
            <p:cNvSpPr/>
            <p:nvPr/>
          </p:nvSpPr>
          <p:spPr>
            <a:xfrm>
              <a:off x="2861066" y="4367206"/>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20 + 12</a:t>
              </a:r>
              <a:endParaRPr/>
            </a:p>
          </p:txBody>
        </p:sp>
        <p:sp>
          <p:nvSpPr>
            <p:cNvPr id="209" name="Google Shape;209;p10"/>
            <p:cNvSpPr/>
            <p:nvPr/>
          </p:nvSpPr>
          <p:spPr>
            <a:xfrm>
              <a:off x="5691946" y="4367206"/>
              <a:ext cx="946651" cy="88669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10" name="Google Shape;210;p10"/>
            <p:cNvSpPr/>
            <p:nvPr/>
          </p:nvSpPr>
          <p:spPr>
            <a:xfrm>
              <a:off x="7793285" y="4367206"/>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40 + 15</a:t>
              </a:r>
              <a:endParaRPr/>
            </a:p>
          </p:txBody>
        </p:sp>
        <p:sp>
          <p:nvSpPr>
            <p:cNvPr id="211" name="Google Shape;211;p10"/>
            <p:cNvSpPr/>
            <p:nvPr/>
          </p:nvSpPr>
          <p:spPr>
            <a:xfrm>
              <a:off x="2861066" y="5655750"/>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10 + 14</a:t>
              </a:r>
              <a:endParaRPr/>
            </a:p>
          </p:txBody>
        </p:sp>
        <p:sp>
          <p:nvSpPr>
            <p:cNvPr id="212" name="Google Shape;212;p10"/>
            <p:cNvSpPr/>
            <p:nvPr/>
          </p:nvSpPr>
          <p:spPr>
            <a:xfrm>
              <a:off x="5691946" y="5655750"/>
              <a:ext cx="946651" cy="88669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13" name="Google Shape;213;p10"/>
            <p:cNvSpPr/>
            <p:nvPr/>
          </p:nvSpPr>
          <p:spPr>
            <a:xfrm>
              <a:off x="7793285" y="5655750"/>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24</a:t>
              </a:r>
              <a:endParaRPr/>
            </a:p>
          </p:txBody>
        </p:sp>
      </p:grpSp>
      <p:sp>
        <p:nvSpPr>
          <p:cNvPr id="214" name="Google Shape;214;p10"/>
          <p:cNvSpPr/>
          <p:nvPr/>
        </p:nvSpPr>
        <p:spPr>
          <a:xfrm>
            <a:off x="5699256" y="1790118"/>
            <a:ext cx="946651" cy="8866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&lt;</a:t>
            </a:r>
            <a:endParaRPr/>
          </a:p>
        </p:txBody>
      </p:sp>
      <p:sp>
        <p:nvSpPr>
          <p:cNvPr id="215" name="Google Shape;215;p10"/>
          <p:cNvSpPr/>
          <p:nvPr/>
        </p:nvSpPr>
        <p:spPr>
          <a:xfrm>
            <a:off x="5691945" y="3078662"/>
            <a:ext cx="946651" cy="8866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&gt;</a:t>
            </a:r>
            <a:endParaRPr/>
          </a:p>
        </p:txBody>
      </p:sp>
      <p:sp>
        <p:nvSpPr>
          <p:cNvPr id="216" name="Google Shape;216;p10"/>
          <p:cNvSpPr/>
          <p:nvPr/>
        </p:nvSpPr>
        <p:spPr>
          <a:xfrm>
            <a:off x="5699256" y="4367206"/>
            <a:ext cx="946651" cy="8866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&lt;</a:t>
            </a:r>
            <a:endParaRPr/>
          </a:p>
        </p:txBody>
      </p:sp>
      <p:sp>
        <p:nvSpPr>
          <p:cNvPr id="217" name="Google Shape;217;p10"/>
          <p:cNvSpPr/>
          <p:nvPr/>
        </p:nvSpPr>
        <p:spPr>
          <a:xfrm>
            <a:off x="5699256" y="5653952"/>
            <a:ext cx="946651" cy="8866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par>
                                <p:cTn id="8" presetID="10" presetClass="entr" presetSubtype="0" fill="hold"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fade">
                                      <p:cBhvr>
                                        <p:cTn id="10" dur="500"/>
                                        <p:tgtEl>
                                          <p:spTgt spid="215"/>
                                        </p:tgtEl>
                                      </p:cBhvr>
                                    </p:animEffect>
                                  </p:childTnLst>
                                </p:cTn>
                              </p:par>
                              <p:par>
                                <p:cTn id="11" presetID="10" presetClass="entr" presetSubtype="0" fill="hold" nodeType="withEffect">
                                  <p:stCondLst>
                                    <p:cond delay="0"/>
                                  </p:stCondLst>
                                  <p:childTnLst>
                                    <p:set>
                                      <p:cBhvr>
                                        <p:cTn id="12" dur="1" fill="hold">
                                          <p:stCondLst>
                                            <p:cond delay="0"/>
                                          </p:stCondLst>
                                        </p:cTn>
                                        <p:tgtEl>
                                          <p:spTgt spid="216"/>
                                        </p:tgtEl>
                                        <p:attrNameLst>
                                          <p:attrName>style.visibility</p:attrName>
                                        </p:attrNameLst>
                                      </p:cBhvr>
                                      <p:to>
                                        <p:strVal val="visible"/>
                                      </p:to>
                                    </p:set>
                                    <p:animEffect transition="in" filter="fade">
                                      <p:cBhvr>
                                        <p:cTn id="13" dur="500"/>
                                        <p:tgtEl>
                                          <p:spTgt spid="216"/>
                                        </p:tgtEl>
                                      </p:cBhvr>
                                    </p:animEffect>
                                  </p:childTnLst>
                                </p:cTn>
                              </p:par>
                              <p:par>
                                <p:cTn id="14" presetID="10" presetClass="entr" presetSubtype="0" fill="hold" nodeType="withEffect">
                                  <p:stCondLst>
                                    <p:cond delay="0"/>
                                  </p:stCondLst>
                                  <p:childTnLst>
                                    <p:set>
                                      <p:cBhvr>
                                        <p:cTn id="15" dur="1" fill="hold">
                                          <p:stCondLst>
                                            <p:cond delay="0"/>
                                          </p:stCondLst>
                                        </p:cTn>
                                        <p:tgtEl>
                                          <p:spTgt spid="217"/>
                                        </p:tgtEl>
                                        <p:attrNameLst>
                                          <p:attrName>style.visibility</p:attrName>
                                        </p:attrNameLst>
                                      </p:cBhvr>
                                      <p:to>
                                        <p:strVal val="visible"/>
                                      </p:to>
                                    </p:set>
                                    <p:animEffect transition="in" filter="fade">
                                      <p:cBhvr>
                                        <p:cTn id="16" dur="500"/>
                                        <p:tgtEl>
                                          <p:spTgt spid="217"/>
                                        </p:tgtEl>
                                      </p:cBhvr>
                                    </p:animEffect>
                                  </p:childTnLst>
                                </p:cTn>
                              </p:par>
                            </p:childTnLst>
                          </p:cTn>
                        </p:par>
                      </p:childTnLst>
                    </p:cTn>
                  </p:par>
                </p:childTnLst>
              </p:cTn>
              <p:nextCondLst>
                <p:cond evt="onClick" delay="0">
                  <p:tgtEl>
                    <p:spTgt spid="20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Graphical user interface, text, application&#10;&#10;Description automatically generated">
            <a:extLst>
              <a:ext uri="{FF2B5EF4-FFF2-40B4-BE49-F238E27FC236}">
                <a16:creationId xmlns:a16="http://schemas.microsoft.com/office/drawing/2014/main" id="{6EA69323-0469-DD42-9635-78E58CAD5D3A}"/>
              </a:ext>
            </a:extLst>
          </p:cNvPr>
          <p:cNvPicPr>
            <a:picLocks noChangeAspect="1"/>
          </p:cNvPicPr>
          <p:nvPr/>
        </p:nvPicPr>
        <p:blipFill>
          <a:blip r:embed="rId3"/>
          <a:stretch>
            <a:fillRect/>
          </a:stretch>
        </p:blipFill>
        <p:spPr>
          <a:xfrm>
            <a:off x="263524" y="1077157"/>
            <a:ext cx="7848600" cy="16611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31" name="Google Shape;231;p12"/>
          <p:cNvSpPr txBox="1">
            <a:spLocks noGrp="1"/>
          </p:cNvSpPr>
          <p:nvPr>
            <p:ph type="body" idx="2"/>
          </p:nvPr>
        </p:nvSpPr>
        <p:spPr>
          <a:xfrm>
            <a:off x="263046" y="1176339"/>
            <a:ext cx="11736887" cy="105424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different numbers go in the box?</a:t>
            </a:r>
            <a:endParaRPr/>
          </a:p>
          <a:p>
            <a:pPr marL="0" lvl="0" indent="0" algn="l" rtl="0">
              <a:lnSpc>
                <a:spcPct val="150000"/>
              </a:lnSpc>
              <a:spcBef>
                <a:spcPts val="1000"/>
              </a:spcBef>
              <a:spcAft>
                <a:spcPts val="0"/>
              </a:spcAft>
              <a:buClr>
                <a:srgbClr val="222222"/>
              </a:buClr>
              <a:buSzPts val="1800"/>
              <a:buNone/>
            </a:pPr>
            <a:r>
              <a:rPr lang="en-GB"/>
              <a:t>Explain your choices.</a:t>
            </a:r>
            <a:endParaRPr/>
          </a:p>
        </p:txBody>
      </p:sp>
      <p:sp>
        <p:nvSpPr>
          <p:cNvPr id="232" name="Google Shape;232;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33" name="Google Shape;233;p12"/>
          <p:cNvSpPr txBox="1"/>
          <p:nvPr/>
        </p:nvSpPr>
        <p:spPr>
          <a:xfrm>
            <a:off x="263046" y="4627417"/>
            <a:ext cx="10212697"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numbers 34, 35, 36, 37, 38 and 39 could go in the box.</a:t>
            </a:r>
            <a:endParaRPr/>
          </a:p>
        </p:txBody>
      </p:sp>
      <p:sp>
        <p:nvSpPr>
          <p:cNvPr id="234" name="Google Shape;234;p12"/>
          <p:cNvSpPr/>
          <p:nvPr/>
        </p:nvSpPr>
        <p:spPr>
          <a:xfrm>
            <a:off x="1156957" y="2985655"/>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33</a:t>
            </a:r>
            <a:endParaRPr/>
          </a:p>
        </p:txBody>
      </p:sp>
      <p:sp>
        <p:nvSpPr>
          <p:cNvPr id="235" name="Google Shape;235;p12"/>
          <p:cNvSpPr/>
          <p:nvPr/>
        </p:nvSpPr>
        <p:spPr>
          <a:xfrm>
            <a:off x="3514511" y="2985655"/>
            <a:ext cx="946651" cy="88669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&lt;</a:t>
            </a:r>
            <a:endParaRPr/>
          </a:p>
        </p:txBody>
      </p:sp>
      <p:sp>
        <p:nvSpPr>
          <p:cNvPr id="236" name="Google Shape;236;p12"/>
          <p:cNvSpPr/>
          <p:nvPr/>
        </p:nvSpPr>
        <p:spPr>
          <a:xfrm>
            <a:off x="5142523" y="2985655"/>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37" name="Google Shape;237;p12"/>
          <p:cNvSpPr/>
          <p:nvPr/>
        </p:nvSpPr>
        <p:spPr>
          <a:xfrm>
            <a:off x="7500068" y="2985655"/>
            <a:ext cx="946651" cy="88669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&lt;</a:t>
            </a:r>
            <a:endParaRPr/>
          </a:p>
        </p:txBody>
      </p:sp>
      <p:sp>
        <p:nvSpPr>
          <p:cNvPr id="238" name="Google Shape;238;p12"/>
          <p:cNvSpPr/>
          <p:nvPr/>
        </p:nvSpPr>
        <p:spPr>
          <a:xfrm>
            <a:off x="9128080" y="2985655"/>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40</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childTnLst>
              </p:cTn>
              <p:nextCondLst>
                <p:cond evt="onClick" delay="0">
                  <p:tgtEl>
                    <p:spTgt spid="23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Diagram&#10;&#10;Description automatically generated with medium confidence">
            <a:extLst>
              <a:ext uri="{FF2B5EF4-FFF2-40B4-BE49-F238E27FC236}">
                <a16:creationId xmlns:a16="http://schemas.microsoft.com/office/drawing/2014/main" id="{AD677795-76B9-F04B-877D-9B178B22A861}"/>
              </a:ext>
            </a:extLst>
          </p:cNvPr>
          <p:cNvPicPr>
            <a:picLocks noChangeAspect="1"/>
          </p:cNvPicPr>
          <p:nvPr/>
        </p:nvPicPr>
        <p:blipFill>
          <a:blip r:embed="rId3"/>
          <a:stretch>
            <a:fillRect/>
          </a:stretch>
        </p:blipFill>
        <p:spPr>
          <a:xfrm>
            <a:off x="263524" y="1077157"/>
            <a:ext cx="7848600" cy="26670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52" name="Google Shape;252;p14"/>
          <p:cNvSpPr txBox="1">
            <a:spLocks noGrp="1"/>
          </p:cNvSpPr>
          <p:nvPr>
            <p:ph type="body" idx="2"/>
          </p:nvPr>
        </p:nvSpPr>
        <p:spPr>
          <a:xfrm>
            <a:off x="263046" y="1176338"/>
            <a:ext cx="11736887" cy="12482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Do you agree with the Mathling? </a:t>
            </a:r>
            <a:endParaRPr/>
          </a:p>
          <a:p>
            <a:pPr marL="0" lvl="0" indent="0" algn="l" rtl="0">
              <a:lnSpc>
                <a:spcPct val="150000"/>
              </a:lnSpc>
              <a:spcBef>
                <a:spcPts val="1000"/>
              </a:spcBef>
              <a:spcAft>
                <a:spcPts val="0"/>
              </a:spcAft>
              <a:buClr>
                <a:srgbClr val="222222"/>
              </a:buClr>
              <a:buSzPts val="1800"/>
              <a:buNone/>
            </a:pPr>
            <a:r>
              <a:rPr lang="en-GB"/>
              <a:t>Prove your answer using concrete resources. </a:t>
            </a:r>
            <a:endParaRPr/>
          </a:p>
        </p:txBody>
      </p:sp>
      <p:sp>
        <p:nvSpPr>
          <p:cNvPr id="253" name="Google Shape;253;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54" name="Google Shape;254;p14"/>
          <p:cNvSpPr txBox="1"/>
          <p:nvPr/>
        </p:nvSpPr>
        <p:spPr>
          <a:xfrm>
            <a:off x="263046" y="4631668"/>
            <a:ext cx="10212697"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Mathling is not right. </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For example 19 &lt; 28 and 49 &lt; 68. There are lots more examples.</a:t>
            </a:r>
            <a:endParaRPr/>
          </a:p>
        </p:txBody>
      </p:sp>
      <p:pic>
        <p:nvPicPr>
          <p:cNvPr id="255" name="Google Shape;255;p14"/>
          <p:cNvPicPr preferRelativeResize="0"/>
          <p:nvPr/>
        </p:nvPicPr>
        <p:blipFill rotWithShape="1">
          <a:blip r:embed="rId3">
            <a:alphaModFix/>
          </a:blip>
          <a:srcRect/>
          <a:stretch/>
        </p:blipFill>
        <p:spPr>
          <a:xfrm>
            <a:off x="9568596" y="3009369"/>
            <a:ext cx="1672336" cy="1672336"/>
          </a:xfrm>
          <a:prstGeom prst="rect">
            <a:avLst/>
          </a:prstGeom>
          <a:noFill/>
          <a:ln>
            <a:noFill/>
          </a:ln>
        </p:spPr>
      </p:pic>
      <p:sp>
        <p:nvSpPr>
          <p:cNvPr id="256" name="Google Shape;256;p14"/>
          <p:cNvSpPr/>
          <p:nvPr/>
        </p:nvSpPr>
        <p:spPr>
          <a:xfrm>
            <a:off x="900545" y="2502347"/>
            <a:ext cx="8769927" cy="1452905"/>
          </a:xfrm>
          <a:prstGeom prst="wedgeEllipseCallout">
            <a:avLst>
              <a:gd name="adj1" fmla="val 52943"/>
              <a:gd name="adj2" fmla="val 2435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a:solidFill>
                  <a:srgbClr val="222222"/>
                </a:solidFill>
                <a:latin typeface="Century Gothic"/>
                <a:ea typeface="Century Gothic"/>
                <a:cs typeface="Century Gothic"/>
                <a:sym typeface="Century Gothic"/>
              </a:rPr>
              <a:t>When you compare two numbers, any number with a 9 in it will be greater than a number with an 8 in it.</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childTnLst>
              </p:cTn>
              <p:nextCondLst>
                <p:cond evt="onClick" delay="0">
                  <p:tgtEl>
                    <p:spTgt spid="25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Compare numbers within 50</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a:spLocks noGrp="1"/>
          </p:cNvSpPr>
          <p:nvPr>
            <p:ph type="body" idx="2"/>
          </p:nvPr>
        </p:nvSpPr>
        <p:spPr>
          <a:xfrm>
            <a:off x="263046" y="700645"/>
            <a:ext cx="11736887" cy="5145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Use the number track to compare the two numbers using words and inequality symbols.</a:t>
            </a:r>
            <a:endParaRPr/>
          </a:p>
        </p:txBody>
      </p:sp>
      <p:sp>
        <p:nvSpPr>
          <p:cNvPr id="268" name="Google Shape;268;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aphicFrame>
        <p:nvGraphicFramePr>
          <p:cNvPr id="269" name="Google Shape;269;p16"/>
          <p:cNvGraphicFramePr/>
          <p:nvPr/>
        </p:nvGraphicFramePr>
        <p:xfrm>
          <a:off x="952537" y="1477971"/>
          <a:ext cx="10286925" cy="457170"/>
        </p:xfrm>
        <a:graphic>
          <a:graphicData uri="http://schemas.openxmlformats.org/drawingml/2006/table">
            <a:tbl>
              <a:tblPr>
                <a:noFill/>
                <a:tableStyleId>{92A54F14-03CA-4A6D-B33F-8044E0A3A5FC}</a:tableStyleId>
              </a:tblPr>
              <a:tblGrid>
                <a:gridCol w="935175">
                  <a:extLst>
                    <a:ext uri="{9D8B030D-6E8A-4147-A177-3AD203B41FA5}">
                      <a16:colId xmlns:a16="http://schemas.microsoft.com/office/drawing/2014/main" val="20000"/>
                    </a:ext>
                  </a:extLst>
                </a:gridCol>
                <a:gridCol w="935175">
                  <a:extLst>
                    <a:ext uri="{9D8B030D-6E8A-4147-A177-3AD203B41FA5}">
                      <a16:colId xmlns:a16="http://schemas.microsoft.com/office/drawing/2014/main" val="20001"/>
                    </a:ext>
                  </a:extLst>
                </a:gridCol>
                <a:gridCol w="935175">
                  <a:extLst>
                    <a:ext uri="{9D8B030D-6E8A-4147-A177-3AD203B41FA5}">
                      <a16:colId xmlns:a16="http://schemas.microsoft.com/office/drawing/2014/main" val="20002"/>
                    </a:ext>
                  </a:extLst>
                </a:gridCol>
                <a:gridCol w="935175">
                  <a:extLst>
                    <a:ext uri="{9D8B030D-6E8A-4147-A177-3AD203B41FA5}">
                      <a16:colId xmlns:a16="http://schemas.microsoft.com/office/drawing/2014/main" val="20003"/>
                    </a:ext>
                  </a:extLst>
                </a:gridCol>
                <a:gridCol w="935175">
                  <a:extLst>
                    <a:ext uri="{9D8B030D-6E8A-4147-A177-3AD203B41FA5}">
                      <a16:colId xmlns:a16="http://schemas.microsoft.com/office/drawing/2014/main" val="20004"/>
                    </a:ext>
                  </a:extLst>
                </a:gridCol>
                <a:gridCol w="935175">
                  <a:extLst>
                    <a:ext uri="{9D8B030D-6E8A-4147-A177-3AD203B41FA5}">
                      <a16:colId xmlns:a16="http://schemas.microsoft.com/office/drawing/2014/main" val="20005"/>
                    </a:ext>
                  </a:extLst>
                </a:gridCol>
                <a:gridCol w="935175">
                  <a:extLst>
                    <a:ext uri="{9D8B030D-6E8A-4147-A177-3AD203B41FA5}">
                      <a16:colId xmlns:a16="http://schemas.microsoft.com/office/drawing/2014/main" val="20006"/>
                    </a:ext>
                  </a:extLst>
                </a:gridCol>
                <a:gridCol w="935175">
                  <a:extLst>
                    <a:ext uri="{9D8B030D-6E8A-4147-A177-3AD203B41FA5}">
                      <a16:colId xmlns:a16="http://schemas.microsoft.com/office/drawing/2014/main" val="20007"/>
                    </a:ext>
                  </a:extLst>
                </a:gridCol>
                <a:gridCol w="935175">
                  <a:extLst>
                    <a:ext uri="{9D8B030D-6E8A-4147-A177-3AD203B41FA5}">
                      <a16:colId xmlns:a16="http://schemas.microsoft.com/office/drawing/2014/main" val="20008"/>
                    </a:ext>
                  </a:extLst>
                </a:gridCol>
                <a:gridCol w="935175">
                  <a:extLst>
                    <a:ext uri="{9D8B030D-6E8A-4147-A177-3AD203B41FA5}">
                      <a16:colId xmlns:a16="http://schemas.microsoft.com/office/drawing/2014/main" val="20009"/>
                    </a:ext>
                  </a:extLst>
                </a:gridCol>
                <a:gridCol w="935175">
                  <a:extLst>
                    <a:ext uri="{9D8B030D-6E8A-4147-A177-3AD203B41FA5}">
                      <a16:colId xmlns:a16="http://schemas.microsoft.com/office/drawing/2014/main" val="20010"/>
                    </a:ext>
                  </a:extLst>
                </a:gridCol>
              </a:tblGrid>
              <a:tr h="381000">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27</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28</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29</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30</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31</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32</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33</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34</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35</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36</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37</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70" name="Google Shape;270;p16"/>
          <p:cNvPicPr preferRelativeResize="0"/>
          <p:nvPr/>
        </p:nvPicPr>
        <p:blipFill rotWithShape="1">
          <a:blip r:embed="rId3">
            <a:alphaModFix/>
          </a:blip>
          <a:srcRect/>
          <a:stretch/>
        </p:blipFill>
        <p:spPr>
          <a:xfrm>
            <a:off x="2961824" y="1399642"/>
            <a:ext cx="654211" cy="613828"/>
          </a:xfrm>
          <a:prstGeom prst="rect">
            <a:avLst/>
          </a:prstGeom>
          <a:noFill/>
          <a:ln>
            <a:noFill/>
          </a:ln>
        </p:spPr>
      </p:pic>
      <p:pic>
        <p:nvPicPr>
          <p:cNvPr id="271" name="Google Shape;271;p16"/>
          <p:cNvPicPr preferRelativeResize="0"/>
          <p:nvPr/>
        </p:nvPicPr>
        <p:blipFill rotWithShape="1">
          <a:blip r:embed="rId3">
            <a:alphaModFix/>
          </a:blip>
          <a:srcRect/>
          <a:stretch/>
        </p:blipFill>
        <p:spPr>
          <a:xfrm>
            <a:off x="7658515" y="1399642"/>
            <a:ext cx="654211" cy="613828"/>
          </a:xfrm>
          <a:prstGeom prst="rect">
            <a:avLst/>
          </a:prstGeom>
          <a:noFill/>
          <a:ln>
            <a:noFill/>
          </a:ln>
        </p:spPr>
      </p:pic>
      <p:sp>
        <p:nvSpPr>
          <p:cNvPr id="272" name="Google Shape;272;p16"/>
          <p:cNvSpPr txBox="1"/>
          <p:nvPr/>
        </p:nvSpPr>
        <p:spPr>
          <a:xfrm>
            <a:off x="1952447" y="2273247"/>
            <a:ext cx="2994669" cy="1632172"/>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26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29 is __________ than 34</a:t>
            </a:r>
            <a:endParaRPr/>
          </a:p>
          <a:p>
            <a:pPr marL="0" marR="0" lvl="0" indent="0" algn="l" rtl="0">
              <a:lnSpc>
                <a:spcPct val="260000"/>
              </a:lnSpc>
              <a:spcBef>
                <a:spcPts val="100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34 is __________ than 29</a:t>
            </a:r>
            <a:endParaRPr/>
          </a:p>
        </p:txBody>
      </p:sp>
      <p:sp>
        <p:nvSpPr>
          <p:cNvPr id="273" name="Google Shape;273;p16"/>
          <p:cNvSpPr/>
          <p:nvPr/>
        </p:nvSpPr>
        <p:spPr>
          <a:xfrm>
            <a:off x="10591544" y="769259"/>
            <a:ext cx="1401207" cy="613828"/>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more than</a:t>
            </a:r>
            <a:endParaRPr/>
          </a:p>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&gt;</a:t>
            </a:r>
            <a:endParaRPr/>
          </a:p>
        </p:txBody>
      </p:sp>
      <p:sp>
        <p:nvSpPr>
          <p:cNvPr id="274" name="Google Shape;274;p16"/>
          <p:cNvSpPr/>
          <p:nvPr/>
        </p:nvSpPr>
        <p:spPr>
          <a:xfrm>
            <a:off x="10598726" y="2090606"/>
            <a:ext cx="1401207" cy="613828"/>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less than</a:t>
            </a:r>
            <a:endParaRPr/>
          </a:p>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&lt;</a:t>
            </a:r>
            <a:endParaRPr/>
          </a:p>
        </p:txBody>
      </p:sp>
      <p:sp>
        <p:nvSpPr>
          <p:cNvPr id="275" name="Google Shape;275;p16"/>
          <p:cNvSpPr/>
          <p:nvPr/>
        </p:nvSpPr>
        <p:spPr>
          <a:xfrm>
            <a:off x="7490766" y="2232446"/>
            <a:ext cx="946651" cy="742862"/>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76" name="Google Shape;276;p16"/>
          <p:cNvSpPr/>
          <p:nvPr/>
        </p:nvSpPr>
        <p:spPr>
          <a:xfrm>
            <a:off x="6437290" y="2232446"/>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29</a:t>
            </a:r>
            <a:endParaRPr/>
          </a:p>
        </p:txBody>
      </p:sp>
      <p:sp>
        <p:nvSpPr>
          <p:cNvPr id="277" name="Google Shape;277;p16"/>
          <p:cNvSpPr/>
          <p:nvPr/>
        </p:nvSpPr>
        <p:spPr>
          <a:xfrm>
            <a:off x="8759089" y="2232446"/>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34</a:t>
            </a:r>
            <a:endParaRPr/>
          </a:p>
        </p:txBody>
      </p:sp>
      <p:sp>
        <p:nvSpPr>
          <p:cNvPr id="278" name="Google Shape;278;p16"/>
          <p:cNvSpPr/>
          <p:nvPr/>
        </p:nvSpPr>
        <p:spPr>
          <a:xfrm>
            <a:off x="7490766" y="3162556"/>
            <a:ext cx="946651" cy="742862"/>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79" name="Google Shape;279;p16"/>
          <p:cNvSpPr/>
          <p:nvPr/>
        </p:nvSpPr>
        <p:spPr>
          <a:xfrm>
            <a:off x="6437290" y="3162556"/>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34</a:t>
            </a:r>
            <a:endParaRPr/>
          </a:p>
        </p:txBody>
      </p:sp>
      <p:sp>
        <p:nvSpPr>
          <p:cNvPr id="280" name="Google Shape;280;p16"/>
          <p:cNvSpPr/>
          <p:nvPr/>
        </p:nvSpPr>
        <p:spPr>
          <a:xfrm>
            <a:off x="8759089" y="3162556"/>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29</a:t>
            </a:r>
            <a:endParaRPr/>
          </a:p>
        </p:txBody>
      </p:sp>
      <p:graphicFrame>
        <p:nvGraphicFramePr>
          <p:cNvPr id="281" name="Google Shape;281;p16"/>
          <p:cNvGraphicFramePr/>
          <p:nvPr/>
        </p:nvGraphicFramePr>
        <p:xfrm>
          <a:off x="952537" y="4234364"/>
          <a:ext cx="10286925" cy="457170"/>
        </p:xfrm>
        <a:graphic>
          <a:graphicData uri="http://schemas.openxmlformats.org/drawingml/2006/table">
            <a:tbl>
              <a:tblPr>
                <a:noFill/>
                <a:tableStyleId>{92A54F14-03CA-4A6D-B33F-8044E0A3A5FC}</a:tableStyleId>
              </a:tblPr>
              <a:tblGrid>
                <a:gridCol w="935175">
                  <a:extLst>
                    <a:ext uri="{9D8B030D-6E8A-4147-A177-3AD203B41FA5}">
                      <a16:colId xmlns:a16="http://schemas.microsoft.com/office/drawing/2014/main" val="20000"/>
                    </a:ext>
                  </a:extLst>
                </a:gridCol>
                <a:gridCol w="935175">
                  <a:extLst>
                    <a:ext uri="{9D8B030D-6E8A-4147-A177-3AD203B41FA5}">
                      <a16:colId xmlns:a16="http://schemas.microsoft.com/office/drawing/2014/main" val="20001"/>
                    </a:ext>
                  </a:extLst>
                </a:gridCol>
                <a:gridCol w="935175">
                  <a:extLst>
                    <a:ext uri="{9D8B030D-6E8A-4147-A177-3AD203B41FA5}">
                      <a16:colId xmlns:a16="http://schemas.microsoft.com/office/drawing/2014/main" val="20002"/>
                    </a:ext>
                  </a:extLst>
                </a:gridCol>
                <a:gridCol w="935175">
                  <a:extLst>
                    <a:ext uri="{9D8B030D-6E8A-4147-A177-3AD203B41FA5}">
                      <a16:colId xmlns:a16="http://schemas.microsoft.com/office/drawing/2014/main" val="20003"/>
                    </a:ext>
                  </a:extLst>
                </a:gridCol>
                <a:gridCol w="935175">
                  <a:extLst>
                    <a:ext uri="{9D8B030D-6E8A-4147-A177-3AD203B41FA5}">
                      <a16:colId xmlns:a16="http://schemas.microsoft.com/office/drawing/2014/main" val="20004"/>
                    </a:ext>
                  </a:extLst>
                </a:gridCol>
                <a:gridCol w="935175">
                  <a:extLst>
                    <a:ext uri="{9D8B030D-6E8A-4147-A177-3AD203B41FA5}">
                      <a16:colId xmlns:a16="http://schemas.microsoft.com/office/drawing/2014/main" val="20005"/>
                    </a:ext>
                  </a:extLst>
                </a:gridCol>
                <a:gridCol w="935175">
                  <a:extLst>
                    <a:ext uri="{9D8B030D-6E8A-4147-A177-3AD203B41FA5}">
                      <a16:colId xmlns:a16="http://schemas.microsoft.com/office/drawing/2014/main" val="20006"/>
                    </a:ext>
                  </a:extLst>
                </a:gridCol>
                <a:gridCol w="935175">
                  <a:extLst>
                    <a:ext uri="{9D8B030D-6E8A-4147-A177-3AD203B41FA5}">
                      <a16:colId xmlns:a16="http://schemas.microsoft.com/office/drawing/2014/main" val="20007"/>
                    </a:ext>
                  </a:extLst>
                </a:gridCol>
                <a:gridCol w="935175">
                  <a:extLst>
                    <a:ext uri="{9D8B030D-6E8A-4147-A177-3AD203B41FA5}">
                      <a16:colId xmlns:a16="http://schemas.microsoft.com/office/drawing/2014/main" val="20008"/>
                    </a:ext>
                  </a:extLst>
                </a:gridCol>
                <a:gridCol w="935175">
                  <a:extLst>
                    <a:ext uri="{9D8B030D-6E8A-4147-A177-3AD203B41FA5}">
                      <a16:colId xmlns:a16="http://schemas.microsoft.com/office/drawing/2014/main" val="20009"/>
                    </a:ext>
                  </a:extLst>
                </a:gridCol>
                <a:gridCol w="935175">
                  <a:extLst>
                    <a:ext uri="{9D8B030D-6E8A-4147-A177-3AD203B41FA5}">
                      <a16:colId xmlns:a16="http://schemas.microsoft.com/office/drawing/2014/main" val="20010"/>
                    </a:ext>
                  </a:extLst>
                </a:gridCol>
              </a:tblGrid>
              <a:tr h="381000">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37</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38</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39</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40</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41</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42</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43</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44</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45</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46</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u="none" strike="noStrike" cap="none">
                          <a:latin typeface="Century Gothic"/>
                          <a:ea typeface="Century Gothic"/>
                          <a:cs typeface="Century Gothic"/>
                          <a:sym typeface="Century Gothic"/>
                        </a:rPr>
                        <a:t>47</a:t>
                      </a:r>
                      <a:endParaRPr sz="18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82" name="Google Shape;282;p16"/>
          <p:cNvPicPr preferRelativeResize="0"/>
          <p:nvPr/>
        </p:nvPicPr>
        <p:blipFill rotWithShape="1">
          <a:blip r:embed="rId3">
            <a:alphaModFix/>
          </a:blip>
          <a:srcRect/>
          <a:stretch/>
        </p:blipFill>
        <p:spPr>
          <a:xfrm>
            <a:off x="5768892" y="4156035"/>
            <a:ext cx="654211" cy="613828"/>
          </a:xfrm>
          <a:prstGeom prst="rect">
            <a:avLst/>
          </a:prstGeom>
          <a:noFill/>
          <a:ln>
            <a:noFill/>
          </a:ln>
        </p:spPr>
      </p:pic>
      <p:pic>
        <p:nvPicPr>
          <p:cNvPr id="283" name="Google Shape;283;p16"/>
          <p:cNvPicPr preferRelativeResize="0"/>
          <p:nvPr/>
        </p:nvPicPr>
        <p:blipFill rotWithShape="1">
          <a:blip r:embed="rId3">
            <a:alphaModFix/>
          </a:blip>
          <a:srcRect/>
          <a:stretch/>
        </p:blipFill>
        <p:spPr>
          <a:xfrm>
            <a:off x="9532457" y="4151540"/>
            <a:ext cx="654211" cy="613828"/>
          </a:xfrm>
          <a:prstGeom prst="rect">
            <a:avLst/>
          </a:prstGeom>
          <a:noFill/>
          <a:ln>
            <a:noFill/>
          </a:ln>
        </p:spPr>
      </p:pic>
      <p:sp>
        <p:nvSpPr>
          <p:cNvPr id="284" name="Google Shape;284;p16"/>
          <p:cNvSpPr/>
          <p:nvPr/>
        </p:nvSpPr>
        <p:spPr>
          <a:xfrm>
            <a:off x="7490766" y="4819357"/>
            <a:ext cx="946651" cy="742862"/>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&gt;</a:t>
            </a:r>
            <a:endParaRPr/>
          </a:p>
        </p:txBody>
      </p:sp>
      <p:sp>
        <p:nvSpPr>
          <p:cNvPr id="285" name="Google Shape;285;p16"/>
          <p:cNvSpPr/>
          <p:nvPr/>
        </p:nvSpPr>
        <p:spPr>
          <a:xfrm>
            <a:off x="6437290" y="4819357"/>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86" name="Google Shape;286;p16"/>
          <p:cNvSpPr/>
          <p:nvPr/>
        </p:nvSpPr>
        <p:spPr>
          <a:xfrm>
            <a:off x="8759089" y="4819357"/>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87" name="Google Shape;287;p16"/>
          <p:cNvSpPr/>
          <p:nvPr/>
        </p:nvSpPr>
        <p:spPr>
          <a:xfrm>
            <a:off x="7490766" y="5749467"/>
            <a:ext cx="946651" cy="742862"/>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&lt;</a:t>
            </a:r>
            <a:endParaRPr/>
          </a:p>
        </p:txBody>
      </p:sp>
      <p:sp>
        <p:nvSpPr>
          <p:cNvPr id="288" name="Google Shape;288;p16"/>
          <p:cNvSpPr/>
          <p:nvPr/>
        </p:nvSpPr>
        <p:spPr>
          <a:xfrm>
            <a:off x="6437290" y="5749467"/>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89" name="Google Shape;289;p16"/>
          <p:cNvSpPr/>
          <p:nvPr/>
        </p:nvSpPr>
        <p:spPr>
          <a:xfrm>
            <a:off x="8759089" y="5749467"/>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90" name="Google Shape;290;p16"/>
          <p:cNvSpPr/>
          <p:nvPr/>
        </p:nvSpPr>
        <p:spPr>
          <a:xfrm>
            <a:off x="2826842" y="4930269"/>
            <a:ext cx="1874393" cy="45717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is more than</a:t>
            </a:r>
            <a:endParaRPr/>
          </a:p>
        </p:txBody>
      </p:sp>
      <p:sp>
        <p:nvSpPr>
          <p:cNvPr id="291" name="Google Shape;291;p16"/>
          <p:cNvSpPr/>
          <p:nvPr/>
        </p:nvSpPr>
        <p:spPr>
          <a:xfrm>
            <a:off x="1773366" y="4802352"/>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92" name="Google Shape;292;p16"/>
          <p:cNvSpPr/>
          <p:nvPr/>
        </p:nvSpPr>
        <p:spPr>
          <a:xfrm>
            <a:off x="5022907" y="4802352"/>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93" name="Google Shape;293;p16"/>
          <p:cNvSpPr/>
          <p:nvPr/>
        </p:nvSpPr>
        <p:spPr>
          <a:xfrm>
            <a:off x="2826842" y="5883927"/>
            <a:ext cx="1874393" cy="45717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is less than</a:t>
            </a:r>
            <a:endParaRPr/>
          </a:p>
        </p:txBody>
      </p:sp>
      <p:sp>
        <p:nvSpPr>
          <p:cNvPr id="294" name="Google Shape;294;p16"/>
          <p:cNvSpPr/>
          <p:nvPr/>
        </p:nvSpPr>
        <p:spPr>
          <a:xfrm>
            <a:off x="1773366" y="5756010"/>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295" name="Google Shape;295;p16"/>
          <p:cNvSpPr/>
          <p:nvPr/>
        </p:nvSpPr>
        <p:spPr>
          <a:xfrm>
            <a:off x="5022907" y="5756010"/>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grpSp>
        <p:nvGrpSpPr>
          <p:cNvPr id="296" name="Google Shape;296;p16"/>
          <p:cNvGrpSpPr/>
          <p:nvPr/>
        </p:nvGrpSpPr>
        <p:grpSpPr>
          <a:xfrm>
            <a:off x="2505170" y="2131707"/>
            <a:ext cx="1221605" cy="1284081"/>
            <a:chOff x="2505170" y="2131707"/>
            <a:chExt cx="1221605" cy="1284081"/>
          </a:xfrm>
        </p:grpSpPr>
        <p:sp>
          <p:nvSpPr>
            <p:cNvPr id="297" name="Google Shape;297;p16"/>
            <p:cNvSpPr txBox="1"/>
            <p:nvPr/>
          </p:nvSpPr>
          <p:spPr>
            <a:xfrm>
              <a:off x="2505175" y="2131707"/>
              <a:ext cx="1221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less</a:t>
              </a:r>
              <a:endParaRPr/>
            </a:p>
          </p:txBody>
        </p:sp>
        <p:sp>
          <p:nvSpPr>
            <p:cNvPr id="298" name="Google Shape;298;p16"/>
            <p:cNvSpPr txBox="1"/>
            <p:nvPr/>
          </p:nvSpPr>
          <p:spPr>
            <a:xfrm>
              <a:off x="2505170" y="3046488"/>
              <a:ext cx="1221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more</a:t>
              </a:r>
              <a:endParaRPr/>
            </a:p>
          </p:txBody>
        </p:sp>
      </p:grpSp>
      <p:grpSp>
        <p:nvGrpSpPr>
          <p:cNvPr id="299" name="Google Shape;299;p16"/>
          <p:cNvGrpSpPr/>
          <p:nvPr/>
        </p:nvGrpSpPr>
        <p:grpSpPr>
          <a:xfrm>
            <a:off x="7490766" y="2368249"/>
            <a:ext cx="968179" cy="1388183"/>
            <a:chOff x="7490766" y="2368249"/>
            <a:chExt cx="968179" cy="1388183"/>
          </a:xfrm>
        </p:grpSpPr>
        <p:sp>
          <p:nvSpPr>
            <p:cNvPr id="300" name="Google Shape;300;p16"/>
            <p:cNvSpPr txBox="1"/>
            <p:nvPr/>
          </p:nvSpPr>
          <p:spPr>
            <a:xfrm>
              <a:off x="7490766" y="2368249"/>
              <a:ext cx="946651"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&lt;</a:t>
              </a:r>
              <a:endParaRPr/>
            </a:p>
          </p:txBody>
        </p:sp>
        <p:sp>
          <p:nvSpPr>
            <p:cNvPr id="301" name="Google Shape;301;p16"/>
            <p:cNvSpPr txBox="1"/>
            <p:nvPr/>
          </p:nvSpPr>
          <p:spPr>
            <a:xfrm>
              <a:off x="7512294" y="3301307"/>
              <a:ext cx="946651"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&gt;</a:t>
              </a:r>
              <a:endParaRPr/>
            </a:p>
          </p:txBody>
        </p:sp>
      </p:grpSp>
      <p:grpSp>
        <p:nvGrpSpPr>
          <p:cNvPr id="302" name="Google Shape;302;p16"/>
          <p:cNvGrpSpPr/>
          <p:nvPr/>
        </p:nvGrpSpPr>
        <p:grpSpPr>
          <a:xfrm>
            <a:off x="1665942" y="4924840"/>
            <a:ext cx="7950288" cy="1430163"/>
            <a:chOff x="1665942" y="4924840"/>
            <a:chExt cx="7950288" cy="1430163"/>
          </a:xfrm>
        </p:grpSpPr>
        <p:sp>
          <p:nvSpPr>
            <p:cNvPr id="303" name="Google Shape;303;p16"/>
            <p:cNvSpPr txBox="1"/>
            <p:nvPr/>
          </p:nvSpPr>
          <p:spPr>
            <a:xfrm>
              <a:off x="8648051" y="4961196"/>
              <a:ext cx="946651"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42</a:t>
              </a:r>
              <a:endParaRPr/>
            </a:p>
          </p:txBody>
        </p:sp>
        <p:sp>
          <p:nvSpPr>
            <p:cNvPr id="304" name="Google Shape;304;p16"/>
            <p:cNvSpPr txBox="1"/>
            <p:nvPr/>
          </p:nvSpPr>
          <p:spPr>
            <a:xfrm>
              <a:off x="8669579" y="5894254"/>
              <a:ext cx="946651"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46</a:t>
              </a:r>
              <a:endParaRPr/>
            </a:p>
          </p:txBody>
        </p:sp>
        <p:sp>
          <p:nvSpPr>
            <p:cNvPr id="305" name="Google Shape;305;p16"/>
            <p:cNvSpPr txBox="1"/>
            <p:nvPr/>
          </p:nvSpPr>
          <p:spPr>
            <a:xfrm>
              <a:off x="6339663" y="4961196"/>
              <a:ext cx="946651"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46</a:t>
              </a:r>
              <a:endParaRPr/>
            </a:p>
          </p:txBody>
        </p:sp>
        <p:sp>
          <p:nvSpPr>
            <p:cNvPr id="306" name="Google Shape;306;p16"/>
            <p:cNvSpPr txBox="1"/>
            <p:nvPr/>
          </p:nvSpPr>
          <p:spPr>
            <a:xfrm>
              <a:off x="6308008" y="5894254"/>
              <a:ext cx="946651"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42</a:t>
              </a:r>
              <a:endParaRPr/>
            </a:p>
          </p:txBody>
        </p:sp>
        <p:sp>
          <p:nvSpPr>
            <p:cNvPr id="307" name="Google Shape;307;p16"/>
            <p:cNvSpPr txBox="1"/>
            <p:nvPr/>
          </p:nvSpPr>
          <p:spPr>
            <a:xfrm>
              <a:off x="1671794" y="4930040"/>
              <a:ext cx="946651"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46</a:t>
              </a:r>
              <a:endParaRPr/>
            </a:p>
          </p:txBody>
        </p:sp>
        <p:sp>
          <p:nvSpPr>
            <p:cNvPr id="308" name="Google Shape;308;p16"/>
            <p:cNvSpPr txBox="1"/>
            <p:nvPr/>
          </p:nvSpPr>
          <p:spPr>
            <a:xfrm>
              <a:off x="1665942" y="5888629"/>
              <a:ext cx="946651"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42</a:t>
              </a:r>
              <a:endParaRPr/>
            </a:p>
          </p:txBody>
        </p:sp>
        <p:sp>
          <p:nvSpPr>
            <p:cNvPr id="309" name="Google Shape;309;p16"/>
            <p:cNvSpPr txBox="1"/>
            <p:nvPr/>
          </p:nvSpPr>
          <p:spPr>
            <a:xfrm>
              <a:off x="4905687" y="4924840"/>
              <a:ext cx="946651"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42</a:t>
              </a:r>
              <a:endParaRPr/>
            </a:p>
          </p:txBody>
        </p:sp>
        <p:sp>
          <p:nvSpPr>
            <p:cNvPr id="310" name="Google Shape;310;p16"/>
            <p:cNvSpPr txBox="1"/>
            <p:nvPr/>
          </p:nvSpPr>
          <p:spPr>
            <a:xfrm>
              <a:off x="4933397" y="5899878"/>
              <a:ext cx="946651"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46</a:t>
              </a:r>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500"/>
                                        <p:tgtEl>
                                          <p:spTgt spid="302"/>
                                        </p:tgtEl>
                                      </p:cBhvr>
                                    </p:animEffect>
                                  </p:childTnLst>
                                </p:cTn>
                              </p:par>
                              <p:par>
                                <p:cTn id="8" presetID="10" presetClass="entr" presetSubtype="0" fill="hold" nodeType="withEffect">
                                  <p:stCondLst>
                                    <p:cond delay="0"/>
                                  </p:stCondLst>
                                  <p:childTnLst>
                                    <p:set>
                                      <p:cBhvr>
                                        <p:cTn id="9" dur="1" fill="hold">
                                          <p:stCondLst>
                                            <p:cond delay="0"/>
                                          </p:stCondLst>
                                        </p:cTn>
                                        <p:tgtEl>
                                          <p:spTgt spid="296"/>
                                        </p:tgtEl>
                                        <p:attrNameLst>
                                          <p:attrName>style.visibility</p:attrName>
                                        </p:attrNameLst>
                                      </p:cBhvr>
                                      <p:to>
                                        <p:strVal val="visible"/>
                                      </p:to>
                                    </p:set>
                                    <p:animEffect transition="in" filter="fade">
                                      <p:cBhvr>
                                        <p:cTn id="10" dur="500"/>
                                        <p:tgtEl>
                                          <p:spTgt spid="296"/>
                                        </p:tgtEl>
                                      </p:cBhvr>
                                    </p:animEffect>
                                  </p:childTnLst>
                                </p:cTn>
                              </p:par>
                              <p:par>
                                <p:cTn id="11" presetID="10" presetClass="entr" presetSubtype="0" fill="hold" nodeType="withEffect">
                                  <p:stCondLst>
                                    <p:cond delay="0"/>
                                  </p:stCondLst>
                                  <p:childTnLst>
                                    <p:set>
                                      <p:cBhvr>
                                        <p:cTn id="12" dur="1" fill="hold">
                                          <p:stCondLst>
                                            <p:cond delay="0"/>
                                          </p:stCondLst>
                                        </p:cTn>
                                        <p:tgtEl>
                                          <p:spTgt spid="299"/>
                                        </p:tgtEl>
                                        <p:attrNameLst>
                                          <p:attrName>style.visibility</p:attrName>
                                        </p:attrNameLst>
                                      </p:cBhvr>
                                      <p:to>
                                        <p:strVal val="visible"/>
                                      </p:to>
                                    </p:set>
                                    <p:animEffect transition="in" filter="fade">
                                      <p:cBhvr>
                                        <p:cTn id="13" dur="500"/>
                                        <p:tgtEl>
                                          <p:spTgt spid="299"/>
                                        </p:tgtEl>
                                      </p:cBhvr>
                                    </p:animEffect>
                                  </p:childTnLst>
                                </p:cTn>
                              </p:par>
                            </p:childTnLst>
                          </p:cTn>
                        </p:par>
                      </p:childTnLst>
                    </p:cTn>
                  </p:par>
                </p:childTnLst>
              </p:cTn>
              <p:nextCondLst>
                <p:cond evt="onClick" delay="0">
                  <p:tgtEl>
                    <p:spTgt spid="26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7" descr="A picture containing telephone, mounted&#10;&#10;Description automatically generated"/>
          <p:cNvPicPr preferRelativeResize="0">
            <a:picLocks noGrp="1"/>
          </p:cNvPicPr>
          <p:nvPr>
            <p:ph type="body" idx="2"/>
          </p:nvPr>
        </p:nvPicPr>
        <p:blipFill rotWithShape="1">
          <a:blip r:embed="rId3">
            <a:alphaModFix/>
          </a:blip>
          <a:srcRect/>
          <a:stretch/>
        </p:blipFill>
        <p:spPr>
          <a:xfrm>
            <a:off x="3136900" y="1949450"/>
            <a:ext cx="5918200" cy="2959100"/>
          </a:xfrm>
          <a:prstGeom prst="rect">
            <a:avLst/>
          </a:prstGeom>
          <a:noFill/>
          <a:ln>
            <a:noFill/>
          </a:ln>
        </p:spPr>
      </p:pic>
      <p:sp>
        <p:nvSpPr>
          <p:cNvPr id="317" name="Google Shape;317;p17"/>
          <p:cNvSpPr txBox="1"/>
          <p:nvPr/>
        </p:nvSpPr>
        <p:spPr>
          <a:xfrm>
            <a:off x="263046" y="700645"/>
            <a:ext cx="11736887" cy="514598"/>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b="1">
                <a:solidFill>
                  <a:srgbClr val="222222"/>
                </a:solidFill>
                <a:latin typeface="Century Gothic"/>
                <a:ea typeface="Century Gothic"/>
                <a:cs typeface="Century Gothic"/>
                <a:sym typeface="Century Gothic"/>
              </a:rPr>
              <a:t>Choose two numbers from the grid and write them in the comparison statements below.</a:t>
            </a:r>
            <a:endParaRPr/>
          </a:p>
        </p:txBody>
      </p:sp>
      <p:sp>
        <p:nvSpPr>
          <p:cNvPr id="318" name="Google Shape;318;p17"/>
          <p:cNvSpPr/>
          <p:nvPr/>
        </p:nvSpPr>
        <p:spPr>
          <a:xfrm>
            <a:off x="3353419" y="5414493"/>
            <a:ext cx="946651" cy="742862"/>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&lt;</a:t>
            </a:r>
            <a:endParaRPr/>
          </a:p>
        </p:txBody>
      </p:sp>
      <p:sp>
        <p:nvSpPr>
          <p:cNvPr id="319" name="Google Shape;319;p17"/>
          <p:cNvSpPr/>
          <p:nvPr/>
        </p:nvSpPr>
        <p:spPr>
          <a:xfrm>
            <a:off x="2299943" y="5414493"/>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320" name="Google Shape;320;p17"/>
          <p:cNvSpPr/>
          <p:nvPr/>
        </p:nvSpPr>
        <p:spPr>
          <a:xfrm>
            <a:off x="4621742" y="5414493"/>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321" name="Google Shape;321;p17"/>
          <p:cNvSpPr/>
          <p:nvPr/>
        </p:nvSpPr>
        <p:spPr>
          <a:xfrm>
            <a:off x="7831360" y="5414493"/>
            <a:ext cx="946651" cy="742862"/>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&gt;</a:t>
            </a:r>
            <a:endParaRPr/>
          </a:p>
        </p:txBody>
      </p:sp>
      <p:sp>
        <p:nvSpPr>
          <p:cNvPr id="322" name="Google Shape;322;p17"/>
          <p:cNvSpPr/>
          <p:nvPr/>
        </p:nvSpPr>
        <p:spPr>
          <a:xfrm>
            <a:off x="6777884" y="5414493"/>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323" name="Google Shape;323;p17"/>
          <p:cNvSpPr/>
          <p:nvPr/>
        </p:nvSpPr>
        <p:spPr>
          <a:xfrm>
            <a:off x="9099683" y="5414493"/>
            <a:ext cx="731804" cy="742862"/>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8"/>
          <p:cNvSpPr txBox="1">
            <a:spLocks noGrp="1"/>
          </p:cNvSpPr>
          <p:nvPr>
            <p:ph type="body" idx="2"/>
          </p:nvPr>
        </p:nvSpPr>
        <p:spPr>
          <a:xfrm>
            <a:off x="263046" y="700644"/>
            <a:ext cx="11736887" cy="175161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Work with a partner. </a:t>
            </a:r>
            <a:endParaRPr/>
          </a:p>
          <a:p>
            <a:pPr marL="0" lvl="0" indent="0" algn="l" rtl="0">
              <a:lnSpc>
                <a:spcPct val="150000"/>
              </a:lnSpc>
              <a:spcBef>
                <a:spcPts val="1000"/>
              </a:spcBef>
              <a:spcAft>
                <a:spcPts val="0"/>
              </a:spcAft>
              <a:buClr>
                <a:srgbClr val="222222"/>
              </a:buClr>
              <a:buSzPts val="1800"/>
              <a:buNone/>
            </a:pPr>
            <a:r>
              <a:rPr lang="en-GB"/>
              <a:t>You will need 2 dice each. </a:t>
            </a:r>
            <a:endParaRPr/>
          </a:p>
          <a:p>
            <a:pPr marL="0" lvl="0" indent="0" algn="l" rtl="0">
              <a:lnSpc>
                <a:spcPct val="150000"/>
              </a:lnSpc>
              <a:spcBef>
                <a:spcPts val="1000"/>
              </a:spcBef>
              <a:spcAft>
                <a:spcPts val="0"/>
              </a:spcAft>
              <a:buClr>
                <a:srgbClr val="222222"/>
              </a:buClr>
              <a:buSzPts val="1800"/>
              <a:buNone/>
            </a:pPr>
            <a:r>
              <a:rPr lang="en-GB"/>
              <a:t>Each person rolls a dice to make a 2 digit number.</a:t>
            </a:r>
            <a:endParaRPr/>
          </a:p>
        </p:txBody>
      </p:sp>
      <p:sp>
        <p:nvSpPr>
          <p:cNvPr id="330" name="Google Shape;330;p18"/>
          <p:cNvSpPr txBox="1"/>
          <p:nvPr/>
        </p:nvSpPr>
        <p:spPr>
          <a:xfrm>
            <a:off x="263046" y="2791691"/>
            <a:ext cx="2038705" cy="637309"/>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For example:</a:t>
            </a:r>
            <a:endParaRPr/>
          </a:p>
        </p:txBody>
      </p:sp>
      <p:pic>
        <p:nvPicPr>
          <p:cNvPr id="331" name="Google Shape;331;p18"/>
          <p:cNvPicPr preferRelativeResize="0"/>
          <p:nvPr/>
        </p:nvPicPr>
        <p:blipFill rotWithShape="1">
          <a:blip r:embed="rId3">
            <a:alphaModFix/>
          </a:blip>
          <a:srcRect/>
          <a:stretch/>
        </p:blipFill>
        <p:spPr>
          <a:xfrm>
            <a:off x="6686490" y="2822079"/>
            <a:ext cx="1066975" cy="1066975"/>
          </a:xfrm>
          <a:prstGeom prst="rect">
            <a:avLst/>
          </a:prstGeom>
          <a:noFill/>
          <a:ln>
            <a:noFill/>
          </a:ln>
        </p:spPr>
      </p:pic>
      <p:pic>
        <p:nvPicPr>
          <p:cNvPr id="332" name="Google Shape;332;p18"/>
          <p:cNvPicPr preferRelativeResize="0"/>
          <p:nvPr/>
        </p:nvPicPr>
        <p:blipFill rotWithShape="1">
          <a:blip r:embed="rId4">
            <a:alphaModFix/>
          </a:blip>
          <a:srcRect/>
          <a:stretch/>
        </p:blipFill>
        <p:spPr>
          <a:xfrm>
            <a:off x="3506959" y="2822079"/>
            <a:ext cx="1066975" cy="1066975"/>
          </a:xfrm>
          <a:prstGeom prst="rect">
            <a:avLst/>
          </a:prstGeom>
          <a:noFill/>
          <a:ln>
            <a:noFill/>
          </a:ln>
        </p:spPr>
      </p:pic>
      <p:pic>
        <p:nvPicPr>
          <p:cNvPr id="333" name="Google Shape;333;p18"/>
          <p:cNvPicPr preferRelativeResize="0"/>
          <p:nvPr/>
        </p:nvPicPr>
        <p:blipFill rotWithShape="1">
          <a:blip r:embed="rId5">
            <a:alphaModFix/>
          </a:blip>
          <a:srcRect/>
          <a:stretch/>
        </p:blipFill>
        <p:spPr>
          <a:xfrm>
            <a:off x="2301751" y="2822079"/>
            <a:ext cx="1066975" cy="1066975"/>
          </a:xfrm>
          <a:prstGeom prst="rect">
            <a:avLst/>
          </a:prstGeom>
          <a:noFill/>
          <a:ln>
            <a:noFill/>
          </a:ln>
        </p:spPr>
      </p:pic>
      <p:pic>
        <p:nvPicPr>
          <p:cNvPr id="334" name="Google Shape;334;p18"/>
          <p:cNvPicPr preferRelativeResize="0"/>
          <p:nvPr/>
        </p:nvPicPr>
        <p:blipFill rotWithShape="1">
          <a:blip r:embed="rId6">
            <a:alphaModFix/>
          </a:blip>
          <a:srcRect/>
          <a:stretch/>
        </p:blipFill>
        <p:spPr>
          <a:xfrm>
            <a:off x="7857058" y="2822079"/>
            <a:ext cx="1066975" cy="1066975"/>
          </a:xfrm>
          <a:prstGeom prst="rect">
            <a:avLst/>
          </a:prstGeom>
          <a:noFill/>
          <a:ln>
            <a:noFill/>
          </a:ln>
        </p:spPr>
      </p:pic>
      <p:sp>
        <p:nvSpPr>
          <p:cNvPr id="335" name="Google Shape;335;p18"/>
          <p:cNvSpPr txBox="1"/>
          <p:nvPr/>
        </p:nvSpPr>
        <p:spPr>
          <a:xfrm>
            <a:off x="2296238" y="3889055"/>
            <a:ext cx="2277696" cy="516692"/>
          </a:xfrm>
          <a:prstGeom prst="rect">
            <a:avLst/>
          </a:prstGeom>
          <a:noFill/>
          <a:ln>
            <a:noFill/>
          </a:ln>
        </p:spPr>
        <p:txBody>
          <a:bodyPr spcFirstLastPara="1" wrap="square" lIns="91425" tIns="45700" rIns="91425" bIns="45700" anchor="t" anchorCtr="0">
            <a:normAutofit/>
          </a:bodyPr>
          <a:lstStyle/>
          <a:p>
            <a:pPr marL="0" marR="0" lvl="0" indent="0" algn="ctr"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42</a:t>
            </a:r>
            <a:endParaRPr/>
          </a:p>
        </p:txBody>
      </p:sp>
      <p:sp>
        <p:nvSpPr>
          <p:cNvPr id="336" name="Google Shape;336;p18"/>
          <p:cNvSpPr txBox="1"/>
          <p:nvPr/>
        </p:nvSpPr>
        <p:spPr>
          <a:xfrm>
            <a:off x="6686490" y="3915305"/>
            <a:ext cx="2237543" cy="516693"/>
          </a:xfrm>
          <a:prstGeom prst="rect">
            <a:avLst/>
          </a:prstGeom>
          <a:noFill/>
          <a:ln>
            <a:noFill/>
          </a:ln>
        </p:spPr>
        <p:txBody>
          <a:bodyPr spcFirstLastPara="1" wrap="square" lIns="91425" tIns="45700" rIns="91425" bIns="45700" anchor="t" anchorCtr="0">
            <a:normAutofit/>
          </a:bodyPr>
          <a:lstStyle/>
          <a:p>
            <a:pPr marL="0" marR="0" lvl="0" indent="0" algn="ctr"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16</a:t>
            </a:r>
            <a:endParaRPr/>
          </a:p>
        </p:txBody>
      </p:sp>
      <p:sp>
        <p:nvSpPr>
          <p:cNvPr id="337" name="Google Shape;337;p18"/>
          <p:cNvSpPr txBox="1"/>
          <p:nvPr/>
        </p:nvSpPr>
        <p:spPr>
          <a:xfrm>
            <a:off x="263046" y="4726862"/>
            <a:ext cx="6096000" cy="128612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Then compare them using &lt;,  &gt;  or =.</a:t>
            </a:r>
            <a:endParaRPr/>
          </a:p>
          <a:p>
            <a:pPr marL="0" marR="0" lvl="0" indent="0" algn="l" rtl="0">
              <a:lnSpc>
                <a:spcPct val="150000"/>
              </a:lnSpc>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For example: 42 &gt; 16        16 &lt; 42</a:t>
            </a:r>
            <a:endParaRPr/>
          </a:p>
          <a:p>
            <a:pPr marL="0" marR="0" lvl="0" indent="0" algn="l" rtl="0">
              <a:lnSpc>
                <a:spcPct val="150000"/>
              </a:lnSpc>
              <a:spcBef>
                <a:spcPts val="0"/>
              </a:spcBef>
              <a:spcAft>
                <a:spcPts val="0"/>
              </a:spcAft>
              <a:buClr>
                <a:schemeClr val="dk1"/>
              </a:buClr>
              <a:buSzPts val="1800"/>
              <a:buFont typeface="Century Gothic"/>
              <a:buNone/>
            </a:pPr>
            <a:r>
              <a:rPr lang="en-GB" sz="1800">
                <a:solidFill>
                  <a:schemeClr val="dk1"/>
                </a:solidFill>
                <a:latin typeface="Century Gothic"/>
                <a:ea typeface="Century Gothic"/>
                <a:cs typeface="Century Gothic"/>
                <a:sym typeface="Century Gothic"/>
              </a:rPr>
              <a:t>Explain how you know your statement is correct.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Comparing objects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Completing a comparative statement</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Completing a comparative statement</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Comparing numbers and statements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Completing a statement with given digits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Comparing 3 numbers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Comparing 3 numbers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comparing numbers within 50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563360"/>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987374"/>
            <a:ext cx="11736388" cy="253261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 number before a number is one less. </a:t>
            </a:r>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 number after a number is one more.</a:t>
            </a:r>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 greatest number is (number). OR (number) is the greatest number.</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The greatest number is 10. 10 is the greatest number.</a:t>
            </a:r>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 smallest number is (number). OR (number) is the smallest number.</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The smallest number is 4. 4 is the smallest number.</a:t>
            </a:r>
            <a:endParaRPr/>
          </a:p>
        </p:txBody>
      </p:sp>
      <p:graphicFrame>
        <p:nvGraphicFramePr>
          <p:cNvPr id="63" name="Google Shape;63;p3"/>
          <p:cNvGraphicFramePr/>
          <p:nvPr>
            <p:extLst>
              <p:ext uri="{D42A27DB-BD31-4B8C-83A1-F6EECF244321}">
                <p14:modId xmlns:p14="http://schemas.microsoft.com/office/powerpoint/2010/main" val="55839164"/>
              </p:ext>
            </p:extLst>
          </p:nvPr>
        </p:nvGraphicFramePr>
        <p:xfrm>
          <a:off x="263524" y="1155866"/>
          <a:ext cx="11736400" cy="2285850"/>
        </p:xfrm>
        <a:graphic>
          <a:graphicData uri="http://schemas.openxmlformats.org/drawingml/2006/table">
            <a:tbl>
              <a:tblPr firstRow="1" bandRow="1">
                <a:noFill/>
                <a:tableStyleId>{327DFBB3-0CEE-42B6-B09B-4638DAA6EF38}</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numeral</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numbers</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More than  &gt;</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Less than    &lt;</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Equal to =</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smallest</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largest/greatest</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Inequality (comparison) symbols</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fewer/ least</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most</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4"/>
            <a:ext cx="11736887" cy="52113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symbol should go in the box?</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&gt;</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&lt;</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a:t>
            </a:r>
            <a:endParaRPr/>
          </a:p>
        </p:txBody>
      </p:sp>
      <p:sp>
        <p:nvSpPr>
          <p:cNvPr id="74" name="Google Shape;74;p4"/>
          <p:cNvSpPr/>
          <p:nvPr/>
        </p:nvSpPr>
        <p:spPr>
          <a:xfrm>
            <a:off x="2230582" y="2119571"/>
            <a:ext cx="2931659" cy="521133"/>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2 tens and 5 ones</a:t>
            </a:r>
            <a:endParaRPr/>
          </a:p>
        </p:txBody>
      </p:sp>
      <p:sp>
        <p:nvSpPr>
          <p:cNvPr id="75" name="Google Shape;75;p4"/>
          <p:cNvSpPr/>
          <p:nvPr/>
        </p:nvSpPr>
        <p:spPr>
          <a:xfrm>
            <a:off x="5751577" y="1994568"/>
            <a:ext cx="693893" cy="753137"/>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76" name="Google Shape;76;p4"/>
          <p:cNvSpPr/>
          <p:nvPr/>
        </p:nvSpPr>
        <p:spPr>
          <a:xfrm>
            <a:off x="7034806" y="2119571"/>
            <a:ext cx="2926612" cy="521133"/>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25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compare numbers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8" name="Google Shape;88;p6"/>
          <p:cNvSpPr txBox="1">
            <a:spLocks noGrp="1"/>
          </p:cNvSpPr>
          <p:nvPr>
            <p:ph type="body" idx="2"/>
          </p:nvPr>
        </p:nvSpPr>
        <p:spPr>
          <a:xfrm>
            <a:off x="263046" y="1176338"/>
            <a:ext cx="11736887" cy="73558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Use &lt;, &gt;, = to compare the objects correctly.</a:t>
            </a:r>
            <a:endParaRPr/>
          </a:p>
        </p:txBody>
      </p:sp>
      <p:sp>
        <p:nvSpPr>
          <p:cNvPr id="89" name="Google Shape;89;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90" name="Google Shape;90;p6"/>
          <p:cNvSpPr/>
          <p:nvPr/>
        </p:nvSpPr>
        <p:spPr>
          <a:xfrm>
            <a:off x="5751577" y="1994568"/>
            <a:ext cx="693893" cy="753137"/>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91" name="Google Shape;91;p6"/>
          <p:cNvSpPr/>
          <p:nvPr/>
        </p:nvSpPr>
        <p:spPr>
          <a:xfrm>
            <a:off x="5751577" y="3661977"/>
            <a:ext cx="693893" cy="753137"/>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92" name="Google Shape;92;p6"/>
          <p:cNvSpPr/>
          <p:nvPr/>
        </p:nvSpPr>
        <p:spPr>
          <a:xfrm>
            <a:off x="5749053" y="5265035"/>
            <a:ext cx="693893" cy="753137"/>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grpSp>
        <p:nvGrpSpPr>
          <p:cNvPr id="93" name="Google Shape;93;p6"/>
          <p:cNvGrpSpPr/>
          <p:nvPr/>
        </p:nvGrpSpPr>
        <p:grpSpPr>
          <a:xfrm>
            <a:off x="6835338" y="3475803"/>
            <a:ext cx="3839415" cy="1083152"/>
            <a:chOff x="6830291" y="3331963"/>
            <a:chExt cx="3839415" cy="1083152"/>
          </a:xfrm>
        </p:grpSpPr>
        <p:pic>
          <p:nvPicPr>
            <p:cNvPr id="94" name="Google Shape;94;p6"/>
            <p:cNvPicPr preferRelativeResize="0"/>
            <p:nvPr/>
          </p:nvPicPr>
          <p:blipFill rotWithShape="1">
            <a:blip r:embed="rId3">
              <a:alphaModFix/>
            </a:blip>
            <a:srcRect/>
            <a:stretch/>
          </p:blipFill>
          <p:spPr>
            <a:xfrm>
              <a:off x="7001637" y="3536924"/>
              <a:ext cx="654761" cy="659245"/>
            </a:xfrm>
            <a:prstGeom prst="rect">
              <a:avLst/>
            </a:prstGeom>
            <a:noFill/>
            <a:ln>
              <a:noFill/>
            </a:ln>
          </p:spPr>
        </p:pic>
        <p:sp>
          <p:nvSpPr>
            <p:cNvPr id="95" name="Google Shape;95;p6"/>
            <p:cNvSpPr/>
            <p:nvPr/>
          </p:nvSpPr>
          <p:spPr>
            <a:xfrm>
              <a:off x="6830291" y="3331963"/>
              <a:ext cx="3839415" cy="1083152"/>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pic>
          <p:nvPicPr>
            <p:cNvPr id="96" name="Google Shape;96;p6"/>
            <p:cNvPicPr preferRelativeResize="0"/>
            <p:nvPr/>
          </p:nvPicPr>
          <p:blipFill rotWithShape="1">
            <a:blip r:embed="rId3">
              <a:alphaModFix/>
            </a:blip>
            <a:srcRect/>
            <a:stretch/>
          </p:blipFill>
          <p:spPr>
            <a:xfrm>
              <a:off x="7243344" y="3536924"/>
              <a:ext cx="654761" cy="659245"/>
            </a:xfrm>
            <a:prstGeom prst="rect">
              <a:avLst/>
            </a:prstGeom>
            <a:noFill/>
            <a:ln>
              <a:noFill/>
            </a:ln>
          </p:spPr>
        </p:pic>
        <p:pic>
          <p:nvPicPr>
            <p:cNvPr id="97" name="Google Shape;97;p6"/>
            <p:cNvPicPr preferRelativeResize="0"/>
            <p:nvPr/>
          </p:nvPicPr>
          <p:blipFill rotWithShape="1">
            <a:blip r:embed="rId3">
              <a:alphaModFix/>
            </a:blip>
            <a:srcRect/>
            <a:stretch/>
          </p:blipFill>
          <p:spPr>
            <a:xfrm>
              <a:off x="7500363" y="3536018"/>
              <a:ext cx="654761" cy="659245"/>
            </a:xfrm>
            <a:prstGeom prst="rect">
              <a:avLst/>
            </a:prstGeom>
            <a:noFill/>
            <a:ln>
              <a:noFill/>
            </a:ln>
          </p:spPr>
        </p:pic>
        <p:pic>
          <p:nvPicPr>
            <p:cNvPr id="98" name="Google Shape;98;p6"/>
            <p:cNvPicPr preferRelativeResize="0"/>
            <p:nvPr/>
          </p:nvPicPr>
          <p:blipFill rotWithShape="1">
            <a:blip r:embed="rId3">
              <a:alphaModFix/>
            </a:blip>
            <a:srcRect/>
            <a:stretch/>
          </p:blipFill>
          <p:spPr>
            <a:xfrm>
              <a:off x="7760978" y="3536018"/>
              <a:ext cx="654761" cy="659245"/>
            </a:xfrm>
            <a:prstGeom prst="rect">
              <a:avLst/>
            </a:prstGeom>
            <a:noFill/>
            <a:ln>
              <a:noFill/>
            </a:ln>
          </p:spPr>
        </p:pic>
        <p:pic>
          <p:nvPicPr>
            <p:cNvPr id="99" name="Google Shape;99;p6"/>
            <p:cNvPicPr preferRelativeResize="0"/>
            <p:nvPr/>
          </p:nvPicPr>
          <p:blipFill rotWithShape="1">
            <a:blip r:embed="rId3">
              <a:alphaModFix/>
            </a:blip>
            <a:srcRect/>
            <a:stretch/>
          </p:blipFill>
          <p:spPr>
            <a:xfrm>
              <a:off x="8041219" y="3535112"/>
              <a:ext cx="654761" cy="659245"/>
            </a:xfrm>
            <a:prstGeom prst="rect">
              <a:avLst/>
            </a:prstGeom>
            <a:noFill/>
            <a:ln>
              <a:noFill/>
            </a:ln>
          </p:spPr>
        </p:pic>
        <p:pic>
          <p:nvPicPr>
            <p:cNvPr id="100" name="Google Shape;100;p6"/>
            <p:cNvPicPr preferRelativeResize="0"/>
            <p:nvPr/>
          </p:nvPicPr>
          <p:blipFill rotWithShape="1">
            <a:blip r:embed="rId3">
              <a:alphaModFix/>
            </a:blip>
            <a:srcRect/>
            <a:stretch/>
          </p:blipFill>
          <p:spPr>
            <a:xfrm>
              <a:off x="8282926" y="3535112"/>
              <a:ext cx="654761" cy="659245"/>
            </a:xfrm>
            <a:prstGeom prst="rect">
              <a:avLst/>
            </a:prstGeom>
            <a:noFill/>
            <a:ln>
              <a:noFill/>
            </a:ln>
          </p:spPr>
        </p:pic>
        <p:pic>
          <p:nvPicPr>
            <p:cNvPr id="101" name="Google Shape;101;p6"/>
            <p:cNvPicPr preferRelativeResize="0"/>
            <p:nvPr/>
          </p:nvPicPr>
          <p:blipFill rotWithShape="1">
            <a:blip r:embed="rId3">
              <a:alphaModFix/>
            </a:blip>
            <a:srcRect/>
            <a:stretch/>
          </p:blipFill>
          <p:spPr>
            <a:xfrm>
              <a:off x="8539945" y="3534206"/>
              <a:ext cx="654761" cy="659245"/>
            </a:xfrm>
            <a:prstGeom prst="rect">
              <a:avLst/>
            </a:prstGeom>
            <a:noFill/>
            <a:ln>
              <a:noFill/>
            </a:ln>
          </p:spPr>
        </p:pic>
        <p:pic>
          <p:nvPicPr>
            <p:cNvPr id="102" name="Google Shape;102;p6"/>
            <p:cNvPicPr preferRelativeResize="0"/>
            <p:nvPr/>
          </p:nvPicPr>
          <p:blipFill rotWithShape="1">
            <a:blip r:embed="rId3">
              <a:alphaModFix/>
            </a:blip>
            <a:srcRect/>
            <a:stretch/>
          </p:blipFill>
          <p:spPr>
            <a:xfrm>
              <a:off x="8800560" y="3534206"/>
              <a:ext cx="654761" cy="659245"/>
            </a:xfrm>
            <a:prstGeom prst="rect">
              <a:avLst/>
            </a:prstGeom>
            <a:noFill/>
            <a:ln>
              <a:noFill/>
            </a:ln>
          </p:spPr>
        </p:pic>
        <p:pic>
          <p:nvPicPr>
            <p:cNvPr id="103" name="Google Shape;103;p6"/>
            <p:cNvPicPr preferRelativeResize="0"/>
            <p:nvPr/>
          </p:nvPicPr>
          <p:blipFill rotWithShape="1">
            <a:blip r:embed="rId3">
              <a:alphaModFix/>
            </a:blip>
            <a:srcRect/>
            <a:stretch/>
          </p:blipFill>
          <p:spPr>
            <a:xfrm>
              <a:off x="9054210" y="3534206"/>
              <a:ext cx="654761" cy="659245"/>
            </a:xfrm>
            <a:prstGeom prst="rect">
              <a:avLst/>
            </a:prstGeom>
            <a:noFill/>
            <a:ln>
              <a:noFill/>
            </a:ln>
          </p:spPr>
        </p:pic>
        <p:pic>
          <p:nvPicPr>
            <p:cNvPr id="104" name="Google Shape;104;p6"/>
            <p:cNvPicPr preferRelativeResize="0"/>
            <p:nvPr/>
          </p:nvPicPr>
          <p:blipFill rotWithShape="1">
            <a:blip r:embed="rId3">
              <a:alphaModFix/>
            </a:blip>
            <a:srcRect/>
            <a:stretch/>
          </p:blipFill>
          <p:spPr>
            <a:xfrm>
              <a:off x="9295917" y="3534206"/>
              <a:ext cx="654761" cy="659245"/>
            </a:xfrm>
            <a:prstGeom prst="rect">
              <a:avLst/>
            </a:prstGeom>
            <a:noFill/>
            <a:ln>
              <a:noFill/>
            </a:ln>
          </p:spPr>
        </p:pic>
        <p:pic>
          <p:nvPicPr>
            <p:cNvPr id="105" name="Google Shape;105;p6"/>
            <p:cNvPicPr preferRelativeResize="0"/>
            <p:nvPr/>
          </p:nvPicPr>
          <p:blipFill rotWithShape="1">
            <a:blip r:embed="rId3">
              <a:alphaModFix/>
            </a:blip>
            <a:srcRect/>
            <a:stretch/>
          </p:blipFill>
          <p:spPr>
            <a:xfrm>
              <a:off x="9552936" y="3533300"/>
              <a:ext cx="654761" cy="659245"/>
            </a:xfrm>
            <a:prstGeom prst="rect">
              <a:avLst/>
            </a:prstGeom>
            <a:noFill/>
            <a:ln>
              <a:noFill/>
            </a:ln>
          </p:spPr>
        </p:pic>
        <p:pic>
          <p:nvPicPr>
            <p:cNvPr id="106" name="Google Shape;106;p6"/>
            <p:cNvPicPr preferRelativeResize="0"/>
            <p:nvPr/>
          </p:nvPicPr>
          <p:blipFill rotWithShape="1">
            <a:blip r:embed="rId3">
              <a:alphaModFix/>
            </a:blip>
            <a:srcRect/>
            <a:stretch/>
          </p:blipFill>
          <p:spPr>
            <a:xfrm>
              <a:off x="9813551" y="3533300"/>
              <a:ext cx="654761" cy="659245"/>
            </a:xfrm>
            <a:prstGeom prst="rect">
              <a:avLst/>
            </a:prstGeom>
            <a:noFill/>
            <a:ln>
              <a:noFill/>
            </a:ln>
          </p:spPr>
        </p:pic>
      </p:grpSp>
      <p:grpSp>
        <p:nvGrpSpPr>
          <p:cNvPr id="107" name="Google Shape;107;p6"/>
          <p:cNvGrpSpPr/>
          <p:nvPr/>
        </p:nvGrpSpPr>
        <p:grpSpPr>
          <a:xfrm>
            <a:off x="1514723" y="1826813"/>
            <a:ext cx="3846986" cy="1083152"/>
            <a:chOff x="1514723" y="1826813"/>
            <a:chExt cx="3846986" cy="1083152"/>
          </a:xfrm>
        </p:grpSpPr>
        <p:sp>
          <p:nvSpPr>
            <p:cNvPr id="108" name="Google Shape;108;p6"/>
            <p:cNvSpPr/>
            <p:nvPr/>
          </p:nvSpPr>
          <p:spPr>
            <a:xfrm>
              <a:off x="1514723" y="1826813"/>
              <a:ext cx="3846986" cy="1083152"/>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pic>
          <p:nvPicPr>
            <p:cNvPr id="109" name="Google Shape;109;p6"/>
            <p:cNvPicPr preferRelativeResize="0"/>
            <p:nvPr/>
          </p:nvPicPr>
          <p:blipFill rotWithShape="1">
            <a:blip r:embed="rId4">
              <a:alphaModFix/>
            </a:blip>
            <a:srcRect/>
            <a:stretch/>
          </p:blipFill>
          <p:spPr>
            <a:xfrm>
              <a:off x="3539120" y="2085031"/>
              <a:ext cx="434553" cy="651830"/>
            </a:xfrm>
            <a:prstGeom prst="rect">
              <a:avLst/>
            </a:prstGeom>
            <a:noFill/>
            <a:ln>
              <a:noFill/>
            </a:ln>
          </p:spPr>
        </p:pic>
        <p:pic>
          <p:nvPicPr>
            <p:cNvPr id="110" name="Google Shape;110;p6"/>
            <p:cNvPicPr preferRelativeResize="0"/>
            <p:nvPr/>
          </p:nvPicPr>
          <p:blipFill rotWithShape="1">
            <a:blip r:embed="rId5">
              <a:alphaModFix/>
            </a:blip>
            <a:srcRect/>
            <a:stretch/>
          </p:blipFill>
          <p:spPr>
            <a:xfrm>
              <a:off x="2333253" y="1853348"/>
              <a:ext cx="411681" cy="1029203"/>
            </a:xfrm>
            <a:prstGeom prst="rect">
              <a:avLst/>
            </a:prstGeom>
            <a:noFill/>
            <a:ln>
              <a:noFill/>
            </a:ln>
          </p:spPr>
        </p:pic>
        <p:pic>
          <p:nvPicPr>
            <p:cNvPr id="111" name="Google Shape;111;p6"/>
            <p:cNvPicPr preferRelativeResize="0"/>
            <p:nvPr/>
          </p:nvPicPr>
          <p:blipFill rotWithShape="1">
            <a:blip r:embed="rId5">
              <a:alphaModFix/>
            </a:blip>
            <a:srcRect/>
            <a:stretch/>
          </p:blipFill>
          <p:spPr>
            <a:xfrm>
              <a:off x="2937172" y="1853347"/>
              <a:ext cx="411681" cy="1029203"/>
            </a:xfrm>
            <a:prstGeom prst="rect">
              <a:avLst/>
            </a:prstGeom>
            <a:noFill/>
            <a:ln>
              <a:noFill/>
            </a:ln>
          </p:spPr>
        </p:pic>
      </p:grpSp>
      <p:grpSp>
        <p:nvGrpSpPr>
          <p:cNvPr id="112" name="Google Shape;112;p6"/>
          <p:cNvGrpSpPr/>
          <p:nvPr/>
        </p:nvGrpSpPr>
        <p:grpSpPr>
          <a:xfrm>
            <a:off x="6775389" y="1826813"/>
            <a:ext cx="3844462" cy="1083152"/>
            <a:chOff x="6775389" y="1826813"/>
            <a:chExt cx="3844462" cy="1083152"/>
          </a:xfrm>
        </p:grpSpPr>
        <p:sp>
          <p:nvSpPr>
            <p:cNvPr id="113" name="Google Shape;113;p6"/>
            <p:cNvSpPr/>
            <p:nvPr/>
          </p:nvSpPr>
          <p:spPr>
            <a:xfrm>
              <a:off x="6775389" y="1826813"/>
              <a:ext cx="3844462" cy="1083152"/>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pic>
          <p:nvPicPr>
            <p:cNvPr id="114" name="Google Shape;114;p6"/>
            <p:cNvPicPr preferRelativeResize="0"/>
            <p:nvPr/>
          </p:nvPicPr>
          <p:blipFill rotWithShape="1">
            <a:blip r:embed="rId6">
              <a:alphaModFix/>
            </a:blip>
            <a:srcRect/>
            <a:stretch/>
          </p:blipFill>
          <p:spPr>
            <a:xfrm>
              <a:off x="9885363" y="2272134"/>
              <a:ext cx="217276" cy="217277"/>
            </a:xfrm>
            <a:prstGeom prst="rect">
              <a:avLst/>
            </a:prstGeom>
            <a:noFill/>
            <a:ln>
              <a:noFill/>
            </a:ln>
          </p:spPr>
        </p:pic>
        <p:pic>
          <p:nvPicPr>
            <p:cNvPr id="115" name="Google Shape;115;p6"/>
            <p:cNvPicPr preferRelativeResize="0"/>
            <p:nvPr/>
          </p:nvPicPr>
          <p:blipFill rotWithShape="1">
            <a:blip r:embed="rId5">
              <a:alphaModFix/>
            </a:blip>
            <a:srcRect/>
            <a:stretch/>
          </p:blipFill>
          <p:spPr>
            <a:xfrm>
              <a:off x="7501463" y="1853348"/>
              <a:ext cx="411681" cy="1029203"/>
            </a:xfrm>
            <a:prstGeom prst="rect">
              <a:avLst/>
            </a:prstGeom>
            <a:noFill/>
            <a:ln>
              <a:noFill/>
            </a:ln>
          </p:spPr>
        </p:pic>
        <p:pic>
          <p:nvPicPr>
            <p:cNvPr id="116" name="Google Shape;116;p6"/>
            <p:cNvPicPr preferRelativeResize="0"/>
            <p:nvPr/>
          </p:nvPicPr>
          <p:blipFill rotWithShape="1">
            <a:blip r:embed="rId5">
              <a:alphaModFix/>
            </a:blip>
            <a:srcRect/>
            <a:stretch/>
          </p:blipFill>
          <p:spPr>
            <a:xfrm>
              <a:off x="8105382" y="1853347"/>
              <a:ext cx="411681" cy="1029203"/>
            </a:xfrm>
            <a:prstGeom prst="rect">
              <a:avLst/>
            </a:prstGeom>
            <a:noFill/>
            <a:ln>
              <a:noFill/>
            </a:ln>
          </p:spPr>
        </p:pic>
        <p:pic>
          <p:nvPicPr>
            <p:cNvPr id="117" name="Google Shape;117;p6"/>
            <p:cNvPicPr preferRelativeResize="0"/>
            <p:nvPr/>
          </p:nvPicPr>
          <p:blipFill rotWithShape="1">
            <a:blip r:embed="rId5">
              <a:alphaModFix/>
            </a:blip>
            <a:srcRect/>
            <a:stretch/>
          </p:blipFill>
          <p:spPr>
            <a:xfrm>
              <a:off x="8709301" y="1846866"/>
              <a:ext cx="411681" cy="1029203"/>
            </a:xfrm>
            <a:prstGeom prst="rect">
              <a:avLst/>
            </a:prstGeom>
            <a:noFill/>
            <a:ln>
              <a:noFill/>
            </a:ln>
          </p:spPr>
        </p:pic>
        <p:pic>
          <p:nvPicPr>
            <p:cNvPr id="118" name="Google Shape;118;p6"/>
            <p:cNvPicPr preferRelativeResize="0"/>
            <p:nvPr/>
          </p:nvPicPr>
          <p:blipFill rotWithShape="1">
            <a:blip r:embed="rId5">
              <a:alphaModFix/>
            </a:blip>
            <a:srcRect/>
            <a:stretch/>
          </p:blipFill>
          <p:spPr>
            <a:xfrm>
              <a:off x="9313220" y="1846865"/>
              <a:ext cx="411681" cy="1029203"/>
            </a:xfrm>
            <a:prstGeom prst="rect">
              <a:avLst/>
            </a:prstGeom>
            <a:noFill/>
            <a:ln>
              <a:noFill/>
            </a:ln>
          </p:spPr>
        </p:pic>
      </p:grpSp>
      <p:grpSp>
        <p:nvGrpSpPr>
          <p:cNvPr id="119" name="Google Shape;119;p6"/>
          <p:cNvGrpSpPr/>
          <p:nvPr/>
        </p:nvGrpSpPr>
        <p:grpSpPr>
          <a:xfrm>
            <a:off x="1517247" y="3496969"/>
            <a:ext cx="3844462" cy="1083151"/>
            <a:chOff x="1517247" y="3496969"/>
            <a:chExt cx="3844462" cy="1083151"/>
          </a:xfrm>
        </p:grpSpPr>
        <p:sp>
          <p:nvSpPr>
            <p:cNvPr id="120" name="Google Shape;120;p6"/>
            <p:cNvSpPr/>
            <p:nvPr/>
          </p:nvSpPr>
          <p:spPr>
            <a:xfrm>
              <a:off x="1517247" y="3496969"/>
              <a:ext cx="3844462" cy="1083151"/>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pic>
          <p:nvPicPr>
            <p:cNvPr id="121" name="Google Shape;121;p6"/>
            <p:cNvPicPr preferRelativeResize="0"/>
            <p:nvPr/>
          </p:nvPicPr>
          <p:blipFill rotWithShape="1">
            <a:blip r:embed="rId7">
              <a:alphaModFix/>
            </a:blip>
            <a:srcRect/>
            <a:stretch/>
          </p:blipFill>
          <p:spPr>
            <a:xfrm>
              <a:off x="2713013" y="3609789"/>
              <a:ext cx="826107" cy="805325"/>
            </a:xfrm>
            <a:prstGeom prst="rect">
              <a:avLst/>
            </a:prstGeom>
            <a:noFill/>
            <a:ln>
              <a:noFill/>
            </a:ln>
          </p:spPr>
        </p:pic>
        <p:pic>
          <p:nvPicPr>
            <p:cNvPr id="122" name="Google Shape;122;p6"/>
            <p:cNvPicPr preferRelativeResize="0"/>
            <p:nvPr/>
          </p:nvPicPr>
          <p:blipFill rotWithShape="1">
            <a:blip r:embed="rId3">
              <a:alphaModFix/>
            </a:blip>
            <a:srcRect/>
            <a:stretch/>
          </p:blipFill>
          <p:spPr>
            <a:xfrm>
              <a:off x="3283492" y="3753592"/>
              <a:ext cx="654761" cy="659245"/>
            </a:xfrm>
            <a:prstGeom prst="rect">
              <a:avLst/>
            </a:prstGeom>
            <a:noFill/>
            <a:ln>
              <a:noFill/>
            </a:ln>
          </p:spPr>
        </p:pic>
        <p:pic>
          <p:nvPicPr>
            <p:cNvPr id="123" name="Google Shape;123;p6"/>
            <p:cNvPicPr preferRelativeResize="0"/>
            <p:nvPr/>
          </p:nvPicPr>
          <p:blipFill rotWithShape="1">
            <a:blip r:embed="rId3">
              <a:alphaModFix/>
            </a:blip>
            <a:srcRect/>
            <a:stretch/>
          </p:blipFill>
          <p:spPr>
            <a:xfrm>
              <a:off x="3544107" y="3753592"/>
              <a:ext cx="654761" cy="659245"/>
            </a:xfrm>
            <a:prstGeom prst="rect">
              <a:avLst/>
            </a:prstGeom>
            <a:noFill/>
            <a:ln>
              <a:noFill/>
            </a:ln>
          </p:spPr>
        </p:pic>
      </p:grpSp>
      <p:grpSp>
        <p:nvGrpSpPr>
          <p:cNvPr id="124" name="Google Shape;124;p6"/>
          <p:cNvGrpSpPr/>
          <p:nvPr/>
        </p:nvGrpSpPr>
        <p:grpSpPr>
          <a:xfrm>
            <a:off x="1514723" y="5166071"/>
            <a:ext cx="3844462" cy="1083151"/>
            <a:chOff x="1514723" y="5166071"/>
            <a:chExt cx="3844462" cy="1083151"/>
          </a:xfrm>
        </p:grpSpPr>
        <p:sp>
          <p:nvSpPr>
            <p:cNvPr id="125" name="Google Shape;125;p6"/>
            <p:cNvSpPr/>
            <p:nvPr/>
          </p:nvSpPr>
          <p:spPr>
            <a:xfrm>
              <a:off x="1514723" y="5166071"/>
              <a:ext cx="3844462" cy="1083151"/>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pic>
          <p:nvPicPr>
            <p:cNvPr id="126" name="Google Shape;126;p6"/>
            <p:cNvPicPr preferRelativeResize="0"/>
            <p:nvPr/>
          </p:nvPicPr>
          <p:blipFill rotWithShape="1">
            <a:blip r:embed="rId8">
              <a:alphaModFix/>
            </a:blip>
            <a:srcRect/>
            <a:stretch/>
          </p:blipFill>
          <p:spPr>
            <a:xfrm>
              <a:off x="1651506" y="5193736"/>
              <a:ext cx="1253642" cy="975852"/>
            </a:xfrm>
            <a:prstGeom prst="rect">
              <a:avLst/>
            </a:prstGeom>
            <a:noFill/>
            <a:ln>
              <a:noFill/>
            </a:ln>
          </p:spPr>
        </p:pic>
        <p:pic>
          <p:nvPicPr>
            <p:cNvPr id="127" name="Google Shape;127;p6"/>
            <p:cNvPicPr preferRelativeResize="0"/>
            <p:nvPr/>
          </p:nvPicPr>
          <p:blipFill rotWithShape="1">
            <a:blip r:embed="rId9">
              <a:alphaModFix/>
            </a:blip>
            <a:srcRect/>
            <a:stretch/>
          </p:blipFill>
          <p:spPr>
            <a:xfrm>
              <a:off x="3960759" y="5287522"/>
              <a:ext cx="277796" cy="394140"/>
            </a:xfrm>
            <a:prstGeom prst="rect">
              <a:avLst/>
            </a:prstGeom>
            <a:noFill/>
            <a:ln>
              <a:noFill/>
            </a:ln>
          </p:spPr>
        </p:pic>
        <p:pic>
          <p:nvPicPr>
            <p:cNvPr id="128" name="Google Shape;128;p6"/>
            <p:cNvPicPr preferRelativeResize="0"/>
            <p:nvPr/>
          </p:nvPicPr>
          <p:blipFill rotWithShape="1">
            <a:blip r:embed="rId8">
              <a:alphaModFix/>
            </a:blip>
            <a:srcRect/>
            <a:stretch/>
          </p:blipFill>
          <p:spPr>
            <a:xfrm>
              <a:off x="2617845" y="5185225"/>
              <a:ext cx="1253642" cy="975852"/>
            </a:xfrm>
            <a:prstGeom prst="rect">
              <a:avLst/>
            </a:prstGeom>
            <a:noFill/>
            <a:ln>
              <a:noFill/>
            </a:ln>
          </p:spPr>
        </p:pic>
        <p:pic>
          <p:nvPicPr>
            <p:cNvPr id="129" name="Google Shape;129;p6"/>
            <p:cNvPicPr preferRelativeResize="0"/>
            <p:nvPr/>
          </p:nvPicPr>
          <p:blipFill rotWithShape="1">
            <a:blip r:embed="rId9">
              <a:alphaModFix/>
            </a:blip>
            <a:srcRect/>
            <a:stretch/>
          </p:blipFill>
          <p:spPr>
            <a:xfrm>
              <a:off x="4292563" y="5287522"/>
              <a:ext cx="277796" cy="394140"/>
            </a:xfrm>
            <a:prstGeom prst="rect">
              <a:avLst/>
            </a:prstGeom>
            <a:noFill/>
            <a:ln>
              <a:noFill/>
            </a:ln>
          </p:spPr>
        </p:pic>
        <p:pic>
          <p:nvPicPr>
            <p:cNvPr id="130" name="Google Shape;130;p6"/>
            <p:cNvPicPr preferRelativeResize="0"/>
            <p:nvPr/>
          </p:nvPicPr>
          <p:blipFill rotWithShape="1">
            <a:blip r:embed="rId9">
              <a:alphaModFix/>
            </a:blip>
            <a:srcRect/>
            <a:stretch/>
          </p:blipFill>
          <p:spPr>
            <a:xfrm>
              <a:off x="4628423" y="5293634"/>
              <a:ext cx="277796" cy="394140"/>
            </a:xfrm>
            <a:prstGeom prst="rect">
              <a:avLst/>
            </a:prstGeom>
            <a:noFill/>
            <a:ln>
              <a:noFill/>
            </a:ln>
          </p:spPr>
        </p:pic>
        <p:pic>
          <p:nvPicPr>
            <p:cNvPr id="131" name="Google Shape;131;p6"/>
            <p:cNvPicPr preferRelativeResize="0"/>
            <p:nvPr/>
          </p:nvPicPr>
          <p:blipFill rotWithShape="1">
            <a:blip r:embed="rId9">
              <a:alphaModFix/>
            </a:blip>
            <a:srcRect/>
            <a:stretch/>
          </p:blipFill>
          <p:spPr>
            <a:xfrm>
              <a:off x="3960759" y="5775448"/>
              <a:ext cx="277796" cy="394140"/>
            </a:xfrm>
            <a:prstGeom prst="rect">
              <a:avLst/>
            </a:prstGeom>
            <a:noFill/>
            <a:ln>
              <a:noFill/>
            </a:ln>
          </p:spPr>
        </p:pic>
        <p:pic>
          <p:nvPicPr>
            <p:cNvPr id="132" name="Google Shape;132;p6"/>
            <p:cNvPicPr preferRelativeResize="0"/>
            <p:nvPr/>
          </p:nvPicPr>
          <p:blipFill rotWithShape="1">
            <a:blip r:embed="rId9">
              <a:alphaModFix/>
            </a:blip>
            <a:srcRect/>
            <a:stretch/>
          </p:blipFill>
          <p:spPr>
            <a:xfrm>
              <a:off x="4292563" y="5775448"/>
              <a:ext cx="277796" cy="394140"/>
            </a:xfrm>
            <a:prstGeom prst="rect">
              <a:avLst/>
            </a:prstGeom>
            <a:noFill/>
            <a:ln>
              <a:noFill/>
            </a:ln>
          </p:spPr>
        </p:pic>
        <p:pic>
          <p:nvPicPr>
            <p:cNvPr id="133" name="Google Shape;133;p6"/>
            <p:cNvPicPr preferRelativeResize="0"/>
            <p:nvPr/>
          </p:nvPicPr>
          <p:blipFill rotWithShape="1">
            <a:blip r:embed="rId9">
              <a:alphaModFix/>
            </a:blip>
            <a:srcRect/>
            <a:stretch/>
          </p:blipFill>
          <p:spPr>
            <a:xfrm>
              <a:off x="4628423" y="5781560"/>
              <a:ext cx="277796" cy="394140"/>
            </a:xfrm>
            <a:prstGeom prst="rect">
              <a:avLst/>
            </a:prstGeom>
            <a:noFill/>
            <a:ln>
              <a:noFill/>
            </a:ln>
          </p:spPr>
        </p:pic>
      </p:grpSp>
      <p:grpSp>
        <p:nvGrpSpPr>
          <p:cNvPr id="134" name="Google Shape;134;p6"/>
          <p:cNvGrpSpPr/>
          <p:nvPr/>
        </p:nvGrpSpPr>
        <p:grpSpPr>
          <a:xfrm>
            <a:off x="6825950" y="5100027"/>
            <a:ext cx="3839416" cy="1083151"/>
            <a:chOff x="6825950" y="5100027"/>
            <a:chExt cx="3839416" cy="1083151"/>
          </a:xfrm>
        </p:grpSpPr>
        <p:sp>
          <p:nvSpPr>
            <p:cNvPr id="135" name="Google Shape;135;p6"/>
            <p:cNvSpPr/>
            <p:nvPr/>
          </p:nvSpPr>
          <p:spPr>
            <a:xfrm>
              <a:off x="6825950" y="5100027"/>
              <a:ext cx="3839416" cy="1083151"/>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pic>
          <p:nvPicPr>
            <p:cNvPr id="136" name="Google Shape;136;p6"/>
            <p:cNvPicPr preferRelativeResize="0"/>
            <p:nvPr/>
          </p:nvPicPr>
          <p:blipFill rotWithShape="1">
            <a:blip r:embed="rId8">
              <a:alphaModFix/>
            </a:blip>
            <a:srcRect/>
            <a:stretch/>
          </p:blipFill>
          <p:spPr>
            <a:xfrm>
              <a:off x="7345724" y="5166027"/>
              <a:ext cx="1253642" cy="975852"/>
            </a:xfrm>
            <a:prstGeom prst="rect">
              <a:avLst/>
            </a:prstGeom>
            <a:noFill/>
            <a:ln>
              <a:noFill/>
            </a:ln>
          </p:spPr>
        </p:pic>
        <p:pic>
          <p:nvPicPr>
            <p:cNvPr id="137" name="Google Shape;137;p6"/>
            <p:cNvPicPr preferRelativeResize="0"/>
            <p:nvPr/>
          </p:nvPicPr>
          <p:blipFill rotWithShape="1">
            <a:blip r:embed="rId8">
              <a:alphaModFix/>
            </a:blip>
            <a:srcRect/>
            <a:stretch/>
          </p:blipFill>
          <p:spPr>
            <a:xfrm>
              <a:off x="8312063" y="5157516"/>
              <a:ext cx="1253642" cy="975852"/>
            </a:xfrm>
            <a:prstGeom prst="rect">
              <a:avLst/>
            </a:prstGeom>
            <a:noFill/>
            <a:ln>
              <a:noFill/>
            </a:ln>
          </p:spPr>
        </p:pic>
        <p:pic>
          <p:nvPicPr>
            <p:cNvPr id="138" name="Google Shape;138;p6"/>
            <p:cNvPicPr preferRelativeResize="0"/>
            <p:nvPr/>
          </p:nvPicPr>
          <p:blipFill rotWithShape="1">
            <a:blip r:embed="rId9">
              <a:alphaModFix/>
            </a:blip>
            <a:srcRect/>
            <a:stretch/>
          </p:blipFill>
          <p:spPr>
            <a:xfrm>
              <a:off x="9654977" y="5747739"/>
              <a:ext cx="277796" cy="394140"/>
            </a:xfrm>
            <a:prstGeom prst="rect">
              <a:avLst/>
            </a:prstGeom>
            <a:noFill/>
            <a:ln>
              <a:noFill/>
            </a:ln>
          </p:spPr>
        </p:pic>
      </p:grpSp>
      <p:sp>
        <p:nvSpPr>
          <p:cNvPr id="139" name="Google Shape;139;p6"/>
          <p:cNvSpPr/>
          <p:nvPr/>
        </p:nvSpPr>
        <p:spPr>
          <a:xfrm>
            <a:off x="5750174" y="1994568"/>
            <a:ext cx="693893" cy="75313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&lt;</a:t>
            </a:r>
            <a:endParaRPr/>
          </a:p>
        </p:txBody>
      </p:sp>
      <p:sp>
        <p:nvSpPr>
          <p:cNvPr id="140" name="Google Shape;140;p6"/>
          <p:cNvSpPr/>
          <p:nvPr/>
        </p:nvSpPr>
        <p:spPr>
          <a:xfrm>
            <a:off x="5749053" y="3676120"/>
            <a:ext cx="693893" cy="75313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a:t>
            </a:r>
            <a:endParaRPr/>
          </a:p>
        </p:txBody>
      </p:sp>
      <p:sp>
        <p:nvSpPr>
          <p:cNvPr id="141" name="Google Shape;141;p6"/>
          <p:cNvSpPr/>
          <p:nvPr/>
        </p:nvSpPr>
        <p:spPr>
          <a:xfrm>
            <a:off x="5749053" y="5277384"/>
            <a:ext cx="693893" cy="75313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&gt;</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500"/>
                                        <p:tgtEl>
                                          <p:spTgt spid="140"/>
                                        </p:tgtEl>
                                      </p:cBhvr>
                                    </p:animEffect>
                                  </p:childTnLst>
                                </p:cTn>
                              </p:par>
                              <p:par>
                                <p:cTn id="11" presetID="10" presetClass="entr" presetSubtype="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500"/>
                                        <p:tgtEl>
                                          <p:spTgt spid="141"/>
                                        </p:tgtEl>
                                      </p:cBhvr>
                                    </p:animEffect>
                                  </p:childTnLst>
                                </p:cTn>
                              </p:par>
                            </p:childTnLst>
                          </p:cTn>
                        </p:par>
                      </p:childTnLst>
                    </p:cTn>
                  </p:par>
                </p:childTnLst>
              </p:cTn>
              <p:nextCondLst>
                <p:cond evt="onClick" delay="0">
                  <p:tgtEl>
                    <p:spTgt spid="8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48" name="Google Shape;148;p7"/>
          <p:cNvSpPr txBox="1">
            <a:spLocks noGrp="1"/>
          </p:cNvSpPr>
          <p:nvPr>
            <p:ph type="body" idx="2"/>
          </p:nvPr>
        </p:nvSpPr>
        <p:spPr>
          <a:xfrm>
            <a:off x="263046" y="1176338"/>
            <a:ext cx="11736887" cy="58205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Can you fill in the gaps to make the statements true? </a:t>
            </a:r>
            <a:endParaRPr/>
          </a:p>
        </p:txBody>
      </p:sp>
      <p:sp>
        <p:nvSpPr>
          <p:cNvPr id="149" name="Google Shape;149;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50" name="Google Shape;150;p7"/>
          <p:cNvSpPr/>
          <p:nvPr/>
        </p:nvSpPr>
        <p:spPr>
          <a:xfrm>
            <a:off x="10323740" y="2166535"/>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more than</a:t>
            </a:r>
            <a:endParaRPr/>
          </a:p>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&gt;</a:t>
            </a:r>
            <a:endParaRPr/>
          </a:p>
        </p:txBody>
      </p:sp>
      <p:sp>
        <p:nvSpPr>
          <p:cNvPr id="151" name="Google Shape;151;p7"/>
          <p:cNvSpPr/>
          <p:nvPr/>
        </p:nvSpPr>
        <p:spPr>
          <a:xfrm>
            <a:off x="10323740" y="3517352"/>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less than</a:t>
            </a:r>
            <a:endParaRPr/>
          </a:p>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&lt;</a:t>
            </a:r>
            <a:endParaRPr/>
          </a:p>
        </p:txBody>
      </p:sp>
      <p:sp>
        <p:nvSpPr>
          <p:cNvPr id="152" name="Google Shape;152;p7"/>
          <p:cNvSpPr/>
          <p:nvPr/>
        </p:nvSpPr>
        <p:spPr>
          <a:xfrm>
            <a:off x="10323740" y="4868169"/>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equal to</a:t>
            </a:r>
            <a:endParaRPr/>
          </a:p>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a:t>
            </a:r>
            <a:endParaRPr/>
          </a:p>
        </p:txBody>
      </p:sp>
      <p:sp>
        <p:nvSpPr>
          <p:cNvPr id="153" name="Google Shape;153;p7"/>
          <p:cNvSpPr/>
          <p:nvPr/>
        </p:nvSpPr>
        <p:spPr>
          <a:xfrm>
            <a:off x="4794087" y="1825394"/>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54" name="Google Shape;154;p7"/>
          <p:cNvSpPr/>
          <p:nvPr/>
        </p:nvSpPr>
        <p:spPr>
          <a:xfrm>
            <a:off x="4794087" y="3037736"/>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55" name="Google Shape;155;p7"/>
          <p:cNvSpPr/>
          <p:nvPr/>
        </p:nvSpPr>
        <p:spPr>
          <a:xfrm>
            <a:off x="4794087" y="4250078"/>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56" name="Google Shape;156;p7"/>
          <p:cNvSpPr/>
          <p:nvPr/>
        </p:nvSpPr>
        <p:spPr>
          <a:xfrm>
            <a:off x="4794087" y="5462420"/>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57" name="Google Shape;157;p7"/>
          <p:cNvSpPr/>
          <p:nvPr/>
        </p:nvSpPr>
        <p:spPr>
          <a:xfrm>
            <a:off x="1833662" y="1949176"/>
            <a:ext cx="2717659"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63</a:t>
            </a:r>
            <a:endParaRPr sz="1800">
              <a:solidFill>
                <a:srgbClr val="222222"/>
              </a:solidFill>
              <a:latin typeface="Century Gothic"/>
              <a:ea typeface="Century Gothic"/>
              <a:cs typeface="Century Gothic"/>
              <a:sym typeface="Century Gothic"/>
            </a:endParaRPr>
          </a:p>
        </p:txBody>
      </p:sp>
      <p:sp>
        <p:nvSpPr>
          <p:cNvPr id="158" name="Google Shape;158;p7"/>
          <p:cNvSpPr/>
          <p:nvPr/>
        </p:nvSpPr>
        <p:spPr>
          <a:xfrm>
            <a:off x="1833662" y="3161518"/>
            <a:ext cx="2717659"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79</a:t>
            </a:r>
            <a:endParaRPr/>
          </a:p>
        </p:txBody>
      </p:sp>
      <p:sp>
        <p:nvSpPr>
          <p:cNvPr id="159" name="Google Shape;159;p7"/>
          <p:cNvSpPr/>
          <p:nvPr/>
        </p:nvSpPr>
        <p:spPr>
          <a:xfrm>
            <a:off x="1833662" y="4373860"/>
            <a:ext cx="2717659"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rgbClr val="222222"/>
                </a:solidFill>
                <a:latin typeface="Century Gothic"/>
                <a:ea typeface="Century Gothic"/>
                <a:cs typeface="Century Gothic"/>
                <a:sym typeface="Century Gothic"/>
              </a:rPr>
              <a:t>2 tens and 3 ones</a:t>
            </a:r>
            <a:endParaRPr/>
          </a:p>
        </p:txBody>
      </p:sp>
      <p:sp>
        <p:nvSpPr>
          <p:cNvPr id="160" name="Google Shape;160;p7"/>
          <p:cNvSpPr/>
          <p:nvPr/>
        </p:nvSpPr>
        <p:spPr>
          <a:xfrm>
            <a:off x="1833662" y="5586202"/>
            <a:ext cx="2717659"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15</a:t>
            </a:r>
            <a:endParaRPr/>
          </a:p>
        </p:txBody>
      </p:sp>
      <p:sp>
        <p:nvSpPr>
          <p:cNvPr id="161" name="Google Shape;161;p7"/>
          <p:cNvSpPr/>
          <p:nvPr/>
        </p:nvSpPr>
        <p:spPr>
          <a:xfrm>
            <a:off x="6713046" y="1953460"/>
            <a:ext cx="2717659"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68</a:t>
            </a:r>
            <a:endParaRPr/>
          </a:p>
        </p:txBody>
      </p:sp>
      <p:sp>
        <p:nvSpPr>
          <p:cNvPr id="162" name="Google Shape;162;p7"/>
          <p:cNvSpPr/>
          <p:nvPr/>
        </p:nvSpPr>
        <p:spPr>
          <a:xfrm>
            <a:off x="6713046" y="3165802"/>
            <a:ext cx="2717659"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50 + 7</a:t>
            </a:r>
            <a:endParaRPr/>
          </a:p>
        </p:txBody>
      </p:sp>
      <p:sp>
        <p:nvSpPr>
          <p:cNvPr id="163" name="Google Shape;163;p7"/>
          <p:cNvSpPr/>
          <p:nvPr/>
        </p:nvSpPr>
        <p:spPr>
          <a:xfrm>
            <a:off x="6713046" y="4378144"/>
            <a:ext cx="2717659"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31</a:t>
            </a:r>
            <a:endParaRPr/>
          </a:p>
        </p:txBody>
      </p:sp>
      <p:sp>
        <p:nvSpPr>
          <p:cNvPr id="164" name="Google Shape;164;p7"/>
          <p:cNvSpPr/>
          <p:nvPr/>
        </p:nvSpPr>
        <p:spPr>
          <a:xfrm>
            <a:off x="6713046" y="5590486"/>
            <a:ext cx="2717659"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fifteen</a:t>
            </a:r>
            <a:endParaRPr/>
          </a:p>
        </p:txBody>
      </p:sp>
      <p:sp>
        <p:nvSpPr>
          <p:cNvPr id="165" name="Google Shape;165;p7"/>
          <p:cNvSpPr/>
          <p:nvPr/>
        </p:nvSpPr>
        <p:spPr>
          <a:xfrm>
            <a:off x="4794086" y="1825394"/>
            <a:ext cx="1676193" cy="8866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less than</a:t>
            </a:r>
            <a:endParaRPr/>
          </a:p>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&lt;</a:t>
            </a:r>
            <a:endParaRPr/>
          </a:p>
        </p:txBody>
      </p:sp>
      <p:sp>
        <p:nvSpPr>
          <p:cNvPr id="166" name="Google Shape;166;p7"/>
          <p:cNvSpPr/>
          <p:nvPr/>
        </p:nvSpPr>
        <p:spPr>
          <a:xfrm>
            <a:off x="4794086" y="3037736"/>
            <a:ext cx="1676193" cy="8866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more than</a:t>
            </a:r>
            <a:endParaRPr/>
          </a:p>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&gt;</a:t>
            </a:r>
            <a:endParaRPr/>
          </a:p>
        </p:txBody>
      </p:sp>
      <p:sp>
        <p:nvSpPr>
          <p:cNvPr id="167" name="Google Shape;167;p7"/>
          <p:cNvSpPr/>
          <p:nvPr/>
        </p:nvSpPr>
        <p:spPr>
          <a:xfrm>
            <a:off x="4801111" y="4250234"/>
            <a:ext cx="1676193" cy="8866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less than</a:t>
            </a:r>
            <a:endParaRPr/>
          </a:p>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&lt;</a:t>
            </a:r>
            <a:endParaRPr/>
          </a:p>
        </p:txBody>
      </p:sp>
      <p:sp>
        <p:nvSpPr>
          <p:cNvPr id="168" name="Google Shape;168;p7"/>
          <p:cNvSpPr/>
          <p:nvPr/>
        </p:nvSpPr>
        <p:spPr>
          <a:xfrm>
            <a:off x="4794085" y="5500293"/>
            <a:ext cx="1676193" cy="8866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equal to</a:t>
            </a:r>
            <a:endParaRPr/>
          </a:p>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par>
                                <p:cTn id="8" presetID="10"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500"/>
                                        <p:tgtEl>
                                          <p:spTgt spid="166"/>
                                        </p:tgtEl>
                                      </p:cBhvr>
                                    </p:animEffect>
                                  </p:childTnLst>
                                </p:cTn>
                              </p:par>
                              <p:par>
                                <p:cTn id="11" presetID="10"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Effect transition="in" filter="fade">
                                      <p:cBhvr>
                                        <p:cTn id="13" dur="500"/>
                                        <p:tgtEl>
                                          <p:spTgt spid="167"/>
                                        </p:tgtEl>
                                      </p:cBhvr>
                                    </p:animEffect>
                                  </p:childTnLst>
                                </p:cTn>
                              </p:par>
                              <p:par>
                                <p:cTn id="14" presetID="10" presetClass="entr" presetSubtype="0" fill="hold" nodeType="withEffect">
                                  <p:stCondLst>
                                    <p:cond delay="0"/>
                                  </p:stCondLst>
                                  <p:childTnLst>
                                    <p:set>
                                      <p:cBhvr>
                                        <p:cTn id="15" dur="1" fill="hold">
                                          <p:stCondLst>
                                            <p:cond delay="0"/>
                                          </p:stCondLst>
                                        </p:cTn>
                                        <p:tgtEl>
                                          <p:spTgt spid="168"/>
                                        </p:tgtEl>
                                        <p:attrNameLst>
                                          <p:attrName>style.visibility</p:attrName>
                                        </p:attrNameLst>
                                      </p:cBhvr>
                                      <p:to>
                                        <p:strVal val="visible"/>
                                      </p:to>
                                    </p:set>
                                    <p:animEffect transition="in" filter="fade">
                                      <p:cBhvr>
                                        <p:cTn id="16" dur="500"/>
                                        <p:tgtEl>
                                          <p:spTgt spid="168"/>
                                        </p:tgtEl>
                                      </p:cBhvr>
                                    </p:animEffect>
                                  </p:childTnLst>
                                </p:cTn>
                              </p:par>
                            </p:childTnLst>
                          </p:cTn>
                        </p:par>
                      </p:childTnLst>
                    </p:cTn>
                  </p:par>
                </p:childTnLst>
              </p:cTn>
              <p:nextCondLst>
                <p:cond evt="onClick" delay="0">
                  <p:tgtEl>
                    <p:spTgt spid="14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75" name="Google Shape;175;p8"/>
          <p:cNvSpPr txBox="1">
            <a:spLocks noGrp="1"/>
          </p:cNvSpPr>
          <p:nvPr>
            <p:ph type="body" idx="2"/>
          </p:nvPr>
        </p:nvSpPr>
        <p:spPr>
          <a:xfrm>
            <a:off x="263046" y="1176338"/>
            <a:ext cx="11736887" cy="62475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Circle the numbers that could be used to complete the following statement.</a:t>
            </a:r>
            <a:endParaRPr/>
          </a:p>
        </p:txBody>
      </p:sp>
      <p:sp>
        <p:nvSpPr>
          <p:cNvPr id="176" name="Google Shape;176;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77" name="Google Shape;177;p8"/>
          <p:cNvSpPr/>
          <p:nvPr/>
        </p:nvSpPr>
        <p:spPr>
          <a:xfrm>
            <a:off x="5382594" y="2259045"/>
            <a:ext cx="1676193"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&gt;</a:t>
            </a:r>
            <a:endParaRPr/>
          </a:p>
        </p:txBody>
      </p:sp>
      <p:sp>
        <p:nvSpPr>
          <p:cNvPr id="178" name="Google Shape;178;p8"/>
          <p:cNvSpPr/>
          <p:nvPr/>
        </p:nvSpPr>
        <p:spPr>
          <a:xfrm>
            <a:off x="3699163" y="2406306"/>
            <a:ext cx="1099051" cy="58205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58</a:t>
            </a:r>
            <a:endParaRPr sz="1800">
              <a:solidFill>
                <a:srgbClr val="222222"/>
              </a:solidFill>
              <a:latin typeface="Century Gothic"/>
              <a:ea typeface="Century Gothic"/>
              <a:cs typeface="Century Gothic"/>
              <a:sym typeface="Century Gothic"/>
            </a:endParaRPr>
          </a:p>
        </p:txBody>
      </p:sp>
      <p:sp>
        <p:nvSpPr>
          <p:cNvPr id="179" name="Google Shape;179;p8"/>
          <p:cNvSpPr/>
          <p:nvPr/>
        </p:nvSpPr>
        <p:spPr>
          <a:xfrm>
            <a:off x="7643167" y="2410590"/>
            <a:ext cx="2034432"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22222"/>
              </a:solidFill>
              <a:latin typeface="Century Gothic"/>
              <a:ea typeface="Century Gothic"/>
              <a:cs typeface="Century Gothic"/>
              <a:sym typeface="Century Gothic"/>
            </a:endParaRPr>
          </a:p>
        </p:txBody>
      </p:sp>
      <p:sp>
        <p:nvSpPr>
          <p:cNvPr id="180" name="Google Shape;180;p8"/>
          <p:cNvSpPr/>
          <p:nvPr/>
        </p:nvSpPr>
        <p:spPr>
          <a:xfrm>
            <a:off x="946273" y="4506831"/>
            <a:ext cx="2034432"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60 and 2</a:t>
            </a:r>
            <a:endParaRPr sz="1800">
              <a:solidFill>
                <a:srgbClr val="222222"/>
              </a:solidFill>
              <a:latin typeface="Century Gothic"/>
              <a:ea typeface="Century Gothic"/>
              <a:cs typeface="Century Gothic"/>
              <a:sym typeface="Century Gothic"/>
            </a:endParaRPr>
          </a:p>
        </p:txBody>
      </p:sp>
      <p:sp>
        <p:nvSpPr>
          <p:cNvPr id="181" name="Google Shape;181;p8"/>
          <p:cNvSpPr/>
          <p:nvPr/>
        </p:nvSpPr>
        <p:spPr>
          <a:xfrm>
            <a:off x="3828019" y="4506831"/>
            <a:ext cx="2034432"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41</a:t>
            </a:r>
            <a:endParaRPr sz="1800">
              <a:solidFill>
                <a:srgbClr val="222222"/>
              </a:solidFill>
              <a:latin typeface="Century Gothic"/>
              <a:ea typeface="Century Gothic"/>
              <a:cs typeface="Century Gothic"/>
              <a:sym typeface="Century Gothic"/>
            </a:endParaRPr>
          </a:p>
        </p:txBody>
      </p:sp>
      <p:sp>
        <p:nvSpPr>
          <p:cNvPr id="182" name="Google Shape;182;p8"/>
          <p:cNvSpPr/>
          <p:nvPr/>
        </p:nvSpPr>
        <p:spPr>
          <a:xfrm>
            <a:off x="6709765" y="4506831"/>
            <a:ext cx="2034432"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20 + 9</a:t>
            </a:r>
            <a:endParaRPr sz="1800">
              <a:solidFill>
                <a:srgbClr val="222222"/>
              </a:solidFill>
              <a:latin typeface="Century Gothic"/>
              <a:ea typeface="Century Gothic"/>
              <a:cs typeface="Century Gothic"/>
              <a:sym typeface="Century Gothic"/>
            </a:endParaRPr>
          </a:p>
        </p:txBody>
      </p:sp>
      <p:sp>
        <p:nvSpPr>
          <p:cNvPr id="183" name="Google Shape;183;p8"/>
          <p:cNvSpPr/>
          <p:nvPr/>
        </p:nvSpPr>
        <p:spPr>
          <a:xfrm>
            <a:off x="9591511" y="4506831"/>
            <a:ext cx="2034432" cy="582055"/>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93</a:t>
            </a:r>
            <a:endParaRPr sz="1800">
              <a:solidFill>
                <a:srgbClr val="222222"/>
              </a:solidFill>
              <a:latin typeface="Century Gothic"/>
              <a:ea typeface="Century Gothic"/>
              <a:cs typeface="Century Gothic"/>
              <a:sym typeface="Century Gothic"/>
            </a:endParaRPr>
          </a:p>
        </p:txBody>
      </p:sp>
      <p:sp>
        <p:nvSpPr>
          <p:cNvPr id="184" name="Google Shape;184;p8"/>
          <p:cNvSpPr/>
          <p:nvPr/>
        </p:nvSpPr>
        <p:spPr>
          <a:xfrm>
            <a:off x="3847363" y="4315927"/>
            <a:ext cx="1995744" cy="963862"/>
          </a:xfrm>
          <a:prstGeom prst="ellipse">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8"/>
          <p:cNvSpPr/>
          <p:nvPr/>
        </p:nvSpPr>
        <p:spPr>
          <a:xfrm>
            <a:off x="6729109" y="4315927"/>
            <a:ext cx="1995744" cy="963862"/>
          </a:xfrm>
          <a:prstGeom prst="ellipse">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par>
                                <p:cTn id="8" presetID="10" presetClass="entr" presetSubtype="0" fill="hold"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fade">
                                      <p:cBhvr>
                                        <p:cTn id="10" dur="500"/>
                                        <p:tgtEl>
                                          <p:spTgt spid="185"/>
                                        </p:tgtEl>
                                      </p:cBhvr>
                                    </p:animEffect>
                                  </p:childTnLst>
                                </p:cTn>
                              </p:par>
                            </p:childTnLst>
                          </p:cTn>
                        </p:par>
                      </p:childTnLst>
                    </p:cTn>
                  </p:par>
                </p:childTnLst>
              </p:cTn>
              <p:nextCondLst>
                <p:cond evt="onClick" delay="0">
                  <p:tgtEl>
                    <p:spTgt spid="17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Graphical user interface&#10;&#10;Description automatically generated">
            <a:extLst>
              <a:ext uri="{FF2B5EF4-FFF2-40B4-BE49-F238E27FC236}">
                <a16:creationId xmlns:a16="http://schemas.microsoft.com/office/drawing/2014/main" id="{7165DB7A-553C-3240-92FB-C656FD0719FE}"/>
              </a:ext>
            </a:extLst>
          </p:cNvPr>
          <p:cNvPicPr>
            <a:picLocks noChangeAspect="1"/>
          </p:cNvPicPr>
          <p:nvPr/>
        </p:nvPicPr>
        <p:blipFill>
          <a:blip r:embed="rId3"/>
          <a:stretch>
            <a:fillRect/>
          </a:stretch>
        </p:blipFill>
        <p:spPr>
          <a:xfrm>
            <a:off x="263524" y="1077157"/>
            <a:ext cx="7894320" cy="399288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1922</Words>
  <Application>Microsoft Macintosh PowerPoint</Application>
  <PresentationFormat>Widescreen</PresentationFormat>
  <Paragraphs>248</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compare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Compare numbers within 50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cp:revision>
  <dcterms:created xsi:type="dcterms:W3CDTF">2022-06-30T10:03:35Z</dcterms:created>
  <dcterms:modified xsi:type="dcterms:W3CDTF">2022-08-24T16:08:13Z</dcterms:modified>
</cp:coreProperties>
</file>