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68" r:id="rId10"/>
    <p:sldId id="269" r:id="rId11"/>
    <p:sldId id="273" r:id="rId12"/>
    <p:sldId id="274" r:id="rId13"/>
    <p:sldId id="277" r:id="rId14"/>
    <p:sldId id="278"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a:srgbClr val="222222"/>
    <a:srgbClr val="2196F3"/>
    <a:srgbClr val="0277BD"/>
    <a:srgbClr val="CCD4F4"/>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7279"/>
  </p:normalViewPr>
  <p:slideViewPr>
    <p:cSldViewPr snapToGrid="0" snapToObjects="1">
      <p:cViewPr varScale="1">
        <p:scale>
          <a:sx n="93" d="100"/>
          <a:sy n="93" d="100"/>
        </p:scale>
        <p:origin x="17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24/08/2022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Answers will vary depending on number made. </a:t>
            </a: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1043203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 spelling prompt cards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 you know about the number 18? How do you say it? How would you write it? Why is the Mathling wrong?</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knowing the Mathling is wrong but not being able to identify that eighteen is a ‘teen’ number.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Which other numbers are ‘teen’ number?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Pupils need to be confident in partitioning numbers into tens and ones to understand how numbers beyond 20 are written in words.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 place value chart, counters, place value counters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tens are in the number? How many ones? How do we write this? Could we write this in another way (e.g. 4 tens and 3 ones, 40 and 3, 43)?</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count the items as if they were all ones.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Add or remove equipment – how has this changed the number?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Pupils need to be confident in partitioning numbers into tens and ones to understand how numbers beyond 20 are written in words. </a:t>
            </a:r>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 counters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counters do you have? Where could you put the counters? What is the smallest number you can make? Does it have any tens? What’s the largest number you can make? Does it have any ones?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 – The pupil has identify the name of individual digits, not the place value of the digits.</a:t>
            </a:r>
            <a:endParaRPr lang="en-GB" b="0" dirty="0">
              <a:effectLst/>
            </a:endParaRPr>
          </a:p>
          <a:p>
            <a:pPr rtl="0"/>
            <a:r>
              <a:rPr lang="en-GB" sz="1200" b="0" i="0" u="none" strike="noStrike" kern="1200" dirty="0">
                <a:solidFill>
                  <a:schemeClr val="tx1"/>
                </a:solidFill>
                <a:effectLst/>
                <a:latin typeface="+mn-lt"/>
                <a:ea typeface="+mn-ea"/>
                <a:cs typeface="+mn-cs"/>
              </a:rPr>
              <a:t>B – The pupil has swapped the digits in the number.</a:t>
            </a:r>
          </a:p>
          <a:p>
            <a:pPr rtl="0"/>
            <a:r>
              <a:rPr lang="en-GB" sz="1200" b="0" i="0" u="none" strike="noStrike" kern="1200" dirty="0">
                <a:solidFill>
                  <a:schemeClr val="tx1"/>
                </a:solidFill>
                <a:effectLst/>
                <a:latin typeface="+mn-lt"/>
                <a:ea typeface="+mn-ea"/>
                <a:cs typeface="+mn-cs"/>
              </a:rPr>
              <a:t>C – Correct answer</a:t>
            </a:r>
          </a:p>
          <a:p>
            <a:pPr rtl="0"/>
            <a:r>
              <a:rPr lang="en-GB" sz="1200" b="0" i="0" u="none" strike="noStrike" kern="1200" dirty="0">
                <a:solidFill>
                  <a:schemeClr val="tx1"/>
                </a:solidFill>
                <a:effectLst/>
                <a:latin typeface="+mn-lt"/>
                <a:ea typeface="+mn-ea"/>
                <a:cs typeface="+mn-cs"/>
              </a:rPr>
              <a:t>D – The pupil has confused both digits as being tens. </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What pupils notice will be different. Pupils may notice the numbers are increasing in ones. Pupils may notice 13 – 17 are ‘teen’ numbers. Pupils may notice the tens are staying the same and the ones are increasing.</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 counters, tens frames, number shapes etc </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 will come next? How do you know? How do you say this number?</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Items in tens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tens are in 60? What do you notice about the word ‘sixty’? What is the word made up of? </a:t>
            </a:r>
            <a:r>
              <a:rPr lang="en-GB" sz="1200" b="0" i="1" u="none" strike="noStrike" kern="1200" dirty="0">
                <a:solidFill>
                  <a:schemeClr val="tx1"/>
                </a:solidFill>
                <a:effectLst/>
                <a:latin typeface="+mn-lt"/>
                <a:ea typeface="+mn-ea"/>
                <a:cs typeface="+mn-cs"/>
              </a:rPr>
              <a:t>(Note that 60 is the first number to be made up of the single digit number name – six - and the word meaning ten – ty.) </a:t>
            </a:r>
            <a:r>
              <a:rPr lang="en-GB" sz="1200" b="0" i="0" u="none" strike="noStrike" kern="1200" dirty="0">
                <a:solidFill>
                  <a:schemeClr val="tx1"/>
                </a:solidFill>
                <a:effectLst/>
                <a:latin typeface="+mn-lt"/>
                <a:ea typeface="+mn-ea"/>
                <a:cs typeface="+mn-cs"/>
              </a:rPr>
              <a:t>What do you notice about how all these numbers end?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want to write ‘</a:t>
            </a:r>
            <a:r>
              <a:rPr lang="en-GB" sz="1200" b="0" i="0" u="none" strike="noStrike" kern="1200" dirty="0" err="1">
                <a:solidFill>
                  <a:schemeClr val="tx1"/>
                </a:solidFill>
                <a:effectLst/>
                <a:latin typeface="+mn-lt"/>
                <a:ea typeface="+mn-ea"/>
                <a:cs typeface="+mn-cs"/>
              </a:rPr>
              <a:t>twoty</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threety</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fourty</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fivety</a:t>
            </a:r>
            <a:r>
              <a:rPr lang="en-GB" sz="1200" b="0" i="0" u="none" strike="noStrike" kern="1200" dirty="0">
                <a:solidFill>
                  <a:schemeClr val="tx1"/>
                </a:solidFill>
                <a:effectLst/>
                <a:latin typeface="+mn-lt"/>
                <a:ea typeface="+mn-ea"/>
                <a:cs typeface="+mn-cs"/>
              </a:rPr>
              <a:t>’. Make sure to remind pupils of how we say the words and consider how they would spell this. Give spelling prompts to help pupils see how the words are formed.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Do 80 and 90 follow this pattern as well? </a:t>
            </a:r>
            <a:endParaRPr lang="en-GB" b="0" dirty="0">
              <a:effectLst/>
            </a:endParaRPr>
          </a:p>
          <a:p>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What do you notice about how we say numbers between 20 and 99?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Pupils can use any resources</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shapes, Base 10, place value counters, cubes etc</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 you notice about the word ‘forty’? Which single digit number is it similar to? How many tens are in 30? How would I write 80 in numerals?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want to write ‘</a:t>
            </a:r>
            <a:r>
              <a:rPr lang="en-GB" sz="1200" b="0" i="0" u="none" strike="noStrike" kern="1200" dirty="0" err="1">
                <a:solidFill>
                  <a:schemeClr val="tx1"/>
                </a:solidFill>
                <a:effectLst/>
                <a:latin typeface="+mn-lt"/>
                <a:ea typeface="+mn-ea"/>
                <a:cs typeface="+mn-cs"/>
              </a:rPr>
              <a:t>fourty</a:t>
            </a:r>
            <a:r>
              <a:rPr lang="en-GB" sz="1200" b="0" i="0" u="none" strike="noStrike" kern="1200" dirty="0">
                <a:solidFill>
                  <a:schemeClr val="tx1"/>
                </a:solidFill>
                <a:effectLst/>
                <a:latin typeface="+mn-lt"/>
                <a:ea typeface="+mn-ea"/>
                <a:cs typeface="+mn-cs"/>
              </a:rPr>
              <a:t>’. Pupils may also want to write ‘</a:t>
            </a:r>
            <a:r>
              <a:rPr lang="en-GB" sz="1200" b="0" i="0" u="none" strike="noStrike" kern="1200" dirty="0" err="1">
                <a:solidFill>
                  <a:schemeClr val="tx1"/>
                </a:solidFill>
                <a:effectLst/>
                <a:latin typeface="+mn-lt"/>
                <a:ea typeface="+mn-ea"/>
                <a:cs typeface="+mn-cs"/>
              </a:rPr>
              <a:t>threety</a:t>
            </a:r>
            <a:r>
              <a:rPr lang="en-GB" sz="1200" b="0" i="0" u="none" strike="noStrike"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20, twenty</a:t>
            </a:r>
          </a:p>
          <a:p>
            <a:pPr marL="228600" indent="-228600" rtl="0">
              <a:buAutoNum type="alphaLcParenR"/>
            </a:pPr>
            <a:r>
              <a:rPr lang="en-GB" dirty="0"/>
              <a:t>90, ninety</a:t>
            </a:r>
          </a:p>
          <a:p>
            <a:pPr marL="228600" indent="-228600" rtl="0">
              <a:buAutoNum type="alphaLcParenR"/>
            </a:pPr>
            <a:r>
              <a:rPr lang="en-GB" dirty="0"/>
              <a:t>60, sixty</a:t>
            </a:r>
          </a:p>
          <a:p>
            <a:pPr marL="228600" indent="-228600" rtl="0">
              <a:buAutoNum type="alphaLcParenR"/>
            </a:pPr>
            <a:r>
              <a:rPr lang="en-GB" dirty="0"/>
              <a:t>30, thirty</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 you notice about how we say and how we write numbers (in words)? Is there a pattern to how the words are written? How does this link to partitioning numbers?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struggle with the the spellings – use prompts to help them as the focus is on understanding how numbers are written in words, not the spelling.</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67145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39 is 30 and 9. thirty-nine</a:t>
            </a:r>
          </a:p>
          <a:p>
            <a:pPr marL="228600" indent="-228600" rtl="0">
              <a:buAutoNum type="alphaLcParenR"/>
            </a:pPr>
            <a:r>
              <a:rPr lang="en-GB" dirty="0"/>
              <a:t>24 is 20 and 4. twenty-four</a:t>
            </a:r>
          </a:p>
          <a:p>
            <a:pPr marL="228600" indent="-228600" rtl="0">
              <a:buAutoNum type="alphaLcParenR"/>
            </a:pPr>
            <a:r>
              <a:rPr lang="en-GB" dirty="0"/>
              <a:t>71 is 70 and 1. seventy-one</a:t>
            </a:r>
          </a:p>
          <a:p>
            <a:pPr marL="228600" indent="-228600" rtl="0">
              <a:buAutoNum type="alphaLcParenR"/>
            </a:pPr>
            <a:r>
              <a:rPr lang="en-GB" dirty="0"/>
              <a:t>68 is 60 and 8. sixty-eight</a:t>
            </a:r>
          </a:p>
          <a:p>
            <a:pPr marL="228600" indent="-228600" rtl="0">
              <a:buAutoNum type="alphaLcParenR"/>
            </a:pPr>
            <a:r>
              <a:rPr lang="en-GB" dirty="0"/>
              <a:t>85 is 80 and 5. eighty-five</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 sticks, number shapes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tens are there? How many ones are there? How do we write that in words? How do we write that in numerals? Do you notice a pattern? </a:t>
            </a:r>
            <a:endParaRPr lang="en-GB" b="0" dirty="0">
              <a:effectLst/>
            </a:endParaRP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Say a number for pupils to make out of resources. Ask them to write the number in words and numerals. </a:t>
            </a:r>
            <a:endParaRPr lang="en-GB" b="0" dirty="0">
              <a:effectLst/>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2201695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use words to represent numbers</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2</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know how to use words to represent numbers</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514599"/>
          </a:xfrm>
        </p:spPr>
        <p:txBody>
          <a:bodyPr/>
          <a:lstStyle/>
          <a:p>
            <a:r>
              <a:rPr lang="en-GB" b="1" dirty="0"/>
              <a:t>What do you notice about the way we write and say the number 32?</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217530" y="1708754"/>
            <a:ext cx="4393165" cy="2117118"/>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We say ‘thirty-two’. We say the tens (thirty) then the ones (two). When we write this, we put the tens and ones together with a - in the middle. We write 32 as thirty-two.</a:t>
            </a:r>
          </a:p>
        </p:txBody>
      </p:sp>
      <p:grpSp>
        <p:nvGrpSpPr>
          <p:cNvPr id="4" name="Group 3">
            <a:extLst>
              <a:ext uri="{FF2B5EF4-FFF2-40B4-BE49-F238E27FC236}">
                <a16:creationId xmlns:a16="http://schemas.microsoft.com/office/drawing/2014/main" id="{20971287-5D5A-7F4C-A8DC-91C76B09CFDA}"/>
              </a:ext>
            </a:extLst>
          </p:cNvPr>
          <p:cNvGrpSpPr/>
          <p:nvPr/>
        </p:nvGrpSpPr>
        <p:grpSpPr>
          <a:xfrm>
            <a:off x="4610695" y="2206603"/>
            <a:ext cx="2645569" cy="1221582"/>
            <a:chOff x="4652259" y="2007802"/>
            <a:chExt cx="2645569" cy="1221582"/>
          </a:xfrm>
        </p:grpSpPr>
        <p:pic>
          <p:nvPicPr>
            <p:cNvPr id="7" name="Google Shape;92;p9">
              <a:extLst>
                <a:ext uri="{FF2B5EF4-FFF2-40B4-BE49-F238E27FC236}">
                  <a16:creationId xmlns:a16="http://schemas.microsoft.com/office/drawing/2014/main" id="{C369CAF3-D1F3-8B44-A3EA-C97D83C48729}"/>
                </a:ext>
              </a:extLst>
            </p:cNvPr>
            <p:cNvPicPr preferRelativeResize="0"/>
            <p:nvPr/>
          </p:nvPicPr>
          <p:blipFill>
            <a:blip r:embed="rId3">
              <a:alphaModFix/>
            </a:blip>
            <a:stretch>
              <a:fillRect/>
            </a:stretch>
          </p:blipFill>
          <p:spPr>
            <a:xfrm>
              <a:off x="6481059" y="3000784"/>
              <a:ext cx="207169" cy="228600"/>
            </a:xfrm>
            <a:prstGeom prst="rect">
              <a:avLst/>
            </a:prstGeom>
            <a:noFill/>
            <a:ln>
              <a:noFill/>
            </a:ln>
          </p:spPr>
        </p:pic>
        <p:pic>
          <p:nvPicPr>
            <p:cNvPr id="8" name="Google Shape;93;p9">
              <a:extLst>
                <a:ext uri="{FF2B5EF4-FFF2-40B4-BE49-F238E27FC236}">
                  <a16:creationId xmlns:a16="http://schemas.microsoft.com/office/drawing/2014/main" id="{96CA758B-11CA-5349-A80F-8AE63F9D6270}"/>
                </a:ext>
              </a:extLst>
            </p:cNvPr>
            <p:cNvPicPr preferRelativeResize="0"/>
            <p:nvPr/>
          </p:nvPicPr>
          <p:blipFill>
            <a:blip r:embed="rId4">
              <a:alphaModFix/>
            </a:blip>
            <a:stretch>
              <a:fillRect/>
            </a:stretch>
          </p:blipFill>
          <p:spPr>
            <a:xfrm>
              <a:off x="5871459" y="2007803"/>
              <a:ext cx="207169" cy="1221581"/>
            </a:xfrm>
            <a:prstGeom prst="rect">
              <a:avLst/>
            </a:prstGeom>
            <a:noFill/>
            <a:ln>
              <a:noFill/>
            </a:ln>
          </p:spPr>
        </p:pic>
        <p:pic>
          <p:nvPicPr>
            <p:cNvPr id="9" name="Google Shape;92;p9">
              <a:extLst>
                <a:ext uri="{FF2B5EF4-FFF2-40B4-BE49-F238E27FC236}">
                  <a16:creationId xmlns:a16="http://schemas.microsoft.com/office/drawing/2014/main" id="{CAD6D5EA-53F8-2A45-A832-BBAA55672C5D}"/>
                </a:ext>
              </a:extLst>
            </p:cNvPr>
            <p:cNvPicPr preferRelativeResize="0"/>
            <p:nvPr/>
          </p:nvPicPr>
          <p:blipFill>
            <a:blip r:embed="rId3">
              <a:alphaModFix/>
            </a:blip>
            <a:stretch>
              <a:fillRect/>
            </a:stretch>
          </p:blipFill>
          <p:spPr>
            <a:xfrm>
              <a:off x="7090659" y="3000784"/>
              <a:ext cx="207169" cy="228600"/>
            </a:xfrm>
            <a:prstGeom prst="rect">
              <a:avLst/>
            </a:prstGeom>
            <a:noFill/>
            <a:ln>
              <a:noFill/>
            </a:ln>
          </p:spPr>
        </p:pic>
        <p:pic>
          <p:nvPicPr>
            <p:cNvPr id="10" name="Google Shape;93;p9">
              <a:extLst>
                <a:ext uri="{FF2B5EF4-FFF2-40B4-BE49-F238E27FC236}">
                  <a16:creationId xmlns:a16="http://schemas.microsoft.com/office/drawing/2014/main" id="{AD2537AD-D570-8247-BEBB-679F26628EA0}"/>
                </a:ext>
              </a:extLst>
            </p:cNvPr>
            <p:cNvPicPr preferRelativeResize="0"/>
            <p:nvPr/>
          </p:nvPicPr>
          <p:blipFill>
            <a:blip r:embed="rId4">
              <a:alphaModFix/>
            </a:blip>
            <a:stretch>
              <a:fillRect/>
            </a:stretch>
          </p:blipFill>
          <p:spPr>
            <a:xfrm>
              <a:off x="5261859" y="2007802"/>
              <a:ext cx="207169" cy="1221581"/>
            </a:xfrm>
            <a:prstGeom prst="rect">
              <a:avLst/>
            </a:prstGeom>
            <a:noFill/>
            <a:ln>
              <a:noFill/>
            </a:ln>
          </p:spPr>
        </p:pic>
        <p:pic>
          <p:nvPicPr>
            <p:cNvPr id="11" name="Google Shape;93;p9">
              <a:extLst>
                <a:ext uri="{FF2B5EF4-FFF2-40B4-BE49-F238E27FC236}">
                  <a16:creationId xmlns:a16="http://schemas.microsoft.com/office/drawing/2014/main" id="{BC62B19D-4A20-CB47-93D3-BED053FAC5C1}"/>
                </a:ext>
              </a:extLst>
            </p:cNvPr>
            <p:cNvPicPr preferRelativeResize="0"/>
            <p:nvPr/>
          </p:nvPicPr>
          <p:blipFill>
            <a:blip r:embed="rId4">
              <a:alphaModFix/>
            </a:blip>
            <a:stretch>
              <a:fillRect/>
            </a:stretch>
          </p:blipFill>
          <p:spPr>
            <a:xfrm>
              <a:off x="4652259" y="2007802"/>
              <a:ext cx="207169" cy="1221581"/>
            </a:xfrm>
            <a:prstGeom prst="rect">
              <a:avLst/>
            </a:prstGeom>
            <a:noFill/>
            <a:ln>
              <a:noFill/>
            </a:ln>
          </p:spPr>
        </p:pic>
      </p:grpSp>
      <p:sp>
        <p:nvSpPr>
          <p:cNvPr id="12" name="Content Placeholder 2">
            <a:extLst>
              <a:ext uri="{FF2B5EF4-FFF2-40B4-BE49-F238E27FC236}">
                <a16:creationId xmlns:a16="http://schemas.microsoft.com/office/drawing/2014/main" id="{24D9EC04-4B22-444C-A5B0-D4926733E10D}"/>
              </a:ext>
            </a:extLst>
          </p:cNvPr>
          <p:cNvSpPr txBox="1">
            <a:spLocks/>
          </p:cNvSpPr>
          <p:nvPr/>
        </p:nvSpPr>
        <p:spPr>
          <a:xfrm>
            <a:off x="263046" y="3751616"/>
            <a:ext cx="11736887" cy="514599"/>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Is this the same for these numbers?</a:t>
            </a:r>
          </a:p>
        </p:txBody>
      </p:sp>
      <p:sp>
        <p:nvSpPr>
          <p:cNvPr id="13" name="Rounded Rectangle 12">
            <a:extLst>
              <a:ext uri="{FF2B5EF4-FFF2-40B4-BE49-F238E27FC236}">
                <a16:creationId xmlns:a16="http://schemas.microsoft.com/office/drawing/2014/main" id="{5798DF77-D2EE-2F4F-8E1A-7EA8009E0CC7}"/>
              </a:ext>
            </a:extLst>
          </p:cNvPr>
          <p:cNvSpPr/>
          <p:nvPr/>
        </p:nvSpPr>
        <p:spPr>
          <a:xfrm>
            <a:off x="2783124" y="4327918"/>
            <a:ext cx="1011174"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56</a:t>
            </a:r>
          </a:p>
        </p:txBody>
      </p:sp>
      <p:sp>
        <p:nvSpPr>
          <p:cNvPr id="14" name="Rounded Rectangle 13">
            <a:extLst>
              <a:ext uri="{FF2B5EF4-FFF2-40B4-BE49-F238E27FC236}">
                <a16:creationId xmlns:a16="http://schemas.microsoft.com/office/drawing/2014/main" id="{D955AE01-9B2C-444B-8A8F-1B72AC1400C3}"/>
              </a:ext>
            </a:extLst>
          </p:cNvPr>
          <p:cNvSpPr/>
          <p:nvPr/>
        </p:nvSpPr>
        <p:spPr>
          <a:xfrm>
            <a:off x="5428321" y="4327918"/>
            <a:ext cx="1011174"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97</a:t>
            </a:r>
          </a:p>
        </p:txBody>
      </p:sp>
      <p:sp>
        <p:nvSpPr>
          <p:cNvPr id="15" name="Rounded Rectangle 14">
            <a:extLst>
              <a:ext uri="{FF2B5EF4-FFF2-40B4-BE49-F238E27FC236}">
                <a16:creationId xmlns:a16="http://schemas.microsoft.com/office/drawing/2014/main" id="{FD1026E2-D17A-C048-AAAA-432388433630}"/>
              </a:ext>
            </a:extLst>
          </p:cNvPr>
          <p:cNvSpPr/>
          <p:nvPr/>
        </p:nvSpPr>
        <p:spPr>
          <a:xfrm>
            <a:off x="8073518" y="4327918"/>
            <a:ext cx="1011174"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63</a:t>
            </a:r>
          </a:p>
        </p:txBody>
      </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A picture containing text&#10;&#10;Description automatically generated">
            <a:extLst>
              <a:ext uri="{FF2B5EF4-FFF2-40B4-BE49-F238E27FC236}">
                <a16:creationId xmlns:a16="http://schemas.microsoft.com/office/drawing/2014/main" id="{364B9E84-C5C6-364D-94EB-586DE2E204E2}"/>
              </a:ext>
            </a:extLst>
          </p:cNvPr>
          <p:cNvPicPr>
            <a:picLocks noChangeAspect="1"/>
          </p:cNvPicPr>
          <p:nvPr/>
        </p:nvPicPr>
        <p:blipFill>
          <a:blip r:embed="rId3"/>
          <a:stretch>
            <a:fillRect/>
          </a:stretch>
        </p:blipFill>
        <p:spPr>
          <a:xfrm>
            <a:off x="263524" y="1077157"/>
            <a:ext cx="7848600" cy="2514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9" name="Content Placeholder 8">
            <a:extLst>
              <a:ext uri="{FF2B5EF4-FFF2-40B4-BE49-F238E27FC236}">
                <a16:creationId xmlns:a16="http://schemas.microsoft.com/office/drawing/2014/main" id="{BF2284D3-51BF-264F-A4D9-CD135405598B}"/>
              </a:ext>
            </a:extLst>
          </p:cNvPr>
          <p:cNvSpPr>
            <a:spLocks noGrp="1"/>
          </p:cNvSpPr>
          <p:nvPr>
            <p:ph sz="quarter" idx="11"/>
          </p:nvPr>
        </p:nvSpPr>
        <p:spPr>
          <a:xfrm>
            <a:off x="263046" y="1176339"/>
            <a:ext cx="11736887" cy="1206644"/>
          </a:xfrm>
        </p:spPr>
        <p:txBody>
          <a:bodyPr/>
          <a:lstStyle/>
          <a:p>
            <a:r>
              <a:rPr lang="en-GB" b="1" dirty="0"/>
              <a:t>Which numbers are represented? </a:t>
            </a:r>
          </a:p>
          <a:p>
            <a:r>
              <a:rPr lang="en-GB" dirty="0"/>
              <a:t>Write your answer in numerals and words. </a:t>
            </a:r>
          </a:p>
        </p:txBody>
      </p:sp>
      <p:sp>
        <p:nvSpPr>
          <p:cNvPr id="10" name="TextBox 9">
            <a:extLst>
              <a:ext uri="{FF2B5EF4-FFF2-40B4-BE49-F238E27FC236}">
                <a16:creationId xmlns:a16="http://schemas.microsoft.com/office/drawing/2014/main" id="{1E61F0E8-A4A7-424C-B78A-35B6537AF62B}"/>
              </a:ext>
            </a:extLst>
          </p:cNvPr>
          <p:cNvSpPr txBox="1"/>
          <p:nvPr/>
        </p:nvSpPr>
        <p:spPr>
          <a:xfrm>
            <a:off x="399836" y="3974177"/>
            <a:ext cx="2640886"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22, twenty-two</a:t>
            </a:r>
          </a:p>
        </p:txBody>
      </p:sp>
      <p:grpSp>
        <p:nvGrpSpPr>
          <p:cNvPr id="14" name="Group 13">
            <a:extLst>
              <a:ext uri="{FF2B5EF4-FFF2-40B4-BE49-F238E27FC236}">
                <a16:creationId xmlns:a16="http://schemas.microsoft.com/office/drawing/2014/main" id="{7E18A97D-A130-0543-90FE-0CF98A2414D4}"/>
              </a:ext>
            </a:extLst>
          </p:cNvPr>
          <p:cNvGrpSpPr/>
          <p:nvPr/>
        </p:nvGrpSpPr>
        <p:grpSpPr>
          <a:xfrm>
            <a:off x="492955" y="2178663"/>
            <a:ext cx="2339998" cy="1789724"/>
            <a:chOff x="492955" y="2178663"/>
            <a:chExt cx="2339998" cy="1789724"/>
          </a:xfrm>
        </p:grpSpPr>
        <p:pic>
          <p:nvPicPr>
            <p:cNvPr id="11" name="Google Shape;124;p10">
              <a:extLst>
                <a:ext uri="{FF2B5EF4-FFF2-40B4-BE49-F238E27FC236}">
                  <a16:creationId xmlns:a16="http://schemas.microsoft.com/office/drawing/2014/main" id="{7E455593-5D1D-2244-A21B-E6900A4A5052}"/>
                </a:ext>
              </a:extLst>
            </p:cNvPr>
            <p:cNvPicPr preferRelativeResize="0"/>
            <p:nvPr/>
          </p:nvPicPr>
          <p:blipFill>
            <a:blip r:embed="rId3">
              <a:alphaModFix/>
            </a:blip>
            <a:stretch>
              <a:fillRect/>
            </a:stretch>
          </p:blipFill>
          <p:spPr>
            <a:xfrm>
              <a:off x="2077293" y="3590556"/>
              <a:ext cx="755660" cy="377831"/>
            </a:xfrm>
            <a:prstGeom prst="rect">
              <a:avLst/>
            </a:prstGeom>
            <a:noFill/>
            <a:ln>
              <a:noFill/>
            </a:ln>
          </p:spPr>
        </p:pic>
        <p:pic>
          <p:nvPicPr>
            <p:cNvPr id="12" name="Google Shape;132;p10">
              <a:extLst>
                <a:ext uri="{FF2B5EF4-FFF2-40B4-BE49-F238E27FC236}">
                  <a16:creationId xmlns:a16="http://schemas.microsoft.com/office/drawing/2014/main" id="{41EBF78D-965B-FF44-98BF-86831B8AC2E5}"/>
                </a:ext>
              </a:extLst>
            </p:cNvPr>
            <p:cNvPicPr preferRelativeResize="0"/>
            <p:nvPr/>
          </p:nvPicPr>
          <p:blipFill>
            <a:blip r:embed="rId4">
              <a:alphaModFix/>
            </a:blip>
            <a:stretch>
              <a:fillRect/>
            </a:stretch>
          </p:blipFill>
          <p:spPr>
            <a:xfrm>
              <a:off x="492955" y="2178663"/>
              <a:ext cx="715889" cy="1789724"/>
            </a:xfrm>
            <a:prstGeom prst="rect">
              <a:avLst/>
            </a:prstGeom>
            <a:noFill/>
            <a:ln>
              <a:noFill/>
            </a:ln>
          </p:spPr>
        </p:pic>
        <p:pic>
          <p:nvPicPr>
            <p:cNvPr id="13" name="Google Shape;132;p10">
              <a:extLst>
                <a:ext uri="{FF2B5EF4-FFF2-40B4-BE49-F238E27FC236}">
                  <a16:creationId xmlns:a16="http://schemas.microsoft.com/office/drawing/2014/main" id="{620234F4-E74D-BA4F-BCD4-5DDB6898570A}"/>
                </a:ext>
              </a:extLst>
            </p:cNvPr>
            <p:cNvPicPr preferRelativeResize="0"/>
            <p:nvPr/>
          </p:nvPicPr>
          <p:blipFill>
            <a:blip r:embed="rId4">
              <a:alphaModFix/>
            </a:blip>
            <a:stretch>
              <a:fillRect/>
            </a:stretch>
          </p:blipFill>
          <p:spPr>
            <a:xfrm>
              <a:off x="1285124" y="2178663"/>
              <a:ext cx="715889" cy="1789724"/>
            </a:xfrm>
            <a:prstGeom prst="rect">
              <a:avLst/>
            </a:prstGeom>
            <a:noFill/>
            <a:ln>
              <a:noFill/>
            </a:ln>
          </p:spPr>
        </p:pic>
      </p:grpSp>
      <p:grpSp>
        <p:nvGrpSpPr>
          <p:cNvPr id="25" name="Group 24">
            <a:extLst>
              <a:ext uri="{FF2B5EF4-FFF2-40B4-BE49-F238E27FC236}">
                <a16:creationId xmlns:a16="http://schemas.microsoft.com/office/drawing/2014/main" id="{B67D9F3D-312C-D246-B420-0308B39E3AC9}"/>
              </a:ext>
            </a:extLst>
          </p:cNvPr>
          <p:cNvGrpSpPr/>
          <p:nvPr/>
        </p:nvGrpSpPr>
        <p:grpSpPr>
          <a:xfrm>
            <a:off x="3871648" y="2862139"/>
            <a:ext cx="4034911" cy="2212496"/>
            <a:chOff x="3982484" y="3192192"/>
            <a:chExt cx="4034911" cy="2212496"/>
          </a:xfrm>
        </p:grpSpPr>
        <p:pic>
          <p:nvPicPr>
            <p:cNvPr id="15" name="Google Shape;117;p10">
              <a:extLst>
                <a:ext uri="{FF2B5EF4-FFF2-40B4-BE49-F238E27FC236}">
                  <a16:creationId xmlns:a16="http://schemas.microsoft.com/office/drawing/2014/main" id="{CC9D0C77-81E8-F846-9A63-87097C8CBF65}"/>
                </a:ext>
              </a:extLst>
            </p:cNvPr>
            <p:cNvPicPr preferRelativeResize="0"/>
            <p:nvPr/>
          </p:nvPicPr>
          <p:blipFill>
            <a:blip r:embed="rId5">
              <a:alphaModFix/>
            </a:blip>
            <a:stretch>
              <a:fillRect/>
            </a:stretch>
          </p:blipFill>
          <p:spPr>
            <a:xfrm>
              <a:off x="4741691" y="4234096"/>
              <a:ext cx="1042988" cy="1050131"/>
            </a:xfrm>
            <a:prstGeom prst="rect">
              <a:avLst/>
            </a:prstGeom>
            <a:noFill/>
            <a:ln>
              <a:noFill/>
            </a:ln>
          </p:spPr>
        </p:pic>
        <p:pic>
          <p:nvPicPr>
            <p:cNvPr id="16" name="Google Shape;120;p10">
              <a:extLst>
                <a:ext uri="{FF2B5EF4-FFF2-40B4-BE49-F238E27FC236}">
                  <a16:creationId xmlns:a16="http://schemas.microsoft.com/office/drawing/2014/main" id="{A3CFD74F-D496-824B-8DE6-2EC6E965A8A1}"/>
                </a:ext>
              </a:extLst>
            </p:cNvPr>
            <p:cNvPicPr preferRelativeResize="0"/>
            <p:nvPr/>
          </p:nvPicPr>
          <p:blipFill>
            <a:blip r:embed="rId6">
              <a:alphaModFix/>
            </a:blip>
            <a:stretch>
              <a:fillRect/>
            </a:stretch>
          </p:blipFill>
          <p:spPr>
            <a:xfrm>
              <a:off x="3982484" y="3192192"/>
              <a:ext cx="1315931" cy="1282826"/>
            </a:xfrm>
            <a:prstGeom prst="rect">
              <a:avLst/>
            </a:prstGeom>
            <a:noFill/>
            <a:ln>
              <a:noFill/>
            </a:ln>
          </p:spPr>
        </p:pic>
        <p:pic>
          <p:nvPicPr>
            <p:cNvPr id="17" name="Google Shape;120;p10">
              <a:extLst>
                <a:ext uri="{FF2B5EF4-FFF2-40B4-BE49-F238E27FC236}">
                  <a16:creationId xmlns:a16="http://schemas.microsoft.com/office/drawing/2014/main" id="{A67472CE-93BD-CF4C-8320-F2529C4ABE4B}"/>
                </a:ext>
              </a:extLst>
            </p:cNvPr>
            <p:cNvPicPr preferRelativeResize="0"/>
            <p:nvPr/>
          </p:nvPicPr>
          <p:blipFill>
            <a:blip r:embed="rId6">
              <a:alphaModFix/>
            </a:blip>
            <a:stretch>
              <a:fillRect/>
            </a:stretch>
          </p:blipFill>
          <p:spPr>
            <a:xfrm>
              <a:off x="4892372" y="3192192"/>
              <a:ext cx="1315931" cy="1282826"/>
            </a:xfrm>
            <a:prstGeom prst="rect">
              <a:avLst/>
            </a:prstGeom>
            <a:noFill/>
            <a:ln>
              <a:noFill/>
            </a:ln>
          </p:spPr>
        </p:pic>
        <p:pic>
          <p:nvPicPr>
            <p:cNvPr id="18" name="Google Shape;120;p10">
              <a:extLst>
                <a:ext uri="{FF2B5EF4-FFF2-40B4-BE49-F238E27FC236}">
                  <a16:creationId xmlns:a16="http://schemas.microsoft.com/office/drawing/2014/main" id="{877E9607-C32E-D943-8265-D96A0525876B}"/>
                </a:ext>
              </a:extLst>
            </p:cNvPr>
            <p:cNvPicPr preferRelativeResize="0"/>
            <p:nvPr/>
          </p:nvPicPr>
          <p:blipFill>
            <a:blip r:embed="rId6">
              <a:alphaModFix/>
            </a:blip>
            <a:stretch>
              <a:fillRect/>
            </a:stretch>
          </p:blipFill>
          <p:spPr>
            <a:xfrm>
              <a:off x="5784679" y="3192192"/>
              <a:ext cx="1315931" cy="1282826"/>
            </a:xfrm>
            <a:prstGeom prst="rect">
              <a:avLst/>
            </a:prstGeom>
            <a:noFill/>
            <a:ln>
              <a:noFill/>
            </a:ln>
          </p:spPr>
        </p:pic>
        <p:pic>
          <p:nvPicPr>
            <p:cNvPr id="19" name="Google Shape;120;p10">
              <a:extLst>
                <a:ext uri="{FF2B5EF4-FFF2-40B4-BE49-F238E27FC236}">
                  <a16:creationId xmlns:a16="http://schemas.microsoft.com/office/drawing/2014/main" id="{61D5D082-5D29-DC4F-BA54-4C20A8B61795}"/>
                </a:ext>
              </a:extLst>
            </p:cNvPr>
            <p:cNvPicPr preferRelativeResize="0"/>
            <p:nvPr/>
          </p:nvPicPr>
          <p:blipFill>
            <a:blip r:embed="rId6">
              <a:alphaModFix/>
            </a:blip>
            <a:stretch>
              <a:fillRect/>
            </a:stretch>
          </p:blipFill>
          <p:spPr>
            <a:xfrm>
              <a:off x="6701464" y="3192192"/>
              <a:ext cx="1315931" cy="1282826"/>
            </a:xfrm>
            <a:prstGeom prst="rect">
              <a:avLst/>
            </a:prstGeom>
            <a:noFill/>
            <a:ln>
              <a:noFill/>
            </a:ln>
          </p:spPr>
        </p:pic>
        <p:pic>
          <p:nvPicPr>
            <p:cNvPr id="20" name="Google Shape;117;p10">
              <a:extLst>
                <a:ext uri="{FF2B5EF4-FFF2-40B4-BE49-F238E27FC236}">
                  <a16:creationId xmlns:a16="http://schemas.microsoft.com/office/drawing/2014/main" id="{C2682D64-2E18-EC4E-AF42-09F27A9AC181}"/>
                </a:ext>
              </a:extLst>
            </p:cNvPr>
            <p:cNvPicPr preferRelativeResize="0"/>
            <p:nvPr/>
          </p:nvPicPr>
          <p:blipFill>
            <a:blip r:embed="rId5">
              <a:alphaModFix/>
            </a:blip>
            <a:stretch>
              <a:fillRect/>
            </a:stretch>
          </p:blipFill>
          <p:spPr>
            <a:xfrm>
              <a:off x="4913392" y="4354557"/>
              <a:ext cx="1042988" cy="1050131"/>
            </a:xfrm>
            <a:prstGeom prst="rect">
              <a:avLst/>
            </a:prstGeom>
            <a:noFill/>
            <a:ln>
              <a:noFill/>
            </a:ln>
          </p:spPr>
        </p:pic>
        <p:pic>
          <p:nvPicPr>
            <p:cNvPr id="21" name="Google Shape;117;p10">
              <a:extLst>
                <a:ext uri="{FF2B5EF4-FFF2-40B4-BE49-F238E27FC236}">
                  <a16:creationId xmlns:a16="http://schemas.microsoft.com/office/drawing/2014/main" id="{4643EEDE-F2DF-964E-B825-3C2ABD753679}"/>
                </a:ext>
              </a:extLst>
            </p:cNvPr>
            <p:cNvPicPr preferRelativeResize="0"/>
            <p:nvPr/>
          </p:nvPicPr>
          <p:blipFill>
            <a:blip r:embed="rId5">
              <a:alphaModFix/>
            </a:blip>
            <a:stretch>
              <a:fillRect/>
            </a:stretch>
          </p:blipFill>
          <p:spPr>
            <a:xfrm>
              <a:off x="5665789" y="4234096"/>
              <a:ext cx="1042988" cy="1050131"/>
            </a:xfrm>
            <a:prstGeom prst="rect">
              <a:avLst/>
            </a:prstGeom>
            <a:noFill/>
            <a:ln>
              <a:noFill/>
            </a:ln>
          </p:spPr>
        </p:pic>
        <p:pic>
          <p:nvPicPr>
            <p:cNvPr id="22" name="Google Shape;117;p10">
              <a:extLst>
                <a:ext uri="{FF2B5EF4-FFF2-40B4-BE49-F238E27FC236}">
                  <a16:creationId xmlns:a16="http://schemas.microsoft.com/office/drawing/2014/main" id="{4139233C-34D0-414E-A336-FD0B6F35F58E}"/>
                </a:ext>
              </a:extLst>
            </p:cNvPr>
            <p:cNvPicPr preferRelativeResize="0"/>
            <p:nvPr/>
          </p:nvPicPr>
          <p:blipFill>
            <a:blip r:embed="rId5">
              <a:alphaModFix/>
            </a:blip>
            <a:stretch>
              <a:fillRect/>
            </a:stretch>
          </p:blipFill>
          <p:spPr>
            <a:xfrm>
              <a:off x="5837490" y="4354557"/>
              <a:ext cx="1042988" cy="1050131"/>
            </a:xfrm>
            <a:prstGeom prst="rect">
              <a:avLst/>
            </a:prstGeom>
            <a:noFill/>
            <a:ln>
              <a:noFill/>
            </a:ln>
          </p:spPr>
        </p:pic>
        <p:pic>
          <p:nvPicPr>
            <p:cNvPr id="23" name="Google Shape;117;p10">
              <a:extLst>
                <a:ext uri="{FF2B5EF4-FFF2-40B4-BE49-F238E27FC236}">
                  <a16:creationId xmlns:a16="http://schemas.microsoft.com/office/drawing/2014/main" id="{77FA27AD-E1F7-D748-9FFE-C2629A1D8C9C}"/>
                </a:ext>
              </a:extLst>
            </p:cNvPr>
            <p:cNvPicPr preferRelativeResize="0"/>
            <p:nvPr/>
          </p:nvPicPr>
          <p:blipFill>
            <a:blip r:embed="rId5">
              <a:alphaModFix/>
            </a:blip>
            <a:stretch>
              <a:fillRect/>
            </a:stretch>
          </p:blipFill>
          <p:spPr>
            <a:xfrm>
              <a:off x="6667462" y="4234096"/>
              <a:ext cx="1042988" cy="1050131"/>
            </a:xfrm>
            <a:prstGeom prst="rect">
              <a:avLst/>
            </a:prstGeom>
            <a:noFill/>
            <a:ln>
              <a:noFill/>
            </a:ln>
          </p:spPr>
        </p:pic>
        <p:pic>
          <p:nvPicPr>
            <p:cNvPr id="24" name="Google Shape;117;p10">
              <a:extLst>
                <a:ext uri="{FF2B5EF4-FFF2-40B4-BE49-F238E27FC236}">
                  <a16:creationId xmlns:a16="http://schemas.microsoft.com/office/drawing/2014/main" id="{A7FF3E2C-A71D-7E4C-AA37-01DE71F02904}"/>
                </a:ext>
              </a:extLst>
            </p:cNvPr>
            <p:cNvPicPr preferRelativeResize="0"/>
            <p:nvPr/>
          </p:nvPicPr>
          <p:blipFill>
            <a:blip r:embed="rId5">
              <a:alphaModFix/>
            </a:blip>
            <a:stretch>
              <a:fillRect/>
            </a:stretch>
          </p:blipFill>
          <p:spPr>
            <a:xfrm>
              <a:off x="6839163" y="4354557"/>
              <a:ext cx="1042988" cy="1050131"/>
            </a:xfrm>
            <a:prstGeom prst="rect">
              <a:avLst/>
            </a:prstGeom>
            <a:noFill/>
            <a:ln>
              <a:noFill/>
            </a:ln>
          </p:spPr>
        </p:pic>
      </p:grpSp>
      <p:grpSp>
        <p:nvGrpSpPr>
          <p:cNvPr id="36" name="Group 35">
            <a:extLst>
              <a:ext uri="{FF2B5EF4-FFF2-40B4-BE49-F238E27FC236}">
                <a16:creationId xmlns:a16="http://schemas.microsoft.com/office/drawing/2014/main" id="{B308BAFB-BFEA-BB4E-BEAC-8904CA9AE412}"/>
              </a:ext>
            </a:extLst>
          </p:cNvPr>
          <p:cNvGrpSpPr/>
          <p:nvPr/>
        </p:nvGrpSpPr>
        <p:grpSpPr>
          <a:xfrm>
            <a:off x="9355905" y="1673331"/>
            <a:ext cx="2097718" cy="1222773"/>
            <a:chOff x="9598117" y="1399788"/>
            <a:chExt cx="2097718" cy="1222773"/>
          </a:xfrm>
        </p:grpSpPr>
        <p:pic>
          <p:nvPicPr>
            <p:cNvPr id="26" name="Google Shape;92;p9">
              <a:extLst>
                <a:ext uri="{FF2B5EF4-FFF2-40B4-BE49-F238E27FC236}">
                  <a16:creationId xmlns:a16="http://schemas.microsoft.com/office/drawing/2014/main" id="{2423E570-6233-3C40-8354-BFF3925586A5}"/>
                </a:ext>
              </a:extLst>
            </p:cNvPr>
            <p:cNvPicPr preferRelativeResize="0"/>
            <p:nvPr/>
          </p:nvPicPr>
          <p:blipFill>
            <a:blip r:embed="rId7">
              <a:alphaModFix/>
            </a:blip>
            <a:stretch>
              <a:fillRect/>
            </a:stretch>
          </p:blipFill>
          <p:spPr>
            <a:xfrm>
              <a:off x="11488666" y="2367865"/>
              <a:ext cx="207169" cy="228600"/>
            </a:xfrm>
            <a:prstGeom prst="rect">
              <a:avLst/>
            </a:prstGeom>
            <a:noFill/>
            <a:ln>
              <a:noFill/>
            </a:ln>
          </p:spPr>
        </p:pic>
        <p:pic>
          <p:nvPicPr>
            <p:cNvPr id="27" name="Google Shape;93;p9">
              <a:extLst>
                <a:ext uri="{FF2B5EF4-FFF2-40B4-BE49-F238E27FC236}">
                  <a16:creationId xmlns:a16="http://schemas.microsoft.com/office/drawing/2014/main" id="{5623C6F5-917E-2E41-880E-6ACFCDC417A0}"/>
                </a:ext>
              </a:extLst>
            </p:cNvPr>
            <p:cNvPicPr preferRelativeResize="0"/>
            <p:nvPr/>
          </p:nvPicPr>
          <p:blipFill>
            <a:blip r:embed="rId8">
              <a:alphaModFix/>
            </a:blip>
            <a:stretch>
              <a:fillRect/>
            </a:stretch>
          </p:blipFill>
          <p:spPr>
            <a:xfrm>
              <a:off x="9598117" y="1400980"/>
              <a:ext cx="207169" cy="1221581"/>
            </a:xfrm>
            <a:prstGeom prst="rect">
              <a:avLst/>
            </a:prstGeom>
            <a:noFill/>
            <a:ln>
              <a:noFill/>
            </a:ln>
          </p:spPr>
        </p:pic>
        <p:pic>
          <p:nvPicPr>
            <p:cNvPr id="28" name="Google Shape;93;p9">
              <a:extLst>
                <a:ext uri="{FF2B5EF4-FFF2-40B4-BE49-F238E27FC236}">
                  <a16:creationId xmlns:a16="http://schemas.microsoft.com/office/drawing/2014/main" id="{B457CC3E-DDB1-424A-B9FF-3B410F157319}"/>
                </a:ext>
              </a:extLst>
            </p:cNvPr>
            <p:cNvPicPr preferRelativeResize="0"/>
            <p:nvPr/>
          </p:nvPicPr>
          <p:blipFill>
            <a:blip r:embed="rId8">
              <a:alphaModFix/>
            </a:blip>
            <a:stretch>
              <a:fillRect/>
            </a:stretch>
          </p:blipFill>
          <p:spPr>
            <a:xfrm>
              <a:off x="9854101" y="1399789"/>
              <a:ext cx="207169" cy="1221581"/>
            </a:xfrm>
            <a:prstGeom prst="rect">
              <a:avLst/>
            </a:prstGeom>
            <a:noFill/>
            <a:ln>
              <a:noFill/>
            </a:ln>
          </p:spPr>
        </p:pic>
        <p:pic>
          <p:nvPicPr>
            <p:cNvPr id="29" name="Google Shape;93;p9">
              <a:extLst>
                <a:ext uri="{FF2B5EF4-FFF2-40B4-BE49-F238E27FC236}">
                  <a16:creationId xmlns:a16="http://schemas.microsoft.com/office/drawing/2014/main" id="{46501337-E225-4C43-B929-B02E806DBD57}"/>
                </a:ext>
              </a:extLst>
            </p:cNvPr>
            <p:cNvPicPr preferRelativeResize="0"/>
            <p:nvPr/>
          </p:nvPicPr>
          <p:blipFill>
            <a:blip r:embed="rId8">
              <a:alphaModFix/>
            </a:blip>
            <a:stretch>
              <a:fillRect/>
            </a:stretch>
          </p:blipFill>
          <p:spPr>
            <a:xfrm>
              <a:off x="10110085" y="1399789"/>
              <a:ext cx="207169" cy="1221581"/>
            </a:xfrm>
            <a:prstGeom prst="rect">
              <a:avLst/>
            </a:prstGeom>
            <a:noFill/>
            <a:ln>
              <a:noFill/>
            </a:ln>
          </p:spPr>
        </p:pic>
        <p:pic>
          <p:nvPicPr>
            <p:cNvPr id="30" name="Google Shape;93;p9">
              <a:extLst>
                <a:ext uri="{FF2B5EF4-FFF2-40B4-BE49-F238E27FC236}">
                  <a16:creationId xmlns:a16="http://schemas.microsoft.com/office/drawing/2014/main" id="{561E34A7-F75C-8A41-9B24-C736BC165538}"/>
                </a:ext>
              </a:extLst>
            </p:cNvPr>
            <p:cNvPicPr preferRelativeResize="0"/>
            <p:nvPr/>
          </p:nvPicPr>
          <p:blipFill>
            <a:blip r:embed="rId8">
              <a:alphaModFix/>
            </a:blip>
            <a:stretch>
              <a:fillRect/>
            </a:stretch>
          </p:blipFill>
          <p:spPr>
            <a:xfrm>
              <a:off x="10373348" y="1399789"/>
              <a:ext cx="207169" cy="1221581"/>
            </a:xfrm>
            <a:prstGeom prst="rect">
              <a:avLst/>
            </a:prstGeom>
            <a:noFill/>
            <a:ln>
              <a:noFill/>
            </a:ln>
          </p:spPr>
        </p:pic>
        <p:pic>
          <p:nvPicPr>
            <p:cNvPr id="31" name="Google Shape;93;p9">
              <a:extLst>
                <a:ext uri="{FF2B5EF4-FFF2-40B4-BE49-F238E27FC236}">
                  <a16:creationId xmlns:a16="http://schemas.microsoft.com/office/drawing/2014/main" id="{745CA828-4C17-7847-A79D-A51E60ADD3EF}"/>
                </a:ext>
              </a:extLst>
            </p:cNvPr>
            <p:cNvPicPr preferRelativeResize="0"/>
            <p:nvPr/>
          </p:nvPicPr>
          <p:blipFill>
            <a:blip r:embed="rId8">
              <a:alphaModFix/>
            </a:blip>
            <a:stretch>
              <a:fillRect/>
            </a:stretch>
          </p:blipFill>
          <p:spPr>
            <a:xfrm>
              <a:off x="10633528" y="1399789"/>
              <a:ext cx="207169" cy="1221581"/>
            </a:xfrm>
            <a:prstGeom prst="rect">
              <a:avLst/>
            </a:prstGeom>
            <a:noFill/>
            <a:ln>
              <a:noFill/>
            </a:ln>
          </p:spPr>
        </p:pic>
        <p:pic>
          <p:nvPicPr>
            <p:cNvPr id="32" name="Google Shape;93;p9">
              <a:extLst>
                <a:ext uri="{FF2B5EF4-FFF2-40B4-BE49-F238E27FC236}">
                  <a16:creationId xmlns:a16="http://schemas.microsoft.com/office/drawing/2014/main" id="{F886B0A7-1C77-314B-BE38-EBA5359A010B}"/>
                </a:ext>
              </a:extLst>
            </p:cNvPr>
            <p:cNvPicPr preferRelativeResize="0"/>
            <p:nvPr/>
          </p:nvPicPr>
          <p:blipFill>
            <a:blip r:embed="rId8">
              <a:alphaModFix/>
            </a:blip>
            <a:stretch>
              <a:fillRect/>
            </a:stretch>
          </p:blipFill>
          <p:spPr>
            <a:xfrm>
              <a:off x="10902960" y="1399788"/>
              <a:ext cx="207169" cy="1221581"/>
            </a:xfrm>
            <a:prstGeom prst="rect">
              <a:avLst/>
            </a:prstGeom>
            <a:noFill/>
            <a:ln>
              <a:noFill/>
            </a:ln>
          </p:spPr>
        </p:pic>
        <p:pic>
          <p:nvPicPr>
            <p:cNvPr id="33" name="Google Shape;93;p9">
              <a:extLst>
                <a:ext uri="{FF2B5EF4-FFF2-40B4-BE49-F238E27FC236}">
                  <a16:creationId xmlns:a16="http://schemas.microsoft.com/office/drawing/2014/main" id="{0E3412F1-9ED8-164C-8822-3F261D3DE19E}"/>
                </a:ext>
              </a:extLst>
            </p:cNvPr>
            <p:cNvPicPr preferRelativeResize="0"/>
            <p:nvPr/>
          </p:nvPicPr>
          <p:blipFill>
            <a:blip r:embed="rId8">
              <a:alphaModFix/>
            </a:blip>
            <a:stretch>
              <a:fillRect/>
            </a:stretch>
          </p:blipFill>
          <p:spPr>
            <a:xfrm>
              <a:off x="11163140" y="1399788"/>
              <a:ext cx="207169" cy="1221581"/>
            </a:xfrm>
            <a:prstGeom prst="rect">
              <a:avLst/>
            </a:prstGeom>
            <a:noFill/>
            <a:ln>
              <a:noFill/>
            </a:ln>
          </p:spPr>
        </p:pic>
        <p:pic>
          <p:nvPicPr>
            <p:cNvPr id="34" name="Google Shape;92;p9">
              <a:extLst>
                <a:ext uri="{FF2B5EF4-FFF2-40B4-BE49-F238E27FC236}">
                  <a16:creationId xmlns:a16="http://schemas.microsoft.com/office/drawing/2014/main" id="{9A077C98-8331-8D43-86F0-DBD51FFBDED6}"/>
                </a:ext>
              </a:extLst>
            </p:cNvPr>
            <p:cNvPicPr preferRelativeResize="0"/>
            <p:nvPr/>
          </p:nvPicPr>
          <p:blipFill>
            <a:blip r:embed="rId7">
              <a:alphaModFix/>
            </a:blip>
            <a:stretch>
              <a:fillRect/>
            </a:stretch>
          </p:blipFill>
          <p:spPr>
            <a:xfrm>
              <a:off x="11488666" y="2040083"/>
              <a:ext cx="207169" cy="228600"/>
            </a:xfrm>
            <a:prstGeom prst="rect">
              <a:avLst/>
            </a:prstGeom>
            <a:noFill/>
            <a:ln>
              <a:noFill/>
            </a:ln>
          </p:spPr>
        </p:pic>
        <p:pic>
          <p:nvPicPr>
            <p:cNvPr id="35" name="Google Shape;92;p9">
              <a:extLst>
                <a:ext uri="{FF2B5EF4-FFF2-40B4-BE49-F238E27FC236}">
                  <a16:creationId xmlns:a16="http://schemas.microsoft.com/office/drawing/2014/main" id="{D350F8B8-28D0-9C46-AC54-4C901E6E4BBF}"/>
                </a:ext>
              </a:extLst>
            </p:cNvPr>
            <p:cNvPicPr preferRelativeResize="0"/>
            <p:nvPr/>
          </p:nvPicPr>
          <p:blipFill>
            <a:blip r:embed="rId7">
              <a:alphaModFix/>
            </a:blip>
            <a:stretch>
              <a:fillRect/>
            </a:stretch>
          </p:blipFill>
          <p:spPr>
            <a:xfrm>
              <a:off x="11488666" y="1718580"/>
              <a:ext cx="207169" cy="228600"/>
            </a:xfrm>
            <a:prstGeom prst="rect">
              <a:avLst/>
            </a:prstGeom>
            <a:noFill/>
            <a:ln>
              <a:noFill/>
            </a:ln>
          </p:spPr>
        </p:pic>
      </p:grpSp>
      <p:sp>
        <p:nvSpPr>
          <p:cNvPr id="37" name="TextBox 36">
            <a:extLst>
              <a:ext uri="{FF2B5EF4-FFF2-40B4-BE49-F238E27FC236}">
                <a16:creationId xmlns:a16="http://schemas.microsoft.com/office/drawing/2014/main" id="{12922060-16F0-2F49-B1A1-10283577793E}"/>
              </a:ext>
            </a:extLst>
          </p:cNvPr>
          <p:cNvSpPr txBox="1"/>
          <p:nvPr/>
        </p:nvSpPr>
        <p:spPr>
          <a:xfrm>
            <a:off x="4583909" y="5234941"/>
            <a:ext cx="2640886"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46, forty-six</a:t>
            </a:r>
          </a:p>
        </p:txBody>
      </p:sp>
      <p:sp>
        <p:nvSpPr>
          <p:cNvPr id="38" name="TextBox 37">
            <a:extLst>
              <a:ext uri="{FF2B5EF4-FFF2-40B4-BE49-F238E27FC236}">
                <a16:creationId xmlns:a16="http://schemas.microsoft.com/office/drawing/2014/main" id="{A9C688FB-EF7A-CF45-B8ED-770F70FB378E}"/>
              </a:ext>
            </a:extLst>
          </p:cNvPr>
          <p:cNvSpPr txBox="1"/>
          <p:nvPr/>
        </p:nvSpPr>
        <p:spPr>
          <a:xfrm>
            <a:off x="9174457" y="3031301"/>
            <a:ext cx="2640886"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73, seventy-three</a:t>
            </a:r>
          </a:p>
        </p:txBody>
      </p:sp>
    </p:spTree>
    <p:extLst>
      <p:ext uri="{BB962C8B-B14F-4D97-AF65-F5344CB8AC3E}">
        <p14:creationId xmlns:p14="http://schemas.microsoft.com/office/powerpoint/2010/main" val="3674376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5"/>
                  </p:tgtEl>
                </p:cond>
              </p:nextCondLst>
            </p:seq>
          </p:childTnLst>
        </p:cTn>
      </p:par>
    </p:tnLst>
    <p:bldLst>
      <p:bldP spid="10"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Graphical user interface, text, application&#10;&#10;Description automatically generated">
            <a:extLst>
              <a:ext uri="{FF2B5EF4-FFF2-40B4-BE49-F238E27FC236}">
                <a16:creationId xmlns:a16="http://schemas.microsoft.com/office/drawing/2014/main" id="{BE845A96-2A6B-A449-88E1-096AC99037D0}"/>
              </a:ext>
            </a:extLst>
          </p:cNvPr>
          <p:cNvPicPr>
            <a:picLocks noChangeAspect="1"/>
          </p:cNvPicPr>
          <p:nvPr/>
        </p:nvPicPr>
        <p:blipFill>
          <a:blip r:embed="rId3"/>
          <a:stretch>
            <a:fillRect/>
          </a:stretch>
        </p:blipFill>
        <p:spPr>
          <a:xfrm>
            <a:off x="263524" y="1077157"/>
            <a:ext cx="7848600" cy="21945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7266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7" name="Content Placeholder 2">
            <a:extLst>
              <a:ext uri="{FF2B5EF4-FFF2-40B4-BE49-F238E27FC236}">
                <a16:creationId xmlns:a16="http://schemas.microsoft.com/office/drawing/2014/main" id="{106CA1DD-5910-5140-A1AC-3E1741677DE2}"/>
              </a:ext>
            </a:extLst>
          </p:cNvPr>
          <p:cNvSpPr txBox="1">
            <a:spLocks/>
          </p:cNvSpPr>
          <p:nvPr/>
        </p:nvSpPr>
        <p:spPr>
          <a:xfrm>
            <a:off x="263046" y="1176338"/>
            <a:ext cx="11736887" cy="514599"/>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Can you help the Mathling?</a:t>
            </a:r>
            <a:endParaRPr lang="en-GB" b="1" dirty="0"/>
          </a:p>
        </p:txBody>
      </p:sp>
      <p:sp>
        <p:nvSpPr>
          <p:cNvPr id="8" name="TextBox 7">
            <a:extLst>
              <a:ext uri="{FF2B5EF4-FFF2-40B4-BE49-F238E27FC236}">
                <a16:creationId xmlns:a16="http://schemas.microsoft.com/office/drawing/2014/main" id="{54B1FC55-B7EC-8B40-B580-2531C1AE5E16}"/>
              </a:ext>
            </a:extLst>
          </p:cNvPr>
          <p:cNvSpPr txBox="1"/>
          <p:nvPr/>
        </p:nvSpPr>
        <p:spPr>
          <a:xfrm>
            <a:off x="263046" y="3621454"/>
            <a:ext cx="8950227" cy="1286121"/>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Mathling doesn’t understand that the numbers between 10 and 20 don’t follow the pattern we have been looking at. 18 is a ‘teen’ number. We write 18 as eighteen. </a:t>
            </a:r>
          </a:p>
        </p:txBody>
      </p:sp>
      <p:pic>
        <p:nvPicPr>
          <p:cNvPr id="9" name="Google Shape;574;p36">
            <a:extLst>
              <a:ext uri="{FF2B5EF4-FFF2-40B4-BE49-F238E27FC236}">
                <a16:creationId xmlns:a16="http://schemas.microsoft.com/office/drawing/2014/main" id="{8BB9F8FF-7B05-A648-BA15-A8E04F1CF2C7}"/>
              </a:ext>
            </a:extLst>
          </p:cNvPr>
          <p:cNvPicPr preferRelativeResize="0"/>
          <p:nvPr/>
        </p:nvPicPr>
        <p:blipFill>
          <a:blip r:embed="rId3">
            <a:alphaModFix/>
          </a:blip>
          <a:stretch>
            <a:fillRect/>
          </a:stretch>
        </p:blipFill>
        <p:spPr>
          <a:xfrm>
            <a:off x="9673361" y="2280185"/>
            <a:ext cx="1687366" cy="1663294"/>
          </a:xfrm>
          <a:prstGeom prst="rect">
            <a:avLst/>
          </a:prstGeom>
          <a:noFill/>
          <a:ln>
            <a:noFill/>
          </a:ln>
        </p:spPr>
      </p:pic>
      <p:sp>
        <p:nvSpPr>
          <p:cNvPr id="10" name="Oval Callout 9">
            <a:extLst>
              <a:ext uri="{FF2B5EF4-FFF2-40B4-BE49-F238E27FC236}">
                <a16:creationId xmlns:a16="http://schemas.microsoft.com/office/drawing/2014/main" id="{68DE6820-BCC4-8148-AFA3-8DF63AABC8C5}"/>
              </a:ext>
            </a:extLst>
          </p:cNvPr>
          <p:cNvSpPr/>
          <p:nvPr/>
        </p:nvSpPr>
        <p:spPr>
          <a:xfrm>
            <a:off x="2812473" y="1584535"/>
            <a:ext cx="6248400" cy="1391300"/>
          </a:xfrm>
          <a:prstGeom prst="wedgeEllipseCallout">
            <a:avLst>
              <a:gd name="adj1" fmla="val 56523"/>
              <a:gd name="adj2" fmla="val 47768"/>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dirty="0">
                <a:solidFill>
                  <a:srgbClr val="222222"/>
                </a:solidFill>
                <a:latin typeface="Century Gothic" panose="020B0502020202020204" pitchFamily="34" charset="0"/>
              </a:rPr>
              <a:t>I know that 18 is 1 ten and 8 ones. So I should write it as ten-eight.</a:t>
            </a:r>
          </a:p>
        </p:txBody>
      </p:sp>
    </p:spTree>
    <p:extLst>
      <p:ext uri="{BB962C8B-B14F-4D97-AF65-F5344CB8AC3E}">
        <p14:creationId xmlns:p14="http://schemas.microsoft.com/office/powerpoint/2010/main" val="2314658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nextCondLst>
                <p:cond evt="onClick" delay="0">
                  <p:tgtEl>
                    <p:spTgt spid="5"/>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tens and ones</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670956"/>
          </a:xfrm>
        </p:spPr>
        <p:txBody>
          <a:bodyPr/>
          <a:lstStyle/>
          <a:p>
            <a:r>
              <a:rPr lang="en-GB" b="1" dirty="0"/>
              <a:t>Which numbers are shown in the place value charts?</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F0B2890-ED03-7543-845C-B8B7214D46D8}"/>
              </a:ext>
            </a:extLst>
          </p:cNvPr>
          <p:cNvSpPr txBox="1"/>
          <p:nvPr/>
        </p:nvSpPr>
        <p:spPr>
          <a:xfrm>
            <a:off x="541304" y="3549767"/>
            <a:ext cx="3589045"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43</a:t>
            </a:r>
          </a:p>
        </p:txBody>
      </p:sp>
      <p:grpSp>
        <p:nvGrpSpPr>
          <p:cNvPr id="40" name="Group 39">
            <a:extLst>
              <a:ext uri="{FF2B5EF4-FFF2-40B4-BE49-F238E27FC236}">
                <a16:creationId xmlns:a16="http://schemas.microsoft.com/office/drawing/2014/main" id="{0441CDEA-DFA9-434F-93B9-8D34632E0EBA}"/>
              </a:ext>
            </a:extLst>
          </p:cNvPr>
          <p:cNvGrpSpPr/>
          <p:nvPr/>
        </p:nvGrpSpPr>
        <p:grpSpPr>
          <a:xfrm>
            <a:off x="557693" y="1447415"/>
            <a:ext cx="3589044" cy="2140911"/>
            <a:chOff x="557693" y="1447415"/>
            <a:chExt cx="3589044" cy="2140911"/>
          </a:xfrm>
        </p:grpSpPr>
        <p:pic>
          <p:nvPicPr>
            <p:cNvPr id="6" name="Picture 5" descr="A picture containing timeline&#10;&#10;Description automatically generated">
              <a:extLst>
                <a:ext uri="{FF2B5EF4-FFF2-40B4-BE49-F238E27FC236}">
                  <a16:creationId xmlns:a16="http://schemas.microsoft.com/office/drawing/2014/main" id="{E4D9C713-AC74-1841-91B5-BF01F1B501DB}"/>
                </a:ext>
              </a:extLst>
            </p:cNvPr>
            <p:cNvPicPr>
              <a:picLocks noChangeAspect="1"/>
            </p:cNvPicPr>
            <p:nvPr/>
          </p:nvPicPr>
          <p:blipFill>
            <a:blip r:embed="rId3"/>
            <a:stretch>
              <a:fillRect/>
            </a:stretch>
          </p:blipFill>
          <p:spPr>
            <a:xfrm>
              <a:off x="557693" y="1447415"/>
              <a:ext cx="3589044" cy="2140911"/>
            </a:xfrm>
            <a:prstGeom prst="rect">
              <a:avLst/>
            </a:prstGeom>
          </p:spPr>
        </p:pic>
        <p:pic>
          <p:nvPicPr>
            <p:cNvPr id="10" name="Google Shape;87;p9">
              <a:extLst>
                <a:ext uri="{FF2B5EF4-FFF2-40B4-BE49-F238E27FC236}">
                  <a16:creationId xmlns:a16="http://schemas.microsoft.com/office/drawing/2014/main" id="{AB62BEDD-E6F4-874C-AE2C-2915022C2F4F}"/>
                </a:ext>
              </a:extLst>
            </p:cNvPr>
            <p:cNvPicPr preferRelativeResize="0"/>
            <p:nvPr/>
          </p:nvPicPr>
          <p:blipFill>
            <a:blip r:embed="rId4">
              <a:alphaModFix/>
            </a:blip>
            <a:stretch>
              <a:fillRect/>
            </a:stretch>
          </p:blipFill>
          <p:spPr>
            <a:xfrm>
              <a:off x="2475302" y="1953887"/>
              <a:ext cx="666592" cy="666592"/>
            </a:xfrm>
            <a:prstGeom prst="rect">
              <a:avLst/>
            </a:prstGeom>
            <a:noFill/>
            <a:ln>
              <a:noFill/>
            </a:ln>
          </p:spPr>
        </p:pic>
        <p:pic>
          <p:nvPicPr>
            <p:cNvPr id="11" name="Google Shape;89;p9">
              <a:extLst>
                <a:ext uri="{FF2B5EF4-FFF2-40B4-BE49-F238E27FC236}">
                  <a16:creationId xmlns:a16="http://schemas.microsoft.com/office/drawing/2014/main" id="{CFDAEAF4-5FC2-4A43-B753-0B457FEAAEFA}"/>
                </a:ext>
              </a:extLst>
            </p:cNvPr>
            <p:cNvPicPr preferRelativeResize="0"/>
            <p:nvPr/>
          </p:nvPicPr>
          <p:blipFill>
            <a:blip r:embed="rId5">
              <a:alphaModFix/>
            </a:blip>
            <a:stretch>
              <a:fillRect/>
            </a:stretch>
          </p:blipFill>
          <p:spPr>
            <a:xfrm>
              <a:off x="694089" y="1905552"/>
              <a:ext cx="709598" cy="666592"/>
            </a:xfrm>
            <a:prstGeom prst="rect">
              <a:avLst/>
            </a:prstGeom>
            <a:noFill/>
            <a:ln>
              <a:noFill/>
            </a:ln>
          </p:spPr>
        </p:pic>
        <p:pic>
          <p:nvPicPr>
            <p:cNvPr id="15" name="Google Shape;89;p9">
              <a:extLst>
                <a:ext uri="{FF2B5EF4-FFF2-40B4-BE49-F238E27FC236}">
                  <a16:creationId xmlns:a16="http://schemas.microsoft.com/office/drawing/2014/main" id="{F6676325-2394-8249-9AE0-87DC76D21D84}"/>
                </a:ext>
              </a:extLst>
            </p:cNvPr>
            <p:cNvPicPr preferRelativeResize="0"/>
            <p:nvPr/>
          </p:nvPicPr>
          <p:blipFill>
            <a:blip r:embed="rId5">
              <a:alphaModFix/>
            </a:blip>
            <a:stretch>
              <a:fillRect/>
            </a:stretch>
          </p:blipFill>
          <p:spPr>
            <a:xfrm>
              <a:off x="1521755" y="1905552"/>
              <a:ext cx="709598" cy="666592"/>
            </a:xfrm>
            <a:prstGeom prst="rect">
              <a:avLst/>
            </a:prstGeom>
            <a:noFill/>
            <a:ln>
              <a:noFill/>
            </a:ln>
          </p:spPr>
        </p:pic>
        <p:pic>
          <p:nvPicPr>
            <p:cNvPr id="16" name="Google Shape;89;p9">
              <a:extLst>
                <a:ext uri="{FF2B5EF4-FFF2-40B4-BE49-F238E27FC236}">
                  <a16:creationId xmlns:a16="http://schemas.microsoft.com/office/drawing/2014/main" id="{4CCCE6B5-BC29-9147-8EC5-9AB0F763A9FB}"/>
                </a:ext>
              </a:extLst>
            </p:cNvPr>
            <p:cNvPicPr preferRelativeResize="0"/>
            <p:nvPr/>
          </p:nvPicPr>
          <p:blipFill>
            <a:blip r:embed="rId5">
              <a:alphaModFix/>
            </a:blip>
            <a:stretch>
              <a:fillRect/>
            </a:stretch>
          </p:blipFill>
          <p:spPr>
            <a:xfrm>
              <a:off x="694089" y="2647958"/>
              <a:ext cx="709598" cy="666592"/>
            </a:xfrm>
            <a:prstGeom prst="rect">
              <a:avLst/>
            </a:prstGeom>
            <a:noFill/>
            <a:ln>
              <a:noFill/>
            </a:ln>
          </p:spPr>
        </p:pic>
        <p:pic>
          <p:nvPicPr>
            <p:cNvPr id="17" name="Google Shape;89;p9">
              <a:extLst>
                <a:ext uri="{FF2B5EF4-FFF2-40B4-BE49-F238E27FC236}">
                  <a16:creationId xmlns:a16="http://schemas.microsoft.com/office/drawing/2014/main" id="{D25F84D0-5CA7-1444-B134-8B085D6BAB47}"/>
                </a:ext>
              </a:extLst>
            </p:cNvPr>
            <p:cNvPicPr preferRelativeResize="0"/>
            <p:nvPr/>
          </p:nvPicPr>
          <p:blipFill>
            <a:blip r:embed="rId5">
              <a:alphaModFix/>
            </a:blip>
            <a:stretch>
              <a:fillRect/>
            </a:stretch>
          </p:blipFill>
          <p:spPr>
            <a:xfrm>
              <a:off x="1521755" y="2647958"/>
              <a:ext cx="709598" cy="666592"/>
            </a:xfrm>
            <a:prstGeom prst="rect">
              <a:avLst/>
            </a:prstGeom>
            <a:noFill/>
            <a:ln>
              <a:noFill/>
            </a:ln>
          </p:spPr>
        </p:pic>
        <p:pic>
          <p:nvPicPr>
            <p:cNvPr id="18" name="Google Shape;87;p9">
              <a:extLst>
                <a:ext uri="{FF2B5EF4-FFF2-40B4-BE49-F238E27FC236}">
                  <a16:creationId xmlns:a16="http://schemas.microsoft.com/office/drawing/2014/main" id="{49C661A1-DCD8-6B4A-9923-983583C6984E}"/>
                </a:ext>
              </a:extLst>
            </p:cNvPr>
            <p:cNvPicPr preferRelativeResize="0"/>
            <p:nvPr/>
          </p:nvPicPr>
          <p:blipFill>
            <a:blip r:embed="rId4">
              <a:alphaModFix/>
            </a:blip>
            <a:stretch>
              <a:fillRect/>
            </a:stretch>
          </p:blipFill>
          <p:spPr>
            <a:xfrm>
              <a:off x="3236195" y="1949085"/>
              <a:ext cx="666592" cy="666592"/>
            </a:xfrm>
            <a:prstGeom prst="rect">
              <a:avLst/>
            </a:prstGeom>
            <a:noFill/>
            <a:ln>
              <a:noFill/>
            </a:ln>
          </p:spPr>
        </p:pic>
        <p:pic>
          <p:nvPicPr>
            <p:cNvPr id="19" name="Google Shape;87;p9">
              <a:extLst>
                <a:ext uri="{FF2B5EF4-FFF2-40B4-BE49-F238E27FC236}">
                  <a16:creationId xmlns:a16="http://schemas.microsoft.com/office/drawing/2014/main" id="{F56DE48B-EE8B-384A-BC49-7D6F58F6D2B3}"/>
                </a:ext>
              </a:extLst>
            </p:cNvPr>
            <p:cNvPicPr preferRelativeResize="0"/>
            <p:nvPr/>
          </p:nvPicPr>
          <p:blipFill>
            <a:blip r:embed="rId4">
              <a:alphaModFix/>
            </a:blip>
            <a:stretch>
              <a:fillRect/>
            </a:stretch>
          </p:blipFill>
          <p:spPr>
            <a:xfrm>
              <a:off x="2896115" y="2691491"/>
              <a:ext cx="666592" cy="666592"/>
            </a:xfrm>
            <a:prstGeom prst="rect">
              <a:avLst/>
            </a:prstGeom>
            <a:noFill/>
            <a:ln>
              <a:noFill/>
            </a:ln>
          </p:spPr>
        </p:pic>
      </p:grpSp>
      <p:grpSp>
        <p:nvGrpSpPr>
          <p:cNvPr id="41" name="Group 40">
            <a:extLst>
              <a:ext uri="{FF2B5EF4-FFF2-40B4-BE49-F238E27FC236}">
                <a16:creationId xmlns:a16="http://schemas.microsoft.com/office/drawing/2014/main" id="{B1F78C9B-A32C-3D46-B11C-E145CB8CF142}"/>
              </a:ext>
            </a:extLst>
          </p:cNvPr>
          <p:cNvGrpSpPr/>
          <p:nvPr/>
        </p:nvGrpSpPr>
        <p:grpSpPr>
          <a:xfrm>
            <a:off x="4301478" y="3772688"/>
            <a:ext cx="3589044" cy="2140911"/>
            <a:chOff x="4301478" y="3772688"/>
            <a:chExt cx="3589044" cy="2140911"/>
          </a:xfrm>
        </p:grpSpPr>
        <p:pic>
          <p:nvPicPr>
            <p:cNvPr id="7" name="Picture 6" descr="A picture containing timeline&#10;&#10;Description automatically generated">
              <a:extLst>
                <a:ext uri="{FF2B5EF4-FFF2-40B4-BE49-F238E27FC236}">
                  <a16:creationId xmlns:a16="http://schemas.microsoft.com/office/drawing/2014/main" id="{A2C48AB8-A8F2-5F44-91A5-A697E4F255C0}"/>
                </a:ext>
              </a:extLst>
            </p:cNvPr>
            <p:cNvPicPr>
              <a:picLocks noChangeAspect="1"/>
            </p:cNvPicPr>
            <p:nvPr/>
          </p:nvPicPr>
          <p:blipFill>
            <a:blip r:embed="rId3"/>
            <a:stretch>
              <a:fillRect/>
            </a:stretch>
          </p:blipFill>
          <p:spPr>
            <a:xfrm>
              <a:off x="4301478" y="3772688"/>
              <a:ext cx="3589044" cy="2140911"/>
            </a:xfrm>
            <a:prstGeom prst="rect">
              <a:avLst/>
            </a:prstGeom>
          </p:spPr>
        </p:pic>
        <p:pic>
          <p:nvPicPr>
            <p:cNvPr id="9" name="Picture 8" descr="Shape, circle&#10;&#10;Description automatically generated">
              <a:extLst>
                <a:ext uri="{FF2B5EF4-FFF2-40B4-BE49-F238E27FC236}">
                  <a16:creationId xmlns:a16="http://schemas.microsoft.com/office/drawing/2014/main" id="{5DA9ADBC-0E7E-CA49-8A12-46A3279ECB43}"/>
                </a:ext>
              </a:extLst>
            </p:cNvPr>
            <p:cNvPicPr>
              <a:picLocks noChangeAspect="1"/>
            </p:cNvPicPr>
            <p:nvPr/>
          </p:nvPicPr>
          <p:blipFill>
            <a:blip r:embed="rId6"/>
            <a:stretch>
              <a:fillRect/>
            </a:stretch>
          </p:blipFill>
          <p:spPr>
            <a:xfrm>
              <a:off x="4405723" y="4442901"/>
              <a:ext cx="469514" cy="469514"/>
            </a:xfrm>
            <a:prstGeom prst="rect">
              <a:avLst/>
            </a:prstGeom>
          </p:spPr>
        </p:pic>
        <p:pic>
          <p:nvPicPr>
            <p:cNvPr id="20" name="Picture 19" descr="Shape, circle&#10;&#10;Description automatically generated">
              <a:extLst>
                <a:ext uri="{FF2B5EF4-FFF2-40B4-BE49-F238E27FC236}">
                  <a16:creationId xmlns:a16="http://schemas.microsoft.com/office/drawing/2014/main" id="{DFACAF4E-DFCF-C54B-BCA8-8EBD1CC12E32}"/>
                </a:ext>
              </a:extLst>
            </p:cNvPr>
            <p:cNvPicPr>
              <a:picLocks noChangeAspect="1"/>
            </p:cNvPicPr>
            <p:nvPr/>
          </p:nvPicPr>
          <p:blipFill>
            <a:blip r:embed="rId6"/>
            <a:stretch>
              <a:fillRect/>
            </a:stretch>
          </p:blipFill>
          <p:spPr>
            <a:xfrm>
              <a:off x="4962643" y="4442901"/>
              <a:ext cx="469514" cy="469514"/>
            </a:xfrm>
            <a:prstGeom prst="rect">
              <a:avLst/>
            </a:prstGeom>
          </p:spPr>
        </p:pic>
        <p:pic>
          <p:nvPicPr>
            <p:cNvPr id="21" name="Picture 20" descr="Shape, circle&#10;&#10;Description automatically generated">
              <a:extLst>
                <a:ext uri="{FF2B5EF4-FFF2-40B4-BE49-F238E27FC236}">
                  <a16:creationId xmlns:a16="http://schemas.microsoft.com/office/drawing/2014/main" id="{F3A101AD-F6F9-2B4C-82A0-59C9D37EBE2C}"/>
                </a:ext>
              </a:extLst>
            </p:cNvPr>
            <p:cNvPicPr>
              <a:picLocks noChangeAspect="1"/>
            </p:cNvPicPr>
            <p:nvPr/>
          </p:nvPicPr>
          <p:blipFill>
            <a:blip r:embed="rId6"/>
            <a:stretch>
              <a:fillRect/>
            </a:stretch>
          </p:blipFill>
          <p:spPr>
            <a:xfrm>
              <a:off x="5519563" y="4442901"/>
              <a:ext cx="469514" cy="469514"/>
            </a:xfrm>
            <a:prstGeom prst="rect">
              <a:avLst/>
            </a:prstGeom>
          </p:spPr>
        </p:pic>
        <p:pic>
          <p:nvPicPr>
            <p:cNvPr id="22" name="Picture 21" descr="Shape, circle&#10;&#10;Description automatically generated">
              <a:extLst>
                <a:ext uri="{FF2B5EF4-FFF2-40B4-BE49-F238E27FC236}">
                  <a16:creationId xmlns:a16="http://schemas.microsoft.com/office/drawing/2014/main" id="{2E103EF3-2C7D-5E45-AD24-A9B36D49155E}"/>
                </a:ext>
              </a:extLst>
            </p:cNvPr>
            <p:cNvPicPr>
              <a:picLocks noChangeAspect="1"/>
            </p:cNvPicPr>
            <p:nvPr/>
          </p:nvPicPr>
          <p:blipFill>
            <a:blip r:embed="rId6"/>
            <a:stretch>
              <a:fillRect/>
            </a:stretch>
          </p:blipFill>
          <p:spPr>
            <a:xfrm>
              <a:off x="4405723" y="5043842"/>
              <a:ext cx="469514" cy="469514"/>
            </a:xfrm>
            <a:prstGeom prst="rect">
              <a:avLst/>
            </a:prstGeom>
          </p:spPr>
        </p:pic>
        <p:pic>
          <p:nvPicPr>
            <p:cNvPr id="23" name="Picture 22" descr="Shape, circle&#10;&#10;Description automatically generated">
              <a:extLst>
                <a:ext uri="{FF2B5EF4-FFF2-40B4-BE49-F238E27FC236}">
                  <a16:creationId xmlns:a16="http://schemas.microsoft.com/office/drawing/2014/main" id="{12FA7AE0-4F66-834A-995E-60FE6EF8B360}"/>
                </a:ext>
              </a:extLst>
            </p:cNvPr>
            <p:cNvPicPr>
              <a:picLocks noChangeAspect="1"/>
            </p:cNvPicPr>
            <p:nvPr/>
          </p:nvPicPr>
          <p:blipFill>
            <a:blip r:embed="rId6"/>
            <a:stretch>
              <a:fillRect/>
            </a:stretch>
          </p:blipFill>
          <p:spPr>
            <a:xfrm>
              <a:off x="4962643" y="5043842"/>
              <a:ext cx="469514" cy="469514"/>
            </a:xfrm>
            <a:prstGeom prst="rect">
              <a:avLst/>
            </a:prstGeom>
          </p:spPr>
        </p:pic>
        <p:pic>
          <p:nvPicPr>
            <p:cNvPr id="24" name="Picture 23" descr="Shape, circle&#10;&#10;Description automatically generated">
              <a:extLst>
                <a:ext uri="{FF2B5EF4-FFF2-40B4-BE49-F238E27FC236}">
                  <a16:creationId xmlns:a16="http://schemas.microsoft.com/office/drawing/2014/main" id="{F5936855-A154-CA40-940E-4211C99F36B0}"/>
                </a:ext>
              </a:extLst>
            </p:cNvPr>
            <p:cNvPicPr>
              <a:picLocks noChangeAspect="1"/>
            </p:cNvPicPr>
            <p:nvPr/>
          </p:nvPicPr>
          <p:blipFill>
            <a:blip r:embed="rId6"/>
            <a:stretch>
              <a:fillRect/>
            </a:stretch>
          </p:blipFill>
          <p:spPr>
            <a:xfrm>
              <a:off x="5519563" y="5043842"/>
              <a:ext cx="469514" cy="469514"/>
            </a:xfrm>
            <a:prstGeom prst="rect">
              <a:avLst/>
            </a:prstGeom>
          </p:spPr>
        </p:pic>
        <p:pic>
          <p:nvPicPr>
            <p:cNvPr id="25" name="Picture 24" descr="Shape, circle&#10;&#10;Description automatically generated">
              <a:extLst>
                <a:ext uri="{FF2B5EF4-FFF2-40B4-BE49-F238E27FC236}">
                  <a16:creationId xmlns:a16="http://schemas.microsoft.com/office/drawing/2014/main" id="{5BACA6DE-ED60-294D-8AAF-ABF9480A9FB8}"/>
                </a:ext>
              </a:extLst>
            </p:cNvPr>
            <p:cNvPicPr>
              <a:picLocks noChangeAspect="1"/>
            </p:cNvPicPr>
            <p:nvPr/>
          </p:nvPicPr>
          <p:blipFill>
            <a:blip r:embed="rId6"/>
            <a:stretch>
              <a:fillRect/>
            </a:stretch>
          </p:blipFill>
          <p:spPr>
            <a:xfrm>
              <a:off x="6202925" y="4239034"/>
              <a:ext cx="469514" cy="469514"/>
            </a:xfrm>
            <a:prstGeom prst="rect">
              <a:avLst/>
            </a:prstGeom>
          </p:spPr>
        </p:pic>
        <p:pic>
          <p:nvPicPr>
            <p:cNvPr id="26" name="Picture 25" descr="Shape, circle&#10;&#10;Description automatically generated">
              <a:extLst>
                <a:ext uri="{FF2B5EF4-FFF2-40B4-BE49-F238E27FC236}">
                  <a16:creationId xmlns:a16="http://schemas.microsoft.com/office/drawing/2014/main" id="{CFC756C5-F93C-064A-9C56-4E1FD1DB7D79}"/>
                </a:ext>
              </a:extLst>
            </p:cNvPr>
            <p:cNvPicPr>
              <a:picLocks noChangeAspect="1"/>
            </p:cNvPicPr>
            <p:nvPr/>
          </p:nvPicPr>
          <p:blipFill>
            <a:blip r:embed="rId6"/>
            <a:stretch>
              <a:fillRect/>
            </a:stretch>
          </p:blipFill>
          <p:spPr>
            <a:xfrm>
              <a:off x="6759845" y="4239034"/>
              <a:ext cx="469514" cy="469514"/>
            </a:xfrm>
            <a:prstGeom prst="rect">
              <a:avLst/>
            </a:prstGeom>
          </p:spPr>
        </p:pic>
        <p:pic>
          <p:nvPicPr>
            <p:cNvPr id="27" name="Picture 26" descr="Shape, circle&#10;&#10;Description automatically generated">
              <a:extLst>
                <a:ext uri="{FF2B5EF4-FFF2-40B4-BE49-F238E27FC236}">
                  <a16:creationId xmlns:a16="http://schemas.microsoft.com/office/drawing/2014/main" id="{C5C477FC-30AC-184E-8915-4810C4CACD20}"/>
                </a:ext>
              </a:extLst>
            </p:cNvPr>
            <p:cNvPicPr>
              <a:picLocks noChangeAspect="1"/>
            </p:cNvPicPr>
            <p:nvPr/>
          </p:nvPicPr>
          <p:blipFill>
            <a:blip r:embed="rId6"/>
            <a:stretch>
              <a:fillRect/>
            </a:stretch>
          </p:blipFill>
          <p:spPr>
            <a:xfrm>
              <a:off x="7316765" y="4239034"/>
              <a:ext cx="469514" cy="469514"/>
            </a:xfrm>
            <a:prstGeom prst="rect">
              <a:avLst/>
            </a:prstGeom>
          </p:spPr>
        </p:pic>
        <p:pic>
          <p:nvPicPr>
            <p:cNvPr id="28" name="Picture 27" descr="Shape, circle&#10;&#10;Description automatically generated">
              <a:extLst>
                <a:ext uri="{FF2B5EF4-FFF2-40B4-BE49-F238E27FC236}">
                  <a16:creationId xmlns:a16="http://schemas.microsoft.com/office/drawing/2014/main" id="{01453F0E-24B9-5549-A352-256BF475938C}"/>
                </a:ext>
              </a:extLst>
            </p:cNvPr>
            <p:cNvPicPr>
              <a:picLocks noChangeAspect="1"/>
            </p:cNvPicPr>
            <p:nvPr/>
          </p:nvPicPr>
          <p:blipFill>
            <a:blip r:embed="rId6"/>
            <a:stretch>
              <a:fillRect/>
            </a:stretch>
          </p:blipFill>
          <p:spPr>
            <a:xfrm>
              <a:off x="6202925" y="4839975"/>
              <a:ext cx="469514" cy="469514"/>
            </a:xfrm>
            <a:prstGeom prst="rect">
              <a:avLst/>
            </a:prstGeom>
          </p:spPr>
        </p:pic>
        <p:pic>
          <p:nvPicPr>
            <p:cNvPr id="29" name="Picture 28" descr="Shape, circle&#10;&#10;Description automatically generated">
              <a:extLst>
                <a:ext uri="{FF2B5EF4-FFF2-40B4-BE49-F238E27FC236}">
                  <a16:creationId xmlns:a16="http://schemas.microsoft.com/office/drawing/2014/main" id="{4D74CF0C-0709-B74C-92C2-37A3F53E986E}"/>
                </a:ext>
              </a:extLst>
            </p:cNvPr>
            <p:cNvPicPr>
              <a:picLocks noChangeAspect="1"/>
            </p:cNvPicPr>
            <p:nvPr/>
          </p:nvPicPr>
          <p:blipFill>
            <a:blip r:embed="rId6"/>
            <a:stretch>
              <a:fillRect/>
            </a:stretch>
          </p:blipFill>
          <p:spPr>
            <a:xfrm>
              <a:off x="6759845" y="4839975"/>
              <a:ext cx="469514" cy="469514"/>
            </a:xfrm>
            <a:prstGeom prst="rect">
              <a:avLst/>
            </a:prstGeom>
          </p:spPr>
        </p:pic>
        <p:pic>
          <p:nvPicPr>
            <p:cNvPr id="30" name="Picture 29" descr="Shape, circle&#10;&#10;Description automatically generated">
              <a:extLst>
                <a:ext uri="{FF2B5EF4-FFF2-40B4-BE49-F238E27FC236}">
                  <a16:creationId xmlns:a16="http://schemas.microsoft.com/office/drawing/2014/main" id="{ED135668-4BEE-4240-B19A-C0A68E09378D}"/>
                </a:ext>
              </a:extLst>
            </p:cNvPr>
            <p:cNvPicPr>
              <a:picLocks noChangeAspect="1"/>
            </p:cNvPicPr>
            <p:nvPr/>
          </p:nvPicPr>
          <p:blipFill>
            <a:blip r:embed="rId6"/>
            <a:stretch>
              <a:fillRect/>
            </a:stretch>
          </p:blipFill>
          <p:spPr>
            <a:xfrm>
              <a:off x="7316765" y="4839975"/>
              <a:ext cx="469514" cy="469514"/>
            </a:xfrm>
            <a:prstGeom prst="rect">
              <a:avLst/>
            </a:prstGeom>
          </p:spPr>
        </p:pic>
        <p:pic>
          <p:nvPicPr>
            <p:cNvPr id="31" name="Picture 30" descr="Shape, circle&#10;&#10;Description automatically generated">
              <a:extLst>
                <a:ext uri="{FF2B5EF4-FFF2-40B4-BE49-F238E27FC236}">
                  <a16:creationId xmlns:a16="http://schemas.microsoft.com/office/drawing/2014/main" id="{6D8BD27F-3217-3C4B-A558-0A44745409E0}"/>
                </a:ext>
              </a:extLst>
            </p:cNvPr>
            <p:cNvPicPr>
              <a:picLocks noChangeAspect="1"/>
            </p:cNvPicPr>
            <p:nvPr/>
          </p:nvPicPr>
          <p:blipFill>
            <a:blip r:embed="rId6"/>
            <a:stretch>
              <a:fillRect/>
            </a:stretch>
          </p:blipFill>
          <p:spPr>
            <a:xfrm>
              <a:off x="6202925" y="5440916"/>
              <a:ext cx="469514" cy="469514"/>
            </a:xfrm>
            <a:prstGeom prst="rect">
              <a:avLst/>
            </a:prstGeom>
          </p:spPr>
        </p:pic>
        <p:pic>
          <p:nvPicPr>
            <p:cNvPr id="32" name="Picture 31" descr="Shape, circle&#10;&#10;Description automatically generated">
              <a:extLst>
                <a:ext uri="{FF2B5EF4-FFF2-40B4-BE49-F238E27FC236}">
                  <a16:creationId xmlns:a16="http://schemas.microsoft.com/office/drawing/2014/main" id="{8BD51CA3-06BF-BF49-B00C-280794104989}"/>
                </a:ext>
              </a:extLst>
            </p:cNvPr>
            <p:cNvPicPr>
              <a:picLocks noChangeAspect="1"/>
            </p:cNvPicPr>
            <p:nvPr/>
          </p:nvPicPr>
          <p:blipFill>
            <a:blip r:embed="rId6"/>
            <a:stretch>
              <a:fillRect/>
            </a:stretch>
          </p:blipFill>
          <p:spPr>
            <a:xfrm>
              <a:off x="6759845" y="5440916"/>
              <a:ext cx="469514" cy="469514"/>
            </a:xfrm>
            <a:prstGeom prst="rect">
              <a:avLst/>
            </a:prstGeom>
          </p:spPr>
        </p:pic>
        <p:pic>
          <p:nvPicPr>
            <p:cNvPr id="33" name="Picture 32" descr="Shape, circle&#10;&#10;Description automatically generated">
              <a:extLst>
                <a:ext uri="{FF2B5EF4-FFF2-40B4-BE49-F238E27FC236}">
                  <a16:creationId xmlns:a16="http://schemas.microsoft.com/office/drawing/2014/main" id="{2AD8802E-FA7B-E64F-B913-23F6F42BBE8B}"/>
                </a:ext>
              </a:extLst>
            </p:cNvPr>
            <p:cNvPicPr>
              <a:picLocks noChangeAspect="1"/>
            </p:cNvPicPr>
            <p:nvPr/>
          </p:nvPicPr>
          <p:blipFill>
            <a:blip r:embed="rId6"/>
            <a:stretch>
              <a:fillRect/>
            </a:stretch>
          </p:blipFill>
          <p:spPr>
            <a:xfrm>
              <a:off x="7316765" y="5440916"/>
              <a:ext cx="469514" cy="469514"/>
            </a:xfrm>
            <a:prstGeom prst="rect">
              <a:avLst/>
            </a:prstGeom>
          </p:spPr>
        </p:pic>
      </p:grpSp>
      <p:grpSp>
        <p:nvGrpSpPr>
          <p:cNvPr id="39" name="Group 38">
            <a:extLst>
              <a:ext uri="{FF2B5EF4-FFF2-40B4-BE49-F238E27FC236}">
                <a16:creationId xmlns:a16="http://schemas.microsoft.com/office/drawing/2014/main" id="{B906626A-8435-D145-9A48-C559FBB46D34}"/>
              </a:ext>
            </a:extLst>
          </p:cNvPr>
          <p:cNvGrpSpPr/>
          <p:nvPr/>
        </p:nvGrpSpPr>
        <p:grpSpPr>
          <a:xfrm>
            <a:off x="8045265" y="1447414"/>
            <a:ext cx="3589044" cy="2140911"/>
            <a:chOff x="8045265" y="1447414"/>
            <a:chExt cx="3589044" cy="2140911"/>
          </a:xfrm>
        </p:grpSpPr>
        <p:pic>
          <p:nvPicPr>
            <p:cNvPr id="8" name="Picture 7" descr="A picture containing timeline&#10;&#10;Description automatically generated">
              <a:extLst>
                <a:ext uri="{FF2B5EF4-FFF2-40B4-BE49-F238E27FC236}">
                  <a16:creationId xmlns:a16="http://schemas.microsoft.com/office/drawing/2014/main" id="{515B0DD4-F3B0-7441-86DA-B7D55011C4D1}"/>
                </a:ext>
              </a:extLst>
            </p:cNvPr>
            <p:cNvPicPr>
              <a:picLocks noChangeAspect="1"/>
            </p:cNvPicPr>
            <p:nvPr/>
          </p:nvPicPr>
          <p:blipFill>
            <a:blip r:embed="rId3"/>
            <a:stretch>
              <a:fillRect/>
            </a:stretch>
          </p:blipFill>
          <p:spPr>
            <a:xfrm>
              <a:off x="8045265" y="1447414"/>
              <a:ext cx="3589044" cy="2140911"/>
            </a:xfrm>
            <a:prstGeom prst="rect">
              <a:avLst/>
            </a:prstGeom>
          </p:spPr>
        </p:pic>
        <p:pic>
          <p:nvPicPr>
            <p:cNvPr id="12" name="Google Shape;92;p9">
              <a:extLst>
                <a:ext uri="{FF2B5EF4-FFF2-40B4-BE49-F238E27FC236}">
                  <a16:creationId xmlns:a16="http://schemas.microsoft.com/office/drawing/2014/main" id="{0473883A-9DE6-964B-8CAE-0376273F9E85}"/>
                </a:ext>
              </a:extLst>
            </p:cNvPr>
            <p:cNvPicPr preferRelativeResize="0"/>
            <p:nvPr/>
          </p:nvPicPr>
          <p:blipFill>
            <a:blip r:embed="rId7">
              <a:alphaModFix/>
            </a:blip>
            <a:stretch>
              <a:fillRect/>
            </a:stretch>
          </p:blipFill>
          <p:spPr>
            <a:xfrm>
              <a:off x="10289988" y="2168081"/>
              <a:ext cx="207169" cy="228600"/>
            </a:xfrm>
            <a:prstGeom prst="rect">
              <a:avLst/>
            </a:prstGeom>
            <a:noFill/>
            <a:ln>
              <a:noFill/>
            </a:ln>
          </p:spPr>
        </p:pic>
        <p:pic>
          <p:nvPicPr>
            <p:cNvPr id="13" name="Google Shape;93;p9">
              <a:extLst>
                <a:ext uri="{FF2B5EF4-FFF2-40B4-BE49-F238E27FC236}">
                  <a16:creationId xmlns:a16="http://schemas.microsoft.com/office/drawing/2014/main" id="{CC86486B-238C-BA4B-8CBD-91D1F8C75AD9}"/>
                </a:ext>
              </a:extLst>
            </p:cNvPr>
            <p:cNvPicPr preferRelativeResize="0"/>
            <p:nvPr/>
          </p:nvPicPr>
          <p:blipFill>
            <a:blip r:embed="rId8">
              <a:alphaModFix/>
            </a:blip>
            <a:stretch>
              <a:fillRect/>
            </a:stretch>
          </p:blipFill>
          <p:spPr>
            <a:xfrm>
              <a:off x="8537250" y="2049756"/>
              <a:ext cx="207169" cy="1221581"/>
            </a:xfrm>
            <a:prstGeom prst="rect">
              <a:avLst/>
            </a:prstGeom>
            <a:noFill/>
            <a:ln>
              <a:noFill/>
            </a:ln>
          </p:spPr>
        </p:pic>
        <p:pic>
          <p:nvPicPr>
            <p:cNvPr id="34" name="Google Shape;93;p9">
              <a:extLst>
                <a:ext uri="{FF2B5EF4-FFF2-40B4-BE49-F238E27FC236}">
                  <a16:creationId xmlns:a16="http://schemas.microsoft.com/office/drawing/2014/main" id="{3C903446-1136-F54B-B933-A2607FF65E74}"/>
                </a:ext>
              </a:extLst>
            </p:cNvPr>
            <p:cNvPicPr preferRelativeResize="0"/>
            <p:nvPr/>
          </p:nvPicPr>
          <p:blipFill>
            <a:blip r:embed="rId8">
              <a:alphaModFix/>
            </a:blip>
            <a:stretch>
              <a:fillRect/>
            </a:stretch>
          </p:blipFill>
          <p:spPr>
            <a:xfrm>
              <a:off x="9029235" y="2049756"/>
              <a:ext cx="207169" cy="1221581"/>
            </a:xfrm>
            <a:prstGeom prst="rect">
              <a:avLst/>
            </a:prstGeom>
            <a:noFill/>
            <a:ln>
              <a:noFill/>
            </a:ln>
          </p:spPr>
        </p:pic>
        <p:pic>
          <p:nvPicPr>
            <p:cNvPr id="35" name="Google Shape;92;p9">
              <a:extLst>
                <a:ext uri="{FF2B5EF4-FFF2-40B4-BE49-F238E27FC236}">
                  <a16:creationId xmlns:a16="http://schemas.microsoft.com/office/drawing/2014/main" id="{036706EE-F4B0-8142-974E-6C2D323C399A}"/>
                </a:ext>
              </a:extLst>
            </p:cNvPr>
            <p:cNvPicPr preferRelativeResize="0"/>
            <p:nvPr/>
          </p:nvPicPr>
          <p:blipFill>
            <a:blip r:embed="rId7">
              <a:alphaModFix/>
            </a:blip>
            <a:stretch>
              <a:fillRect/>
            </a:stretch>
          </p:blipFill>
          <p:spPr>
            <a:xfrm>
              <a:off x="10796214" y="2168081"/>
              <a:ext cx="207169" cy="228600"/>
            </a:xfrm>
            <a:prstGeom prst="rect">
              <a:avLst/>
            </a:prstGeom>
            <a:noFill/>
            <a:ln>
              <a:noFill/>
            </a:ln>
          </p:spPr>
        </p:pic>
        <p:pic>
          <p:nvPicPr>
            <p:cNvPr id="36" name="Google Shape;92;p9">
              <a:extLst>
                <a:ext uri="{FF2B5EF4-FFF2-40B4-BE49-F238E27FC236}">
                  <a16:creationId xmlns:a16="http://schemas.microsoft.com/office/drawing/2014/main" id="{F1388DF3-27D5-8B44-967D-40DC4D7A400B}"/>
                </a:ext>
              </a:extLst>
            </p:cNvPr>
            <p:cNvPicPr preferRelativeResize="0"/>
            <p:nvPr/>
          </p:nvPicPr>
          <p:blipFill>
            <a:blip r:embed="rId7">
              <a:alphaModFix/>
            </a:blip>
            <a:stretch>
              <a:fillRect/>
            </a:stretch>
          </p:blipFill>
          <p:spPr>
            <a:xfrm>
              <a:off x="10289988" y="2611426"/>
              <a:ext cx="207169" cy="228600"/>
            </a:xfrm>
            <a:prstGeom prst="rect">
              <a:avLst/>
            </a:prstGeom>
            <a:noFill/>
            <a:ln>
              <a:noFill/>
            </a:ln>
          </p:spPr>
        </p:pic>
        <p:pic>
          <p:nvPicPr>
            <p:cNvPr id="37" name="Google Shape;92;p9">
              <a:extLst>
                <a:ext uri="{FF2B5EF4-FFF2-40B4-BE49-F238E27FC236}">
                  <a16:creationId xmlns:a16="http://schemas.microsoft.com/office/drawing/2014/main" id="{604FFDF0-3078-0B4D-99EB-1FB636A7005B}"/>
                </a:ext>
              </a:extLst>
            </p:cNvPr>
            <p:cNvPicPr preferRelativeResize="0"/>
            <p:nvPr/>
          </p:nvPicPr>
          <p:blipFill>
            <a:blip r:embed="rId7">
              <a:alphaModFix/>
            </a:blip>
            <a:stretch>
              <a:fillRect/>
            </a:stretch>
          </p:blipFill>
          <p:spPr>
            <a:xfrm>
              <a:off x="10796214" y="2611426"/>
              <a:ext cx="207169" cy="228600"/>
            </a:xfrm>
            <a:prstGeom prst="rect">
              <a:avLst/>
            </a:prstGeom>
            <a:noFill/>
            <a:ln>
              <a:noFill/>
            </a:ln>
          </p:spPr>
        </p:pic>
        <p:pic>
          <p:nvPicPr>
            <p:cNvPr id="38" name="Google Shape;92;p9">
              <a:extLst>
                <a:ext uri="{FF2B5EF4-FFF2-40B4-BE49-F238E27FC236}">
                  <a16:creationId xmlns:a16="http://schemas.microsoft.com/office/drawing/2014/main" id="{644A658A-6D3A-B54F-9134-0F1BED8235B2}"/>
                </a:ext>
              </a:extLst>
            </p:cNvPr>
            <p:cNvPicPr preferRelativeResize="0"/>
            <p:nvPr/>
          </p:nvPicPr>
          <p:blipFill>
            <a:blip r:embed="rId7">
              <a:alphaModFix/>
            </a:blip>
            <a:stretch>
              <a:fillRect/>
            </a:stretch>
          </p:blipFill>
          <p:spPr>
            <a:xfrm>
              <a:off x="10546832" y="2985499"/>
              <a:ext cx="207169" cy="228600"/>
            </a:xfrm>
            <a:prstGeom prst="rect">
              <a:avLst/>
            </a:prstGeom>
            <a:noFill/>
            <a:ln>
              <a:noFill/>
            </a:ln>
          </p:spPr>
        </p:pic>
      </p:grpSp>
      <p:sp>
        <p:nvSpPr>
          <p:cNvPr id="42" name="TextBox 41">
            <a:extLst>
              <a:ext uri="{FF2B5EF4-FFF2-40B4-BE49-F238E27FC236}">
                <a16:creationId xmlns:a16="http://schemas.microsoft.com/office/drawing/2014/main" id="{9447ECEC-1980-D44C-9F43-C7EA50B5F106}"/>
              </a:ext>
            </a:extLst>
          </p:cNvPr>
          <p:cNvSpPr txBox="1"/>
          <p:nvPr/>
        </p:nvSpPr>
        <p:spPr>
          <a:xfrm>
            <a:off x="4301477" y="5929792"/>
            <a:ext cx="3589045"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69</a:t>
            </a:r>
          </a:p>
        </p:txBody>
      </p:sp>
      <p:sp>
        <p:nvSpPr>
          <p:cNvPr id="43" name="TextBox 42">
            <a:extLst>
              <a:ext uri="{FF2B5EF4-FFF2-40B4-BE49-F238E27FC236}">
                <a16:creationId xmlns:a16="http://schemas.microsoft.com/office/drawing/2014/main" id="{75F31DDA-034B-2A41-AFA3-F5ABC141108D}"/>
              </a:ext>
            </a:extLst>
          </p:cNvPr>
          <p:cNvSpPr txBox="1"/>
          <p:nvPr/>
        </p:nvSpPr>
        <p:spPr>
          <a:xfrm>
            <a:off x="8061651" y="3547876"/>
            <a:ext cx="3589045"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25</a:t>
            </a:r>
          </a:p>
        </p:txBody>
      </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childTnLst>
              </p:cTn>
              <p:nextCondLst>
                <p:cond evt="onClick" delay="0">
                  <p:tgtEl>
                    <p:spTgt spid="4"/>
                  </p:tgtEl>
                </p:cond>
              </p:nextCondLst>
            </p:seq>
          </p:childTnLst>
        </p:cTn>
      </p:par>
    </p:tnLst>
    <p:bldLst>
      <p:bldP spid="5"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2291938"/>
          </a:xfrm>
        </p:spPr>
        <p:txBody>
          <a:bodyPr>
            <a:normAutofit/>
          </a:bodyPr>
          <a:lstStyle/>
          <a:p>
            <a:r>
              <a:rPr lang="en-GB" b="1" dirty="0"/>
              <a:t>Make a number using the counters in the place value chart. </a:t>
            </a:r>
          </a:p>
          <a:p>
            <a:r>
              <a:rPr lang="en-GB" dirty="0"/>
              <a:t>Write the number you have made. </a:t>
            </a:r>
          </a:p>
          <a:p>
            <a:r>
              <a:rPr lang="en-GB" dirty="0"/>
              <a:t>There are _____ tens and _____ ones. </a:t>
            </a:r>
          </a:p>
          <a:p>
            <a:r>
              <a:rPr lang="en-GB" dirty="0"/>
              <a:t>The number is _____.</a:t>
            </a:r>
          </a:p>
        </p:txBody>
      </p:sp>
      <p:pic>
        <p:nvPicPr>
          <p:cNvPr id="6" name="Picture 5" descr="A picture containing timeline&#10;&#10;Description automatically generated">
            <a:extLst>
              <a:ext uri="{FF2B5EF4-FFF2-40B4-BE49-F238E27FC236}">
                <a16:creationId xmlns:a16="http://schemas.microsoft.com/office/drawing/2014/main" id="{275FDA2E-30E4-444F-864E-C3C9A89346E3}"/>
              </a:ext>
            </a:extLst>
          </p:cNvPr>
          <p:cNvPicPr>
            <a:picLocks noChangeAspect="1"/>
          </p:cNvPicPr>
          <p:nvPr/>
        </p:nvPicPr>
        <p:blipFill>
          <a:blip r:embed="rId3"/>
          <a:stretch>
            <a:fillRect/>
          </a:stretch>
        </p:blipFill>
        <p:spPr>
          <a:xfrm>
            <a:off x="4301478" y="2483702"/>
            <a:ext cx="3589044" cy="2140911"/>
          </a:xfrm>
          <a:prstGeom prst="rect">
            <a:avLst/>
          </a:prstGeom>
        </p:spPr>
      </p:pic>
      <p:pic>
        <p:nvPicPr>
          <p:cNvPr id="7" name="Picture 6" descr="Shape, circle&#10;&#10;Description automatically generated">
            <a:extLst>
              <a:ext uri="{FF2B5EF4-FFF2-40B4-BE49-F238E27FC236}">
                <a16:creationId xmlns:a16="http://schemas.microsoft.com/office/drawing/2014/main" id="{590C0715-3258-8049-93A4-74DE04E4F2BF}"/>
              </a:ext>
            </a:extLst>
          </p:cNvPr>
          <p:cNvPicPr>
            <a:picLocks noChangeAspect="1"/>
          </p:cNvPicPr>
          <p:nvPr/>
        </p:nvPicPr>
        <p:blipFill>
          <a:blip r:embed="rId4"/>
          <a:stretch>
            <a:fillRect/>
          </a:stretch>
        </p:blipFill>
        <p:spPr>
          <a:xfrm>
            <a:off x="4301478" y="4885046"/>
            <a:ext cx="476663" cy="476663"/>
          </a:xfrm>
          <a:prstGeom prst="rect">
            <a:avLst/>
          </a:prstGeom>
        </p:spPr>
      </p:pic>
      <p:pic>
        <p:nvPicPr>
          <p:cNvPr id="8" name="Picture 7" descr="Shape, circle&#10;&#10;Description automatically generated">
            <a:extLst>
              <a:ext uri="{FF2B5EF4-FFF2-40B4-BE49-F238E27FC236}">
                <a16:creationId xmlns:a16="http://schemas.microsoft.com/office/drawing/2014/main" id="{137BC4BD-D1C2-1045-9323-2FF179702E55}"/>
              </a:ext>
            </a:extLst>
          </p:cNvPr>
          <p:cNvPicPr>
            <a:picLocks noChangeAspect="1"/>
          </p:cNvPicPr>
          <p:nvPr/>
        </p:nvPicPr>
        <p:blipFill>
          <a:blip r:embed="rId4"/>
          <a:stretch>
            <a:fillRect/>
          </a:stretch>
        </p:blipFill>
        <p:spPr>
          <a:xfrm>
            <a:off x="4938787" y="4885046"/>
            <a:ext cx="476663" cy="476663"/>
          </a:xfrm>
          <a:prstGeom prst="rect">
            <a:avLst/>
          </a:prstGeom>
        </p:spPr>
      </p:pic>
      <p:pic>
        <p:nvPicPr>
          <p:cNvPr id="9" name="Picture 8" descr="Shape, circle&#10;&#10;Description automatically generated">
            <a:extLst>
              <a:ext uri="{FF2B5EF4-FFF2-40B4-BE49-F238E27FC236}">
                <a16:creationId xmlns:a16="http://schemas.microsoft.com/office/drawing/2014/main" id="{99A43FC1-7F12-7944-928A-95863A75C889}"/>
              </a:ext>
            </a:extLst>
          </p:cNvPr>
          <p:cNvPicPr>
            <a:picLocks noChangeAspect="1"/>
          </p:cNvPicPr>
          <p:nvPr/>
        </p:nvPicPr>
        <p:blipFill>
          <a:blip r:embed="rId4"/>
          <a:stretch>
            <a:fillRect/>
          </a:stretch>
        </p:blipFill>
        <p:spPr>
          <a:xfrm>
            <a:off x="5576096" y="4882241"/>
            <a:ext cx="476663" cy="476663"/>
          </a:xfrm>
          <a:prstGeom prst="rect">
            <a:avLst/>
          </a:prstGeom>
        </p:spPr>
      </p:pic>
      <p:pic>
        <p:nvPicPr>
          <p:cNvPr id="10" name="Picture 9" descr="Shape, circle&#10;&#10;Description automatically generated">
            <a:extLst>
              <a:ext uri="{FF2B5EF4-FFF2-40B4-BE49-F238E27FC236}">
                <a16:creationId xmlns:a16="http://schemas.microsoft.com/office/drawing/2014/main" id="{083E7F9B-96DF-2845-A474-274FFC1FE320}"/>
              </a:ext>
            </a:extLst>
          </p:cNvPr>
          <p:cNvPicPr>
            <a:picLocks noChangeAspect="1"/>
          </p:cNvPicPr>
          <p:nvPr/>
        </p:nvPicPr>
        <p:blipFill>
          <a:blip r:embed="rId4"/>
          <a:stretch>
            <a:fillRect/>
          </a:stretch>
        </p:blipFill>
        <p:spPr>
          <a:xfrm>
            <a:off x="6213405" y="4882241"/>
            <a:ext cx="476663" cy="476663"/>
          </a:xfrm>
          <a:prstGeom prst="rect">
            <a:avLst/>
          </a:prstGeom>
        </p:spPr>
      </p:pic>
      <p:pic>
        <p:nvPicPr>
          <p:cNvPr id="11" name="Picture 10" descr="Shape, circle&#10;&#10;Description automatically generated">
            <a:extLst>
              <a:ext uri="{FF2B5EF4-FFF2-40B4-BE49-F238E27FC236}">
                <a16:creationId xmlns:a16="http://schemas.microsoft.com/office/drawing/2014/main" id="{C590F199-CD32-E54F-8825-14E12D4260A7}"/>
              </a:ext>
            </a:extLst>
          </p:cNvPr>
          <p:cNvPicPr>
            <a:picLocks noChangeAspect="1"/>
          </p:cNvPicPr>
          <p:nvPr/>
        </p:nvPicPr>
        <p:blipFill>
          <a:blip r:embed="rId4"/>
          <a:stretch>
            <a:fillRect/>
          </a:stretch>
        </p:blipFill>
        <p:spPr>
          <a:xfrm>
            <a:off x="6850714" y="4882241"/>
            <a:ext cx="476663" cy="476663"/>
          </a:xfrm>
          <a:prstGeom prst="rect">
            <a:avLst/>
          </a:prstGeom>
        </p:spPr>
      </p:pic>
      <p:pic>
        <p:nvPicPr>
          <p:cNvPr id="12" name="Picture 11" descr="Shape, circle&#10;&#10;Description automatically generated">
            <a:extLst>
              <a:ext uri="{FF2B5EF4-FFF2-40B4-BE49-F238E27FC236}">
                <a16:creationId xmlns:a16="http://schemas.microsoft.com/office/drawing/2014/main" id="{478BF7A3-D440-4B46-9C77-3A19F7CBEE31}"/>
              </a:ext>
            </a:extLst>
          </p:cNvPr>
          <p:cNvPicPr>
            <a:picLocks noChangeAspect="1"/>
          </p:cNvPicPr>
          <p:nvPr/>
        </p:nvPicPr>
        <p:blipFill>
          <a:blip r:embed="rId4"/>
          <a:stretch>
            <a:fillRect/>
          </a:stretch>
        </p:blipFill>
        <p:spPr>
          <a:xfrm>
            <a:off x="7488023" y="4879436"/>
            <a:ext cx="476663" cy="476663"/>
          </a:xfrm>
          <a:prstGeom prst="rect">
            <a:avLst/>
          </a:prstGeom>
        </p:spPr>
      </p:pic>
    </p:spTree>
    <p:extLst>
      <p:ext uri="{BB962C8B-B14F-4D97-AF65-F5344CB8AC3E}">
        <p14:creationId xmlns:p14="http://schemas.microsoft.com/office/powerpoint/2010/main" val="227917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Continue the pattern</a:t>
            </a:r>
          </a:p>
          <a:p>
            <a:pPr>
              <a:lnSpc>
                <a:spcPct val="110000"/>
              </a:lnSpc>
            </a:pPr>
            <a:r>
              <a:rPr lang="en-GB" dirty="0"/>
              <a:t>Let’s Learn</a:t>
            </a:r>
          </a:p>
          <a:p>
            <a:pPr>
              <a:lnSpc>
                <a:spcPct val="110000"/>
              </a:lnSpc>
            </a:pPr>
            <a:r>
              <a:rPr lang="en-GB" dirty="0"/>
              <a:t>Follow Me – Multiples of 10 in words and numerals</a:t>
            </a:r>
          </a:p>
          <a:p>
            <a:pPr>
              <a:lnSpc>
                <a:spcPct val="110000"/>
              </a:lnSpc>
            </a:pPr>
            <a:r>
              <a:rPr lang="en-GB" dirty="0"/>
              <a:t>Your Turn (1) – Multiples of 10 in words and numerals</a:t>
            </a:r>
          </a:p>
          <a:p>
            <a:pPr>
              <a:lnSpc>
                <a:spcPct val="110000"/>
              </a:lnSpc>
            </a:pPr>
            <a:r>
              <a:rPr lang="en-GB" dirty="0"/>
              <a:t>Follow Me – Tens and ones in words</a:t>
            </a:r>
          </a:p>
          <a:p>
            <a:pPr>
              <a:lnSpc>
                <a:spcPct val="110000"/>
              </a:lnSpc>
            </a:pPr>
            <a:r>
              <a:rPr lang="en-GB" dirty="0"/>
              <a:t>Your Turn (2) – Tens and ones in words</a:t>
            </a:r>
          </a:p>
          <a:p>
            <a:pPr>
              <a:lnSpc>
                <a:spcPct val="110000"/>
              </a:lnSpc>
            </a:pPr>
            <a:r>
              <a:rPr lang="en-GB" dirty="0"/>
              <a:t>Follow Me – Multiple representations in words</a:t>
            </a:r>
          </a:p>
          <a:p>
            <a:pPr>
              <a:lnSpc>
                <a:spcPct val="110000"/>
              </a:lnSpc>
            </a:pPr>
            <a:r>
              <a:rPr lang="en-GB" dirty="0"/>
              <a:t>Your Turn (3) – Make a number and write it in numerals and words</a:t>
            </a:r>
          </a:p>
          <a:p>
            <a:pPr>
              <a:lnSpc>
                <a:spcPct val="110000"/>
              </a:lnSpc>
            </a:pPr>
            <a:r>
              <a:rPr lang="en-GB" dirty="0"/>
              <a:t>Let’s Reflect </a:t>
            </a:r>
          </a:p>
          <a:p>
            <a:pPr>
              <a:lnSpc>
                <a:spcPct val="110000"/>
              </a:lnSpc>
            </a:pPr>
            <a:r>
              <a:rPr lang="en-GB" dirty="0"/>
              <a:t>Support Slides – Based on tens and ones</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1701620"/>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There is/ are (digit) ten(s) and (digit) one(s). The number is (number).</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There are 3 tens and 1 one. The number is 31 or thirty-one.</a:t>
            </a:r>
          </a:p>
          <a:p>
            <a:pPr>
              <a:lnSpc>
                <a:spcPct val="150000"/>
              </a:lnSpc>
            </a:pPr>
            <a:r>
              <a:rPr lang="en-GB" dirty="0">
                <a:solidFill>
                  <a:srgbClr val="222222"/>
                </a:solidFill>
                <a:latin typeface="Century Gothic" panose="020B0502020202020204" pitchFamily="34" charset="0"/>
              </a:rPr>
              <a:t>(digit) ten(s) + (digit) one(s) = (number)</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3 tens + 1 one = thirty-one</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883645051"/>
              </p:ext>
            </p:extLst>
          </p:nvPr>
        </p:nvGraphicFramePr>
        <p:xfrm>
          <a:off x="263524" y="1155866"/>
          <a:ext cx="11736388" cy="73660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numerals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r>
                        <a:rPr lang="en-GB" dirty="0">
                          <a:solidFill>
                            <a:srgbClr val="222222"/>
                          </a:solidFill>
                          <a:latin typeface="Century Gothic" panose="020B0502020202020204" pitchFamily="34" charset="0"/>
                        </a:rPr>
                        <a:t>digit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rgbClr val="22222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p:txBody>
          <a:bodyPr/>
          <a:lstStyle/>
          <a:p>
            <a:r>
              <a:rPr lang="en-GB" b="1" dirty="0"/>
              <a:t>How do I write this number in words? </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six-two</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sixty-two</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twenty-six</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sixty-twenty</a:t>
            </a:r>
          </a:p>
        </p:txBody>
      </p:sp>
      <p:sp>
        <p:nvSpPr>
          <p:cNvPr id="8" name="Rounded Rectangle 7">
            <a:extLst>
              <a:ext uri="{FF2B5EF4-FFF2-40B4-BE49-F238E27FC236}">
                <a16:creationId xmlns:a16="http://schemas.microsoft.com/office/drawing/2014/main" id="{26EFD11C-2233-C34A-9CDC-EC38F13B7025}"/>
              </a:ext>
            </a:extLst>
          </p:cNvPr>
          <p:cNvSpPr/>
          <p:nvPr/>
        </p:nvSpPr>
        <p:spPr>
          <a:xfrm>
            <a:off x="5551373" y="1668132"/>
            <a:ext cx="90033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62</a:t>
            </a:r>
            <a:endParaRPr lang="en-GB" dirty="0">
              <a:solidFill>
                <a:srgbClr val="222222"/>
              </a:solidFill>
              <a:latin typeface="Century Gothic" panose="020B0502020202020204" pitchFamily="34" charset="0"/>
            </a:endParaRPr>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use words to represent numbers</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165080"/>
          </a:xfrm>
        </p:spPr>
        <p:txBody>
          <a:bodyPr/>
          <a:lstStyle/>
          <a:p>
            <a:r>
              <a:rPr lang="en-GB" dirty="0"/>
              <a:t>Continue this number sequence. </a:t>
            </a:r>
          </a:p>
          <a:p>
            <a:r>
              <a:rPr lang="en-GB" b="1" dirty="0"/>
              <a:t>Do you notice a pattern? </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7" name="Rounded Rectangle 6">
            <a:extLst>
              <a:ext uri="{FF2B5EF4-FFF2-40B4-BE49-F238E27FC236}">
                <a16:creationId xmlns:a16="http://schemas.microsoft.com/office/drawing/2014/main" id="{D9474ADA-2DE9-284B-83AA-3E8039A2955F}"/>
              </a:ext>
            </a:extLst>
          </p:cNvPr>
          <p:cNvSpPr/>
          <p:nvPr/>
        </p:nvSpPr>
        <p:spPr>
          <a:xfrm>
            <a:off x="1219407" y="3074513"/>
            <a:ext cx="90033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11</a:t>
            </a:r>
            <a:endParaRPr lang="en-GB" dirty="0">
              <a:solidFill>
                <a:srgbClr val="222222"/>
              </a:solidFill>
              <a:latin typeface="Century Gothic" panose="020B0502020202020204" pitchFamily="34" charset="0"/>
            </a:endParaRPr>
          </a:p>
        </p:txBody>
      </p:sp>
      <p:sp>
        <p:nvSpPr>
          <p:cNvPr id="8" name="Rounded Rectangle 7">
            <a:extLst>
              <a:ext uri="{FF2B5EF4-FFF2-40B4-BE49-F238E27FC236}">
                <a16:creationId xmlns:a16="http://schemas.microsoft.com/office/drawing/2014/main" id="{EF842411-E206-E64C-85C3-B57796A04CCE}"/>
              </a:ext>
            </a:extLst>
          </p:cNvPr>
          <p:cNvSpPr/>
          <p:nvPr/>
        </p:nvSpPr>
        <p:spPr>
          <a:xfrm>
            <a:off x="2771116" y="3074513"/>
            <a:ext cx="90033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12</a:t>
            </a:r>
            <a:endParaRPr lang="en-GB" dirty="0">
              <a:solidFill>
                <a:srgbClr val="222222"/>
              </a:solidFill>
              <a:latin typeface="Century Gothic" panose="020B0502020202020204" pitchFamily="34" charset="0"/>
            </a:endParaRPr>
          </a:p>
        </p:txBody>
      </p:sp>
      <p:sp>
        <p:nvSpPr>
          <p:cNvPr id="9" name="Rounded Rectangle 8">
            <a:extLst>
              <a:ext uri="{FF2B5EF4-FFF2-40B4-BE49-F238E27FC236}">
                <a16:creationId xmlns:a16="http://schemas.microsoft.com/office/drawing/2014/main" id="{FE1C21BA-7857-C846-9B92-EB7B73F27481}"/>
              </a:ext>
            </a:extLst>
          </p:cNvPr>
          <p:cNvSpPr/>
          <p:nvPr/>
        </p:nvSpPr>
        <p:spPr>
          <a:xfrm>
            <a:off x="4322825" y="3074513"/>
            <a:ext cx="90033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13</a:t>
            </a:r>
            <a:endParaRPr lang="en-GB" dirty="0">
              <a:solidFill>
                <a:srgbClr val="222222"/>
              </a:solidFill>
              <a:latin typeface="Century Gothic" panose="020B0502020202020204" pitchFamily="34" charset="0"/>
            </a:endParaRPr>
          </a:p>
        </p:txBody>
      </p:sp>
      <p:sp>
        <p:nvSpPr>
          <p:cNvPr id="10" name="Rounded Rectangle 9">
            <a:extLst>
              <a:ext uri="{FF2B5EF4-FFF2-40B4-BE49-F238E27FC236}">
                <a16:creationId xmlns:a16="http://schemas.microsoft.com/office/drawing/2014/main" id="{F07238B6-E0EB-B94A-87DD-9C41FACD6077}"/>
              </a:ext>
            </a:extLst>
          </p:cNvPr>
          <p:cNvSpPr/>
          <p:nvPr/>
        </p:nvSpPr>
        <p:spPr>
          <a:xfrm>
            <a:off x="5874534" y="3074513"/>
            <a:ext cx="90033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14</a:t>
            </a:r>
            <a:endParaRPr lang="en-GB" dirty="0">
              <a:solidFill>
                <a:srgbClr val="222222"/>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DB973884-8B42-8743-95ED-9ABABAB0BD87}"/>
              </a:ext>
            </a:extLst>
          </p:cNvPr>
          <p:cNvSpPr/>
          <p:nvPr/>
        </p:nvSpPr>
        <p:spPr>
          <a:xfrm>
            <a:off x="7426243" y="3074513"/>
            <a:ext cx="90033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2" name="Rounded Rectangle 11">
            <a:extLst>
              <a:ext uri="{FF2B5EF4-FFF2-40B4-BE49-F238E27FC236}">
                <a16:creationId xmlns:a16="http://schemas.microsoft.com/office/drawing/2014/main" id="{0282F035-AC4F-D941-A5A5-FE92951F627D}"/>
              </a:ext>
            </a:extLst>
          </p:cNvPr>
          <p:cNvSpPr/>
          <p:nvPr/>
        </p:nvSpPr>
        <p:spPr>
          <a:xfrm>
            <a:off x="8977952" y="3074513"/>
            <a:ext cx="90033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3" name="Rounded Rectangle 12">
            <a:extLst>
              <a:ext uri="{FF2B5EF4-FFF2-40B4-BE49-F238E27FC236}">
                <a16:creationId xmlns:a16="http://schemas.microsoft.com/office/drawing/2014/main" id="{455233AA-53AE-6C45-BBEE-7E070A9BA727}"/>
              </a:ext>
            </a:extLst>
          </p:cNvPr>
          <p:cNvSpPr/>
          <p:nvPr/>
        </p:nvSpPr>
        <p:spPr>
          <a:xfrm>
            <a:off x="10529661" y="3074513"/>
            <a:ext cx="90033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4" name="Rounded Rectangle 13">
            <a:extLst>
              <a:ext uri="{FF2B5EF4-FFF2-40B4-BE49-F238E27FC236}">
                <a16:creationId xmlns:a16="http://schemas.microsoft.com/office/drawing/2014/main" id="{2CB5F79D-9B1F-4448-B739-A77B770ECA87}"/>
              </a:ext>
            </a:extLst>
          </p:cNvPr>
          <p:cNvSpPr/>
          <p:nvPr/>
        </p:nvSpPr>
        <p:spPr>
          <a:xfrm>
            <a:off x="7426243" y="3074513"/>
            <a:ext cx="900338"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15</a:t>
            </a:r>
            <a:endParaRPr lang="en-GB" dirty="0">
              <a:solidFill>
                <a:srgbClr val="43A047"/>
              </a:solidFill>
              <a:latin typeface="Century Gothic" panose="020B0502020202020204" pitchFamily="34" charset="0"/>
            </a:endParaRPr>
          </a:p>
        </p:txBody>
      </p:sp>
      <p:sp>
        <p:nvSpPr>
          <p:cNvPr id="15" name="Rounded Rectangle 14">
            <a:extLst>
              <a:ext uri="{FF2B5EF4-FFF2-40B4-BE49-F238E27FC236}">
                <a16:creationId xmlns:a16="http://schemas.microsoft.com/office/drawing/2014/main" id="{C1D99DAB-28FE-E54D-8043-3EFDA91F5525}"/>
              </a:ext>
            </a:extLst>
          </p:cNvPr>
          <p:cNvSpPr/>
          <p:nvPr/>
        </p:nvSpPr>
        <p:spPr>
          <a:xfrm>
            <a:off x="8977952" y="3074513"/>
            <a:ext cx="900338"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16</a:t>
            </a:r>
          </a:p>
        </p:txBody>
      </p:sp>
      <p:sp>
        <p:nvSpPr>
          <p:cNvPr id="16" name="Rounded Rectangle 15">
            <a:extLst>
              <a:ext uri="{FF2B5EF4-FFF2-40B4-BE49-F238E27FC236}">
                <a16:creationId xmlns:a16="http://schemas.microsoft.com/office/drawing/2014/main" id="{B74B7680-E20B-6F44-9641-D38737B0E27E}"/>
              </a:ext>
            </a:extLst>
          </p:cNvPr>
          <p:cNvSpPr/>
          <p:nvPr/>
        </p:nvSpPr>
        <p:spPr>
          <a:xfrm>
            <a:off x="10529661" y="3074513"/>
            <a:ext cx="900338"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17</a:t>
            </a:r>
            <a:endParaRPr lang="en-GB" dirty="0">
              <a:solidFill>
                <a:srgbClr val="43A047"/>
              </a:solidFill>
              <a:latin typeface="Century Gothic" panose="020B0502020202020204" pitchFamily="34" charset="0"/>
            </a:endParaRPr>
          </a:p>
        </p:txBody>
      </p: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nextCondLst>
                <p:cond evt="onClick" delay="0">
                  <p:tgtEl>
                    <p:spTgt spid="5"/>
                  </p:tgtEl>
                </p:cond>
              </p:nextCondLst>
            </p:seq>
          </p:childTnLst>
        </p:cTn>
      </p:par>
    </p:tnLst>
    <p:bldLst>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D49970F6-0F53-1C4F-AF15-F0E3A011A778}"/>
              </a:ext>
            </a:extLst>
          </p:cNvPr>
          <p:cNvSpPr txBox="1">
            <a:spLocks/>
          </p:cNvSpPr>
          <p:nvPr/>
        </p:nvSpPr>
        <p:spPr>
          <a:xfrm>
            <a:off x="262952" y="5119903"/>
            <a:ext cx="7176940" cy="112351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What do you notice when you say these numbers out loud? </a:t>
            </a:r>
          </a:p>
          <a:p>
            <a:r>
              <a:rPr lang="en-GB" dirty="0"/>
              <a:t>20, 30, 40, 50, 60, 70</a:t>
            </a:r>
          </a:p>
        </p:txBody>
      </p:sp>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123517"/>
          </a:xfrm>
        </p:spPr>
        <p:txBody>
          <a:bodyPr/>
          <a:lstStyle/>
          <a:p>
            <a:r>
              <a:rPr lang="en-GB" b="1" dirty="0"/>
              <a:t>How many eggs do we have? </a:t>
            </a:r>
          </a:p>
          <a:p>
            <a:r>
              <a:rPr lang="en-GB" b="1" dirty="0"/>
              <a:t>How would we say this number out loud? </a:t>
            </a:r>
          </a:p>
        </p:txBody>
      </p:sp>
      <p:sp>
        <p:nvSpPr>
          <p:cNvPr id="5" name="Rounded Rectangle 4">
            <a:extLst>
              <a:ext uri="{FF2B5EF4-FFF2-40B4-BE49-F238E27FC236}">
                <a16:creationId xmlns:a16="http://schemas.microsoft.com/office/drawing/2014/main" id="{5E902545-A4F9-4243-82CE-D711B0F38654}"/>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DB8A628B-E2D1-D149-9B0E-5F3BACE40716}"/>
              </a:ext>
            </a:extLst>
          </p:cNvPr>
          <p:cNvSpPr txBox="1"/>
          <p:nvPr/>
        </p:nvSpPr>
        <p:spPr>
          <a:xfrm>
            <a:off x="263047" y="3776302"/>
            <a:ext cx="2438590" cy="1286121"/>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There are 60 eggs. </a:t>
            </a:r>
          </a:p>
          <a:p>
            <a:pPr>
              <a:lnSpc>
                <a:spcPct val="150000"/>
              </a:lnSpc>
            </a:pPr>
            <a:r>
              <a:rPr lang="en-GB" dirty="0">
                <a:solidFill>
                  <a:srgbClr val="43A047"/>
                </a:solidFill>
                <a:latin typeface="Century Gothic" panose="020B0502020202020204" pitchFamily="34" charset="0"/>
              </a:rPr>
              <a:t>This is six tens. </a:t>
            </a:r>
          </a:p>
          <a:p>
            <a:pPr>
              <a:lnSpc>
                <a:spcPct val="150000"/>
              </a:lnSpc>
            </a:pPr>
            <a:r>
              <a:rPr lang="en-GB" dirty="0">
                <a:solidFill>
                  <a:srgbClr val="43A047"/>
                </a:solidFill>
                <a:latin typeface="Century Gothic" panose="020B0502020202020204" pitchFamily="34" charset="0"/>
              </a:rPr>
              <a:t>We say ‘sixty’.</a:t>
            </a:r>
          </a:p>
        </p:txBody>
      </p:sp>
      <p:grpSp>
        <p:nvGrpSpPr>
          <p:cNvPr id="16" name="Group 15">
            <a:extLst>
              <a:ext uri="{FF2B5EF4-FFF2-40B4-BE49-F238E27FC236}">
                <a16:creationId xmlns:a16="http://schemas.microsoft.com/office/drawing/2014/main" id="{413651E4-9D02-004D-90E7-54B09A5802C1}"/>
              </a:ext>
            </a:extLst>
          </p:cNvPr>
          <p:cNvGrpSpPr/>
          <p:nvPr/>
        </p:nvGrpSpPr>
        <p:grpSpPr>
          <a:xfrm>
            <a:off x="1365674" y="2399036"/>
            <a:ext cx="9531630" cy="1236591"/>
            <a:chOff x="263046" y="2399036"/>
            <a:chExt cx="9531630" cy="1236591"/>
          </a:xfrm>
        </p:grpSpPr>
        <p:pic>
          <p:nvPicPr>
            <p:cNvPr id="10" name="Google Shape;496;p32">
              <a:extLst>
                <a:ext uri="{FF2B5EF4-FFF2-40B4-BE49-F238E27FC236}">
                  <a16:creationId xmlns:a16="http://schemas.microsoft.com/office/drawing/2014/main" id="{D8B7709F-4651-B74C-8E9E-7DE1E414FD57}"/>
                </a:ext>
              </a:extLst>
            </p:cNvPr>
            <p:cNvPicPr preferRelativeResize="0"/>
            <p:nvPr/>
          </p:nvPicPr>
          <p:blipFill>
            <a:blip r:embed="rId3">
              <a:alphaModFix/>
            </a:blip>
            <a:stretch>
              <a:fillRect/>
            </a:stretch>
          </p:blipFill>
          <p:spPr>
            <a:xfrm>
              <a:off x="263046" y="2399036"/>
              <a:ext cx="1588605" cy="1236591"/>
            </a:xfrm>
            <a:prstGeom prst="rect">
              <a:avLst/>
            </a:prstGeom>
            <a:noFill/>
            <a:ln>
              <a:noFill/>
            </a:ln>
          </p:spPr>
        </p:pic>
        <p:pic>
          <p:nvPicPr>
            <p:cNvPr id="11" name="Google Shape;496;p32">
              <a:extLst>
                <a:ext uri="{FF2B5EF4-FFF2-40B4-BE49-F238E27FC236}">
                  <a16:creationId xmlns:a16="http://schemas.microsoft.com/office/drawing/2014/main" id="{C98278D7-649F-EB42-9AEA-53E58AAB5D97}"/>
                </a:ext>
              </a:extLst>
            </p:cNvPr>
            <p:cNvPicPr preferRelativeResize="0"/>
            <p:nvPr/>
          </p:nvPicPr>
          <p:blipFill>
            <a:blip r:embed="rId3">
              <a:alphaModFix/>
            </a:blip>
            <a:stretch>
              <a:fillRect/>
            </a:stretch>
          </p:blipFill>
          <p:spPr>
            <a:xfrm>
              <a:off x="1851651" y="2399036"/>
              <a:ext cx="1588605" cy="1236591"/>
            </a:xfrm>
            <a:prstGeom prst="rect">
              <a:avLst/>
            </a:prstGeom>
            <a:noFill/>
            <a:ln>
              <a:noFill/>
            </a:ln>
          </p:spPr>
        </p:pic>
        <p:pic>
          <p:nvPicPr>
            <p:cNvPr id="12" name="Google Shape;496;p32">
              <a:extLst>
                <a:ext uri="{FF2B5EF4-FFF2-40B4-BE49-F238E27FC236}">
                  <a16:creationId xmlns:a16="http://schemas.microsoft.com/office/drawing/2014/main" id="{B5C90826-7D26-F643-B0B4-33053FCA6F48}"/>
                </a:ext>
              </a:extLst>
            </p:cNvPr>
            <p:cNvPicPr preferRelativeResize="0"/>
            <p:nvPr/>
          </p:nvPicPr>
          <p:blipFill>
            <a:blip r:embed="rId3">
              <a:alphaModFix/>
            </a:blip>
            <a:stretch>
              <a:fillRect/>
            </a:stretch>
          </p:blipFill>
          <p:spPr>
            <a:xfrm>
              <a:off x="3440256" y="2399036"/>
              <a:ext cx="1588605" cy="1236591"/>
            </a:xfrm>
            <a:prstGeom prst="rect">
              <a:avLst/>
            </a:prstGeom>
            <a:noFill/>
            <a:ln>
              <a:noFill/>
            </a:ln>
          </p:spPr>
        </p:pic>
        <p:pic>
          <p:nvPicPr>
            <p:cNvPr id="13" name="Google Shape;496;p32">
              <a:extLst>
                <a:ext uri="{FF2B5EF4-FFF2-40B4-BE49-F238E27FC236}">
                  <a16:creationId xmlns:a16="http://schemas.microsoft.com/office/drawing/2014/main" id="{077C88BD-A033-9D41-8D01-EBCB3FA59AC6}"/>
                </a:ext>
              </a:extLst>
            </p:cNvPr>
            <p:cNvPicPr preferRelativeResize="0"/>
            <p:nvPr/>
          </p:nvPicPr>
          <p:blipFill>
            <a:blip r:embed="rId3">
              <a:alphaModFix/>
            </a:blip>
            <a:stretch>
              <a:fillRect/>
            </a:stretch>
          </p:blipFill>
          <p:spPr>
            <a:xfrm>
              <a:off x="5028861" y="2399036"/>
              <a:ext cx="1588605" cy="1236591"/>
            </a:xfrm>
            <a:prstGeom prst="rect">
              <a:avLst/>
            </a:prstGeom>
            <a:noFill/>
            <a:ln>
              <a:noFill/>
            </a:ln>
          </p:spPr>
        </p:pic>
        <p:pic>
          <p:nvPicPr>
            <p:cNvPr id="14" name="Google Shape;496;p32">
              <a:extLst>
                <a:ext uri="{FF2B5EF4-FFF2-40B4-BE49-F238E27FC236}">
                  <a16:creationId xmlns:a16="http://schemas.microsoft.com/office/drawing/2014/main" id="{0D7B780F-A5B4-7E46-A44B-80179FAA755A}"/>
                </a:ext>
              </a:extLst>
            </p:cNvPr>
            <p:cNvPicPr preferRelativeResize="0"/>
            <p:nvPr/>
          </p:nvPicPr>
          <p:blipFill>
            <a:blip r:embed="rId3">
              <a:alphaModFix/>
            </a:blip>
            <a:stretch>
              <a:fillRect/>
            </a:stretch>
          </p:blipFill>
          <p:spPr>
            <a:xfrm>
              <a:off x="6617466" y="2399036"/>
              <a:ext cx="1588605" cy="1236591"/>
            </a:xfrm>
            <a:prstGeom prst="rect">
              <a:avLst/>
            </a:prstGeom>
            <a:noFill/>
            <a:ln>
              <a:noFill/>
            </a:ln>
          </p:spPr>
        </p:pic>
        <p:pic>
          <p:nvPicPr>
            <p:cNvPr id="15" name="Google Shape;496;p32">
              <a:extLst>
                <a:ext uri="{FF2B5EF4-FFF2-40B4-BE49-F238E27FC236}">
                  <a16:creationId xmlns:a16="http://schemas.microsoft.com/office/drawing/2014/main" id="{067D65A9-518C-7942-A34C-58453E1E38CD}"/>
                </a:ext>
              </a:extLst>
            </p:cNvPr>
            <p:cNvPicPr preferRelativeResize="0"/>
            <p:nvPr/>
          </p:nvPicPr>
          <p:blipFill>
            <a:blip r:embed="rId3">
              <a:alphaModFix/>
            </a:blip>
            <a:stretch>
              <a:fillRect/>
            </a:stretch>
          </p:blipFill>
          <p:spPr>
            <a:xfrm>
              <a:off x="8206071" y="2399036"/>
              <a:ext cx="1588605" cy="1236591"/>
            </a:xfrm>
            <a:prstGeom prst="rect">
              <a:avLst/>
            </a:prstGeom>
            <a:noFill/>
            <a:ln>
              <a:noFill/>
            </a:ln>
          </p:spPr>
        </p:pic>
      </p:grpSp>
      <p:sp>
        <p:nvSpPr>
          <p:cNvPr id="17" name="TextBox 16">
            <a:extLst>
              <a:ext uri="{FF2B5EF4-FFF2-40B4-BE49-F238E27FC236}">
                <a16:creationId xmlns:a16="http://schemas.microsoft.com/office/drawing/2014/main" id="{3088A604-A8ED-4A44-B6C9-25EB501645C1}"/>
              </a:ext>
            </a:extLst>
          </p:cNvPr>
          <p:cNvSpPr txBox="1"/>
          <p:nvPr/>
        </p:nvSpPr>
        <p:spPr>
          <a:xfrm>
            <a:off x="3408124" y="5679136"/>
            <a:ext cx="8382094" cy="454996"/>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Twen</a:t>
            </a:r>
            <a:r>
              <a:rPr lang="en-GB" b="1" dirty="0">
                <a:solidFill>
                  <a:srgbClr val="43A047"/>
                </a:solidFill>
                <a:latin typeface="Century Gothic" panose="020B0502020202020204" pitchFamily="34" charset="0"/>
              </a:rPr>
              <a:t>ty</a:t>
            </a:r>
            <a:r>
              <a:rPr lang="en-GB" dirty="0">
                <a:solidFill>
                  <a:srgbClr val="43A047"/>
                </a:solidFill>
                <a:latin typeface="Century Gothic" panose="020B0502020202020204" pitchFamily="34" charset="0"/>
              </a:rPr>
              <a:t>, thir</a:t>
            </a:r>
            <a:r>
              <a:rPr lang="en-GB" b="1" dirty="0">
                <a:solidFill>
                  <a:srgbClr val="43A047"/>
                </a:solidFill>
                <a:latin typeface="Century Gothic" panose="020B0502020202020204" pitchFamily="34" charset="0"/>
              </a:rPr>
              <a:t>ty</a:t>
            </a:r>
            <a:r>
              <a:rPr lang="en-GB" dirty="0">
                <a:solidFill>
                  <a:srgbClr val="43A047"/>
                </a:solidFill>
                <a:latin typeface="Century Gothic" panose="020B0502020202020204" pitchFamily="34" charset="0"/>
              </a:rPr>
              <a:t>, for</a:t>
            </a:r>
            <a:r>
              <a:rPr lang="en-GB" b="1" dirty="0">
                <a:solidFill>
                  <a:srgbClr val="43A047"/>
                </a:solidFill>
                <a:latin typeface="Century Gothic" panose="020B0502020202020204" pitchFamily="34" charset="0"/>
              </a:rPr>
              <a:t>ty</a:t>
            </a:r>
            <a:r>
              <a:rPr lang="en-GB" dirty="0">
                <a:solidFill>
                  <a:srgbClr val="43A047"/>
                </a:solidFill>
                <a:latin typeface="Century Gothic" panose="020B0502020202020204" pitchFamily="34" charset="0"/>
              </a:rPr>
              <a:t>, fif</a:t>
            </a:r>
            <a:r>
              <a:rPr lang="en-GB" b="1" dirty="0">
                <a:solidFill>
                  <a:srgbClr val="43A047"/>
                </a:solidFill>
                <a:latin typeface="Century Gothic" panose="020B0502020202020204" pitchFamily="34" charset="0"/>
              </a:rPr>
              <a:t>ty</a:t>
            </a:r>
            <a:r>
              <a:rPr lang="en-GB" dirty="0">
                <a:solidFill>
                  <a:srgbClr val="43A047"/>
                </a:solidFill>
                <a:latin typeface="Century Gothic" panose="020B0502020202020204" pitchFamily="34" charset="0"/>
              </a:rPr>
              <a:t>, six</a:t>
            </a:r>
            <a:r>
              <a:rPr lang="en-GB" b="1" dirty="0">
                <a:solidFill>
                  <a:srgbClr val="43A047"/>
                </a:solidFill>
                <a:latin typeface="Century Gothic" panose="020B0502020202020204" pitchFamily="34" charset="0"/>
              </a:rPr>
              <a:t>ty</a:t>
            </a:r>
            <a:r>
              <a:rPr lang="en-GB" dirty="0">
                <a:solidFill>
                  <a:srgbClr val="43A047"/>
                </a:solidFill>
                <a:latin typeface="Century Gothic" panose="020B0502020202020204" pitchFamily="34" charset="0"/>
              </a:rPr>
              <a:t>, seven</a:t>
            </a:r>
            <a:r>
              <a:rPr lang="en-GB" b="1" dirty="0">
                <a:solidFill>
                  <a:srgbClr val="43A047"/>
                </a:solidFill>
                <a:latin typeface="Century Gothic" panose="020B0502020202020204" pitchFamily="34" charset="0"/>
              </a:rPr>
              <a:t>ty</a:t>
            </a:r>
            <a:r>
              <a:rPr lang="en-GB" dirty="0">
                <a:solidFill>
                  <a:srgbClr val="43A047"/>
                </a:solidFill>
                <a:latin typeface="Century Gothic" panose="020B0502020202020204" pitchFamily="34" charset="0"/>
              </a:rPr>
              <a:t> – they all end in ‘ty’ this means tens</a:t>
            </a:r>
          </a:p>
        </p:txBody>
      </p:sp>
    </p:spTree>
    <p:extLst>
      <p:ext uri="{BB962C8B-B14F-4D97-AF65-F5344CB8AC3E}">
        <p14:creationId xmlns:p14="http://schemas.microsoft.com/office/powerpoint/2010/main" val="4065964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5349153"/>
          </a:xfrm>
        </p:spPr>
        <p:txBody>
          <a:bodyPr/>
          <a:lstStyle/>
          <a:p>
            <a:r>
              <a:rPr lang="en-GB" b="1" dirty="0"/>
              <a:t>Use concrete resources to show me:</a:t>
            </a:r>
          </a:p>
          <a:p>
            <a:pPr marL="342900" indent="-342900">
              <a:buAutoNum type="alphaLcParenR"/>
            </a:pPr>
            <a:r>
              <a:rPr lang="en-GB" dirty="0"/>
              <a:t>forty </a:t>
            </a:r>
          </a:p>
          <a:p>
            <a:pPr marL="342900" indent="-342900">
              <a:buAutoNum type="alphaLcParenR"/>
            </a:pPr>
            <a:endParaRPr lang="en-GB" dirty="0"/>
          </a:p>
          <a:p>
            <a:pPr marL="342900" indent="-342900">
              <a:buAutoNum type="alphaLcParenR"/>
            </a:pPr>
            <a:endParaRPr lang="en-GB" dirty="0"/>
          </a:p>
          <a:p>
            <a:pPr marL="342900" indent="-342900">
              <a:buAutoNum type="alphaLcParenR"/>
            </a:pPr>
            <a:r>
              <a:rPr lang="en-GB" dirty="0"/>
              <a:t>30</a:t>
            </a:r>
          </a:p>
          <a:p>
            <a:pPr marL="342900" indent="-342900">
              <a:buAutoNum type="alphaLcParenR"/>
            </a:pPr>
            <a:endParaRPr lang="en-GB" dirty="0"/>
          </a:p>
          <a:p>
            <a:pPr marL="342900" indent="-342900">
              <a:buAutoNum type="alphaLcParenR"/>
            </a:pPr>
            <a:endParaRPr lang="en-GB" dirty="0"/>
          </a:p>
          <a:p>
            <a:pPr marL="342900" indent="-342900">
              <a:buAutoNum type="alphaLcParenR"/>
            </a:pPr>
            <a:r>
              <a:rPr lang="en-GB" dirty="0"/>
              <a:t>Eight tens</a:t>
            </a:r>
            <a:endParaRPr lang="en-GB" b="1" dirty="0"/>
          </a:p>
          <a:p>
            <a:endParaRPr lang="en-GB" b="1" dirty="0"/>
          </a:p>
          <a:p>
            <a:r>
              <a:rPr lang="en-GB" b="1" dirty="0"/>
              <a:t>Write each number in numerals and words.</a:t>
            </a:r>
          </a:p>
        </p:txBody>
      </p:sp>
      <p:sp>
        <p:nvSpPr>
          <p:cNvPr id="7" name="Rounded Rectangle 6">
            <a:extLst>
              <a:ext uri="{FF2B5EF4-FFF2-40B4-BE49-F238E27FC236}">
                <a16:creationId xmlns:a16="http://schemas.microsoft.com/office/drawing/2014/main" id="{8056B023-3037-0044-BC08-480AACD33CC6}"/>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36" name="Group 35">
            <a:extLst>
              <a:ext uri="{FF2B5EF4-FFF2-40B4-BE49-F238E27FC236}">
                <a16:creationId xmlns:a16="http://schemas.microsoft.com/office/drawing/2014/main" id="{86E59E9C-57CC-8742-8813-7641D5AFDED7}"/>
              </a:ext>
            </a:extLst>
          </p:cNvPr>
          <p:cNvGrpSpPr/>
          <p:nvPr/>
        </p:nvGrpSpPr>
        <p:grpSpPr>
          <a:xfrm>
            <a:off x="1425121" y="1639456"/>
            <a:ext cx="6700326" cy="4332263"/>
            <a:chOff x="1425121" y="1639456"/>
            <a:chExt cx="6700326" cy="4332263"/>
          </a:xfrm>
        </p:grpSpPr>
        <p:sp>
          <p:nvSpPr>
            <p:cNvPr id="6" name="TextBox 5">
              <a:extLst>
                <a:ext uri="{FF2B5EF4-FFF2-40B4-BE49-F238E27FC236}">
                  <a16:creationId xmlns:a16="http://schemas.microsoft.com/office/drawing/2014/main" id="{1B6B3B4B-CEF5-B24F-9274-5E85AD86B4D6}"/>
                </a:ext>
              </a:extLst>
            </p:cNvPr>
            <p:cNvSpPr txBox="1"/>
            <p:nvPr/>
          </p:nvSpPr>
          <p:spPr>
            <a:xfrm>
              <a:off x="1425122" y="1722213"/>
              <a:ext cx="1193387"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40</a:t>
              </a:r>
            </a:p>
          </p:txBody>
        </p:sp>
        <p:sp>
          <p:nvSpPr>
            <p:cNvPr id="19" name="TextBox 18">
              <a:extLst>
                <a:ext uri="{FF2B5EF4-FFF2-40B4-BE49-F238E27FC236}">
                  <a16:creationId xmlns:a16="http://schemas.microsoft.com/office/drawing/2014/main" id="{4CEFADD8-778B-994D-9B93-8D0D7C6958DE}"/>
                </a:ext>
              </a:extLst>
            </p:cNvPr>
            <p:cNvSpPr txBox="1"/>
            <p:nvPr/>
          </p:nvSpPr>
          <p:spPr>
            <a:xfrm>
              <a:off x="1425121" y="3331367"/>
              <a:ext cx="1193387"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thirty</a:t>
              </a:r>
            </a:p>
          </p:txBody>
        </p:sp>
        <p:sp>
          <p:nvSpPr>
            <p:cNvPr id="20" name="TextBox 19">
              <a:extLst>
                <a:ext uri="{FF2B5EF4-FFF2-40B4-BE49-F238E27FC236}">
                  <a16:creationId xmlns:a16="http://schemas.microsoft.com/office/drawing/2014/main" id="{690AD41F-1010-A946-A7DA-74D1ED03CD86}"/>
                </a:ext>
              </a:extLst>
            </p:cNvPr>
            <p:cNvSpPr txBox="1"/>
            <p:nvPr/>
          </p:nvSpPr>
          <p:spPr>
            <a:xfrm>
              <a:off x="2021814" y="4940521"/>
              <a:ext cx="1483386"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80, eighty</a:t>
              </a:r>
            </a:p>
          </p:txBody>
        </p:sp>
        <p:pic>
          <p:nvPicPr>
            <p:cNvPr id="21" name="Google Shape;132;p10">
              <a:extLst>
                <a:ext uri="{FF2B5EF4-FFF2-40B4-BE49-F238E27FC236}">
                  <a16:creationId xmlns:a16="http://schemas.microsoft.com/office/drawing/2014/main" id="{3114DEA9-B9FC-AE41-8032-49DC5F4DD2C5}"/>
                </a:ext>
              </a:extLst>
            </p:cNvPr>
            <p:cNvPicPr preferRelativeResize="0"/>
            <p:nvPr/>
          </p:nvPicPr>
          <p:blipFill>
            <a:blip r:embed="rId3">
              <a:alphaModFix/>
            </a:blip>
            <a:stretch>
              <a:fillRect/>
            </a:stretch>
          </p:blipFill>
          <p:spPr>
            <a:xfrm>
              <a:off x="2176701" y="1639456"/>
              <a:ext cx="441807" cy="1104519"/>
            </a:xfrm>
            <a:prstGeom prst="rect">
              <a:avLst/>
            </a:prstGeom>
            <a:noFill/>
            <a:ln>
              <a:noFill/>
            </a:ln>
          </p:spPr>
        </p:pic>
        <p:pic>
          <p:nvPicPr>
            <p:cNvPr id="22" name="Google Shape;132;p10">
              <a:extLst>
                <a:ext uri="{FF2B5EF4-FFF2-40B4-BE49-F238E27FC236}">
                  <a16:creationId xmlns:a16="http://schemas.microsoft.com/office/drawing/2014/main" id="{A23F03BB-696C-FB45-A3B6-DF552C60F4A1}"/>
                </a:ext>
              </a:extLst>
            </p:cNvPr>
            <p:cNvPicPr preferRelativeResize="0"/>
            <p:nvPr/>
          </p:nvPicPr>
          <p:blipFill>
            <a:blip r:embed="rId3">
              <a:alphaModFix/>
            </a:blip>
            <a:stretch>
              <a:fillRect/>
            </a:stretch>
          </p:blipFill>
          <p:spPr>
            <a:xfrm>
              <a:off x="2791215" y="1639456"/>
              <a:ext cx="441807" cy="1104519"/>
            </a:xfrm>
            <a:prstGeom prst="rect">
              <a:avLst/>
            </a:prstGeom>
            <a:noFill/>
            <a:ln>
              <a:noFill/>
            </a:ln>
          </p:spPr>
        </p:pic>
        <p:pic>
          <p:nvPicPr>
            <p:cNvPr id="23" name="Google Shape;132;p10">
              <a:extLst>
                <a:ext uri="{FF2B5EF4-FFF2-40B4-BE49-F238E27FC236}">
                  <a16:creationId xmlns:a16="http://schemas.microsoft.com/office/drawing/2014/main" id="{5AF71878-4901-A94C-B322-A44061106F3C}"/>
                </a:ext>
              </a:extLst>
            </p:cNvPr>
            <p:cNvPicPr preferRelativeResize="0"/>
            <p:nvPr/>
          </p:nvPicPr>
          <p:blipFill>
            <a:blip r:embed="rId3">
              <a:alphaModFix/>
            </a:blip>
            <a:stretch>
              <a:fillRect/>
            </a:stretch>
          </p:blipFill>
          <p:spPr>
            <a:xfrm>
              <a:off x="3405728" y="1639456"/>
              <a:ext cx="441807" cy="1104519"/>
            </a:xfrm>
            <a:prstGeom prst="rect">
              <a:avLst/>
            </a:prstGeom>
            <a:noFill/>
            <a:ln>
              <a:noFill/>
            </a:ln>
          </p:spPr>
        </p:pic>
        <p:pic>
          <p:nvPicPr>
            <p:cNvPr id="24" name="Google Shape;132;p10">
              <a:extLst>
                <a:ext uri="{FF2B5EF4-FFF2-40B4-BE49-F238E27FC236}">
                  <a16:creationId xmlns:a16="http://schemas.microsoft.com/office/drawing/2014/main" id="{7A16EB03-EBD3-8D4F-A01A-A136EDA1D6AA}"/>
                </a:ext>
              </a:extLst>
            </p:cNvPr>
            <p:cNvPicPr preferRelativeResize="0"/>
            <p:nvPr/>
          </p:nvPicPr>
          <p:blipFill>
            <a:blip r:embed="rId3">
              <a:alphaModFix/>
            </a:blip>
            <a:stretch>
              <a:fillRect/>
            </a:stretch>
          </p:blipFill>
          <p:spPr>
            <a:xfrm>
              <a:off x="4020241" y="1639456"/>
              <a:ext cx="441807" cy="1104519"/>
            </a:xfrm>
            <a:prstGeom prst="rect">
              <a:avLst/>
            </a:prstGeom>
            <a:noFill/>
            <a:ln>
              <a:noFill/>
            </a:ln>
          </p:spPr>
        </p:pic>
        <p:pic>
          <p:nvPicPr>
            <p:cNvPr id="25" name="Google Shape;132;p10">
              <a:extLst>
                <a:ext uri="{FF2B5EF4-FFF2-40B4-BE49-F238E27FC236}">
                  <a16:creationId xmlns:a16="http://schemas.microsoft.com/office/drawing/2014/main" id="{20A8FBAF-2C8A-2246-892D-D0930CF04D46}"/>
                </a:ext>
              </a:extLst>
            </p:cNvPr>
            <p:cNvPicPr preferRelativeResize="0"/>
            <p:nvPr/>
          </p:nvPicPr>
          <p:blipFill>
            <a:blip r:embed="rId3">
              <a:alphaModFix/>
            </a:blip>
            <a:stretch>
              <a:fillRect/>
            </a:stretch>
          </p:blipFill>
          <p:spPr>
            <a:xfrm>
              <a:off x="2276173" y="3283914"/>
              <a:ext cx="441807" cy="1104519"/>
            </a:xfrm>
            <a:prstGeom prst="rect">
              <a:avLst/>
            </a:prstGeom>
            <a:noFill/>
            <a:ln>
              <a:noFill/>
            </a:ln>
          </p:spPr>
        </p:pic>
        <p:pic>
          <p:nvPicPr>
            <p:cNvPr id="26" name="Google Shape;132;p10">
              <a:extLst>
                <a:ext uri="{FF2B5EF4-FFF2-40B4-BE49-F238E27FC236}">
                  <a16:creationId xmlns:a16="http://schemas.microsoft.com/office/drawing/2014/main" id="{BD3D382C-92E3-7E45-96B4-ACCCD8FB9ABD}"/>
                </a:ext>
              </a:extLst>
            </p:cNvPr>
            <p:cNvPicPr preferRelativeResize="0"/>
            <p:nvPr/>
          </p:nvPicPr>
          <p:blipFill>
            <a:blip r:embed="rId3">
              <a:alphaModFix/>
            </a:blip>
            <a:stretch>
              <a:fillRect/>
            </a:stretch>
          </p:blipFill>
          <p:spPr>
            <a:xfrm>
              <a:off x="2890687" y="3283914"/>
              <a:ext cx="441807" cy="1104519"/>
            </a:xfrm>
            <a:prstGeom prst="rect">
              <a:avLst/>
            </a:prstGeom>
            <a:noFill/>
            <a:ln>
              <a:noFill/>
            </a:ln>
          </p:spPr>
        </p:pic>
        <p:pic>
          <p:nvPicPr>
            <p:cNvPr id="27" name="Google Shape;132;p10">
              <a:extLst>
                <a:ext uri="{FF2B5EF4-FFF2-40B4-BE49-F238E27FC236}">
                  <a16:creationId xmlns:a16="http://schemas.microsoft.com/office/drawing/2014/main" id="{504C5F5A-C654-BD44-B75A-EB66C17276FE}"/>
                </a:ext>
              </a:extLst>
            </p:cNvPr>
            <p:cNvPicPr preferRelativeResize="0"/>
            <p:nvPr/>
          </p:nvPicPr>
          <p:blipFill>
            <a:blip r:embed="rId3">
              <a:alphaModFix/>
            </a:blip>
            <a:stretch>
              <a:fillRect/>
            </a:stretch>
          </p:blipFill>
          <p:spPr>
            <a:xfrm>
              <a:off x="3505200" y="3283914"/>
              <a:ext cx="441807" cy="1104519"/>
            </a:xfrm>
            <a:prstGeom prst="rect">
              <a:avLst/>
            </a:prstGeom>
            <a:noFill/>
            <a:ln>
              <a:noFill/>
            </a:ln>
          </p:spPr>
        </p:pic>
        <p:pic>
          <p:nvPicPr>
            <p:cNvPr id="28" name="Google Shape;132;p10">
              <a:extLst>
                <a:ext uri="{FF2B5EF4-FFF2-40B4-BE49-F238E27FC236}">
                  <a16:creationId xmlns:a16="http://schemas.microsoft.com/office/drawing/2014/main" id="{FBEBC10A-C8CD-294B-9740-7300D5D122AF}"/>
                </a:ext>
              </a:extLst>
            </p:cNvPr>
            <p:cNvPicPr preferRelativeResize="0"/>
            <p:nvPr/>
          </p:nvPicPr>
          <p:blipFill>
            <a:blip r:embed="rId3">
              <a:alphaModFix/>
            </a:blip>
            <a:stretch>
              <a:fillRect/>
            </a:stretch>
          </p:blipFill>
          <p:spPr>
            <a:xfrm>
              <a:off x="3382047" y="4867200"/>
              <a:ext cx="441807" cy="1104519"/>
            </a:xfrm>
            <a:prstGeom prst="rect">
              <a:avLst/>
            </a:prstGeom>
            <a:noFill/>
            <a:ln>
              <a:noFill/>
            </a:ln>
          </p:spPr>
        </p:pic>
        <p:pic>
          <p:nvPicPr>
            <p:cNvPr id="29" name="Google Shape;132;p10">
              <a:extLst>
                <a:ext uri="{FF2B5EF4-FFF2-40B4-BE49-F238E27FC236}">
                  <a16:creationId xmlns:a16="http://schemas.microsoft.com/office/drawing/2014/main" id="{67AEEBC1-C1B9-7046-B836-6E347F1D04A4}"/>
                </a:ext>
              </a:extLst>
            </p:cNvPr>
            <p:cNvPicPr preferRelativeResize="0"/>
            <p:nvPr/>
          </p:nvPicPr>
          <p:blipFill>
            <a:blip r:embed="rId3">
              <a:alphaModFix/>
            </a:blip>
            <a:stretch>
              <a:fillRect/>
            </a:stretch>
          </p:blipFill>
          <p:spPr>
            <a:xfrm>
              <a:off x="3996561" y="4867200"/>
              <a:ext cx="441807" cy="1104519"/>
            </a:xfrm>
            <a:prstGeom prst="rect">
              <a:avLst/>
            </a:prstGeom>
            <a:noFill/>
            <a:ln>
              <a:noFill/>
            </a:ln>
          </p:spPr>
        </p:pic>
        <p:pic>
          <p:nvPicPr>
            <p:cNvPr id="30" name="Google Shape;132;p10">
              <a:extLst>
                <a:ext uri="{FF2B5EF4-FFF2-40B4-BE49-F238E27FC236}">
                  <a16:creationId xmlns:a16="http://schemas.microsoft.com/office/drawing/2014/main" id="{680F229B-F651-B446-B54E-80269DB3D382}"/>
                </a:ext>
              </a:extLst>
            </p:cNvPr>
            <p:cNvPicPr preferRelativeResize="0"/>
            <p:nvPr/>
          </p:nvPicPr>
          <p:blipFill>
            <a:blip r:embed="rId3">
              <a:alphaModFix/>
            </a:blip>
            <a:stretch>
              <a:fillRect/>
            </a:stretch>
          </p:blipFill>
          <p:spPr>
            <a:xfrm>
              <a:off x="4611074" y="4867200"/>
              <a:ext cx="441807" cy="1104519"/>
            </a:xfrm>
            <a:prstGeom prst="rect">
              <a:avLst/>
            </a:prstGeom>
            <a:noFill/>
            <a:ln>
              <a:noFill/>
            </a:ln>
          </p:spPr>
        </p:pic>
        <p:pic>
          <p:nvPicPr>
            <p:cNvPr id="31" name="Google Shape;132;p10">
              <a:extLst>
                <a:ext uri="{FF2B5EF4-FFF2-40B4-BE49-F238E27FC236}">
                  <a16:creationId xmlns:a16="http://schemas.microsoft.com/office/drawing/2014/main" id="{04F5CB71-84AE-CA48-B98E-4A4EF65BD20B}"/>
                </a:ext>
              </a:extLst>
            </p:cNvPr>
            <p:cNvPicPr preferRelativeResize="0"/>
            <p:nvPr/>
          </p:nvPicPr>
          <p:blipFill>
            <a:blip r:embed="rId3">
              <a:alphaModFix/>
            </a:blip>
            <a:stretch>
              <a:fillRect/>
            </a:stretch>
          </p:blipFill>
          <p:spPr>
            <a:xfrm>
              <a:off x="5225587" y="4867200"/>
              <a:ext cx="441807" cy="1104519"/>
            </a:xfrm>
            <a:prstGeom prst="rect">
              <a:avLst/>
            </a:prstGeom>
            <a:noFill/>
            <a:ln>
              <a:noFill/>
            </a:ln>
          </p:spPr>
        </p:pic>
        <p:pic>
          <p:nvPicPr>
            <p:cNvPr id="32" name="Google Shape;132;p10">
              <a:extLst>
                <a:ext uri="{FF2B5EF4-FFF2-40B4-BE49-F238E27FC236}">
                  <a16:creationId xmlns:a16="http://schemas.microsoft.com/office/drawing/2014/main" id="{9928AE17-D430-3542-B508-C984641D6041}"/>
                </a:ext>
              </a:extLst>
            </p:cNvPr>
            <p:cNvPicPr preferRelativeResize="0"/>
            <p:nvPr/>
          </p:nvPicPr>
          <p:blipFill>
            <a:blip r:embed="rId3">
              <a:alphaModFix/>
            </a:blip>
            <a:stretch>
              <a:fillRect/>
            </a:stretch>
          </p:blipFill>
          <p:spPr>
            <a:xfrm>
              <a:off x="5840100" y="4867200"/>
              <a:ext cx="441807" cy="1104519"/>
            </a:xfrm>
            <a:prstGeom prst="rect">
              <a:avLst/>
            </a:prstGeom>
            <a:noFill/>
            <a:ln>
              <a:noFill/>
            </a:ln>
          </p:spPr>
        </p:pic>
        <p:pic>
          <p:nvPicPr>
            <p:cNvPr id="33" name="Google Shape;132;p10">
              <a:extLst>
                <a:ext uri="{FF2B5EF4-FFF2-40B4-BE49-F238E27FC236}">
                  <a16:creationId xmlns:a16="http://schemas.microsoft.com/office/drawing/2014/main" id="{3C8316F5-D226-FD4A-A8AE-D3C1C6F7A303}"/>
                </a:ext>
              </a:extLst>
            </p:cNvPr>
            <p:cNvPicPr preferRelativeResize="0"/>
            <p:nvPr/>
          </p:nvPicPr>
          <p:blipFill>
            <a:blip r:embed="rId3">
              <a:alphaModFix/>
            </a:blip>
            <a:stretch>
              <a:fillRect/>
            </a:stretch>
          </p:blipFill>
          <p:spPr>
            <a:xfrm>
              <a:off x="6454614" y="4867200"/>
              <a:ext cx="441807" cy="1104519"/>
            </a:xfrm>
            <a:prstGeom prst="rect">
              <a:avLst/>
            </a:prstGeom>
            <a:noFill/>
            <a:ln>
              <a:noFill/>
            </a:ln>
          </p:spPr>
        </p:pic>
        <p:pic>
          <p:nvPicPr>
            <p:cNvPr id="34" name="Google Shape;132;p10">
              <a:extLst>
                <a:ext uri="{FF2B5EF4-FFF2-40B4-BE49-F238E27FC236}">
                  <a16:creationId xmlns:a16="http://schemas.microsoft.com/office/drawing/2014/main" id="{AB7C70FB-2EC2-804D-A023-71DCC7CD5988}"/>
                </a:ext>
              </a:extLst>
            </p:cNvPr>
            <p:cNvPicPr preferRelativeResize="0"/>
            <p:nvPr/>
          </p:nvPicPr>
          <p:blipFill>
            <a:blip r:embed="rId3">
              <a:alphaModFix/>
            </a:blip>
            <a:stretch>
              <a:fillRect/>
            </a:stretch>
          </p:blipFill>
          <p:spPr>
            <a:xfrm>
              <a:off x="7069127" y="4867200"/>
              <a:ext cx="441807" cy="1104519"/>
            </a:xfrm>
            <a:prstGeom prst="rect">
              <a:avLst/>
            </a:prstGeom>
            <a:noFill/>
            <a:ln>
              <a:noFill/>
            </a:ln>
          </p:spPr>
        </p:pic>
        <p:pic>
          <p:nvPicPr>
            <p:cNvPr id="35" name="Google Shape;132;p10">
              <a:extLst>
                <a:ext uri="{FF2B5EF4-FFF2-40B4-BE49-F238E27FC236}">
                  <a16:creationId xmlns:a16="http://schemas.microsoft.com/office/drawing/2014/main" id="{44CD8444-52E2-8A4C-A30B-C0C5EF2D784F}"/>
                </a:ext>
              </a:extLst>
            </p:cNvPr>
            <p:cNvPicPr preferRelativeResize="0"/>
            <p:nvPr/>
          </p:nvPicPr>
          <p:blipFill>
            <a:blip r:embed="rId3">
              <a:alphaModFix/>
            </a:blip>
            <a:stretch>
              <a:fillRect/>
            </a:stretch>
          </p:blipFill>
          <p:spPr>
            <a:xfrm>
              <a:off x="7683640" y="4867200"/>
              <a:ext cx="441807" cy="1104519"/>
            </a:xfrm>
            <a:prstGeom prst="rect">
              <a:avLst/>
            </a:prstGeom>
            <a:noFill/>
            <a:ln>
              <a:noFill/>
            </a:ln>
          </p:spPr>
        </p:pic>
      </p:grp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Graphical user interface, text&#10;&#10;Description automatically generated">
            <a:extLst>
              <a:ext uri="{FF2B5EF4-FFF2-40B4-BE49-F238E27FC236}">
                <a16:creationId xmlns:a16="http://schemas.microsoft.com/office/drawing/2014/main" id="{B2B00B28-CC59-B541-8979-1DC8244B22BD}"/>
              </a:ext>
            </a:extLst>
          </p:cNvPr>
          <p:cNvPicPr>
            <a:picLocks noChangeAspect="1"/>
          </p:cNvPicPr>
          <p:nvPr/>
        </p:nvPicPr>
        <p:blipFill>
          <a:blip r:embed="rId3"/>
          <a:stretch>
            <a:fillRect/>
          </a:stretch>
        </p:blipFill>
        <p:spPr>
          <a:xfrm>
            <a:off x="263524" y="1077157"/>
            <a:ext cx="7848600" cy="21793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1433</Words>
  <Application>Microsoft Macintosh PowerPoint</Application>
  <PresentationFormat>Widescreen</PresentationFormat>
  <Paragraphs>159</Paragraphs>
  <Slides>17</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use words to represent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tens and ones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40</cp:revision>
  <dcterms:created xsi:type="dcterms:W3CDTF">2022-06-30T10:03:35Z</dcterms:created>
  <dcterms:modified xsi:type="dcterms:W3CDTF">2022-08-24T16:02:46Z</dcterms:modified>
</cp:coreProperties>
</file>