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8" r:id="rId9"/>
    <p:sldId id="267"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a:srgbClr val="43A047"/>
    <a:srgbClr val="2196F3"/>
    <a:srgbClr val="0277BD"/>
    <a:srgbClr val="222222"/>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False – the hundreds, tens and ones have been increased by 1.</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False – 2 has been subtracted, not 1.</a:t>
            </a:r>
          </a:p>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False – this is 1,000 more.  </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True</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False – this would be 100 more. </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False - the answer should be 990.</a:t>
            </a:r>
            <a:endParaRPr lang="en-GB"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There are lots of different possible answers. The tens digit should be 0.</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counters or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would fit my statement? What does the digit in the tens column need to be? Why can it not be another number? </a:t>
            </a:r>
            <a:endParaRPr lang="en-GB" b="0" dirty="0">
              <a:effectLst/>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Use these slides to help pupils approach finding more or less than a number a familiar way. Encourage counting in multiples together to help identify the pattern that forms.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are the numbers increasing/ decreasing by? What happens when you count 1 more than 249? How do the digits in the number change? Why is zero important in this number?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attempt to miss 250 (249 to 251).</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this number line increasing in? How do you know? When will the hundreds and tens column change? Why?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identify that the number line is increasing in 10 as only two consecutive multiples of 10 are given.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Repeat with a different number line.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has not included the place holder. </a:t>
            </a:r>
            <a:endParaRPr lang="en-GB" b="0" dirty="0">
              <a:effectLst/>
            </a:endParaRPr>
          </a:p>
          <a:p>
            <a:pPr rtl="0"/>
            <a:r>
              <a:rPr lang="en-GB" sz="1200" b="0" i="0" u="none" strike="noStrike" kern="1200" dirty="0">
                <a:solidFill>
                  <a:schemeClr val="tx1"/>
                </a:solidFill>
                <a:effectLst/>
                <a:latin typeface="+mn-lt"/>
                <a:ea typeface="+mn-ea"/>
                <a:cs typeface="+mn-cs"/>
              </a:rPr>
              <a:t>B – The pupil has found 1,000 less than the number. </a:t>
            </a:r>
          </a:p>
          <a:p>
            <a:pPr rtl="0"/>
            <a:r>
              <a:rPr lang="en-GB" sz="1200" b="0" i="0" u="none" strike="noStrike" kern="1200" dirty="0">
                <a:solidFill>
                  <a:schemeClr val="tx1"/>
                </a:solidFill>
                <a:effectLst/>
                <a:latin typeface="+mn-lt"/>
                <a:ea typeface="+mn-ea"/>
                <a:cs typeface="+mn-cs"/>
              </a:rPr>
              <a:t>C – The pupil has found 100 more than the number. </a:t>
            </a:r>
          </a:p>
          <a:p>
            <a:pPr rtl="0"/>
            <a:r>
              <a:rPr lang="en-GB" sz="1200" b="0" i="0" u="none" strike="noStrike" kern="1200" dirty="0">
                <a:solidFill>
                  <a:schemeClr val="tx1"/>
                </a:solidFill>
                <a:effectLst/>
                <a:latin typeface="+mn-lt"/>
                <a:ea typeface="+mn-ea"/>
                <a:cs typeface="+mn-cs"/>
              </a:rPr>
              <a:t>D – Correct answer.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Pupils answers will vary. Pupils could increase in 1s, 10s, 100s, 1,000s or they may pick 2s, 5s etc.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have you completed the number line? What do you notice? How is your number line different to another number line? How is it similar? How else could you have completed the number line?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use ones only and not understand that there are multiple ways to complete the number line. </a:t>
            </a:r>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Use this slide to discuss finding 1, 10, 100 or 1,000 more or less than a number. Use the given number to explain how to do this. Note that in this slide, we do not focus on crossing boundaries.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counters and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number is shown? How do you find 1/ 10/ 100/ 1,000 more or less than the number? What happens to the columns? How do they change? Which columns will not change?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Find 100 less or 10 more etc</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Encourage pupils to think carefully about how to increase a number by 10 (more than just saying ”add a tens counter”).</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counters, place value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tens are there now? When you find more, does the number get larger or smaller? How do you know? Which column(s) will change? How do you know?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explain that one counter needs to be added. Encourage them to be detailed and specific in their explanations.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The number is 3,647</a:t>
            </a:r>
          </a:p>
          <a:p>
            <a:pPr rtl="0"/>
            <a:r>
              <a:rPr lang="en-GB" dirty="0"/>
              <a:t>1,000 more is 4,647</a:t>
            </a:r>
          </a:p>
          <a:p>
            <a:pPr rtl="0"/>
            <a:r>
              <a:rPr lang="en-GB" dirty="0"/>
              <a:t>1,000 less is 2,647</a:t>
            </a:r>
          </a:p>
          <a:p>
            <a:pPr rtl="0"/>
            <a:r>
              <a:rPr lang="en-GB" dirty="0"/>
              <a:t>100 more is 3,747</a:t>
            </a:r>
          </a:p>
          <a:p>
            <a:pPr rtl="0"/>
            <a:r>
              <a:rPr lang="en-GB" dirty="0"/>
              <a:t>100 less is 3,547</a:t>
            </a:r>
          </a:p>
          <a:p>
            <a:pPr rtl="0"/>
            <a:r>
              <a:rPr lang="en-GB" dirty="0"/>
              <a:t>10 more is 3,657</a:t>
            </a:r>
          </a:p>
          <a:p>
            <a:pPr rtl="0"/>
            <a:r>
              <a:rPr lang="en-GB" dirty="0"/>
              <a:t>10 less is 3,637</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counters and place value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100s make 1 thousand? </a:t>
            </a:r>
            <a:r>
              <a:rPr lang="en-GB" sz="1200" b="0" i="1" u="none" strike="noStrike" kern="1200" dirty="0">
                <a:solidFill>
                  <a:schemeClr val="tx1"/>
                </a:solidFill>
                <a:effectLst/>
                <a:latin typeface="+mn-lt"/>
                <a:ea typeface="+mn-ea"/>
                <a:cs typeface="+mn-cs"/>
              </a:rPr>
              <a:t>(This can be repeated for the other columns.)</a:t>
            </a:r>
            <a:r>
              <a:rPr lang="en-GB" sz="1200" b="0" i="0" u="none" strike="noStrike" kern="1200" dirty="0">
                <a:solidFill>
                  <a:schemeClr val="tx1"/>
                </a:solidFill>
                <a:effectLst/>
                <a:latin typeface="+mn-lt"/>
                <a:ea typeface="+mn-ea"/>
                <a:cs typeface="+mn-cs"/>
              </a:rPr>
              <a:t> How many hundreds are left in this column? </a:t>
            </a:r>
            <a:r>
              <a:rPr lang="en-GB" sz="1200" b="0" i="1" u="none" strike="noStrike" kern="1200" dirty="0">
                <a:solidFill>
                  <a:schemeClr val="tx1"/>
                </a:solidFill>
                <a:effectLst/>
                <a:latin typeface="+mn-lt"/>
                <a:ea typeface="+mn-ea"/>
                <a:cs typeface="+mn-cs"/>
              </a:rPr>
              <a:t>(If pupils struggle, using concrete resources will help them. Use Base 10 if pupils are struggling so they can see the equivalent values of 10 hundreds and 1 thousand.)</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1,191</a:t>
            </a:r>
          </a:p>
          <a:p>
            <a:pPr marL="228600" indent="-228600" rtl="0">
              <a:buAutoNum type="alphaLcParenR"/>
            </a:pPr>
            <a:r>
              <a:rPr lang="en-GB" dirty="0"/>
              <a:t>201</a:t>
            </a:r>
          </a:p>
          <a:p>
            <a:pPr marL="228600" indent="-228600" rtl="0">
              <a:buAutoNum type="alphaLcParenR"/>
            </a:pPr>
            <a:r>
              <a:rPr lang="en-GB" dirty="0"/>
              <a:t>3,030</a:t>
            </a:r>
          </a:p>
          <a:p>
            <a:pPr marL="228600" indent="-228600" rtl="0">
              <a:buAutoNum type="alphaLcParenR"/>
            </a:pPr>
            <a:r>
              <a:rPr lang="en-GB" dirty="0"/>
              <a:t>2,929</a:t>
            </a:r>
          </a:p>
          <a:p>
            <a:pPr marL="228600" indent="-228600" rtl="0">
              <a:buAutoNum type="alphaLcParenR"/>
            </a:pPr>
            <a:r>
              <a:rPr lang="en-GB" dirty="0"/>
              <a:t>2,102</a:t>
            </a:r>
          </a:p>
          <a:p>
            <a:pPr marL="228600" indent="-228600" rtl="0">
              <a:buAutoNum type="alphaLcParenR"/>
            </a:pPr>
            <a:r>
              <a:rPr lang="en-GB" dirty="0"/>
              <a:t>1,992</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Place value counters, base 10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can you complete these calculations using the information given? Can you use concrete resources to help you?</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not know to complete the </a:t>
            </a:r>
            <a:r>
              <a:rPr lang="en-GB" dirty="0">
                <a:solidFill>
                  <a:srgbClr val="000000"/>
                </a:solidFill>
                <a:latin typeface="Arial"/>
                <a:ea typeface="Arial"/>
                <a:cs typeface="Arial"/>
                <a:sym typeface="Arial"/>
              </a:rPr>
              <a:t>inverse operation for the first question.</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Can you find a different method to solve the calculations (e.g. if the pupil used abstract addition, can they use concrete or pictorial representations?)?</a:t>
            </a:r>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find 1, 10, 100 and 1,000 more or less than a number</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4</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find 1, 10, 100 and 1,000 more or less than a number</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303626"/>
          </a:xfrm>
        </p:spPr>
        <p:txBody>
          <a:bodyPr/>
          <a:lstStyle/>
          <a:p>
            <a:r>
              <a:rPr lang="en-GB" b="1" dirty="0"/>
              <a:t>Spot the mistake. </a:t>
            </a:r>
          </a:p>
          <a:p>
            <a:r>
              <a:rPr lang="en-GB" dirty="0"/>
              <a:t>100 more than 1,921 is 1,1021</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57413" y="4484890"/>
            <a:ext cx="10212697" cy="1286121"/>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When we find 100 more than 1,921 we need to regroup. There are 10 hundred counters in the hundreds column. 10 hundred counters are the same as 1 thousand counter. </a:t>
            </a:r>
          </a:p>
          <a:p>
            <a:pPr>
              <a:lnSpc>
                <a:spcPct val="150000"/>
              </a:lnSpc>
            </a:pPr>
            <a:r>
              <a:rPr lang="en-GB" dirty="0">
                <a:solidFill>
                  <a:srgbClr val="43A047"/>
                </a:solidFill>
                <a:latin typeface="Century Gothic" panose="020B0502020202020204" pitchFamily="34" charset="0"/>
              </a:rPr>
              <a:t>100 more than 1,921 is 2,021.</a:t>
            </a:r>
          </a:p>
        </p:txBody>
      </p:sp>
      <p:sp>
        <p:nvSpPr>
          <p:cNvPr id="4" name="Right Arrow 3">
            <a:extLst>
              <a:ext uri="{FF2B5EF4-FFF2-40B4-BE49-F238E27FC236}">
                <a16:creationId xmlns:a16="http://schemas.microsoft.com/office/drawing/2014/main" id="{75E2A024-1CEF-2C49-A7EF-E7AB3DDF27C4}"/>
              </a:ext>
            </a:extLst>
          </p:cNvPr>
          <p:cNvSpPr/>
          <p:nvPr/>
        </p:nvSpPr>
        <p:spPr>
          <a:xfrm>
            <a:off x="5306290" y="3075709"/>
            <a:ext cx="1454728" cy="476438"/>
          </a:xfrm>
          <a:prstGeom prst="rightArrow">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4D37CB4-D993-7C4A-9C10-5D5FD23D04D5}"/>
              </a:ext>
            </a:extLst>
          </p:cNvPr>
          <p:cNvSpPr txBox="1"/>
          <p:nvPr/>
        </p:nvSpPr>
        <p:spPr>
          <a:xfrm>
            <a:off x="5306291" y="2816078"/>
            <a:ext cx="1454728" cy="369332"/>
          </a:xfrm>
          <a:prstGeom prst="rect">
            <a:avLst/>
          </a:prstGeom>
          <a:noFill/>
        </p:spPr>
        <p:txBody>
          <a:bodyPr wrap="square">
            <a:spAutoFit/>
          </a:bodyPr>
          <a:lstStyle/>
          <a:p>
            <a:pPr algn="ctr"/>
            <a:r>
              <a:rPr lang="en-GB" dirty="0"/>
              <a:t>100 more </a:t>
            </a:r>
          </a:p>
        </p:txBody>
      </p:sp>
      <p:grpSp>
        <p:nvGrpSpPr>
          <p:cNvPr id="38" name="Group 37">
            <a:extLst>
              <a:ext uri="{FF2B5EF4-FFF2-40B4-BE49-F238E27FC236}">
                <a16:creationId xmlns:a16="http://schemas.microsoft.com/office/drawing/2014/main" id="{3404AF08-B4B1-C14F-ADA6-1A45D4E9C36C}"/>
              </a:ext>
            </a:extLst>
          </p:cNvPr>
          <p:cNvGrpSpPr/>
          <p:nvPr/>
        </p:nvGrpSpPr>
        <p:grpSpPr>
          <a:xfrm>
            <a:off x="263045" y="2479965"/>
            <a:ext cx="5043245" cy="1538671"/>
            <a:chOff x="263045" y="2479965"/>
            <a:chExt cx="5043245" cy="1538671"/>
          </a:xfrm>
        </p:grpSpPr>
        <p:pic>
          <p:nvPicPr>
            <p:cNvPr id="7" name="Picture 6" descr="A picture containing timeline&#10;&#10;Description automatically generated">
              <a:extLst>
                <a:ext uri="{FF2B5EF4-FFF2-40B4-BE49-F238E27FC236}">
                  <a16:creationId xmlns:a16="http://schemas.microsoft.com/office/drawing/2014/main" id="{A68D5C0C-E5B0-6C4E-8C9F-BEE10814846D}"/>
                </a:ext>
              </a:extLst>
            </p:cNvPr>
            <p:cNvPicPr>
              <a:picLocks noChangeAspect="1"/>
            </p:cNvPicPr>
            <p:nvPr/>
          </p:nvPicPr>
          <p:blipFill>
            <a:blip r:embed="rId3"/>
            <a:stretch>
              <a:fillRect/>
            </a:stretch>
          </p:blipFill>
          <p:spPr>
            <a:xfrm>
              <a:off x="263045" y="2479965"/>
              <a:ext cx="5043245" cy="1538671"/>
            </a:xfrm>
            <a:prstGeom prst="rect">
              <a:avLst/>
            </a:prstGeom>
          </p:spPr>
        </p:pic>
        <p:pic>
          <p:nvPicPr>
            <p:cNvPr id="11" name="Google Shape;85;p9">
              <a:extLst>
                <a:ext uri="{FF2B5EF4-FFF2-40B4-BE49-F238E27FC236}">
                  <a16:creationId xmlns:a16="http://schemas.microsoft.com/office/drawing/2014/main" id="{85E72F34-F793-AA44-96A9-82B29EA7766A}"/>
                </a:ext>
              </a:extLst>
            </p:cNvPr>
            <p:cNvPicPr preferRelativeResize="0"/>
            <p:nvPr/>
          </p:nvPicPr>
          <p:blipFill>
            <a:blip r:embed="rId4">
              <a:alphaModFix/>
            </a:blip>
            <a:stretch>
              <a:fillRect/>
            </a:stretch>
          </p:blipFill>
          <p:spPr>
            <a:xfrm>
              <a:off x="1567611" y="2828840"/>
              <a:ext cx="379575" cy="356570"/>
            </a:xfrm>
            <a:prstGeom prst="rect">
              <a:avLst/>
            </a:prstGeom>
            <a:noFill/>
            <a:ln>
              <a:noFill/>
            </a:ln>
          </p:spPr>
        </p:pic>
        <p:pic>
          <p:nvPicPr>
            <p:cNvPr id="12" name="Google Shape;87;p9">
              <a:extLst>
                <a:ext uri="{FF2B5EF4-FFF2-40B4-BE49-F238E27FC236}">
                  <a16:creationId xmlns:a16="http://schemas.microsoft.com/office/drawing/2014/main" id="{69FC0B17-2634-C043-A201-A56E3D980341}"/>
                </a:ext>
              </a:extLst>
            </p:cNvPr>
            <p:cNvPicPr preferRelativeResize="0"/>
            <p:nvPr/>
          </p:nvPicPr>
          <p:blipFill>
            <a:blip r:embed="rId5">
              <a:alphaModFix/>
            </a:blip>
            <a:stretch>
              <a:fillRect/>
            </a:stretch>
          </p:blipFill>
          <p:spPr>
            <a:xfrm>
              <a:off x="4424308" y="3157853"/>
              <a:ext cx="356570" cy="356570"/>
            </a:xfrm>
            <a:prstGeom prst="rect">
              <a:avLst/>
            </a:prstGeom>
            <a:noFill/>
            <a:ln>
              <a:noFill/>
            </a:ln>
          </p:spPr>
        </p:pic>
        <p:pic>
          <p:nvPicPr>
            <p:cNvPr id="13" name="Google Shape;89;p9">
              <a:extLst>
                <a:ext uri="{FF2B5EF4-FFF2-40B4-BE49-F238E27FC236}">
                  <a16:creationId xmlns:a16="http://schemas.microsoft.com/office/drawing/2014/main" id="{E3ED8B86-E152-CD4A-B741-54F4EA79FABA}"/>
                </a:ext>
              </a:extLst>
            </p:cNvPr>
            <p:cNvPicPr preferRelativeResize="0"/>
            <p:nvPr/>
          </p:nvPicPr>
          <p:blipFill>
            <a:blip r:embed="rId6">
              <a:alphaModFix/>
            </a:blip>
            <a:stretch>
              <a:fillRect/>
            </a:stretch>
          </p:blipFill>
          <p:spPr>
            <a:xfrm>
              <a:off x="2928515" y="3157853"/>
              <a:ext cx="379575" cy="356570"/>
            </a:xfrm>
            <a:prstGeom prst="rect">
              <a:avLst/>
            </a:prstGeom>
            <a:noFill/>
            <a:ln>
              <a:noFill/>
            </a:ln>
          </p:spPr>
        </p:pic>
        <p:pic>
          <p:nvPicPr>
            <p:cNvPr id="14" name="Google Shape;90;p9">
              <a:extLst>
                <a:ext uri="{FF2B5EF4-FFF2-40B4-BE49-F238E27FC236}">
                  <a16:creationId xmlns:a16="http://schemas.microsoft.com/office/drawing/2014/main" id="{B3024BD4-32CA-7147-83E4-55953C90DEF9}"/>
                </a:ext>
              </a:extLst>
            </p:cNvPr>
            <p:cNvPicPr preferRelativeResize="0"/>
            <p:nvPr/>
          </p:nvPicPr>
          <p:blipFill>
            <a:blip r:embed="rId7">
              <a:alphaModFix/>
            </a:blip>
            <a:stretch>
              <a:fillRect/>
            </a:stretch>
          </p:blipFill>
          <p:spPr>
            <a:xfrm>
              <a:off x="680116" y="3157853"/>
              <a:ext cx="379575" cy="356570"/>
            </a:xfrm>
            <a:prstGeom prst="rect">
              <a:avLst/>
            </a:prstGeom>
            <a:noFill/>
            <a:ln>
              <a:noFill/>
            </a:ln>
          </p:spPr>
        </p:pic>
        <p:pic>
          <p:nvPicPr>
            <p:cNvPr id="15" name="Google Shape;85;p9">
              <a:extLst>
                <a:ext uri="{FF2B5EF4-FFF2-40B4-BE49-F238E27FC236}">
                  <a16:creationId xmlns:a16="http://schemas.microsoft.com/office/drawing/2014/main" id="{1850A323-2A89-F54B-B66B-8CDAE99DC5DD}"/>
                </a:ext>
              </a:extLst>
            </p:cNvPr>
            <p:cNvPicPr preferRelativeResize="0"/>
            <p:nvPr/>
          </p:nvPicPr>
          <p:blipFill>
            <a:blip r:embed="rId4">
              <a:alphaModFix/>
            </a:blip>
            <a:stretch>
              <a:fillRect/>
            </a:stretch>
          </p:blipFill>
          <p:spPr>
            <a:xfrm>
              <a:off x="1945057" y="2828840"/>
              <a:ext cx="379575" cy="356570"/>
            </a:xfrm>
            <a:prstGeom prst="rect">
              <a:avLst/>
            </a:prstGeom>
            <a:noFill/>
            <a:ln>
              <a:noFill/>
            </a:ln>
          </p:spPr>
        </p:pic>
        <p:pic>
          <p:nvPicPr>
            <p:cNvPr id="16" name="Google Shape;85;p9">
              <a:extLst>
                <a:ext uri="{FF2B5EF4-FFF2-40B4-BE49-F238E27FC236}">
                  <a16:creationId xmlns:a16="http://schemas.microsoft.com/office/drawing/2014/main" id="{178D5DE0-A33B-3F45-90E8-D9FDAE56D2DD}"/>
                </a:ext>
              </a:extLst>
            </p:cNvPr>
            <p:cNvPicPr preferRelativeResize="0"/>
            <p:nvPr/>
          </p:nvPicPr>
          <p:blipFill>
            <a:blip r:embed="rId4">
              <a:alphaModFix/>
            </a:blip>
            <a:stretch>
              <a:fillRect/>
            </a:stretch>
          </p:blipFill>
          <p:spPr>
            <a:xfrm>
              <a:off x="2330284" y="2828840"/>
              <a:ext cx="379575" cy="356570"/>
            </a:xfrm>
            <a:prstGeom prst="rect">
              <a:avLst/>
            </a:prstGeom>
            <a:noFill/>
            <a:ln>
              <a:noFill/>
            </a:ln>
          </p:spPr>
        </p:pic>
        <p:pic>
          <p:nvPicPr>
            <p:cNvPr id="17" name="Google Shape;85;p9">
              <a:extLst>
                <a:ext uri="{FF2B5EF4-FFF2-40B4-BE49-F238E27FC236}">
                  <a16:creationId xmlns:a16="http://schemas.microsoft.com/office/drawing/2014/main" id="{97FB3FA1-106D-1E4E-9FBA-F44E17BDFAAA}"/>
                </a:ext>
              </a:extLst>
            </p:cNvPr>
            <p:cNvPicPr preferRelativeResize="0"/>
            <p:nvPr/>
          </p:nvPicPr>
          <p:blipFill>
            <a:blip r:embed="rId4">
              <a:alphaModFix/>
            </a:blip>
            <a:stretch>
              <a:fillRect/>
            </a:stretch>
          </p:blipFill>
          <p:spPr>
            <a:xfrm>
              <a:off x="1561959" y="3203289"/>
              <a:ext cx="379575" cy="356570"/>
            </a:xfrm>
            <a:prstGeom prst="rect">
              <a:avLst/>
            </a:prstGeom>
            <a:noFill/>
            <a:ln>
              <a:noFill/>
            </a:ln>
          </p:spPr>
        </p:pic>
        <p:pic>
          <p:nvPicPr>
            <p:cNvPr id="18" name="Google Shape;85;p9">
              <a:extLst>
                <a:ext uri="{FF2B5EF4-FFF2-40B4-BE49-F238E27FC236}">
                  <a16:creationId xmlns:a16="http://schemas.microsoft.com/office/drawing/2014/main" id="{AD801C63-1815-AE4C-B255-A8A0A0BCBB5E}"/>
                </a:ext>
              </a:extLst>
            </p:cNvPr>
            <p:cNvPicPr preferRelativeResize="0"/>
            <p:nvPr/>
          </p:nvPicPr>
          <p:blipFill>
            <a:blip r:embed="rId4">
              <a:alphaModFix/>
            </a:blip>
            <a:stretch>
              <a:fillRect/>
            </a:stretch>
          </p:blipFill>
          <p:spPr>
            <a:xfrm>
              <a:off x="1939405" y="3203289"/>
              <a:ext cx="379575" cy="356570"/>
            </a:xfrm>
            <a:prstGeom prst="rect">
              <a:avLst/>
            </a:prstGeom>
            <a:noFill/>
            <a:ln>
              <a:noFill/>
            </a:ln>
          </p:spPr>
        </p:pic>
        <p:pic>
          <p:nvPicPr>
            <p:cNvPr id="19" name="Google Shape;85;p9">
              <a:extLst>
                <a:ext uri="{FF2B5EF4-FFF2-40B4-BE49-F238E27FC236}">
                  <a16:creationId xmlns:a16="http://schemas.microsoft.com/office/drawing/2014/main" id="{B1E4BBF4-46C1-6D49-8FFD-56A9135BDE39}"/>
                </a:ext>
              </a:extLst>
            </p:cNvPr>
            <p:cNvPicPr preferRelativeResize="0"/>
            <p:nvPr/>
          </p:nvPicPr>
          <p:blipFill>
            <a:blip r:embed="rId4">
              <a:alphaModFix/>
            </a:blip>
            <a:stretch>
              <a:fillRect/>
            </a:stretch>
          </p:blipFill>
          <p:spPr>
            <a:xfrm>
              <a:off x="2324632" y="3203289"/>
              <a:ext cx="379575" cy="356570"/>
            </a:xfrm>
            <a:prstGeom prst="rect">
              <a:avLst/>
            </a:prstGeom>
            <a:noFill/>
            <a:ln>
              <a:noFill/>
            </a:ln>
          </p:spPr>
        </p:pic>
        <p:pic>
          <p:nvPicPr>
            <p:cNvPr id="20" name="Google Shape;85;p9">
              <a:extLst>
                <a:ext uri="{FF2B5EF4-FFF2-40B4-BE49-F238E27FC236}">
                  <a16:creationId xmlns:a16="http://schemas.microsoft.com/office/drawing/2014/main" id="{6199CBCC-2FB5-F74C-8C82-FEDC47740BF5}"/>
                </a:ext>
              </a:extLst>
            </p:cNvPr>
            <p:cNvPicPr preferRelativeResize="0"/>
            <p:nvPr/>
          </p:nvPicPr>
          <p:blipFill>
            <a:blip r:embed="rId4">
              <a:alphaModFix/>
            </a:blip>
            <a:stretch>
              <a:fillRect/>
            </a:stretch>
          </p:blipFill>
          <p:spPr>
            <a:xfrm>
              <a:off x="1556307" y="3576603"/>
              <a:ext cx="379575" cy="356570"/>
            </a:xfrm>
            <a:prstGeom prst="rect">
              <a:avLst/>
            </a:prstGeom>
            <a:noFill/>
            <a:ln>
              <a:noFill/>
            </a:ln>
          </p:spPr>
        </p:pic>
        <p:pic>
          <p:nvPicPr>
            <p:cNvPr id="21" name="Google Shape;85;p9">
              <a:extLst>
                <a:ext uri="{FF2B5EF4-FFF2-40B4-BE49-F238E27FC236}">
                  <a16:creationId xmlns:a16="http://schemas.microsoft.com/office/drawing/2014/main" id="{7675E973-CD6F-534F-9035-710665F74CC6}"/>
                </a:ext>
              </a:extLst>
            </p:cNvPr>
            <p:cNvPicPr preferRelativeResize="0"/>
            <p:nvPr/>
          </p:nvPicPr>
          <p:blipFill>
            <a:blip r:embed="rId4">
              <a:alphaModFix/>
            </a:blip>
            <a:stretch>
              <a:fillRect/>
            </a:stretch>
          </p:blipFill>
          <p:spPr>
            <a:xfrm>
              <a:off x="1933753" y="3576603"/>
              <a:ext cx="379575" cy="356570"/>
            </a:xfrm>
            <a:prstGeom prst="rect">
              <a:avLst/>
            </a:prstGeom>
            <a:noFill/>
            <a:ln>
              <a:noFill/>
            </a:ln>
          </p:spPr>
        </p:pic>
        <p:pic>
          <p:nvPicPr>
            <p:cNvPr id="22" name="Google Shape;85;p9">
              <a:extLst>
                <a:ext uri="{FF2B5EF4-FFF2-40B4-BE49-F238E27FC236}">
                  <a16:creationId xmlns:a16="http://schemas.microsoft.com/office/drawing/2014/main" id="{64C24F91-C402-5247-A55B-6D03EB921439}"/>
                </a:ext>
              </a:extLst>
            </p:cNvPr>
            <p:cNvPicPr preferRelativeResize="0"/>
            <p:nvPr/>
          </p:nvPicPr>
          <p:blipFill>
            <a:blip r:embed="rId4">
              <a:alphaModFix/>
            </a:blip>
            <a:stretch>
              <a:fillRect/>
            </a:stretch>
          </p:blipFill>
          <p:spPr>
            <a:xfrm>
              <a:off x="2318980" y="3576603"/>
              <a:ext cx="379575" cy="356570"/>
            </a:xfrm>
            <a:prstGeom prst="rect">
              <a:avLst/>
            </a:prstGeom>
            <a:noFill/>
            <a:ln>
              <a:noFill/>
            </a:ln>
          </p:spPr>
        </p:pic>
        <p:pic>
          <p:nvPicPr>
            <p:cNvPr id="23" name="Google Shape;89;p9">
              <a:extLst>
                <a:ext uri="{FF2B5EF4-FFF2-40B4-BE49-F238E27FC236}">
                  <a16:creationId xmlns:a16="http://schemas.microsoft.com/office/drawing/2014/main" id="{9286A985-4B64-7F44-B20B-B3D33F468CF1}"/>
                </a:ext>
              </a:extLst>
            </p:cNvPr>
            <p:cNvPicPr preferRelativeResize="0"/>
            <p:nvPr/>
          </p:nvPicPr>
          <p:blipFill>
            <a:blip r:embed="rId6">
              <a:alphaModFix/>
            </a:blip>
            <a:stretch>
              <a:fillRect/>
            </a:stretch>
          </p:blipFill>
          <p:spPr>
            <a:xfrm>
              <a:off x="3482974" y="3157853"/>
              <a:ext cx="379575" cy="356570"/>
            </a:xfrm>
            <a:prstGeom prst="rect">
              <a:avLst/>
            </a:prstGeom>
            <a:noFill/>
            <a:ln>
              <a:noFill/>
            </a:ln>
          </p:spPr>
        </p:pic>
      </p:grpSp>
      <p:grpSp>
        <p:nvGrpSpPr>
          <p:cNvPr id="39" name="Group 38">
            <a:extLst>
              <a:ext uri="{FF2B5EF4-FFF2-40B4-BE49-F238E27FC236}">
                <a16:creationId xmlns:a16="http://schemas.microsoft.com/office/drawing/2014/main" id="{386D0DA4-1D65-C94E-B209-416D373E0875}"/>
              </a:ext>
            </a:extLst>
          </p:cNvPr>
          <p:cNvGrpSpPr/>
          <p:nvPr/>
        </p:nvGrpSpPr>
        <p:grpSpPr>
          <a:xfrm>
            <a:off x="6885709" y="2479964"/>
            <a:ext cx="5043245" cy="1841296"/>
            <a:chOff x="6885709" y="2479964"/>
            <a:chExt cx="5043245" cy="1841296"/>
          </a:xfrm>
        </p:grpSpPr>
        <p:pic>
          <p:nvPicPr>
            <p:cNvPr id="8" name="Picture 7" descr="A picture containing timeline&#10;&#10;Description automatically generated">
              <a:extLst>
                <a:ext uri="{FF2B5EF4-FFF2-40B4-BE49-F238E27FC236}">
                  <a16:creationId xmlns:a16="http://schemas.microsoft.com/office/drawing/2014/main" id="{ACD4CDD9-A184-B247-ACCA-D39F653D6123}"/>
                </a:ext>
              </a:extLst>
            </p:cNvPr>
            <p:cNvPicPr>
              <a:picLocks noChangeAspect="1"/>
            </p:cNvPicPr>
            <p:nvPr/>
          </p:nvPicPr>
          <p:blipFill>
            <a:blip r:embed="rId3"/>
            <a:stretch>
              <a:fillRect/>
            </a:stretch>
          </p:blipFill>
          <p:spPr>
            <a:xfrm>
              <a:off x="6885709" y="2479964"/>
              <a:ext cx="5043245" cy="1538671"/>
            </a:xfrm>
            <a:prstGeom prst="rect">
              <a:avLst/>
            </a:prstGeom>
          </p:spPr>
        </p:pic>
        <p:pic>
          <p:nvPicPr>
            <p:cNvPr id="24" name="Google Shape;85;p9">
              <a:extLst>
                <a:ext uri="{FF2B5EF4-FFF2-40B4-BE49-F238E27FC236}">
                  <a16:creationId xmlns:a16="http://schemas.microsoft.com/office/drawing/2014/main" id="{32563B79-089B-AE41-A8B5-4AE04E8F0966}"/>
                </a:ext>
              </a:extLst>
            </p:cNvPr>
            <p:cNvPicPr preferRelativeResize="0"/>
            <p:nvPr/>
          </p:nvPicPr>
          <p:blipFill>
            <a:blip r:embed="rId4">
              <a:alphaModFix/>
            </a:blip>
            <a:stretch>
              <a:fillRect/>
            </a:stretch>
          </p:blipFill>
          <p:spPr>
            <a:xfrm>
              <a:off x="8192078" y="2828840"/>
              <a:ext cx="379575" cy="356570"/>
            </a:xfrm>
            <a:prstGeom prst="rect">
              <a:avLst/>
            </a:prstGeom>
            <a:noFill/>
            <a:ln>
              <a:noFill/>
            </a:ln>
          </p:spPr>
        </p:pic>
        <p:pic>
          <p:nvPicPr>
            <p:cNvPr id="25" name="Google Shape;87;p9">
              <a:extLst>
                <a:ext uri="{FF2B5EF4-FFF2-40B4-BE49-F238E27FC236}">
                  <a16:creationId xmlns:a16="http://schemas.microsoft.com/office/drawing/2014/main" id="{BC8D7066-DA54-5045-8A46-2BE706F63B4E}"/>
                </a:ext>
              </a:extLst>
            </p:cNvPr>
            <p:cNvPicPr preferRelativeResize="0"/>
            <p:nvPr/>
          </p:nvPicPr>
          <p:blipFill>
            <a:blip r:embed="rId5">
              <a:alphaModFix/>
            </a:blip>
            <a:stretch>
              <a:fillRect/>
            </a:stretch>
          </p:blipFill>
          <p:spPr>
            <a:xfrm>
              <a:off x="11048775" y="3157853"/>
              <a:ext cx="356570" cy="356570"/>
            </a:xfrm>
            <a:prstGeom prst="rect">
              <a:avLst/>
            </a:prstGeom>
            <a:noFill/>
            <a:ln>
              <a:noFill/>
            </a:ln>
          </p:spPr>
        </p:pic>
        <p:pic>
          <p:nvPicPr>
            <p:cNvPr id="26" name="Google Shape;89;p9">
              <a:extLst>
                <a:ext uri="{FF2B5EF4-FFF2-40B4-BE49-F238E27FC236}">
                  <a16:creationId xmlns:a16="http://schemas.microsoft.com/office/drawing/2014/main" id="{ACFF8C22-7CDC-E444-B383-28294BE18431}"/>
                </a:ext>
              </a:extLst>
            </p:cNvPr>
            <p:cNvPicPr preferRelativeResize="0"/>
            <p:nvPr/>
          </p:nvPicPr>
          <p:blipFill>
            <a:blip r:embed="rId6">
              <a:alphaModFix/>
            </a:blip>
            <a:stretch>
              <a:fillRect/>
            </a:stretch>
          </p:blipFill>
          <p:spPr>
            <a:xfrm>
              <a:off x="9552982" y="3157853"/>
              <a:ext cx="379575" cy="356570"/>
            </a:xfrm>
            <a:prstGeom prst="rect">
              <a:avLst/>
            </a:prstGeom>
            <a:noFill/>
            <a:ln>
              <a:noFill/>
            </a:ln>
          </p:spPr>
        </p:pic>
        <p:pic>
          <p:nvPicPr>
            <p:cNvPr id="27" name="Google Shape;90;p9">
              <a:extLst>
                <a:ext uri="{FF2B5EF4-FFF2-40B4-BE49-F238E27FC236}">
                  <a16:creationId xmlns:a16="http://schemas.microsoft.com/office/drawing/2014/main" id="{271806AA-2BEB-E64D-A0C8-33F9C3769F5D}"/>
                </a:ext>
              </a:extLst>
            </p:cNvPr>
            <p:cNvPicPr preferRelativeResize="0"/>
            <p:nvPr/>
          </p:nvPicPr>
          <p:blipFill>
            <a:blip r:embed="rId7">
              <a:alphaModFix/>
            </a:blip>
            <a:stretch>
              <a:fillRect/>
            </a:stretch>
          </p:blipFill>
          <p:spPr>
            <a:xfrm>
              <a:off x="7304583" y="3157853"/>
              <a:ext cx="379575" cy="356570"/>
            </a:xfrm>
            <a:prstGeom prst="rect">
              <a:avLst/>
            </a:prstGeom>
            <a:noFill/>
            <a:ln>
              <a:noFill/>
            </a:ln>
          </p:spPr>
        </p:pic>
        <p:pic>
          <p:nvPicPr>
            <p:cNvPr id="28" name="Google Shape;85;p9">
              <a:extLst>
                <a:ext uri="{FF2B5EF4-FFF2-40B4-BE49-F238E27FC236}">
                  <a16:creationId xmlns:a16="http://schemas.microsoft.com/office/drawing/2014/main" id="{B138BA81-A415-C043-9D35-CB091AF917A6}"/>
                </a:ext>
              </a:extLst>
            </p:cNvPr>
            <p:cNvPicPr preferRelativeResize="0"/>
            <p:nvPr/>
          </p:nvPicPr>
          <p:blipFill>
            <a:blip r:embed="rId4">
              <a:alphaModFix/>
            </a:blip>
            <a:stretch>
              <a:fillRect/>
            </a:stretch>
          </p:blipFill>
          <p:spPr>
            <a:xfrm>
              <a:off x="8569524" y="2828840"/>
              <a:ext cx="379575" cy="356570"/>
            </a:xfrm>
            <a:prstGeom prst="rect">
              <a:avLst/>
            </a:prstGeom>
            <a:noFill/>
            <a:ln>
              <a:noFill/>
            </a:ln>
          </p:spPr>
        </p:pic>
        <p:pic>
          <p:nvPicPr>
            <p:cNvPr id="29" name="Google Shape;85;p9">
              <a:extLst>
                <a:ext uri="{FF2B5EF4-FFF2-40B4-BE49-F238E27FC236}">
                  <a16:creationId xmlns:a16="http://schemas.microsoft.com/office/drawing/2014/main" id="{5FBEB1E8-5B73-374E-9590-62A556309BF5}"/>
                </a:ext>
              </a:extLst>
            </p:cNvPr>
            <p:cNvPicPr preferRelativeResize="0"/>
            <p:nvPr/>
          </p:nvPicPr>
          <p:blipFill>
            <a:blip r:embed="rId4">
              <a:alphaModFix/>
            </a:blip>
            <a:stretch>
              <a:fillRect/>
            </a:stretch>
          </p:blipFill>
          <p:spPr>
            <a:xfrm>
              <a:off x="8954751" y="2828840"/>
              <a:ext cx="379575" cy="356570"/>
            </a:xfrm>
            <a:prstGeom prst="rect">
              <a:avLst/>
            </a:prstGeom>
            <a:noFill/>
            <a:ln>
              <a:noFill/>
            </a:ln>
          </p:spPr>
        </p:pic>
        <p:pic>
          <p:nvPicPr>
            <p:cNvPr id="30" name="Google Shape;85;p9">
              <a:extLst>
                <a:ext uri="{FF2B5EF4-FFF2-40B4-BE49-F238E27FC236}">
                  <a16:creationId xmlns:a16="http://schemas.microsoft.com/office/drawing/2014/main" id="{4645FC2C-F6E1-EC4C-A2E0-FDC0590B604B}"/>
                </a:ext>
              </a:extLst>
            </p:cNvPr>
            <p:cNvPicPr preferRelativeResize="0"/>
            <p:nvPr/>
          </p:nvPicPr>
          <p:blipFill>
            <a:blip r:embed="rId4">
              <a:alphaModFix/>
            </a:blip>
            <a:stretch>
              <a:fillRect/>
            </a:stretch>
          </p:blipFill>
          <p:spPr>
            <a:xfrm>
              <a:off x="8186426" y="3203289"/>
              <a:ext cx="379575" cy="356570"/>
            </a:xfrm>
            <a:prstGeom prst="rect">
              <a:avLst/>
            </a:prstGeom>
            <a:noFill/>
            <a:ln>
              <a:noFill/>
            </a:ln>
          </p:spPr>
        </p:pic>
        <p:pic>
          <p:nvPicPr>
            <p:cNvPr id="31" name="Google Shape;85;p9">
              <a:extLst>
                <a:ext uri="{FF2B5EF4-FFF2-40B4-BE49-F238E27FC236}">
                  <a16:creationId xmlns:a16="http://schemas.microsoft.com/office/drawing/2014/main" id="{E656BD68-7EBE-0A4F-9CC1-6322E116B4A0}"/>
                </a:ext>
              </a:extLst>
            </p:cNvPr>
            <p:cNvPicPr preferRelativeResize="0"/>
            <p:nvPr/>
          </p:nvPicPr>
          <p:blipFill>
            <a:blip r:embed="rId4">
              <a:alphaModFix/>
            </a:blip>
            <a:stretch>
              <a:fillRect/>
            </a:stretch>
          </p:blipFill>
          <p:spPr>
            <a:xfrm>
              <a:off x="8563872" y="3203289"/>
              <a:ext cx="379575" cy="356570"/>
            </a:xfrm>
            <a:prstGeom prst="rect">
              <a:avLst/>
            </a:prstGeom>
            <a:noFill/>
            <a:ln>
              <a:noFill/>
            </a:ln>
          </p:spPr>
        </p:pic>
        <p:pic>
          <p:nvPicPr>
            <p:cNvPr id="32" name="Google Shape;85;p9">
              <a:extLst>
                <a:ext uri="{FF2B5EF4-FFF2-40B4-BE49-F238E27FC236}">
                  <a16:creationId xmlns:a16="http://schemas.microsoft.com/office/drawing/2014/main" id="{B7BE7A15-1C7F-0748-B896-9E3149EA4686}"/>
                </a:ext>
              </a:extLst>
            </p:cNvPr>
            <p:cNvPicPr preferRelativeResize="0"/>
            <p:nvPr/>
          </p:nvPicPr>
          <p:blipFill>
            <a:blip r:embed="rId4">
              <a:alphaModFix/>
            </a:blip>
            <a:stretch>
              <a:fillRect/>
            </a:stretch>
          </p:blipFill>
          <p:spPr>
            <a:xfrm>
              <a:off x="8949099" y="3203289"/>
              <a:ext cx="379575" cy="356570"/>
            </a:xfrm>
            <a:prstGeom prst="rect">
              <a:avLst/>
            </a:prstGeom>
            <a:noFill/>
            <a:ln>
              <a:noFill/>
            </a:ln>
          </p:spPr>
        </p:pic>
        <p:pic>
          <p:nvPicPr>
            <p:cNvPr id="33" name="Google Shape;85;p9">
              <a:extLst>
                <a:ext uri="{FF2B5EF4-FFF2-40B4-BE49-F238E27FC236}">
                  <a16:creationId xmlns:a16="http://schemas.microsoft.com/office/drawing/2014/main" id="{0F96A09C-3604-5240-A068-AA511686A64E}"/>
                </a:ext>
              </a:extLst>
            </p:cNvPr>
            <p:cNvPicPr preferRelativeResize="0"/>
            <p:nvPr/>
          </p:nvPicPr>
          <p:blipFill>
            <a:blip r:embed="rId4">
              <a:alphaModFix/>
            </a:blip>
            <a:stretch>
              <a:fillRect/>
            </a:stretch>
          </p:blipFill>
          <p:spPr>
            <a:xfrm>
              <a:off x="8180774" y="3576603"/>
              <a:ext cx="379575" cy="356570"/>
            </a:xfrm>
            <a:prstGeom prst="rect">
              <a:avLst/>
            </a:prstGeom>
            <a:noFill/>
            <a:ln>
              <a:noFill/>
            </a:ln>
          </p:spPr>
        </p:pic>
        <p:pic>
          <p:nvPicPr>
            <p:cNvPr id="34" name="Google Shape;85;p9">
              <a:extLst>
                <a:ext uri="{FF2B5EF4-FFF2-40B4-BE49-F238E27FC236}">
                  <a16:creationId xmlns:a16="http://schemas.microsoft.com/office/drawing/2014/main" id="{3C8E3269-694E-4E4C-B748-D1F304BB7035}"/>
                </a:ext>
              </a:extLst>
            </p:cNvPr>
            <p:cNvPicPr preferRelativeResize="0"/>
            <p:nvPr/>
          </p:nvPicPr>
          <p:blipFill>
            <a:blip r:embed="rId4">
              <a:alphaModFix/>
            </a:blip>
            <a:stretch>
              <a:fillRect/>
            </a:stretch>
          </p:blipFill>
          <p:spPr>
            <a:xfrm>
              <a:off x="8558220" y="3576603"/>
              <a:ext cx="379575" cy="356570"/>
            </a:xfrm>
            <a:prstGeom prst="rect">
              <a:avLst/>
            </a:prstGeom>
            <a:noFill/>
            <a:ln>
              <a:noFill/>
            </a:ln>
          </p:spPr>
        </p:pic>
        <p:pic>
          <p:nvPicPr>
            <p:cNvPr id="35" name="Google Shape;85;p9">
              <a:extLst>
                <a:ext uri="{FF2B5EF4-FFF2-40B4-BE49-F238E27FC236}">
                  <a16:creationId xmlns:a16="http://schemas.microsoft.com/office/drawing/2014/main" id="{3FA5219D-9D31-CD47-8499-23E6E5BD7C61}"/>
                </a:ext>
              </a:extLst>
            </p:cNvPr>
            <p:cNvPicPr preferRelativeResize="0"/>
            <p:nvPr/>
          </p:nvPicPr>
          <p:blipFill>
            <a:blip r:embed="rId4">
              <a:alphaModFix/>
            </a:blip>
            <a:stretch>
              <a:fillRect/>
            </a:stretch>
          </p:blipFill>
          <p:spPr>
            <a:xfrm>
              <a:off x="8943447" y="3576603"/>
              <a:ext cx="379575" cy="356570"/>
            </a:xfrm>
            <a:prstGeom prst="rect">
              <a:avLst/>
            </a:prstGeom>
            <a:noFill/>
            <a:ln>
              <a:noFill/>
            </a:ln>
          </p:spPr>
        </p:pic>
        <p:pic>
          <p:nvPicPr>
            <p:cNvPr id="36" name="Google Shape;89;p9">
              <a:extLst>
                <a:ext uri="{FF2B5EF4-FFF2-40B4-BE49-F238E27FC236}">
                  <a16:creationId xmlns:a16="http://schemas.microsoft.com/office/drawing/2014/main" id="{E1EA3312-AC8B-894F-8F33-51F8184D7AB2}"/>
                </a:ext>
              </a:extLst>
            </p:cNvPr>
            <p:cNvPicPr preferRelativeResize="0"/>
            <p:nvPr/>
          </p:nvPicPr>
          <p:blipFill>
            <a:blip r:embed="rId6">
              <a:alphaModFix/>
            </a:blip>
            <a:stretch>
              <a:fillRect/>
            </a:stretch>
          </p:blipFill>
          <p:spPr>
            <a:xfrm>
              <a:off x="10107441" y="3157853"/>
              <a:ext cx="379575" cy="356570"/>
            </a:xfrm>
            <a:prstGeom prst="rect">
              <a:avLst/>
            </a:prstGeom>
            <a:noFill/>
            <a:ln>
              <a:noFill/>
            </a:ln>
          </p:spPr>
        </p:pic>
        <p:pic>
          <p:nvPicPr>
            <p:cNvPr id="37" name="Google Shape;85;p9">
              <a:extLst>
                <a:ext uri="{FF2B5EF4-FFF2-40B4-BE49-F238E27FC236}">
                  <a16:creationId xmlns:a16="http://schemas.microsoft.com/office/drawing/2014/main" id="{1D9AA9DA-3F6C-614E-BDE3-C92588EA72AB}"/>
                </a:ext>
              </a:extLst>
            </p:cNvPr>
            <p:cNvPicPr preferRelativeResize="0"/>
            <p:nvPr/>
          </p:nvPicPr>
          <p:blipFill>
            <a:blip r:embed="rId4">
              <a:alphaModFix/>
            </a:blip>
            <a:stretch>
              <a:fillRect/>
            </a:stretch>
          </p:blipFill>
          <p:spPr>
            <a:xfrm>
              <a:off x="8569524" y="3964690"/>
              <a:ext cx="379575" cy="356570"/>
            </a:xfrm>
            <a:prstGeom prst="rect">
              <a:avLst/>
            </a:prstGeom>
            <a:noFill/>
            <a:ln>
              <a:noFill/>
            </a:ln>
          </p:spPr>
        </p:pic>
      </p:grpSp>
      <p:grpSp>
        <p:nvGrpSpPr>
          <p:cNvPr id="44" name="Group 43">
            <a:extLst>
              <a:ext uri="{FF2B5EF4-FFF2-40B4-BE49-F238E27FC236}">
                <a16:creationId xmlns:a16="http://schemas.microsoft.com/office/drawing/2014/main" id="{F9652FEE-B365-5E4E-90C0-B01B8DA4D12B}"/>
              </a:ext>
            </a:extLst>
          </p:cNvPr>
          <p:cNvGrpSpPr/>
          <p:nvPr/>
        </p:nvGrpSpPr>
        <p:grpSpPr>
          <a:xfrm>
            <a:off x="7319036" y="2791948"/>
            <a:ext cx="2044065" cy="1529311"/>
            <a:chOff x="7319036" y="2791948"/>
            <a:chExt cx="2044065" cy="1529311"/>
          </a:xfrm>
        </p:grpSpPr>
        <p:pic>
          <p:nvPicPr>
            <p:cNvPr id="40" name="Google Shape;90;p9">
              <a:extLst>
                <a:ext uri="{FF2B5EF4-FFF2-40B4-BE49-F238E27FC236}">
                  <a16:creationId xmlns:a16="http://schemas.microsoft.com/office/drawing/2014/main" id="{1EEB0F56-8807-D449-854F-A8485ADB324B}"/>
                </a:ext>
              </a:extLst>
            </p:cNvPr>
            <p:cNvPicPr preferRelativeResize="0"/>
            <p:nvPr/>
          </p:nvPicPr>
          <p:blipFill>
            <a:blip r:embed="rId7">
              <a:alphaModFix/>
            </a:blip>
            <a:stretch>
              <a:fillRect/>
            </a:stretch>
          </p:blipFill>
          <p:spPr>
            <a:xfrm>
              <a:off x="7319036" y="3573483"/>
              <a:ext cx="379575" cy="356570"/>
            </a:xfrm>
            <a:prstGeom prst="rect">
              <a:avLst/>
            </a:prstGeom>
            <a:noFill/>
            <a:ln>
              <a:noFill/>
            </a:ln>
          </p:spPr>
        </p:pic>
        <p:sp>
          <p:nvSpPr>
            <p:cNvPr id="41" name="Rounded Rectangle 40">
              <a:extLst>
                <a:ext uri="{FF2B5EF4-FFF2-40B4-BE49-F238E27FC236}">
                  <a16:creationId xmlns:a16="http://schemas.microsoft.com/office/drawing/2014/main" id="{6CCE7FFC-3C64-9B4C-831D-02335F4F5DCC}"/>
                </a:ext>
              </a:extLst>
            </p:cNvPr>
            <p:cNvSpPr/>
            <p:nvPr/>
          </p:nvSpPr>
          <p:spPr>
            <a:xfrm>
              <a:off x="8131937" y="2791948"/>
              <a:ext cx="1231164" cy="152931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cxnSp>
          <p:nvCxnSpPr>
            <p:cNvPr id="43" name="Straight Arrow Connector 42">
              <a:extLst>
                <a:ext uri="{FF2B5EF4-FFF2-40B4-BE49-F238E27FC236}">
                  <a16:creationId xmlns:a16="http://schemas.microsoft.com/office/drawing/2014/main" id="{AE170B32-5D4F-3048-A2DB-4C50A36A3F15}"/>
                </a:ext>
              </a:extLst>
            </p:cNvPr>
            <p:cNvCxnSpPr>
              <a:cxnSpLocks/>
              <a:stCxn id="41" idx="1"/>
            </p:cNvCxnSpPr>
            <p:nvPr/>
          </p:nvCxnSpPr>
          <p:spPr>
            <a:xfrm flipH="1">
              <a:off x="7718261" y="3556604"/>
              <a:ext cx="413676" cy="198284"/>
            </a:xfrm>
            <a:prstGeom prst="straightConnector1">
              <a:avLst/>
            </a:prstGeom>
            <a:ln>
              <a:solidFill>
                <a:srgbClr val="CCD4F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Graphical user interface, text, application&#10;&#10;Description automatically generated">
            <a:extLst>
              <a:ext uri="{FF2B5EF4-FFF2-40B4-BE49-F238E27FC236}">
                <a16:creationId xmlns:a16="http://schemas.microsoft.com/office/drawing/2014/main" id="{635DD2F0-78A2-1443-B73F-3ACF0A5B13EF}"/>
              </a:ext>
            </a:extLst>
          </p:cNvPr>
          <p:cNvPicPr>
            <a:picLocks noChangeAspect="1"/>
          </p:cNvPicPr>
          <p:nvPr/>
        </p:nvPicPr>
        <p:blipFill>
          <a:blip r:embed="rId3"/>
          <a:stretch>
            <a:fillRect/>
          </a:stretch>
        </p:blipFill>
        <p:spPr>
          <a:xfrm>
            <a:off x="263524" y="1077157"/>
            <a:ext cx="7848600" cy="2788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081953"/>
          </a:xfrm>
        </p:spPr>
        <p:txBody>
          <a:bodyPr/>
          <a:lstStyle/>
          <a:p>
            <a:r>
              <a:rPr lang="en-GB" b="1" dirty="0"/>
              <a:t>Complete the calculations. </a:t>
            </a:r>
          </a:p>
          <a:p>
            <a:r>
              <a:rPr lang="en-GB" dirty="0"/>
              <a:t>How do you know what is missing?</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Google Shape;319;p21">
            <a:extLst>
              <a:ext uri="{FF2B5EF4-FFF2-40B4-BE49-F238E27FC236}">
                <a16:creationId xmlns:a16="http://schemas.microsoft.com/office/drawing/2014/main" id="{A1C75201-CF0C-4F47-8452-FFFE33EA6B6C}"/>
              </a:ext>
            </a:extLst>
          </p:cNvPr>
          <p:cNvSpPr/>
          <p:nvPr/>
        </p:nvSpPr>
        <p:spPr>
          <a:xfrm>
            <a:off x="360000" y="3769016"/>
            <a:ext cx="2347200" cy="655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20;p21">
            <a:extLst>
              <a:ext uri="{FF2B5EF4-FFF2-40B4-BE49-F238E27FC236}">
                <a16:creationId xmlns:a16="http://schemas.microsoft.com/office/drawing/2014/main" id="{8C29E3B4-E61A-F84A-9A6E-D11B36656F63}"/>
              </a:ext>
            </a:extLst>
          </p:cNvPr>
          <p:cNvSpPr/>
          <p:nvPr/>
        </p:nvSpPr>
        <p:spPr>
          <a:xfrm>
            <a:off x="4914175" y="3769016"/>
            <a:ext cx="2347200" cy="6558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 1,000</a:t>
            </a:r>
            <a:endParaRPr kumimoji="0" sz="2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9" name="Google Shape;321;p21">
            <a:extLst>
              <a:ext uri="{FF2B5EF4-FFF2-40B4-BE49-F238E27FC236}">
                <a16:creationId xmlns:a16="http://schemas.microsoft.com/office/drawing/2014/main" id="{D886A483-7A21-0141-A53C-CC4564DE8572}"/>
              </a:ext>
            </a:extLst>
          </p:cNvPr>
          <p:cNvSpPr/>
          <p:nvPr/>
        </p:nvSpPr>
        <p:spPr>
          <a:xfrm>
            <a:off x="9532375" y="3769016"/>
            <a:ext cx="2347200" cy="6558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6,280</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0" name="Google Shape;322;p21">
            <a:extLst>
              <a:ext uri="{FF2B5EF4-FFF2-40B4-BE49-F238E27FC236}">
                <a16:creationId xmlns:a16="http://schemas.microsoft.com/office/drawing/2014/main" id="{97A9F7B3-082B-5741-8F79-083481A4BE70}"/>
              </a:ext>
            </a:extLst>
          </p:cNvPr>
          <p:cNvCxnSpPr>
            <a:stCxn id="7" idx="3"/>
            <a:endCxn id="8" idx="1"/>
          </p:cNvCxnSpPr>
          <p:nvPr/>
        </p:nvCxnSpPr>
        <p:spPr>
          <a:xfrm>
            <a:off x="2707200" y="4096916"/>
            <a:ext cx="2207100" cy="0"/>
          </a:xfrm>
          <a:prstGeom prst="straightConnector1">
            <a:avLst/>
          </a:prstGeom>
          <a:noFill/>
          <a:ln w="28575" cap="flat" cmpd="sng">
            <a:solidFill>
              <a:schemeClr val="dk2"/>
            </a:solidFill>
            <a:prstDash val="solid"/>
            <a:round/>
            <a:headEnd type="none" w="med" len="med"/>
            <a:tailEnd type="triangle" w="med" len="med"/>
          </a:ln>
        </p:spPr>
      </p:cxnSp>
      <p:cxnSp>
        <p:nvCxnSpPr>
          <p:cNvPr id="11" name="Google Shape;323;p21">
            <a:extLst>
              <a:ext uri="{FF2B5EF4-FFF2-40B4-BE49-F238E27FC236}">
                <a16:creationId xmlns:a16="http://schemas.microsoft.com/office/drawing/2014/main" id="{FD3EAE2C-29BB-D945-8B86-21B8C377B887}"/>
              </a:ext>
            </a:extLst>
          </p:cNvPr>
          <p:cNvCxnSpPr>
            <a:stCxn id="8" idx="3"/>
            <a:endCxn id="9" idx="1"/>
          </p:cNvCxnSpPr>
          <p:nvPr/>
        </p:nvCxnSpPr>
        <p:spPr>
          <a:xfrm>
            <a:off x="7261375" y="4096916"/>
            <a:ext cx="2271000" cy="0"/>
          </a:xfrm>
          <a:prstGeom prst="straightConnector1">
            <a:avLst/>
          </a:prstGeom>
          <a:noFill/>
          <a:ln w="28575" cap="flat" cmpd="sng">
            <a:solidFill>
              <a:schemeClr val="dk2"/>
            </a:solidFill>
            <a:prstDash val="solid"/>
            <a:round/>
            <a:headEnd type="none" w="med" len="med"/>
            <a:tailEnd type="triangle" w="med" len="med"/>
          </a:ln>
        </p:spPr>
      </p:cxnSp>
      <p:sp>
        <p:nvSpPr>
          <p:cNvPr id="12" name="Google Shape;324;p21">
            <a:extLst>
              <a:ext uri="{FF2B5EF4-FFF2-40B4-BE49-F238E27FC236}">
                <a16:creationId xmlns:a16="http://schemas.microsoft.com/office/drawing/2014/main" id="{972BB720-A12C-404D-A36A-D71D58934544}"/>
              </a:ext>
            </a:extLst>
          </p:cNvPr>
          <p:cNvSpPr/>
          <p:nvPr/>
        </p:nvSpPr>
        <p:spPr>
          <a:xfrm>
            <a:off x="360000" y="2357472"/>
            <a:ext cx="2347200" cy="655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5,080</a:t>
            </a: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25;p21">
            <a:extLst>
              <a:ext uri="{FF2B5EF4-FFF2-40B4-BE49-F238E27FC236}">
                <a16:creationId xmlns:a16="http://schemas.microsoft.com/office/drawing/2014/main" id="{30BD5BFA-0FF0-494B-8A4B-DF55828D166C}"/>
              </a:ext>
            </a:extLst>
          </p:cNvPr>
          <p:cNvSpPr/>
          <p:nvPr/>
        </p:nvSpPr>
        <p:spPr>
          <a:xfrm>
            <a:off x="4914175" y="2357472"/>
            <a:ext cx="2347200" cy="6558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buClr>
                <a:srgbClr val="000000"/>
              </a:buClr>
              <a:defRPr/>
            </a:pPr>
            <a:r>
              <a:rPr lang="en-GB" sz="2200" kern="0" dirty="0">
                <a:solidFill>
                  <a:srgbClr val="000000"/>
                </a:solidFill>
                <a:latin typeface="Century Gothic"/>
                <a:ea typeface="Century Gothic"/>
                <a:cs typeface="Century Gothic"/>
                <a:sym typeface="Century Gothic"/>
              </a:rPr>
              <a:t>– </a:t>
            </a:r>
            <a:r>
              <a:rPr kumimoji="0" lang="en-GB" sz="2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100</a:t>
            </a:r>
            <a:endParaRPr kumimoji="0" sz="2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14" name="Google Shape;326;p21">
            <a:extLst>
              <a:ext uri="{FF2B5EF4-FFF2-40B4-BE49-F238E27FC236}">
                <a16:creationId xmlns:a16="http://schemas.microsoft.com/office/drawing/2014/main" id="{AD9B0575-DE68-274B-AC0F-2E40742343B6}"/>
              </a:ext>
            </a:extLst>
          </p:cNvPr>
          <p:cNvSpPr/>
          <p:nvPr/>
        </p:nvSpPr>
        <p:spPr>
          <a:xfrm>
            <a:off x="9532375" y="2357472"/>
            <a:ext cx="2347200" cy="6558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cxnSp>
        <p:nvCxnSpPr>
          <p:cNvPr id="15" name="Google Shape;327;p21">
            <a:extLst>
              <a:ext uri="{FF2B5EF4-FFF2-40B4-BE49-F238E27FC236}">
                <a16:creationId xmlns:a16="http://schemas.microsoft.com/office/drawing/2014/main" id="{D0EEBD35-607F-1C45-818C-5854E9A6CD96}"/>
              </a:ext>
            </a:extLst>
          </p:cNvPr>
          <p:cNvCxnSpPr>
            <a:stCxn id="12" idx="3"/>
            <a:endCxn id="13" idx="1"/>
          </p:cNvCxnSpPr>
          <p:nvPr/>
        </p:nvCxnSpPr>
        <p:spPr>
          <a:xfrm>
            <a:off x="2707200" y="2685372"/>
            <a:ext cx="2207100" cy="0"/>
          </a:xfrm>
          <a:prstGeom prst="straightConnector1">
            <a:avLst/>
          </a:prstGeom>
          <a:noFill/>
          <a:ln w="28575" cap="flat" cmpd="sng">
            <a:solidFill>
              <a:schemeClr val="dk2"/>
            </a:solidFill>
            <a:prstDash val="solid"/>
            <a:round/>
            <a:headEnd type="none" w="med" len="med"/>
            <a:tailEnd type="triangle" w="med" len="med"/>
          </a:ln>
        </p:spPr>
      </p:cxnSp>
      <p:cxnSp>
        <p:nvCxnSpPr>
          <p:cNvPr id="16" name="Google Shape;328;p21">
            <a:extLst>
              <a:ext uri="{FF2B5EF4-FFF2-40B4-BE49-F238E27FC236}">
                <a16:creationId xmlns:a16="http://schemas.microsoft.com/office/drawing/2014/main" id="{BC113061-9BCA-5144-8093-5E43B30701B4}"/>
              </a:ext>
            </a:extLst>
          </p:cNvPr>
          <p:cNvCxnSpPr>
            <a:stCxn id="13" idx="3"/>
            <a:endCxn id="14" idx="1"/>
          </p:cNvCxnSpPr>
          <p:nvPr/>
        </p:nvCxnSpPr>
        <p:spPr>
          <a:xfrm>
            <a:off x="7261375" y="2685372"/>
            <a:ext cx="2271000" cy="0"/>
          </a:xfrm>
          <a:prstGeom prst="straightConnector1">
            <a:avLst/>
          </a:prstGeom>
          <a:noFill/>
          <a:ln w="28575" cap="flat" cmpd="sng">
            <a:solidFill>
              <a:schemeClr val="dk2"/>
            </a:solidFill>
            <a:prstDash val="solid"/>
            <a:round/>
            <a:headEnd type="none" w="med" len="med"/>
            <a:tailEnd type="triangle" w="med" len="med"/>
          </a:ln>
        </p:spPr>
      </p:cxnSp>
      <p:sp>
        <p:nvSpPr>
          <p:cNvPr id="17" name="Google Shape;329;p21">
            <a:extLst>
              <a:ext uri="{FF2B5EF4-FFF2-40B4-BE49-F238E27FC236}">
                <a16:creationId xmlns:a16="http://schemas.microsoft.com/office/drawing/2014/main" id="{BF1A2C34-E056-5649-9DC9-DF45AD98F574}"/>
              </a:ext>
            </a:extLst>
          </p:cNvPr>
          <p:cNvSpPr/>
          <p:nvPr/>
        </p:nvSpPr>
        <p:spPr>
          <a:xfrm>
            <a:off x="360000" y="5134500"/>
            <a:ext cx="2347200" cy="655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7,200</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 name="Google Shape;330;p21">
            <a:extLst>
              <a:ext uri="{FF2B5EF4-FFF2-40B4-BE49-F238E27FC236}">
                <a16:creationId xmlns:a16="http://schemas.microsoft.com/office/drawing/2014/main" id="{59D908D1-1365-C14C-8906-0C82966F89F8}"/>
              </a:ext>
            </a:extLst>
          </p:cNvPr>
          <p:cNvSpPr/>
          <p:nvPr/>
        </p:nvSpPr>
        <p:spPr>
          <a:xfrm>
            <a:off x="4914175" y="5134500"/>
            <a:ext cx="2347200" cy="6558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31;p21">
            <a:extLst>
              <a:ext uri="{FF2B5EF4-FFF2-40B4-BE49-F238E27FC236}">
                <a16:creationId xmlns:a16="http://schemas.microsoft.com/office/drawing/2014/main" id="{C1620C3F-7BFF-D948-80BE-7E187BC6023F}"/>
              </a:ext>
            </a:extLst>
          </p:cNvPr>
          <p:cNvSpPr/>
          <p:nvPr/>
        </p:nvSpPr>
        <p:spPr>
          <a:xfrm>
            <a:off x="9532375" y="5134500"/>
            <a:ext cx="2347200" cy="6558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7,210</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0" name="Google Shape;332;p21">
            <a:extLst>
              <a:ext uri="{FF2B5EF4-FFF2-40B4-BE49-F238E27FC236}">
                <a16:creationId xmlns:a16="http://schemas.microsoft.com/office/drawing/2014/main" id="{3A3B45F5-298A-3E42-8EAE-3DFFB22EA7E9}"/>
              </a:ext>
            </a:extLst>
          </p:cNvPr>
          <p:cNvCxnSpPr>
            <a:stCxn id="17" idx="3"/>
            <a:endCxn id="18" idx="1"/>
          </p:cNvCxnSpPr>
          <p:nvPr/>
        </p:nvCxnSpPr>
        <p:spPr>
          <a:xfrm>
            <a:off x="2707200" y="5462400"/>
            <a:ext cx="2207100" cy="0"/>
          </a:xfrm>
          <a:prstGeom prst="straightConnector1">
            <a:avLst/>
          </a:prstGeom>
          <a:noFill/>
          <a:ln w="28575" cap="flat" cmpd="sng">
            <a:solidFill>
              <a:schemeClr val="dk2"/>
            </a:solidFill>
            <a:prstDash val="solid"/>
            <a:round/>
            <a:headEnd type="none" w="med" len="med"/>
            <a:tailEnd type="triangle" w="med" len="med"/>
          </a:ln>
        </p:spPr>
      </p:cxnSp>
      <p:cxnSp>
        <p:nvCxnSpPr>
          <p:cNvPr id="21" name="Google Shape;333;p21">
            <a:extLst>
              <a:ext uri="{FF2B5EF4-FFF2-40B4-BE49-F238E27FC236}">
                <a16:creationId xmlns:a16="http://schemas.microsoft.com/office/drawing/2014/main" id="{C4BB2F84-C222-2E4D-AA3F-45872B9F1923}"/>
              </a:ext>
            </a:extLst>
          </p:cNvPr>
          <p:cNvCxnSpPr>
            <a:stCxn id="18" idx="3"/>
            <a:endCxn id="19" idx="1"/>
          </p:cNvCxnSpPr>
          <p:nvPr/>
        </p:nvCxnSpPr>
        <p:spPr>
          <a:xfrm>
            <a:off x="7261375" y="5462400"/>
            <a:ext cx="2271000" cy="0"/>
          </a:xfrm>
          <a:prstGeom prst="straightConnector1">
            <a:avLst/>
          </a:prstGeom>
          <a:noFill/>
          <a:ln w="28575" cap="flat" cmpd="sng">
            <a:solidFill>
              <a:schemeClr val="dk2"/>
            </a:solidFill>
            <a:prstDash val="solid"/>
            <a:round/>
            <a:headEnd type="none" w="med" len="med"/>
            <a:tailEnd type="triangle" w="med" len="med"/>
          </a:ln>
        </p:spPr>
      </p:cxnSp>
      <p:sp>
        <p:nvSpPr>
          <p:cNvPr id="22" name="Google Shape;334;p21">
            <a:extLst>
              <a:ext uri="{FF2B5EF4-FFF2-40B4-BE49-F238E27FC236}">
                <a16:creationId xmlns:a16="http://schemas.microsoft.com/office/drawing/2014/main" id="{5373F6C3-6222-8C4B-98AF-127B0EDC04B7}"/>
              </a:ext>
            </a:extLst>
          </p:cNvPr>
          <p:cNvSpPr txBox="1"/>
          <p:nvPr/>
        </p:nvSpPr>
        <p:spPr>
          <a:xfrm>
            <a:off x="954600" y="3769016"/>
            <a:ext cx="1158000" cy="700466"/>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7,280</a:t>
            </a:r>
            <a:endParaRPr kumimoji="0"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
        <p:nvSpPr>
          <p:cNvPr id="23" name="Google Shape;335;p21">
            <a:extLst>
              <a:ext uri="{FF2B5EF4-FFF2-40B4-BE49-F238E27FC236}">
                <a16:creationId xmlns:a16="http://schemas.microsoft.com/office/drawing/2014/main" id="{0C3D58F9-68F7-4E44-900E-7ACB425EFB44}"/>
              </a:ext>
            </a:extLst>
          </p:cNvPr>
          <p:cNvSpPr txBox="1"/>
          <p:nvPr/>
        </p:nvSpPr>
        <p:spPr>
          <a:xfrm>
            <a:off x="10231825" y="2357472"/>
            <a:ext cx="1158000" cy="700466"/>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4,980</a:t>
            </a:r>
            <a:endParaRPr kumimoji="0"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
        <p:nvSpPr>
          <p:cNvPr id="24" name="Google Shape;336;p21">
            <a:extLst>
              <a:ext uri="{FF2B5EF4-FFF2-40B4-BE49-F238E27FC236}">
                <a16:creationId xmlns:a16="http://schemas.microsoft.com/office/drawing/2014/main" id="{4DFDF429-DFDB-E145-8A61-EBF03581B619}"/>
              </a:ext>
            </a:extLst>
          </p:cNvPr>
          <p:cNvSpPr txBox="1"/>
          <p:nvPr/>
        </p:nvSpPr>
        <p:spPr>
          <a:xfrm>
            <a:off x="5508838" y="5134500"/>
            <a:ext cx="1158000" cy="700466"/>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+ 10</a:t>
            </a:r>
            <a:endParaRPr kumimoji="0"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Graphical user interface, text, application, email&#10;&#10;Description automatically generated">
            <a:extLst>
              <a:ext uri="{FF2B5EF4-FFF2-40B4-BE49-F238E27FC236}">
                <a16:creationId xmlns:a16="http://schemas.microsoft.com/office/drawing/2014/main" id="{9B4D5D8F-B4A7-7947-838D-BA1698D574E4}"/>
              </a:ext>
            </a:extLst>
          </p:cNvPr>
          <p:cNvPicPr>
            <a:picLocks noChangeAspect="1"/>
          </p:cNvPicPr>
          <p:nvPr/>
        </p:nvPicPr>
        <p:blipFill>
          <a:blip r:embed="rId3"/>
          <a:stretch>
            <a:fillRect/>
          </a:stretch>
        </p:blipFill>
        <p:spPr>
          <a:xfrm>
            <a:off x="263524" y="1077157"/>
            <a:ext cx="7848600" cy="3124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359044"/>
          </a:xfrm>
        </p:spPr>
        <p:txBody>
          <a:bodyPr/>
          <a:lstStyle/>
          <a:p>
            <a:r>
              <a:rPr lang="en-GB" dirty="0"/>
              <a:t>When I find 10 less than my 4-digit number, the tens and hundreds columns change. </a:t>
            </a:r>
          </a:p>
          <a:p>
            <a:r>
              <a:rPr lang="en-GB" b="1" dirty="0"/>
              <a:t>What number could I be thinking of? </a:t>
            </a:r>
          </a:p>
        </p:txBody>
      </p:sp>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Using number lines to count on and back</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657101"/>
          </a:xfrm>
        </p:spPr>
        <p:txBody>
          <a:bodyPr/>
          <a:lstStyle/>
          <a:p>
            <a:r>
              <a:rPr lang="en-GB" b="1" dirty="0"/>
              <a:t>Which numbers are missing on the number line? </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19" name="Group 18">
            <a:extLst>
              <a:ext uri="{FF2B5EF4-FFF2-40B4-BE49-F238E27FC236}">
                <a16:creationId xmlns:a16="http://schemas.microsoft.com/office/drawing/2014/main" id="{CB3F9B4B-D99C-8943-A861-180D44C90C79}"/>
              </a:ext>
            </a:extLst>
          </p:cNvPr>
          <p:cNvGrpSpPr/>
          <p:nvPr/>
        </p:nvGrpSpPr>
        <p:grpSpPr>
          <a:xfrm>
            <a:off x="700938" y="2946318"/>
            <a:ext cx="10767539" cy="1038830"/>
            <a:chOff x="700938" y="2946318"/>
            <a:chExt cx="10767539" cy="1038830"/>
          </a:xfrm>
        </p:grpSpPr>
        <p:pic>
          <p:nvPicPr>
            <p:cNvPr id="7" name="Google Shape;327;p19">
              <a:extLst>
                <a:ext uri="{FF2B5EF4-FFF2-40B4-BE49-F238E27FC236}">
                  <a16:creationId xmlns:a16="http://schemas.microsoft.com/office/drawing/2014/main" id="{EAAC85A7-E490-1F46-911F-28BADF10B575}"/>
                </a:ext>
              </a:extLst>
            </p:cNvPr>
            <p:cNvPicPr preferRelativeResize="0"/>
            <p:nvPr/>
          </p:nvPicPr>
          <p:blipFill>
            <a:blip r:embed="rId3">
              <a:alphaModFix/>
            </a:blip>
            <a:stretch>
              <a:fillRect/>
            </a:stretch>
          </p:blipFill>
          <p:spPr>
            <a:xfrm>
              <a:off x="1095883" y="2946318"/>
              <a:ext cx="10000234" cy="294640"/>
            </a:xfrm>
            <a:prstGeom prst="rect">
              <a:avLst/>
            </a:prstGeom>
            <a:noFill/>
            <a:ln>
              <a:noFill/>
            </a:ln>
          </p:spPr>
        </p:pic>
        <p:sp>
          <p:nvSpPr>
            <p:cNvPr id="8" name="Rounded Rectangle 7">
              <a:extLst>
                <a:ext uri="{FF2B5EF4-FFF2-40B4-BE49-F238E27FC236}">
                  <a16:creationId xmlns:a16="http://schemas.microsoft.com/office/drawing/2014/main" id="{BE00012A-CD11-2449-84A6-BDF80A562263}"/>
                </a:ext>
              </a:extLst>
            </p:cNvPr>
            <p:cNvSpPr/>
            <p:nvPr/>
          </p:nvSpPr>
          <p:spPr>
            <a:xfrm>
              <a:off x="700938" y="3328047"/>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9" name="Rounded Rectangle 8">
              <a:extLst>
                <a:ext uri="{FF2B5EF4-FFF2-40B4-BE49-F238E27FC236}">
                  <a16:creationId xmlns:a16="http://schemas.microsoft.com/office/drawing/2014/main" id="{D1BE6CB4-B62F-E142-B085-850FDA62F6E3}"/>
                </a:ext>
              </a:extLst>
            </p:cNvPr>
            <p:cNvSpPr/>
            <p:nvPr/>
          </p:nvSpPr>
          <p:spPr>
            <a:xfrm>
              <a:off x="1696395" y="3328047"/>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249</a:t>
              </a:r>
            </a:p>
          </p:txBody>
        </p:sp>
        <p:sp>
          <p:nvSpPr>
            <p:cNvPr id="10" name="Rounded Rectangle 9">
              <a:extLst>
                <a:ext uri="{FF2B5EF4-FFF2-40B4-BE49-F238E27FC236}">
                  <a16:creationId xmlns:a16="http://schemas.microsoft.com/office/drawing/2014/main" id="{EF44C920-6C27-D64B-9CA8-ECCB2EBF5ECC}"/>
                </a:ext>
              </a:extLst>
            </p:cNvPr>
            <p:cNvSpPr/>
            <p:nvPr/>
          </p:nvSpPr>
          <p:spPr>
            <a:xfrm>
              <a:off x="2709936" y="3324195"/>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A50F0B98-A453-F14A-B167-1DF39D0D5A36}"/>
                </a:ext>
              </a:extLst>
            </p:cNvPr>
            <p:cNvSpPr/>
            <p:nvPr/>
          </p:nvSpPr>
          <p:spPr>
            <a:xfrm>
              <a:off x="3703301" y="3324194"/>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93583B6E-9052-0E48-B8D4-6FE92C8E36CA}"/>
                </a:ext>
              </a:extLst>
            </p:cNvPr>
            <p:cNvSpPr/>
            <p:nvPr/>
          </p:nvSpPr>
          <p:spPr>
            <a:xfrm>
              <a:off x="4690077" y="3324193"/>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252</a:t>
              </a:r>
            </a:p>
          </p:txBody>
        </p:sp>
        <p:sp>
          <p:nvSpPr>
            <p:cNvPr id="13" name="Rounded Rectangle 12">
              <a:extLst>
                <a:ext uri="{FF2B5EF4-FFF2-40B4-BE49-F238E27FC236}">
                  <a16:creationId xmlns:a16="http://schemas.microsoft.com/office/drawing/2014/main" id="{D05145E5-E3FE-5440-8BA0-F0EF1605E010}"/>
                </a:ext>
              </a:extLst>
            </p:cNvPr>
            <p:cNvSpPr/>
            <p:nvPr/>
          </p:nvSpPr>
          <p:spPr>
            <a:xfrm>
              <a:off x="5703618"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253</a:t>
              </a:r>
            </a:p>
          </p:txBody>
        </p:sp>
        <p:sp>
          <p:nvSpPr>
            <p:cNvPr id="14" name="Rounded Rectangle 13">
              <a:extLst>
                <a:ext uri="{FF2B5EF4-FFF2-40B4-BE49-F238E27FC236}">
                  <a16:creationId xmlns:a16="http://schemas.microsoft.com/office/drawing/2014/main" id="{7F1F9146-A085-2D45-86B5-296627E91E8B}"/>
                </a:ext>
              </a:extLst>
            </p:cNvPr>
            <p:cNvSpPr/>
            <p:nvPr/>
          </p:nvSpPr>
          <p:spPr>
            <a:xfrm>
              <a:off x="6698181"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254</a:t>
              </a:r>
            </a:p>
          </p:txBody>
        </p:sp>
        <p:sp>
          <p:nvSpPr>
            <p:cNvPr id="15" name="Rounded Rectangle 14">
              <a:extLst>
                <a:ext uri="{FF2B5EF4-FFF2-40B4-BE49-F238E27FC236}">
                  <a16:creationId xmlns:a16="http://schemas.microsoft.com/office/drawing/2014/main" id="{0242490C-0D2A-BA48-9C87-6B7A5477681E}"/>
                </a:ext>
              </a:extLst>
            </p:cNvPr>
            <p:cNvSpPr/>
            <p:nvPr/>
          </p:nvSpPr>
          <p:spPr>
            <a:xfrm>
              <a:off x="7682814"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EA19AE26-CCE1-0448-9F46-460F8A9BBDDE}"/>
                </a:ext>
              </a:extLst>
            </p:cNvPr>
            <p:cNvSpPr/>
            <p:nvPr/>
          </p:nvSpPr>
          <p:spPr>
            <a:xfrm>
              <a:off x="8705981"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256</a:t>
              </a:r>
            </a:p>
          </p:txBody>
        </p:sp>
        <p:sp>
          <p:nvSpPr>
            <p:cNvPr id="17" name="Rounded Rectangle 16">
              <a:extLst>
                <a:ext uri="{FF2B5EF4-FFF2-40B4-BE49-F238E27FC236}">
                  <a16:creationId xmlns:a16="http://schemas.microsoft.com/office/drawing/2014/main" id="{4A35CA28-7302-F849-BB34-AC9C59742253}"/>
                </a:ext>
              </a:extLst>
            </p:cNvPr>
            <p:cNvSpPr/>
            <p:nvPr/>
          </p:nvSpPr>
          <p:spPr>
            <a:xfrm>
              <a:off x="9701438"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94D654FB-3E99-AB46-AE9B-16F68036756F}"/>
                </a:ext>
              </a:extLst>
            </p:cNvPr>
            <p:cNvSpPr/>
            <p:nvPr/>
          </p:nvSpPr>
          <p:spPr>
            <a:xfrm>
              <a:off x="10678588"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grpSp>
      <p:grpSp>
        <p:nvGrpSpPr>
          <p:cNvPr id="26" name="Group 25">
            <a:extLst>
              <a:ext uri="{FF2B5EF4-FFF2-40B4-BE49-F238E27FC236}">
                <a16:creationId xmlns:a16="http://schemas.microsoft.com/office/drawing/2014/main" id="{211D94CC-C907-4940-89ED-E878B3538334}"/>
              </a:ext>
            </a:extLst>
          </p:cNvPr>
          <p:cNvGrpSpPr/>
          <p:nvPr/>
        </p:nvGrpSpPr>
        <p:grpSpPr>
          <a:xfrm>
            <a:off x="723523" y="3425178"/>
            <a:ext cx="10724619" cy="458947"/>
            <a:chOff x="723523" y="3425178"/>
            <a:chExt cx="10724619" cy="458947"/>
          </a:xfrm>
        </p:grpSpPr>
        <p:sp>
          <p:nvSpPr>
            <p:cNvPr id="20" name="TextBox 19">
              <a:extLst>
                <a:ext uri="{FF2B5EF4-FFF2-40B4-BE49-F238E27FC236}">
                  <a16:creationId xmlns:a16="http://schemas.microsoft.com/office/drawing/2014/main" id="{5B1AA239-1136-8B42-ABC7-3DA9AF3BAF85}"/>
                </a:ext>
              </a:extLst>
            </p:cNvPr>
            <p:cNvSpPr txBox="1"/>
            <p:nvPr/>
          </p:nvSpPr>
          <p:spPr>
            <a:xfrm>
              <a:off x="723523" y="3429000"/>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248</a:t>
              </a:r>
            </a:p>
          </p:txBody>
        </p:sp>
        <p:sp>
          <p:nvSpPr>
            <p:cNvPr id="21" name="TextBox 20">
              <a:extLst>
                <a:ext uri="{FF2B5EF4-FFF2-40B4-BE49-F238E27FC236}">
                  <a16:creationId xmlns:a16="http://schemas.microsoft.com/office/drawing/2014/main" id="{74B9C682-3EC0-9B47-AFF7-5EE45CF2E23F}"/>
                </a:ext>
              </a:extLst>
            </p:cNvPr>
            <p:cNvSpPr txBox="1"/>
            <p:nvPr/>
          </p:nvSpPr>
          <p:spPr>
            <a:xfrm>
              <a:off x="2733565" y="3429000"/>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250</a:t>
              </a:r>
            </a:p>
          </p:txBody>
        </p:sp>
        <p:sp>
          <p:nvSpPr>
            <p:cNvPr id="22" name="TextBox 21">
              <a:extLst>
                <a:ext uri="{FF2B5EF4-FFF2-40B4-BE49-F238E27FC236}">
                  <a16:creationId xmlns:a16="http://schemas.microsoft.com/office/drawing/2014/main" id="{45CE0857-893D-6D42-ACCF-F20329508DB8}"/>
                </a:ext>
              </a:extLst>
            </p:cNvPr>
            <p:cNvSpPr txBox="1"/>
            <p:nvPr/>
          </p:nvSpPr>
          <p:spPr>
            <a:xfrm>
              <a:off x="3730115" y="3425178"/>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251</a:t>
              </a:r>
            </a:p>
          </p:txBody>
        </p:sp>
        <p:sp>
          <p:nvSpPr>
            <p:cNvPr id="23" name="TextBox 22">
              <a:extLst>
                <a:ext uri="{FF2B5EF4-FFF2-40B4-BE49-F238E27FC236}">
                  <a16:creationId xmlns:a16="http://schemas.microsoft.com/office/drawing/2014/main" id="{A1083E94-D6C8-F146-905C-752146138617}"/>
                </a:ext>
              </a:extLst>
            </p:cNvPr>
            <p:cNvSpPr txBox="1"/>
            <p:nvPr/>
          </p:nvSpPr>
          <p:spPr>
            <a:xfrm>
              <a:off x="7707667" y="3425179"/>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255</a:t>
              </a:r>
            </a:p>
          </p:txBody>
        </p:sp>
        <p:sp>
          <p:nvSpPr>
            <p:cNvPr id="24" name="TextBox 23">
              <a:extLst>
                <a:ext uri="{FF2B5EF4-FFF2-40B4-BE49-F238E27FC236}">
                  <a16:creationId xmlns:a16="http://schemas.microsoft.com/office/drawing/2014/main" id="{7FE5CE92-E193-0247-B351-4F9682CE6FF4}"/>
                </a:ext>
              </a:extLst>
            </p:cNvPr>
            <p:cNvSpPr txBox="1"/>
            <p:nvPr/>
          </p:nvSpPr>
          <p:spPr>
            <a:xfrm>
              <a:off x="9721772" y="3425178"/>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257</a:t>
              </a:r>
            </a:p>
          </p:txBody>
        </p:sp>
        <p:sp>
          <p:nvSpPr>
            <p:cNvPr id="25" name="TextBox 24">
              <a:extLst>
                <a:ext uri="{FF2B5EF4-FFF2-40B4-BE49-F238E27FC236}">
                  <a16:creationId xmlns:a16="http://schemas.microsoft.com/office/drawing/2014/main" id="{986D8D57-BF0D-EC4C-95D6-F6CD239D81A2}"/>
                </a:ext>
              </a:extLst>
            </p:cNvPr>
            <p:cNvSpPr txBox="1"/>
            <p:nvPr/>
          </p:nvSpPr>
          <p:spPr>
            <a:xfrm>
              <a:off x="10698922" y="3425178"/>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258</a:t>
              </a:r>
            </a:p>
          </p:txBody>
        </p:sp>
      </p:gr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14599"/>
          </a:xfrm>
        </p:spPr>
        <p:txBody>
          <a:bodyPr/>
          <a:lstStyle/>
          <a:p>
            <a:r>
              <a:rPr lang="en-GB" b="1" dirty="0"/>
              <a:t>Which numbers are missing on the number line? </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6" name="Group 5">
            <a:extLst>
              <a:ext uri="{FF2B5EF4-FFF2-40B4-BE49-F238E27FC236}">
                <a16:creationId xmlns:a16="http://schemas.microsoft.com/office/drawing/2014/main" id="{C46FD2EE-0A96-4F4C-A1E1-D7730DFAB77F}"/>
              </a:ext>
            </a:extLst>
          </p:cNvPr>
          <p:cNvGrpSpPr/>
          <p:nvPr/>
        </p:nvGrpSpPr>
        <p:grpSpPr>
          <a:xfrm>
            <a:off x="700938" y="2946318"/>
            <a:ext cx="10767539" cy="1038830"/>
            <a:chOff x="700938" y="2946318"/>
            <a:chExt cx="10767539" cy="1038830"/>
          </a:xfrm>
        </p:grpSpPr>
        <p:pic>
          <p:nvPicPr>
            <p:cNvPr id="7" name="Google Shape;327;p19">
              <a:extLst>
                <a:ext uri="{FF2B5EF4-FFF2-40B4-BE49-F238E27FC236}">
                  <a16:creationId xmlns:a16="http://schemas.microsoft.com/office/drawing/2014/main" id="{39F7E199-E32E-2043-9232-B019B3C828D5}"/>
                </a:ext>
              </a:extLst>
            </p:cNvPr>
            <p:cNvPicPr preferRelativeResize="0"/>
            <p:nvPr/>
          </p:nvPicPr>
          <p:blipFill>
            <a:blip r:embed="rId3">
              <a:alphaModFix/>
            </a:blip>
            <a:stretch>
              <a:fillRect/>
            </a:stretch>
          </p:blipFill>
          <p:spPr>
            <a:xfrm>
              <a:off x="1095883" y="2946318"/>
              <a:ext cx="10000234" cy="294640"/>
            </a:xfrm>
            <a:prstGeom prst="rect">
              <a:avLst/>
            </a:prstGeom>
            <a:noFill/>
            <a:ln>
              <a:noFill/>
            </a:ln>
          </p:spPr>
        </p:pic>
        <p:sp>
          <p:nvSpPr>
            <p:cNvPr id="8" name="Rounded Rectangle 7">
              <a:extLst>
                <a:ext uri="{FF2B5EF4-FFF2-40B4-BE49-F238E27FC236}">
                  <a16:creationId xmlns:a16="http://schemas.microsoft.com/office/drawing/2014/main" id="{1D5CCEFA-C906-AF46-8CA7-ECC27D56C408}"/>
                </a:ext>
              </a:extLst>
            </p:cNvPr>
            <p:cNvSpPr/>
            <p:nvPr/>
          </p:nvSpPr>
          <p:spPr>
            <a:xfrm>
              <a:off x="700938" y="3328047"/>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420</a:t>
              </a:r>
            </a:p>
          </p:txBody>
        </p:sp>
        <p:sp>
          <p:nvSpPr>
            <p:cNvPr id="9" name="Rounded Rectangle 8">
              <a:extLst>
                <a:ext uri="{FF2B5EF4-FFF2-40B4-BE49-F238E27FC236}">
                  <a16:creationId xmlns:a16="http://schemas.microsoft.com/office/drawing/2014/main" id="{A330FBC6-6DD2-D34E-9DD7-8A4CFB6BC7AA}"/>
                </a:ext>
              </a:extLst>
            </p:cNvPr>
            <p:cNvSpPr/>
            <p:nvPr/>
          </p:nvSpPr>
          <p:spPr>
            <a:xfrm>
              <a:off x="1696395" y="3328047"/>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430</a:t>
              </a:r>
            </a:p>
          </p:txBody>
        </p:sp>
        <p:sp>
          <p:nvSpPr>
            <p:cNvPr id="10" name="Rounded Rectangle 9">
              <a:extLst>
                <a:ext uri="{FF2B5EF4-FFF2-40B4-BE49-F238E27FC236}">
                  <a16:creationId xmlns:a16="http://schemas.microsoft.com/office/drawing/2014/main" id="{5621EE6C-7285-4F4E-B277-DA5A7DEC0AA5}"/>
                </a:ext>
              </a:extLst>
            </p:cNvPr>
            <p:cNvSpPr/>
            <p:nvPr/>
          </p:nvSpPr>
          <p:spPr>
            <a:xfrm>
              <a:off x="2709936" y="3324195"/>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B248F647-71B6-464A-93D6-D8766D93F47F}"/>
                </a:ext>
              </a:extLst>
            </p:cNvPr>
            <p:cNvSpPr/>
            <p:nvPr/>
          </p:nvSpPr>
          <p:spPr>
            <a:xfrm>
              <a:off x="3703301" y="3324194"/>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BEC4352A-42F6-8C48-8841-A9945FB72F4B}"/>
                </a:ext>
              </a:extLst>
            </p:cNvPr>
            <p:cNvSpPr/>
            <p:nvPr/>
          </p:nvSpPr>
          <p:spPr>
            <a:xfrm>
              <a:off x="4690077" y="3324193"/>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460</a:t>
              </a:r>
            </a:p>
          </p:txBody>
        </p:sp>
        <p:sp>
          <p:nvSpPr>
            <p:cNvPr id="13" name="Rounded Rectangle 12">
              <a:extLst>
                <a:ext uri="{FF2B5EF4-FFF2-40B4-BE49-F238E27FC236}">
                  <a16:creationId xmlns:a16="http://schemas.microsoft.com/office/drawing/2014/main" id="{23199DF6-5317-D74F-B5F7-5DEF7E2DD0DE}"/>
                </a:ext>
              </a:extLst>
            </p:cNvPr>
            <p:cNvSpPr/>
            <p:nvPr/>
          </p:nvSpPr>
          <p:spPr>
            <a:xfrm>
              <a:off x="5703618"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4" name="Rounded Rectangle 13">
              <a:extLst>
                <a:ext uri="{FF2B5EF4-FFF2-40B4-BE49-F238E27FC236}">
                  <a16:creationId xmlns:a16="http://schemas.microsoft.com/office/drawing/2014/main" id="{D67736AF-F611-F644-AB1E-A9C44BBA6EC4}"/>
                </a:ext>
              </a:extLst>
            </p:cNvPr>
            <p:cNvSpPr/>
            <p:nvPr/>
          </p:nvSpPr>
          <p:spPr>
            <a:xfrm>
              <a:off x="6698181"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5" name="Rounded Rectangle 14">
              <a:extLst>
                <a:ext uri="{FF2B5EF4-FFF2-40B4-BE49-F238E27FC236}">
                  <a16:creationId xmlns:a16="http://schemas.microsoft.com/office/drawing/2014/main" id="{A79506EB-E21A-EC4B-9ACC-C1E77D7E3118}"/>
                </a:ext>
              </a:extLst>
            </p:cNvPr>
            <p:cNvSpPr/>
            <p:nvPr/>
          </p:nvSpPr>
          <p:spPr>
            <a:xfrm>
              <a:off x="7682814"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41510820-AD98-3D46-8734-4450B5F58536}"/>
                </a:ext>
              </a:extLst>
            </p:cNvPr>
            <p:cNvSpPr/>
            <p:nvPr/>
          </p:nvSpPr>
          <p:spPr>
            <a:xfrm>
              <a:off x="8705981"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4BAAC1F9-7A67-D444-BBC5-CB7CDFAF85DF}"/>
                </a:ext>
              </a:extLst>
            </p:cNvPr>
            <p:cNvSpPr/>
            <p:nvPr/>
          </p:nvSpPr>
          <p:spPr>
            <a:xfrm>
              <a:off x="9701438"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222222"/>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CFE46ABE-ED36-2C4E-A4CC-519AD2C81130}"/>
                </a:ext>
              </a:extLst>
            </p:cNvPr>
            <p:cNvSpPr/>
            <p:nvPr/>
          </p:nvSpPr>
          <p:spPr>
            <a:xfrm>
              <a:off x="10678588" y="3324192"/>
              <a:ext cx="789889" cy="65710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520</a:t>
              </a:r>
            </a:p>
          </p:txBody>
        </p:sp>
      </p:grpSp>
      <p:grpSp>
        <p:nvGrpSpPr>
          <p:cNvPr id="19" name="Group 18">
            <a:extLst>
              <a:ext uri="{FF2B5EF4-FFF2-40B4-BE49-F238E27FC236}">
                <a16:creationId xmlns:a16="http://schemas.microsoft.com/office/drawing/2014/main" id="{09B8082C-E51F-744E-B61B-C5100E2AD9F7}"/>
              </a:ext>
            </a:extLst>
          </p:cNvPr>
          <p:cNvGrpSpPr/>
          <p:nvPr/>
        </p:nvGrpSpPr>
        <p:grpSpPr>
          <a:xfrm>
            <a:off x="2733565" y="3425178"/>
            <a:ext cx="7737427" cy="458947"/>
            <a:chOff x="2733565" y="3425178"/>
            <a:chExt cx="7737427" cy="458947"/>
          </a:xfrm>
        </p:grpSpPr>
        <p:sp>
          <p:nvSpPr>
            <p:cNvPr id="21" name="TextBox 20">
              <a:extLst>
                <a:ext uri="{FF2B5EF4-FFF2-40B4-BE49-F238E27FC236}">
                  <a16:creationId xmlns:a16="http://schemas.microsoft.com/office/drawing/2014/main" id="{25025A15-5011-C346-B827-7D8E6FA7505E}"/>
                </a:ext>
              </a:extLst>
            </p:cNvPr>
            <p:cNvSpPr txBox="1"/>
            <p:nvPr/>
          </p:nvSpPr>
          <p:spPr>
            <a:xfrm>
              <a:off x="2733565" y="3429000"/>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440</a:t>
              </a:r>
            </a:p>
          </p:txBody>
        </p:sp>
        <p:sp>
          <p:nvSpPr>
            <p:cNvPr id="22" name="TextBox 21">
              <a:extLst>
                <a:ext uri="{FF2B5EF4-FFF2-40B4-BE49-F238E27FC236}">
                  <a16:creationId xmlns:a16="http://schemas.microsoft.com/office/drawing/2014/main" id="{1D24692F-D446-4A49-84F4-DDCB00C43655}"/>
                </a:ext>
              </a:extLst>
            </p:cNvPr>
            <p:cNvSpPr txBox="1"/>
            <p:nvPr/>
          </p:nvSpPr>
          <p:spPr>
            <a:xfrm>
              <a:off x="3730115" y="3425178"/>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450</a:t>
              </a:r>
            </a:p>
          </p:txBody>
        </p:sp>
        <p:sp>
          <p:nvSpPr>
            <p:cNvPr id="23" name="TextBox 22">
              <a:extLst>
                <a:ext uri="{FF2B5EF4-FFF2-40B4-BE49-F238E27FC236}">
                  <a16:creationId xmlns:a16="http://schemas.microsoft.com/office/drawing/2014/main" id="{95E94B8A-F9EC-F540-9342-BA7EAB459199}"/>
                </a:ext>
              </a:extLst>
            </p:cNvPr>
            <p:cNvSpPr txBox="1"/>
            <p:nvPr/>
          </p:nvSpPr>
          <p:spPr>
            <a:xfrm>
              <a:off x="7707667" y="3425179"/>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490</a:t>
              </a:r>
            </a:p>
          </p:txBody>
        </p:sp>
        <p:sp>
          <p:nvSpPr>
            <p:cNvPr id="24" name="TextBox 23">
              <a:extLst>
                <a:ext uri="{FF2B5EF4-FFF2-40B4-BE49-F238E27FC236}">
                  <a16:creationId xmlns:a16="http://schemas.microsoft.com/office/drawing/2014/main" id="{AF585531-82CD-DC4D-87E2-207217B2B1EB}"/>
                </a:ext>
              </a:extLst>
            </p:cNvPr>
            <p:cNvSpPr txBox="1"/>
            <p:nvPr/>
          </p:nvSpPr>
          <p:spPr>
            <a:xfrm>
              <a:off x="9721772" y="3425178"/>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510</a:t>
              </a:r>
            </a:p>
          </p:txBody>
        </p:sp>
        <p:sp>
          <p:nvSpPr>
            <p:cNvPr id="25" name="TextBox 24">
              <a:extLst>
                <a:ext uri="{FF2B5EF4-FFF2-40B4-BE49-F238E27FC236}">
                  <a16:creationId xmlns:a16="http://schemas.microsoft.com/office/drawing/2014/main" id="{BCA7CFB5-ACDF-EE40-9C56-96D9102E8289}"/>
                </a:ext>
              </a:extLst>
            </p:cNvPr>
            <p:cNvSpPr txBox="1"/>
            <p:nvPr/>
          </p:nvSpPr>
          <p:spPr>
            <a:xfrm>
              <a:off x="8705981" y="3425178"/>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500</a:t>
              </a:r>
            </a:p>
          </p:txBody>
        </p:sp>
        <p:sp>
          <p:nvSpPr>
            <p:cNvPr id="26" name="TextBox 25">
              <a:extLst>
                <a:ext uri="{FF2B5EF4-FFF2-40B4-BE49-F238E27FC236}">
                  <a16:creationId xmlns:a16="http://schemas.microsoft.com/office/drawing/2014/main" id="{AEA0F70C-5550-DD49-93FC-DD9740E126AE}"/>
                </a:ext>
              </a:extLst>
            </p:cNvPr>
            <p:cNvSpPr txBox="1"/>
            <p:nvPr/>
          </p:nvSpPr>
          <p:spPr>
            <a:xfrm>
              <a:off x="5724526" y="3425178"/>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470</a:t>
              </a:r>
            </a:p>
          </p:txBody>
        </p:sp>
        <p:sp>
          <p:nvSpPr>
            <p:cNvPr id="27" name="TextBox 26">
              <a:extLst>
                <a:ext uri="{FF2B5EF4-FFF2-40B4-BE49-F238E27FC236}">
                  <a16:creationId xmlns:a16="http://schemas.microsoft.com/office/drawing/2014/main" id="{E81F22FD-C840-0E4A-949A-D6CB9CCF4AC2}"/>
                </a:ext>
              </a:extLst>
            </p:cNvPr>
            <p:cNvSpPr txBox="1"/>
            <p:nvPr/>
          </p:nvSpPr>
          <p:spPr>
            <a:xfrm>
              <a:off x="6722704" y="3425178"/>
              <a:ext cx="749220"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480</a:t>
              </a:r>
            </a:p>
          </p:txBody>
        </p:sp>
      </p:gr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Complete the number line</a:t>
            </a:r>
          </a:p>
          <a:p>
            <a:pPr>
              <a:lnSpc>
                <a:spcPct val="110000"/>
              </a:lnSpc>
            </a:pPr>
            <a:r>
              <a:rPr lang="en-GB" dirty="0"/>
              <a:t>Let’s Learn</a:t>
            </a:r>
          </a:p>
          <a:p>
            <a:pPr>
              <a:lnSpc>
                <a:spcPct val="110000"/>
              </a:lnSpc>
            </a:pPr>
            <a:r>
              <a:rPr lang="en-GB" dirty="0"/>
              <a:t>Follow Me – More or less with a place value chart</a:t>
            </a:r>
          </a:p>
          <a:p>
            <a:pPr>
              <a:lnSpc>
                <a:spcPct val="110000"/>
              </a:lnSpc>
            </a:pPr>
            <a:r>
              <a:rPr lang="en-GB" dirty="0"/>
              <a:t>Your Turn (1) – More or less with a place value chart</a:t>
            </a:r>
          </a:p>
          <a:p>
            <a:pPr>
              <a:lnSpc>
                <a:spcPct val="110000"/>
              </a:lnSpc>
            </a:pPr>
            <a:r>
              <a:rPr lang="en-GB" dirty="0"/>
              <a:t>Follow Me – Spot the mistake</a:t>
            </a:r>
          </a:p>
          <a:p>
            <a:pPr>
              <a:lnSpc>
                <a:spcPct val="110000"/>
              </a:lnSpc>
            </a:pPr>
            <a:r>
              <a:rPr lang="en-GB" dirty="0"/>
              <a:t>Your Turn (2) – More or less crossing boundaries </a:t>
            </a:r>
          </a:p>
          <a:p>
            <a:pPr>
              <a:lnSpc>
                <a:spcPct val="110000"/>
              </a:lnSpc>
            </a:pPr>
            <a:r>
              <a:rPr lang="en-GB" dirty="0"/>
              <a:t>Follow Me – Missing parts</a:t>
            </a:r>
          </a:p>
          <a:p>
            <a:pPr>
              <a:lnSpc>
                <a:spcPct val="110000"/>
              </a:lnSpc>
            </a:pPr>
            <a:r>
              <a:rPr lang="en-GB" dirty="0"/>
              <a:t>Your Turn (3) – True or false</a:t>
            </a:r>
          </a:p>
          <a:p>
            <a:pPr>
              <a:lnSpc>
                <a:spcPct val="110000"/>
              </a:lnSpc>
            </a:pPr>
            <a:r>
              <a:rPr lang="en-GB" dirty="0"/>
              <a:t>Let’s Reflect </a:t>
            </a:r>
          </a:p>
          <a:p>
            <a:pPr>
              <a:lnSpc>
                <a:spcPct val="110000"/>
              </a:lnSpc>
            </a:pPr>
            <a:r>
              <a:rPr lang="en-GB" dirty="0"/>
              <a:t>Support Slides – Based on using number lines to count on and back</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2532616"/>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When finding one thousand more/ less than a positive number, the ones and tens columns do not change. </a:t>
            </a:r>
          </a:p>
          <a:p>
            <a:pPr>
              <a:lnSpc>
                <a:spcPct val="150000"/>
              </a:lnSpc>
            </a:pPr>
            <a:r>
              <a:rPr lang="en-GB" dirty="0">
                <a:solidFill>
                  <a:srgbClr val="222222"/>
                </a:solidFill>
                <a:latin typeface="Century Gothic" panose="020B0502020202020204" pitchFamily="34" charset="0"/>
              </a:rPr>
              <a:t>One/ ten / one hundred more/ less than (number) is (number).</a:t>
            </a:r>
            <a:br>
              <a:rPr lang="en-GB" dirty="0">
                <a:solidFill>
                  <a:srgbClr val="222222"/>
                </a:solidFill>
                <a:latin typeface="Century Gothic" panose="020B0502020202020204" pitchFamily="34" charset="0"/>
              </a:rPr>
            </a:br>
            <a:r>
              <a:rPr lang="en-GB" dirty="0">
                <a:solidFill>
                  <a:srgbClr val="222222"/>
                </a:solidFill>
                <a:latin typeface="Century Gothic" panose="020B0502020202020204" pitchFamily="34" charset="0"/>
              </a:rPr>
              <a:t>OR (number) is one/ ten / one hundred more/ less than (number). </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Ten more than 15 is 25. OR 25 is ten more than 15. </a:t>
            </a:r>
          </a:p>
          <a:p>
            <a:pPr>
              <a:lnSpc>
                <a:spcPct val="150000"/>
              </a:lnSpc>
            </a:pPr>
            <a:r>
              <a:rPr lang="en-GB" dirty="0">
                <a:solidFill>
                  <a:srgbClr val="222222"/>
                </a:solidFill>
                <a:latin typeface="Century Gothic" panose="020B0502020202020204" pitchFamily="34" charset="0"/>
              </a:rPr>
              <a:t>When finding ten more/ less, the ones column does not change. (For a positive number only.)</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4110102944"/>
              </p:ext>
            </p:extLst>
          </p:nvPr>
        </p:nvGraphicFramePr>
        <p:xfrm>
          <a:off x="263524" y="1155866"/>
          <a:ext cx="11736388" cy="36576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more than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less than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3"/>
            <a:ext cx="11736887" cy="493423"/>
          </a:xfrm>
        </p:spPr>
        <p:txBody>
          <a:bodyPr/>
          <a:lstStyle/>
          <a:p>
            <a:r>
              <a:rPr lang="en-GB" b="1" dirty="0"/>
              <a:t>What is 100 less than this number?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552</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5,253</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4,153</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5,053</a:t>
            </a:r>
          </a:p>
        </p:txBody>
      </p:sp>
      <p:grpSp>
        <p:nvGrpSpPr>
          <p:cNvPr id="2" name="Group 1">
            <a:extLst>
              <a:ext uri="{FF2B5EF4-FFF2-40B4-BE49-F238E27FC236}">
                <a16:creationId xmlns:a16="http://schemas.microsoft.com/office/drawing/2014/main" id="{9F7432AA-D391-8545-8A23-08364CCB0E82}"/>
              </a:ext>
            </a:extLst>
          </p:cNvPr>
          <p:cNvGrpSpPr/>
          <p:nvPr/>
        </p:nvGrpSpPr>
        <p:grpSpPr>
          <a:xfrm>
            <a:off x="3386142" y="1712266"/>
            <a:ext cx="5504083" cy="1679270"/>
            <a:chOff x="3386142" y="1712266"/>
            <a:chExt cx="5504083" cy="1679270"/>
          </a:xfrm>
        </p:grpSpPr>
        <p:pic>
          <p:nvPicPr>
            <p:cNvPr id="8" name="Picture 7" descr="A picture containing timeline&#10;&#10;Description automatically generated">
              <a:extLst>
                <a:ext uri="{FF2B5EF4-FFF2-40B4-BE49-F238E27FC236}">
                  <a16:creationId xmlns:a16="http://schemas.microsoft.com/office/drawing/2014/main" id="{9ABE1CB1-90E7-1A4D-9915-F35761907FB1}"/>
                </a:ext>
              </a:extLst>
            </p:cNvPr>
            <p:cNvPicPr>
              <a:picLocks noChangeAspect="1"/>
            </p:cNvPicPr>
            <p:nvPr/>
          </p:nvPicPr>
          <p:blipFill>
            <a:blip r:embed="rId3"/>
            <a:stretch>
              <a:fillRect/>
            </a:stretch>
          </p:blipFill>
          <p:spPr>
            <a:xfrm>
              <a:off x="3386142" y="1712266"/>
              <a:ext cx="5504083" cy="1679270"/>
            </a:xfrm>
            <a:prstGeom prst="rect">
              <a:avLst/>
            </a:prstGeom>
          </p:spPr>
        </p:pic>
        <p:pic>
          <p:nvPicPr>
            <p:cNvPr id="9" name="Google Shape;85;p9">
              <a:extLst>
                <a:ext uri="{FF2B5EF4-FFF2-40B4-BE49-F238E27FC236}">
                  <a16:creationId xmlns:a16="http://schemas.microsoft.com/office/drawing/2014/main" id="{0D6A6962-3E19-9748-A75B-3876D1E8583D}"/>
                </a:ext>
              </a:extLst>
            </p:cNvPr>
            <p:cNvPicPr preferRelativeResize="0"/>
            <p:nvPr/>
          </p:nvPicPr>
          <p:blipFill>
            <a:blip r:embed="rId4">
              <a:alphaModFix/>
            </a:blip>
            <a:stretch>
              <a:fillRect/>
            </a:stretch>
          </p:blipFill>
          <p:spPr>
            <a:xfrm>
              <a:off x="5151624" y="2407519"/>
              <a:ext cx="414630" cy="389501"/>
            </a:xfrm>
            <a:prstGeom prst="rect">
              <a:avLst/>
            </a:prstGeom>
            <a:noFill/>
            <a:ln>
              <a:noFill/>
            </a:ln>
          </p:spPr>
        </p:pic>
        <p:pic>
          <p:nvPicPr>
            <p:cNvPr id="10" name="Google Shape;87;p9">
              <a:extLst>
                <a:ext uri="{FF2B5EF4-FFF2-40B4-BE49-F238E27FC236}">
                  <a16:creationId xmlns:a16="http://schemas.microsoft.com/office/drawing/2014/main" id="{17A1F68F-221C-5C4A-AB5B-5329589CDE26}"/>
                </a:ext>
              </a:extLst>
            </p:cNvPr>
            <p:cNvPicPr preferRelativeResize="0"/>
            <p:nvPr/>
          </p:nvPicPr>
          <p:blipFill>
            <a:blip r:embed="rId5">
              <a:alphaModFix/>
            </a:blip>
            <a:stretch>
              <a:fillRect/>
            </a:stretch>
          </p:blipFill>
          <p:spPr>
            <a:xfrm>
              <a:off x="7527127" y="2190986"/>
              <a:ext cx="389501" cy="389501"/>
            </a:xfrm>
            <a:prstGeom prst="rect">
              <a:avLst/>
            </a:prstGeom>
            <a:noFill/>
            <a:ln>
              <a:noFill/>
            </a:ln>
          </p:spPr>
        </p:pic>
        <p:pic>
          <p:nvPicPr>
            <p:cNvPr id="11" name="Google Shape;89;p9">
              <a:extLst>
                <a:ext uri="{FF2B5EF4-FFF2-40B4-BE49-F238E27FC236}">
                  <a16:creationId xmlns:a16="http://schemas.microsoft.com/office/drawing/2014/main" id="{F7F647E7-FF43-FD4F-B45E-270C99DB838A}"/>
                </a:ext>
              </a:extLst>
            </p:cNvPr>
            <p:cNvPicPr preferRelativeResize="0"/>
            <p:nvPr/>
          </p:nvPicPr>
          <p:blipFill>
            <a:blip r:embed="rId6">
              <a:alphaModFix/>
            </a:blip>
            <a:stretch>
              <a:fillRect/>
            </a:stretch>
          </p:blipFill>
          <p:spPr>
            <a:xfrm>
              <a:off x="6156284" y="2204091"/>
              <a:ext cx="414630" cy="389501"/>
            </a:xfrm>
            <a:prstGeom prst="rect">
              <a:avLst/>
            </a:prstGeom>
            <a:noFill/>
            <a:ln>
              <a:noFill/>
            </a:ln>
          </p:spPr>
        </p:pic>
        <p:pic>
          <p:nvPicPr>
            <p:cNvPr id="12" name="Google Shape;90;p9">
              <a:extLst>
                <a:ext uri="{FF2B5EF4-FFF2-40B4-BE49-F238E27FC236}">
                  <a16:creationId xmlns:a16="http://schemas.microsoft.com/office/drawing/2014/main" id="{663D3736-C230-9E48-98C2-0C72679C5C18}"/>
                </a:ext>
              </a:extLst>
            </p:cNvPr>
            <p:cNvPicPr preferRelativeResize="0"/>
            <p:nvPr/>
          </p:nvPicPr>
          <p:blipFill>
            <a:blip r:embed="rId7">
              <a:alphaModFix/>
            </a:blip>
            <a:stretch>
              <a:fillRect/>
            </a:stretch>
          </p:blipFill>
          <p:spPr>
            <a:xfrm>
              <a:off x="3417691" y="2210717"/>
              <a:ext cx="414630" cy="389501"/>
            </a:xfrm>
            <a:prstGeom prst="rect">
              <a:avLst/>
            </a:prstGeom>
            <a:noFill/>
            <a:ln>
              <a:noFill/>
            </a:ln>
          </p:spPr>
        </p:pic>
        <p:pic>
          <p:nvPicPr>
            <p:cNvPr id="13" name="Google Shape;90;p9">
              <a:extLst>
                <a:ext uri="{FF2B5EF4-FFF2-40B4-BE49-F238E27FC236}">
                  <a16:creationId xmlns:a16="http://schemas.microsoft.com/office/drawing/2014/main" id="{8FDC2AF8-6628-224F-85C3-35ACAA02721C}"/>
                </a:ext>
              </a:extLst>
            </p:cNvPr>
            <p:cNvPicPr preferRelativeResize="0"/>
            <p:nvPr/>
          </p:nvPicPr>
          <p:blipFill>
            <a:blip r:embed="rId7">
              <a:alphaModFix/>
            </a:blip>
            <a:stretch>
              <a:fillRect/>
            </a:stretch>
          </p:blipFill>
          <p:spPr>
            <a:xfrm>
              <a:off x="3872354" y="2210717"/>
              <a:ext cx="414630" cy="389501"/>
            </a:xfrm>
            <a:prstGeom prst="rect">
              <a:avLst/>
            </a:prstGeom>
            <a:noFill/>
            <a:ln>
              <a:noFill/>
            </a:ln>
          </p:spPr>
        </p:pic>
        <p:pic>
          <p:nvPicPr>
            <p:cNvPr id="14" name="Google Shape;90;p9">
              <a:extLst>
                <a:ext uri="{FF2B5EF4-FFF2-40B4-BE49-F238E27FC236}">
                  <a16:creationId xmlns:a16="http://schemas.microsoft.com/office/drawing/2014/main" id="{9428B31D-E814-3948-81C4-5B2F118E4786}"/>
                </a:ext>
              </a:extLst>
            </p:cNvPr>
            <p:cNvPicPr preferRelativeResize="0"/>
            <p:nvPr/>
          </p:nvPicPr>
          <p:blipFill>
            <a:blip r:embed="rId7">
              <a:alphaModFix/>
            </a:blip>
            <a:stretch>
              <a:fillRect/>
            </a:stretch>
          </p:blipFill>
          <p:spPr>
            <a:xfrm>
              <a:off x="3417691" y="2675146"/>
              <a:ext cx="414630" cy="389501"/>
            </a:xfrm>
            <a:prstGeom prst="rect">
              <a:avLst/>
            </a:prstGeom>
            <a:noFill/>
            <a:ln>
              <a:noFill/>
            </a:ln>
          </p:spPr>
        </p:pic>
        <p:pic>
          <p:nvPicPr>
            <p:cNvPr id="15" name="Google Shape;90;p9">
              <a:extLst>
                <a:ext uri="{FF2B5EF4-FFF2-40B4-BE49-F238E27FC236}">
                  <a16:creationId xmlns:a16="http://schemas.microsoft.com/office/drawing/2014/main" id="{7EDC8094-5D77-D54E-AE2B-1DF605FC4EC0}"/>
                </a:ext>
              </a:extLst>
            </p:cNvPr>
            <p:cNvPicPr preferRelativeResize="0"/>
            <p:nvPr/>
          </p:nvPicPr>
          <p:blipFill>
            <a:blip r:embed="rId7">
              <a:alphaModFix/>
            </a:blip>
            <a:stretch>
              <a:fillRect/>
            </a:stretch>
          </p:blipFill>
          <p:spPr>
            <a:xfrm>
              <a:off x="3872354" y="2675145"/>
              <a:ext cx="414630" cy="389501"/>
            </a:xfrm>
            <a:prstGeom prst="rect">
              <a:avLst/>
            </a:prstGeom>
            <a:noFill/>
            <a:ln>
              <a:noFill/>
            </a:ln>
          </p:spPr>
        </p:pic>
        <p:pic>
          <p:nvPicPr>
            <p:cNvPr id="16" name="Google Shape;90;p9">
              <a:extLst>
                <a:ext uri="{FF2B5EF4-FFF2-40B4-BE49-F238E27FC236}">
                  <a16:creationId xmlns:a16="http://schemas.microsoft.com/office/drawing/2014/main" id="{99A609FF-3F18-1442-A416-490EB4A6F7A1}"/>
                </a:ext>
              </a:extLst>
            </p:cNvPr>
            <p:cNvPicPr preferRelativeResize="0"/>
            <p:nvPr/>
          </p:nvPicPr>
          <p:blipFill>
            <a:blip r:embed="rId7">
              <a:alphaModFix/>
            </a:blip>
            <a:stretch>
              <a:fillRect/>
            </a:stretch>
          </p:blipFill>
          <p:spPr>
            <a:xfrm>
              <a:off x="4287991" y="2425763"/>
              <a:ext cx="414630" cy="389501"/>
            </a:xfrm>
            <a:prstGeom prst="rect">
              <a:avLst/>
            </a:prstGeom>
            <a:noFill/>
            <a:ln>
              <a:noFill/>
            </a:ln>
          </p:spPr>
        </p:pic>
        <p:pic>
          <p:nvPicPr>
            <p:cNvPr id="17" name="Google Shape;89;p9">
              <a:extLst>
                <a:ext uri="{FF2B5EF4-FFF2-40B4-BE49-F238E27FC236}">
                  <a16:creationId xmlns:a16="http://schemas.microsoft.com/office/drawing/2014/main" id="{1D1D2B47-01A5-9F44-97A0-B9CF20AEFBD2}"/>
                </a:ext>
              </a:extLst>
            </p:cNvPr>
            <p:cNvPicPr preferRelativeResize="0"/>
            <p:nvPr/>
          </p:nvPicPr>
          <p:blipFill>
            <a:blip r:embed="rId6">
              <a:alphaModFix/>
            </a:blip>
            <a:stretch>
              <a:fillRect/>
            </a:stretch>
          </p:blipFill>
          <p:spPr>
            <a:xfrm>
              <a:off x="6627338" y="2204091"/>
              <a:ext cx="414630" cy="389501"/>
            </a:xfrm>
            <a:prstGeom prst="rect">
              <a:avLst/>
            </a:prstGeom>
            <a:noFill/>
            <a:ln>
              <a:noFill/>
            </a:ln>
          </p:spPr>
        </p:pic>
        <p:pic>
          <p:nvPicPr>
            <p:cNvPr id="18" name="Google Shape;89;p9">
              <a:extLst>
                <a:ext uri="{FF2B5EF4-FFF2-40B4-BE49-F238E27FC236}">
                  <a16:creationId xmlns:a16="http://schemas.microsoft.com/office/drawing/2014/main" id="{F4B2A18D-F49B-8445-A32F-A66FB8D96007}"/>
                </a:ext>
              </a:extLst>
            </p:cNvPr>
            <p:cNvPicPr preferRelativeResize="0"/>
            <p:nvPr/>
          </p:nvPicPr>
          <p:blipFill>
            <a:blip r:embed="rId6">
              <a:alphaModFix/>
            </a:blip>
            <a:stretch>
              <a:fillRect/>
            </a:stretch>
          </p:blipFill>
          <p:spPr>
            <a:xfrm>
              <a:off x="6156284" y="2675145"/>
              <a:ext cx="414630" cy="389501"/>
            </a:xfrm>
            <a:prstGeom prst="rect">
              <a:avLst/>
            </a:prstGeom>
            <a:noFill/>
            <a:ln>
              <a:noFill/>
            </a:ln>
          </p:spPr>
        </p:pic>
        <p:pic>
          <p:nvPicPr>
            <p:cNvPr id="19" name="Google Shape;89;p9">
              <a:extLst>
                <a:ext uri="{FF2B5EF4-FFF2-40B4-BE49-F238E27FC236}">
                  <a16:creationId xmlns:a16="http://schemas.microsoft.com/office/drawing/2014/main" id="{65357F68-0C9E-224F-9E32-31E51D375301}"/>
                </a:ext>
              </a:extLst>
            </p:cNvPr>
            <p:cNvPicPr preferRelativeResize="0"/>
            <p:nvPr/>
          </p:nvPicPr>
          <p:blipFill>
            <a:blip r:embed="rId6">
              <a:alphaModFix/>
            </a:blip>
            <a:stretch>
              <a:fillRect/>
            </a:stretch>
          </p:blipFill>
          <p:spPr>
            <a:xfrm>
              <a:off x="6627338" y="2675145"/>
              <a:ext cx="414630" cy="389501"/>
            </a:xfrm>
            <a:prstGeom prst="rect">
              <a:avLst/>
            </a:prstGeom>
            <a:noFill/>
            <a:ln>
              <a:noFill/>
            </a:ln>
          </p:spPr>
        </p:pic>
        <p:pic>
          <p:nvPicPr>
            <p:cNvPr id="20" name="Google Shape;89;p9">
              <a:extLst>
                <a:ext uri="{FF2B5EF4-FFF2-40B4-BE49-F238E27FC236}">
                  <a16:creationId xmlns:a16="http://schemas.microsoft.com/office/drawing/2014/main" id="{87CC62DA-F3B2-EC43-9DEE-B32DCF8FB64F}"/>
                </a:ext>
              </a:extLst>
            </p:cNvPr>
            <p:cNvPicPr preferRelativeResize="0"/>
            <p:nvPr/>
          </p:nvPicPr>
          <p:blipFill>
            <a:blip r:embed="rId6">
              <a:alphaModFix/>
            </a:blip>
            <a:stretch>
              <a:fillRect/>
            </a:stretch>
          </p:blipFill>
          <p:spPr>
            <a:xfrm>
              <a:off x="7015265" y="2439618"/>
              <a:ext cx="414630" cy="389501"/>
            </a:xfrm>
            <a:prstGeom prst="rect">
              <a:avLst/>
            </a:prstGeom>
            <a:noFill/>
            <a:ln>
              <a:noFill/>
            </a:ln>
          </p:spPr>
        </p:pic>
        <p:pic>
          <p:nvPicPr>
            <p:cNvPr id="21" name="Google Shape;87;p9">
              <a:extLst>
                <a:ext uri="{FF2B5EF4-FFF2-40B4-BE49-F238E27FC236}">
                  <a16:creationId xmlns:a16="http://schemas.microsoft.com/office/drawing/2014/main" id="{AC6486F1-C234-674B-B411-56AACA768798}"/>
                </a:ext>
              </a:extLst>
            </p:cNvPr>
            <p:cNvPicPr preferRelativeResize="0"/>
            <p:nvPr/>
          </p:nvPicPr>
          <p:blipFill>
            <a:blip r:embed="rId5">
              <a:alphaModFix/>
            </a:blip>
            <a:stretch>
              <a:fillRect/>
            </a:stretch>
          </p:blipFill>
          <p:spPr>
            <a:xfrm>
              <a:off x="7849629" y="2489413"/>
              <a:ext cx="389501" cy="389501"/>
            </a:xfrm>
            <a:prstGeom prst="rect">
              <a:avLst/>
            </a:prstGeom>
            <a:noFill/>
            <a:ln>
              <a:noFill/>
            </a:ln>
          </p:spPr>
        </p:pic>
        <p:pic>
          <p:nvPicPr>
            <p:cNvPr id="22" name="Google Shape;87;p9">
              <a:extLst>
                <a:ext uri="{FF2B5EF4-FFF2-40B4-BE49-F238E27FC236}">
                  <a16:creationId xmlns:a16="http://schemas.microsoft.com/office/drawing/2014/main" id="{BE2CF0BD-8D04-5A4A-A899-07017C234159}"/>
                </a:ext>
              </a:extLst>
            </p:cNvPr>
            <p:cNvPicPr preferRelativeResize="0"/>
            <p:nvPr/>
          </p:nvPicPr>
          <p:blipFill>
            <a:blip r:embed="rId5">
              <a:alphaModFix/>
            </a:blip>
            <a:stretch>
              <a:fillRect/>
            </a:stretch>
          </p:blipFill>
          <p:spPr>
            <a:xfrm>
              <a:off x="8207321" y="2800720"/>
              <a:ext cx="389501" cy="389501"/>
            </a:xfrm>
            <a:prstGeom prst="rect">
              <a:avLst/>
            </a:prstGeom>
            <a:noFill/>
            <a:ln>
              <a:noFill/>
            </a:ln>
          </p:spPr>
        </p:pic>
      </p:gr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find 1, 10, 100 and 1,000 more or less than a number</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78935"/>
          </a:xfrm>
        </p:spPr>
        <p:txBody>
          <a:bodyPr/>
          <a:lstStyle/>
          <a:p>
            <a:r>
              <a:rPr lang="en-GB" b="1" dirty="0"/>
              <a:t>Is there more than one way to complete this number line? </a:t>
            </a:r>
          </a:p>
          <a:p>
            <a:r>
              <a:rPr lang="en-GB" dirty="0"/>
              <a:t>Explain one way to complete it. </a:t>
            </a:r>
          </a:p>
        </p:txBody>
      </p:sp>
      <p:grpSp>
        <p:nvGrpSpPr>
          <p:cNvPr id="13" name="Group 12">
            <a:extLst>
              <a:ext uri="{FF2B5EF4-FFF2-40B4-BE49-F238E27FC236}">
                <a16:creationId xmlns:a16="http://schemas.microsoft.com/office/drawing/2014/main" id="{12D22558-EDC2-3041-B882-D70EFF1D64E9}"/>
              </a:ext>
            </a:extLst>
          </p:cNvPr>
          <p:cNvGrpSpPr/>
          <p:nvPr/>
        </p:nvGrpSpPr>
        <p:grpSpPr>
          <a:xfrm>
            <a:off x="1830506" y="3404901"/>
            <a:ext cx="8839200" cy="767442"/>
            <a:chOff x="1830506" y="2833701"/>
            <a:chExt cx="8839200" cy="767442"/>
          </a:xfrm>
        </p:grpSpPr>
        <p:pic>
          <p:nvPicPr>
            <p:cNvPr id="10" name="Google Shape;327;p19">
              <a:extLst>
                <a:ext uri="{FF2B5EF4-FFF2-40B4-BE49-F238E27FC236}">
                  <a16:creationId xmlns:a16="http://schemas.microsoft.com/office/drawing/2014/main" id="{6710C951-8DA2-9345-871A-93D5EE6702DB}"/>
                </a:ext>
              </a:extLst>
            </p:cNvPr>
            <p:cNvPicPr preferRelativeResize="0"/>
            <p:nvPr/>
          </p:nvPicPr>
          <p:blipFill>
            <a:blip r:embed="rId3">
              <a:alphaModFix/>
            </a:blip>
            <a:stretch>
              <a:fillRect/>
            </a:stretch>
          </p:blipFill>
          <p:spPr>
            <a:xfrm>
              <a:off x="1830506" y="2833701"/>
              <a:ext cx="8839200" cy="294640"/>
            </a:xfrm>
            <a:prstGeom prst="rect">
              <a:avLst/>
            </a:prstGeom>
            <a:noFill/>
            <a:ln>
              <a:noFill/>
            </a:ln>
          </p:spPr>
        </p:pic>
        <p:sp>
          <p:nvSpPr>
            <p:cNvPr id="12" name="TextBox 11">
              <a:extLst>
                <a:ext uri="{FF2B5EF4-FFF2-40B4-BE49-F238E27FC236}">
                  <a16:creationId xmlns:a16="http://schemas.microsoft.com/office/drawing/2014/main" id="{B98BE490-6733-6545-8F6D-8F797153B163}"/>
                </a:ext>
              </a:extLst>
            </p:cNvPr>
            <p:cNvSpPr txBox="1"/>
            <p:nvPr/>
          </p:nvSpPr>
          <p:spPr>
            <a:xfrm>
              <a:off x="5922388" y="3231811"/>
              <a:ext cx="655436" cy="369332"/>
            </a:xfrm>
            <a:prstGeom prst="rect">
              <a:avLst/>
            </a:prstGeom>
            <a:noFill/>
          </p:spPr>
          <p:txBody>
            <a:bodyPr wrap="square">
              <a:spAutoFit/>
            </a:bodyPr>
            <a:lstStyle/>
            <a:p>
              <a:pPr algn="ctr"/>
              <a:r>
                <a:rPr lang="en-GB" dirty="0">
                  <a:latin typeface="Century Gothic" panose="020B0502020202020204" pitchFamily="34" charset="0"/>
                </a:rPr>
                <a:t>540</a:t>
              </a:r>
            </a:p>
          </p:txBody>
        </p:sp>
      </p:grpSp>
    </p:spTree>
    <p:extLst>
      <p:ext uri="{BB962C8B-B14F-4D97-AF65-F5344CB8AC3E}">
        <p14:creationId xmlns:p14="http://schemas.microsoft.com/office/powerpoint/2010/main" val="195754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normAutofit/>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943407"/>
          </a:xfrm>
        </p:spPr>
        <p:txBody>
          <a:bodyPr/>
          <a:lstStyle/>
          <a:p>
            <a:r>
              <a:rPr lang="en-GB" dirty="0"/>
              <a:t>We can use place value counters and place value charts to find 1, 10, 100 and 1,000 more or less than a number. </a:t>
            </a:r>
          </a:p>
        </p:txBody>
      </p:sp>
      <p:grpSp>
        <p:nvGrpSpPr>
          <p:cNvPr id="4" name="Group 3">
            <a:extLst>
              <a:ext uri="{FF2B5EF4-FFF2-40B4-BE49-F238E27FC236}">
                <a16:creationId xmlns:a16="http://schemas.microsoft.com/office/drawing/2014/main" id="{DE78B8DC-96D6-2B4D-A751-D64C33B05CC6}"/>
              </a:ext>
            </a:extLst>
          </p:cNvPr>
          <p:cNvGrpSpPr/>
          <p:nvPr/>
        </p:nvGrpSpPr>
        <p:grpSpPr>
          <a:xfrm>
            <a:off x="2958626" y="2199271"/>
            <a:ext cx="6274748" cy="1914396"/>
            <a:chOff x="2827688" y="2226977"/>
            <a:chExt cx="6274748" cy="1914396"/>
          </a:xfrm>
        </p:grpSpPr>
        <p:pic>
          <p:nvPicPr>
            <p:cNvPr id="11" name="Picture 10" descr="A picture containing timeline&#10;&#10;Description automatically generated">
              <a:extLst>
                <a:ext uri="{FF2B5EF4-FFF2-40B4-BE49-F238E27FC236}">
                  <a16:creationId xmlns:a16="http://schemas.microsoft.com/office/drawing/2014/main" id="{A99FB7BF-6752-BD46-B184-727382E85C76}"/>
                </a:ext>
              </a:extLst>
            </p:cNvPr>
            <p:cNvPicPr>
              <a:picLocks noChangeAspect="1"/>
            </p:cNvPicPr>
            <p:nvPr/>
          </p:nvPicPr>
          <p:blipFill>
            <a:blip r:embed="rId3"/>
            <a:stretch>
              <a:fillRect/>
            </a:stretch>
          </p:blipFill>
          <p:spPr>
            <a:xfrm>
              <a:off x="2827688" y="2226977"/>
              <a:ext cx="6274748" cy="1914396"/>
            </a:xfrm>
            <a:prstGeom prst="rect">
              <a:avLst/>
            </a:prstGeom>
          </p:spPr>
        </p:pic>
        <p:pic>
          <p:nvPicPr>
            <p:cNvPr id="7" name="Google Shape;85;p9">
              <a:extLst>
                <a:ext uri="{FF2B5EF4-FFF2-40B4-BE49-F238E27FC236}">
                  <a16:creationId xmlns:a16="http://schemas.microsoft.com/office/drawing/2014/main" id="{21B17516-61B2-AF41-96A7-CC166EC6B86E}"/>
                </a:ext>
              </a:extLst>
            </p:cNvPr>
            <p:cNvPicPr preferRelativeResize="0"/>
            <p:nvPr/>
          </p:nvPicPr>
          <p:blipFill>
            <a:blip r:embed="rId4">
              <a:alphaModFix/>
            </a:blip>
            <a:stretch>
              <a:fillRect/>
            </a:stretch>
          </p:blipFill>
          <p:spPr>
            <a:xfrm>
              <a:off x="4606309" y="2741262"/>
              <a:ext cx="471488" cy="442913"/>
            </a:xfrm>
            <a:prstGeom prst="rect">
              <a:avLst/>
            </a:prstGeom>
            <a:noFill/>
            <a:ln>
              <a:noFill/>
            </a:ln>
          </p:spPr>
        </p:pic>
        <p:pic>
          <p:nvPicPr>
            <p:cNvPr id="8" name="Google Shape;87;p9">
              <a:extLst>
                <a:ext uri="{FF2B5EF4-FFF2-40B4-BE49-F238E27FC236}">
                  <a16:creationId xmlns:a16="http://schemas.microsoft.com/office/drawing/2014/main" id="{FAA4970E-8139-9F45-93B9-99D21AF044A8}"/>
                </a:ext>
              </a:extLst>
            </p:cNvPr>
            <p:cNvPicPr preferRelativeResize="0"/>
            <p:nvPr/>
          </p:nvPicPr>
          <p:blipFill>
            <a:blip r:embed="rId5">
              <a:alphaModFix/>
            </a:blip>
            <a:stretch>
              <a:fillRect/>
            </a:stretch>
          </p:blipFill>
          <p:spPr>
            <a:xfrm>
              <a:off x="7656669" y="2756925"/>
              <a:ext cx="442913" cy="442913"/>
            </a:xfrm>
            <a:prstGeom prst="rect">
              <a:avLst/>
            </a:prstGeom>
            <a:noFill/>
            <a:ln>
              <a:noFill/>
            </a:ln>
          </p:spPr>
        </p:pic>
        <p:pic>
          <p:nvPicPr>
            <p:cNvPr id="9" name="Google Shape;89;p9">
              <a:extLst>
                <a:ext uri="{FF2B5EF4-FFF2-40B4-BE49-F238E27FC236}">
                  <a16:creationId xmlns:a16="http://schemas.microsoft.com/office/drawing/2014/main" id="{4EFDD669-60A3-B549-B5F9-411F146E9289}"/>
                </a:ext>
              </a:extLst>
            </p:cNvPr>
            <p:cNvPicPr preferRelativeResize="0"/>
            <p:nvPr/>
          </p:nvPicPr>
          <p:blipFill>
            <a:blip r:embed="rId6">
              <a:alphaModFix/>
            </a:blip>
            <a:stretch>
              <a:fillRect/>
            </a:stretch>
          </p:blipFill>
          <p:spPr>
            <a:xfrm>
              <a:off x="6131489" y="2977878"/>
              <a:ext cx="471488" cy="442913"/>
            </a:xfrm>
            <a:prstGeom prst="rect">
              <a:avLst/>
            </a:prstGeom>
            <a:noFill/>
            <a:ln>
              <a:noFill/>
            </a:ln>
          </p:spPr>
        </p:pic>
        <p:pic>
          <p:nvPicPr>
            <p:cNvPr id="10" name="Google Shape;90;p9">
              <a:extLst>
                <a:ext uri="{FF2B5EF4-FFF2-40B4-BE49-F238E27FC236}">
                  <a16:creationId xmlns:a16="http://schemas.microsoft.com/office/drawing/2014/main" id="{6F164041-7D10-BE4E-A684-2FFB86AFADA8}"/>
                </a:ext>
              </a:extLst>
            </p:cNvPr>
            <p:cNvPicPr preferRelativeResize="0"/>
            <p:nvPr/>
          </p:nvPicPr>
          <p:blipFill>
            <a:blip r:embed="rId7">
              <a:alphaModFix/>
            </a:blip>
            <a:stretch>
              <a:fillRect/>
            </a:stretch>
          </p:blipFill>
          <p:spPr>
            <a:xfrm>
              <a:off x="3021437" y="2756422"/>
              <a:ext cx="471488" cy="442913"/>
            </a:xfrm>
            <a:prstGeom prst="rect">
              <a:avLst/>
            </a:prstGeom>
            <a:noFill/>
            <a:ln>
              <a:noFill/>
            </a:ln>
          </p:spPr>
        </p:pic>
        <p:pic>
          <p:nvPicPr>
            <p:cNvPr id="12" name="Google Shape;90;p9">
              <a:extLst>
                <a:ext uri="{FF2B5EF4-FFF2-40B4-BE49-F238E27FC236}">
                  <a16:creationId xmlns:a16="http://schemas.microsoft.com/office/drawing/2014/main" id="{8AEB20D2-2ECD-1C49-9862-3A9BD47352A3}"/>
                </a:ext>
              </a:extLst>
            </p:cNvPr>
            <p:cNvPicPr preferRelativeResize="0"/>
            <p:nvPr/>
          </p:nvPicPr>
          <p:blipFill>
            <a:blip r:embed="rId7">
              <a:alphaModFix/>
            </a:blip>
            <a:stretch>
              <a:fillRect/>
            </a:stretch>
          </p:blipFill>
          <p:spPr>
            <a:xfrm>
              <a:off x="3572250" y="2756422"/>
              <a:ext cx="471488" cy="442913"/>
            </a:xfrm>
            <a:prstGeom prst="rect">
              <a:avLst/>
            </a:prstGeom>
            <a:noFill/>
            <a:ln>
              <a:noFill/>
            </a:ln>
          </p:spPr>
        </p:pic>
        <p:pic>
          <p:nvPicPr>
            <p:cNvPr id="13" name="Google Shape;90;p9">
              <a:extLst>
                <a:ext uri="{FF2B5EF4-FFF2-40B4-BE49-F238E27FC236}">
                  <a16:creationId xmlns:a16="http://schemas.microsoft.com/office/drawing/2014/main" id="{A42E4652-36A0-4F4B-896C-3AC3A02F4ACF}"/>
                </a:ext>
              </a:extLst>
            </p:cNvPr>
            <p:cNvPicPr preferRelativeResize="0"/>
            <p:nvPr/>
          </p:nvPicPr>
          <p:blipFill>
            <a:blip r:embed="rId7">
              <a:alphaModFix/>
            </a:blip>
            <a:stretch>
              <a:fillRect/>
            </a:stretch>
          </p:blipFill>
          <p:spPr>
            <a:xfrm>
              <a:off x="3035292" y="3282895"/>
              <a:ext cx="471488" cy="442913"/>
            </a:xfrm>
            <a:prstGeom prst="rect">
              <a:avLst/>
            </a:prstGeom>
            <a:noFill/>
            <a:ln>
              <a:noFill/>
            </a:ln>
          </p:spPr>
        </p:pic>
        <p:pic>
          <p:nvPicPr>
            <p:cNvPr id="14" name="Google Shape;90;p9">
              <a:extLst>
                <a:ext uri="{FF2B5EF4-FFF2-40B4-BE49-F238E27FC236}">
                  <a16:creationId xmlns:a16="http://schemas.microsoft.com/office/drawing/2014/main" id="{494357FF-A872-0D43-841F-A50D04B8159B}"/>
                </a:ext>
              </a:extLst>
            </p:cNvPr>
            <p:cNvPicPr preferRelativeResize="0"/>
            <p:nvPr/>
          </p:nvPicPr>
          <p:blipFill>
            <a:blip r:embed="rId7">
              <a:alphaModFix/>
            </a:blip>
            <a:stretch>
              <a:fillRect/>
            </a:stretch>
          </p:blipFill>
          <p:spPr>
            <a:xfrm>
              <a:off x="3586105" y="3282895"/>
              <a:ext cx="471488" cy="442913"/>
            </a:xfrm>
            <a:prstGeom prst="rect">
              <a:avLst/>
            </a:prstGeom>
            <a:noFill/>
            <a:ln>
              <a:noFill/>
            </a:ln>
          </p:spPr>
        </p:pic>
        <p:pic>
          <p:nvPicPr>
            <p:cNvPr id="15" name="Google Shape;85;p9">
              <a:extLst>
                <a:ext uri="{FF2B5EF4-FFF2-40B4-BE49-F238E27FC236}">
                  <a16:creationId xmlns:a16="http://schemas.microsoft.com/office/drawing/2014/main" id="{E1247F41-C33E-024C-BADE-888B5490CFAF}"/>
                </a:ext>
              </a:extLst>
            </p:cNvPr>
            <p:cNvPicPr preferRelativeResize="0"/>
            <p:nvPr/>
          </p:nvPicPr>
          <p:blipFill>
            <a:blip r:embed="rId4">
              <a:alphaModFix/>
            </a:blip>
            <a:stretch>
              <a:fillRect/>
            </a:stretch>
          </p:blipFill>
          <p:spPr>
            <a:xfrm>
              <a:off x="5208250" y="2741262"/>
              <a:ext cx="471488" cy="442913"/>
            </a:xfrm>
            <a:prstGeom prst="rect">
              <a:avLst/>
            </a:prstGeom>
            <a:noFill/>
            <a:ln>
              <a:noFill/>
            </a:ln>
          </p:spPr>
        </p:pic>
        <p:pic>
          <p:nvPicPr>
            <p:cNvPr id="16" name="Google Shape;85;p9">
              <a:extLst>
                <a:ext uri="{FF2B5EF4-FFF2-40B4-BE49-F238E27FC236}">
                  <a16:creationId xmlns:a16="http://schemas.microsoft.com/office/drawing/2014/main" id="{259C258E-C8C5-8E40-9B3E-983E736DBC7F}"/>
                </a:ext>
              </a:extLst>
            </p:cNvPr>
            <p:cNvPicPr preferRelativeResize="0"/>
            <p:nvPr/>
          </p:nvPicPr>
          <p:blipFill>
            <a:blip r:embed="rId4">
              <a:alphaModFix/>
            </a:blip>
            <a:stretch>
              <a:fillRect/>
            </a:stretch>
          </p:blipFill>
          <p:spPr>
            <a:xfrm>
              <a:off x="4606309" y="3207543"/>
              <a:ext cx="471488" cy="442913"/>
            </a:xfrm>
            <a:prstGeom prst="rect">
              <a:avLst/>
            </a:prstGeom>
            <a:noFill/>
            <a:ln>
              <a:noFill/>
            </a:ln>
          </p:spPr>
        </p:pic>
        <p:pic>
          <p:nvPicPr>
            <p:cNvPr id="17" name="Google Shape;85;p9">
              <a:extLst>
                <a:ext uri="{FF2B5EF4-FFF2-40B4-BE49-F238E27FC236}">
                  <a16:creationId xmlns:a16="http://schemas.microsoft.com/office/drawing/2014/main" id="{6CB44753-B6A9-9C4B-8C15-B938B62EDEFF}"/>
                </a:ext>
              </a:extLst>
            </p:cNvPr>
            <p:cNvPicPr preferRelativeResize="0"/>
            <p:nvPr/>
          </p:nvPicPr>
          <p:blipFill>
            <a:blip r:embed="rId4">
              <a:alphaModFix/>
            </a:blip>
            <a:stretch>
              <a:fillRect/>
            </a:stretch>
          </p:blipFill>
          <p:spPr>
            <a:xfrm>
              <a:off x="5208250" y="3207543"/>
              <a:ext cx="471488" cy="442913"/>
            </a:xfrm>
            <a:prstGeom prst="rect">
              <a:avLst/>
            </a:prstGeom>
            <a:noFill/>
            <a:ln>
              <a:noFill/>
            </a:ln>
          </p:spPr>
        </p:pic>
        <p:pic>
          <p:nvPicPr>
            <p:cNvPr id="18" name="Google Shape;85;p9">
              <a:extLst>
                <a:ext uri="{FF2B5EF4-FFF2-40B4-BE49-F238E27FC236}">
                  <a16:creationId xmlns:a16="http://schemas.microsoft.com/office/drawing/2014/main" id="{5F76B82A-90EB-7140-A698-F1789531D884}"/>
                </a:ext>
              </a:extLst>
            </p:cNvPr>
            <p:cNvPicPr preferRelativeResize="0"/>
            <p:nvPr/>
          </p:nvPicPr>
          <p:blipFill>
            <a:blip r:embed="rId4">
              <a:alphaModFix/>
            </a:blip>
            <a:stretch>
              <a:fillRect/>
            </a:stretch>
          </p:blipFill>
          <p:spPr>
            <a:xfrm>
              <a:off x="4889596" y="3581616"/>
              <a:ext cx="471488" cy="442913"/>
            </a:xfrm>
            <a:prstGeom prst="rect">
              <a:avLst/>
            </a:prstGeom>
            <a:noFill/>
            <a:ln>
              <a:noFill/>
            </a:ln>
          </p:spPr>
        </p:pic>
        <p:pic>
          <p:nvPicPr>
            <p:cNvPr id="19" name="Google Shape;89;p9">
              <a:extLst>
                <a:ext uri="{FF2B5EF4-FFF2-40B4-BE49-F238E27FC236}">
                  <a16:creationId xmlns:a16="http://schemas.microsoft.com/office/drawing/2014/main" id="{547C5634-C451-4348-A1DD-94DFC4EF3B82}"/>
                </a:ext>
              </a:extLst>
            </p:cNvPr>
            <p:cNvPicPr preferRelativeResize="0"/>
            <p:nvPr/>
          </p:nvPicPr>
          <p:blipFill>
            <a:blip r:embed="rId6">
              <a:alphaModFix/>
            </a:blip>
            <a:stretch>
              <a:fillRect/>
            </a:stretch>
          </p:blipFill>
          <p:spPr>
            <a:xfrm>
              <a:off x="6763159" y="2977878"/>
              <a:ext cx="471488" cy="442913"/>
            </a:xfrm>
            <a:prstGeom prst="rect">
              <a:avLst/>
            </a:prstGeom>
            <a:noFill/>
            <a:ln>
              <a:noFill/>
            </a:ln>
          </p:spPr>
        </p:pic>
        <p:pic>
          <p:nvPicPr>
            <p:cNvPr id="20" name="Google Shape;87;p9">
              <a:extLst>
                <a:ext uri="{FF2B5EF4-FFF2-40B4-BE49-F238E27FC236}">
                  <a16:creationId xmlns:a16="http://schemas.microsoft.com/office/drawing/2014/main" id="{F96CFA75-50EF-044D-A400-462D38CC9D98}"/>
                </a:ext>
              </a:extLst>
            </p:cNvPr>
            <p:cNvPicPr preferRelativeResize="0"/>
            <p:nvPr/>
          </p:nvPicPr>
          <p:blipFill>
            <a:blip r:embed="rId5">
              <a:alphaModFix/>
            </a:blip>
            <a:stretch>
              <a:fillRect/>
            </a:stretch>
          </p:blipFill>
          <p:spPr>
            <a:xfrm>
              <a:off x="8346732" y="2756422"/>
              <a:ext cx="442913" cy="442913"/>
            </a:xfrm>
            <a:prstGeom prst="rect">
              <a:avLst/>
            </a:prstGeom>
            <a:noFill/>
            <a:ln>
              <a:noFill/>
            </a:ln>
          </p:spPr>
        </p:pic>
        <p:pic>
          <p:nvPicPr>
            <p:cNvPr id="21" name="Google Shape;87;p9">
              <a:extLst>
                <a:ext uri="{FF2B5EF4-FFF2-40B4-BE49-F238E27FC236}">
                  <a16:creationId xmlns:a16="http://schemas.microsoft.com/office/drawing/2014/main" id="{C7DB4DE7-8C7F-B64B-8F77-D4A0FDBCA9C7}"/>
                </a:ext>
              </a:extLst>
            </p:cNvPr>
            <p:cNvPicPr preferRelativeResize="0"/>
            <p:nvPr/>
          </p:nvPicPr>
          <p:blipFill>
            <a:blip r:embed="rId5">
              <a:alphaModFix/>
            </a:blip>
            <a:stretch>
              <a:fillRect/>
            </a:stretch>
          </p:blipFill>
          <p:spPr>
            <a:xfrm>
              <a:off x="8000369" y="3310604"/>
              <a:ext cx="442913" cy="442913"/>
            </a:xfrm>
            <a:prstGeom prst="rect">
              <a:avLst/>
            </a:prstGeom>
            <a:noFill/>
            <a:ln>
              <a:noFill/>
            </a:ln>
          </p:spPr>
        </p:pic>
      </p:grpSp>
      <p:sp>
        <p:nvSpPr>
          <p:cNvPr id="22" name="Content Placeholder 2">
            <a:extLst>
              <a:ext uri="{FF2B5EF4-FFF2-40B4-BE49-F238E27FC236}">
                <a16:creationId xmlns:a16="http://schemas.microsoft.com/office/drawing/2014/main" id="{A1D9A25C-C00A-5E4D-8DDB-9F770FA9CDA8}"/>
              </a:ext>
            </a:extLst>
          </p:cNvPr>
          <p:cNvSpPr txBox="1">
            <a:spLocks/>
          </p:cNvSpPr>
          <p:nvPr/>
        </p:nvSpPr>
        <p:spPr>
          <a:xfrm>
            <a:off x="1833798" y="4921205"/>
            <a:ext cx="3689936" cy="103721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 can add 1 thousands counter to find 1,000 more. </a:t>
            </a:r>
          </a:p>
        </p:txBody>
      </p:sp>
      <p:pic>
        <p:nvPicPr>
          <p:cNvPr id="23" name="Google Shape;90;p9">
            <a:extLst>
              <a:ext uri="{FF2B5EF4-FFF2-40B4-BE49-F238E27FC236}">
                <a16:creationId xmlns:a16="http://schemas.microsoft.com/office/drawing/2014/main" id="{97483735-447A-E540-B7A2-5F79B7199F5B}"/>
              </a:ext>
            </a:extLst>
          </p:cNvPr>
          <p:cNvPicPr preferRelativeResize="0"/>
          <p:nvPr/>
        </p:nvPicPr>
        <p:blipFill>
          <a:blip r:embed="rId7">
            <a:alphaModFix/>
          </a:blip>
          <a:stretch>
            <a:fillRect/>
          </a:stretch>
        </p:blipFill>
        <p:spPr>
          <a:xfrm>
            <a:off x="3481494" y="4074523"/>
            <a:ext cx="471488" cy="442913"/>
          </a:xfrm>
          <a:prstGeom prst="rect">
            <a:avLst/>
          </a:prstGeom>
          <a:noFill/>
          <a:ln>
            <a:noFill/>
          </a:ln>
        </p:spPr>
      </p:pic>
      <p:cxnSp>
        <p:nvCxnSpPr>
          <p:cNvPr id="25" name="Straight Arrow Connector 24">
            <a:extLst>
              <a:ext uri="{FF2B5EF4-FFF2-40B4-BE49-F238E27FC236}">
                <a16:creationId xmlns:a16="http://schemas.microsoft.com/office/drawing/2014/main" id="{39F0CDFF-0B5E-4C46-B7B6-066A53FBA90E}"/>
              </a:ext>
            </a:extLst>
          </p:cNvPr>
          <p:cNvCxnSpPr>
            <a:endCxn id="23" idx="2"/>
          </p:cNvCxnSpPr>
          <p:nvPr/>
        </p:nvCxnSpPr>
        <p:spPr>
          <a:xfrm flipV="1">
            <a:off x="3481494" y="4517436"/>
            <a:ext cx="235744" cy="525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3DA74447-48C5-5145-A293-84AAE418F921}"/>
              </a:ext>
            </a:extLst>
          </p:cNvPr>
          <p:cNvSpPr txBox="1">
            <a:spLocks/>
          </p:cNvSpPr>
          <p:nvPr/>
        </p:nvSpPr>
        <p:spPr>
          <a:xfrm>
            <a:off x="8008272" y="4685337"/>
            <a:ext cx="3689936" cy="103721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 can remove 1 one counter to find 1 less.</a:t>
            </a:r>
          </a:p>
        </p:txBody>
      </p:sp>
      <p:cxnSp>
        <p:nvCxnSpPr>
          <p:cNvPr id="28" name="Straight Arrow Connector 27">
            <a:extLst>
              <a:ext uri="{FF2B5EF4-FFF2-40B4-BE49-F238E27FC236}">
                <a16:creationId xmlns:a16="http://schemas.microsoft.com/office/drawing/2014/main" id="{EB292FF9-C5FB-F743-9029-D872A8E1A6A7}"/>
              </a:ext>
            </a:extLst>
          </p:cNvPr>
          <p:cNvCxnSpPr>
            <a:cxnSpLocks/>
            <a:stCxn id="26" idx="0"/>
            <a:endCxn id="21" idx="2"/>
          </p:cNvCxnSpPr>
          <p:nvPr/>
        </p:nvCxnSpPr>
        <p:spPr>
          <a:xfrm flipH="1" flipV="1">
            <a:off x="8352764" y="3725811"/>
            <a:ext cx="1500476" cy="959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17B4CF8-0223-6741-A7E5-F4A1A679E745}"/>
              </a:ext>
            </a:extLst>
          </p:cNvPr>
          <p:cNvCxnSpPr/>
          <p:nvPr/>
        </p:nvCxnSpPr>
        <p:spPr>
          <a:xfrm flipV="1">
            <a:off x="7938655" y="3282898"/>
            <a:ext cx="762000" cy="450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92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262062"/>
          </a:xfrm>
        </p:spPr>
        <p:txBody>
          <a:bodyPr/>
          <a:lstStyle/>
          <a:p>
            <a:r>
              <a:rPr lang="en-GB" dirty="0"/>
              <a:t>The Mathling wants to find 10 more than this number.</a:t>
            </a:r>
          </a:p>
          <a:p>
            <a:r>
              <a:rPr lang="en-GB" b="1" dirty="0"/>
              <a:t>What is 10 more than this number? </a:t>
            </a:r>
          </a:p>
        </p:txBody>
      </p:sp>
      <p:pic>
        <p:nvPicPr>
          <p:cNvPr id="8" name="Google Shape;573;p36">
            <a:extLst>
              <a:ext uri="{FF2B5EF4-FFF2-40B4-BE49-F238E27FC236}">
                <a16:creationId xmlns:a16="http://schemas.microsoft.com/office/drawing/2014/main" id="{BDD301BC-A45F-A14A-8836-38A561E150A4}"/>
              </a:ext>
            </a:extLst>
          </p:cNvPr>
          <p:cNvPicPr preferRelativeResize="0"/>
          <p:nvPr/>
        </p:nvPicPr>
        <p:blipFill>
          <a:blip r:embed="rId3">
            <a:alphaModFix/>
          </a:blip>
          <a:stretch>
            <a:fillRect/>
          </a:stretch>
        </p:blipFill>
        <p:spPr>
          <a:xfrm>
            <a:off x="10107675" y="3446125"/>
            <a:ext cx="1325549" cy="1285313"/>
          </a:xfrm>
          <a:prstGeom prst="rect">
            <a:avLst/>
          </a:prstGeom>
          <a:noFill/>
          <a:ln>
            <a:noFill/>
          </a:ln>
        </p:spPr>
      </p:pic>
      <p:grpSp>
        <p:nvGrpSpPr>
          <p:cNvPr id="4" name="Group 3">
            <a:extLst>
              <a:ext uri="{FF2B5EF4-FFF2-40B4-BE49-F238E27FC236}">
                <a16:creationId xmlns:a16="http://schemas.microsoft.com/office/drawing/2014/main" id="{9B6E6BE0-FE1F-7C4C-89B4-B307E1CB580D}"/>
              </a:ext>
            </a:extLst>
          </p:cNvPr>
          <p:cNvGrpSpPr/>
          <p:nvPr/>
        </p:nvGrpSpPr>
        <p:grpSpPr>
          <a:xfrm>
            <a:off x="2094870" y="2410691"/>
            <a:ext cx="7946840" cy="2424544"/>
            <a:chOff x="2094870" y="2410691"/>
            <a:chExt cx="7946840" cy="2424544"/>
          </a:xfrm>
        </p:grpSpPr>
        <p:pic>
          <p:nvPicPr>
            <p:cNvPr id="9" name="Picture 8" descr="A picture containing timeline&#10;&#10;Description automatically generated">
              <a:extLst>
                <a:ext uri="{FF2B5EF4-FFF2-40B4-BE49-F238E27FC236}">
                  <a16:creationId xmlns:a16="http://schemas.microsoft.com/office/drawing/2014/main" id="{09B7094C-8756-BA45-BF54-B4C44A3DE604}"/>
                </a:ext>
              </a:extLst>
            </p:cNvPr>
            <p:cNvPicPr>
              <a:picLocks noChangeAspect="1"/>
            </p:cNvPicPr>
            <p:nvPr/>
          </p:nvPicPr>
          <p:blipFill>
            <a:blip r:embed="rId4"/>
            <a:stretch>
              <a:fillRect/>
            </a:stretch>
          </p:blipFill>
          <p:spPr>
            <a:xfrm>
              <a:off x="2094870" y="2410691"/>
              <a:ext cx="7946840" cy="2424544"/>
            </a:xfrm>
            <a:prstGeom prst="rect">
              <a:avLst/>
            </a:prstGeom>
          </p:spPr>
        </p:pic>
        <p:pic>
          <p:nvPicPr>
            <p:cNvPr id="10" name="Google Shape;85;p9">
              <a:extLst>
                <a:ext uri="{FF2B5EF4-FFF2-40B4-BE49-F238E27FC236}">
                  <a16:creationId xmlns:a16="http://schemas.microsoft.com/office/drawing/2014/main" id="{732EFF6B-4CE0-F749-B54D-D52CFC7014D0}"/>
                </a:ext>
              </a:extLst>
            </p:cNvPr>
            <p:cNvPicPr preferRelativeResize="0"/>
            <p:nvPr/>
          </p:nvPicPr>
          <p:blipFill>
            <a:blip r:embed="rId5">
              <a:alphaModFix/>
            </a:blip>
            <a:stretch>
              <a:fillRect/>
            </a:stretch>
          </p:blipFill>
          <p:spPr>
            <a:xfrm>
              <a:off x="4655126" y="3429000"/>
              <a:ext cx="704321" cy="661635"/>
            </a:xfrm>
            <a:prstGeom prst="rect">
              <a:avLst/>
            </a:prstGeom>
            <a:noFill/>
            <a:ln>
              <a:noFill/>
            </a:ln>
          </p:spPr>
        </p:pic>
        <p:pic>
          <p:nvPicPr>
            <p:cNvPr id="11" name="Google Shape;87;p9">
              <a:extLst>
                <a:ext uri="{FF2B5EF4-FFF2-40B4-BE49-F238E27FC236}">
                  <a16:creationId xmlns:a16="http://schemas.microsoft.com/office/drawing/2014/main" id="{55E7E476-8BAB-BA4F-991D-DF4FF5815B4F}"/>
                </a:ext>
              </a:extLst>
            </p:cNvPr>
            <p:cNvPicPr preferRelativeResize="0"/>
            <p:nvPr/>
          </p:nvPicPr>
          <p:blipFill>
            <a:blip r:embed="rId6">
              <a:alphaModFix/>
            </a:blip>
            <a:stretch>
              <a:fillRect/>
            </a:stretch>
          </p:blipFill>
          <p:spPr>
            <a:xfrm>
              <a:off x="8184001" y="3397453"/>
              <a:ext cx="661635" cy="661635"/>
            </a:xfrm>
            <a:prstGeom prst="rect">
              <a:avLst/>
            </a:prstGeom>
            <a:noFill/>
            <a:ln>
              <a:noFill/>
            </a:ln>
          </p:spPr>
        </p:pic>
        <p:pic>
          <p:nvPicPr>
            <p:cNvPr id="12" name="Google Shape;89;p9">
              <a:extLst>
                <a:ext uri="{FF2B5EF4-FFF2-40B4-BE49-F238E27FC236}">
                  <a16:creationId xmlns:a16="http://schemas.microsoft.com/office/drawing/2014/main" id="{A98C8756-273E-7F49-9006-CF265E7BE42D}"/>
                </a:ext>
              </a:extLst>
            </p:cNvPr>
            <p:cNvPicPr preferRelativeResize="0"/>
            <p:nvPr/>
          </p:nvPicPr>
          <p:blipFill>
            <a:blip r:embed="rId7">
              <a:alphaModFix/>
            </a:blip>
            <a:stretch>
              <a:fillRect/>
            </a:stretch>
          </p:blipFill>
          <p:spPr>
            <a:xfrm>
              <a:off x="6101595" y="2920928"/>
              <a:ext cx="704321" cy="661635"/>
            </a:xfrm>
            <a:prstGeom prst="rect">
              <a:avLst/>
            </a:prstGeom>
            <a:noFill/>
            <a:ln>
              <a:noFill/>
            </a:ln>
          </p:spPr>
        </p:pic>
        <p:pic>
          <p:nvPicPr>
            <p:cNvPr id="13" name="Google Shape;90;p9">
              <a:extLst>
                <a:ext uri="{FF2B5EF4-FFF2-40B4-BE49-F238E27FC236}">
                  <a16:creationId xmlns:a16="http://schemas.microsoft.com/office/drawing/2014/main" id="{4C2F92B0-B445-F54B-AF1C-1BFEEFDBDA45}"/>
                </a:ext>
              </a:extLst>
            </p:cNvPr>
            <p:cNvPicPr preferRelativeResize="0"/>
            <p:nvPr/>
          </p:nvPicPr>
          <p:blipFill>
            <a:blip r:embed="rId8">
              <a:alphaModFix/>
            </a:blip>
            <a:stretch>
              <a:fillRect/>
            </a:stretch>
          </p:blipFill>
          <p:spPr>
            <a:xfrm>
              <a:off x="2306095" y="3080520"/>
              <a:ext cx="704321" cy="661635"/>
            </a:xfrm>
            <a:prstGeom prst="rect">
              <a:avLst/>
            </a:prstGeom>
            <a:noFill/>
            <a:ln>
              <a:noFill/>
            </a:ln>
          </p:spPr>
        </p:pic>
        <p:pic>
          <p:nvPicPr>
            <p:cNvPr id="14" name="Google Shape;90;p9">
              <a:extLst>
                <a:ext uri="{FF2B5EF4-FFF2-40B4-BE49-F238E27FC236}">
                  <a16:creationId xmlns:a16="http://schemas.microsoft.com/office/drawing/2014/main" id="{4337D733-7287-6744-BCCB-1F216C20F1D2}"/>
                </a:ext>
              </a:extLst>
            </p:cNvPr>
            <p:cNvPicPr preferRelativeResize="0"/>
            <p:nvPr/>
          </p:nvPicPr>
          <p:blipFill>
            <a:blip r:embed="rId8">
              <a:alphaModFix/>
            </a:blip>
            <a:stretch>
              <a:fillRect/>
            </a:stretch>
          </p:blipFill>
          <p:spPr>
            <a:xfrm>
              <a:off x="3037971" y="3080520"/>
              <a:ext cx="704321" cy="661635"/>
            </a:xfrm>
            <a:prstGeom prst="rect">
              <a:avLst/>
            </a:prstGeom>
            <a:noFill/>
            <a:ln>
              <a:noFill/>
            </a:ln>
          </p:spPr>
        </p:pic>
        <p:pic>
          <p:nvPicPr>
            <p:cNvPr id="15" name="Google Shape;90;p9">
              <a:extLst>
                <a:ext uri="{FF2B5EF4-FFF2-40B4-BE49-F238E27FC236}">
                  <a16:creationId xmlns:a16="http://schemas.microsoft.com/office/drawing/2014/main" id="{99866D4D-CF51-F447-84FB-AB38FA62AADF}"/>
                </a:ext>
              </a:extLst>
            </p:cNvPr>
            <p:cNvPicPr preferRelativeResize="0"/>
            <p:nvPr/>
          </p:nvPicPr>
          <p:blipFill>
            <a:blip r:embed="rId8">
              <a:alphaModFix/>
            </a:blip>
            <a:stretch>
              <a:fillRect/>
            </a:stretch>
          </p:blipFill>
          <p:spPr>
            <a:xfrm>
              <a:off x="2658255" y="3757965"/>
              <a:ext cx="704321" cy="661635"/>
            </a:xfrm>
            <a:prstGeom prst="rect">
              <a:avLst/>
            </a:prstGeom>
            <a:noFill/>
            <a:ln>
              <a:noFill/>
            </a:ln>
          </p:spPr>
        </p:pic>
        <p:pic>
          <p:nvPicPr>
            <p:cNvPr id="16" name="Google Shape;89;p9">
              <a:extLst>
                <a:ext uri="{FF2B5EF4-FFF2-40B4-BE49-F238E27FC236}">
                  <a16:creationId xmlns:a16="http://schemas.microsoft.com/office/drawing/2014/main" id="{46223440-DFDE-3F44-BE96-A3928BB002BD}"/>
                </a:ext>
              </a:extLst>
            </p:cNvPr>
            <p:cNvPicPr preferRelativeResize="0"/>
            <p:nvPr/>
          </p:nvPicPr>
          <p:blipFill>
            <a:blip r:embed="rId7">
              <a:alphaModFix/>
            </a:blip>
            <a:stretch>
              <a:fillRect/>
            </a:stretch>
          </p:blipFill>
          <p:spPr>
            <a:xfrm>
              <a:off x="6826417" y="2920928"/>
              <a:ext cx="704321" cy="661635"/>
            </a:xfrm>
            <a:prstGeom prst="rect">
              <a:avLst/>
            </a:prstGeom>
            <a:noFill/>
            <a:ln>
              <a:noFill/>
            </a:ln>
          </p:spPr>
        </p:pic>
        <p:pic>
          <p:nvPicPr>
            <p:cNvPr id="17" name="Google Shape;89;p9">
              <a:extLst>
                <a:ext uri="{FF2B5EF4-FFF2-40B4-BE49-F238E27FC236}">
                  <a16:creationId xmlns:a16="http://schemas.microsoft.com/office/drawing/2014/main" id="{07C7A1CE-F750-E845-B6F7-3E5EDC9B7866}"/>
                </a:ext>
              </a:extLst>
            </p:cNvPr>
            <p:cNvPicPr preferRelativeResize="0"/>
            <p:nvPr/>
          </p:nvPicPr>
          <p:blipFill>
            <a:blip r:embed="rId7">
              <a:alphaModFix/>
            </a:blip>
            <a:stretch>
              <a:fillRect/>
            </a:stretch>
          </p:blipFill>
          <p:spPr>
            <a:xfrm>
              <a:off x="6452214" y="3493008"/>
              <a:ext cx="704321" cy="661635"/>
            </a:xfrm>
            <a:prstGeom prst="rect">
              <a:avLst/>
            </a:prstGeom>
            <a:noFill/>
            <a:ln>
              <a:noFill/>
            </a:ln>
          </p:spPr>
        </p:pic>
        <p:pic>
          <p:nvPicPr>
            <p:cNvPr id="18" name="Google Shape;89;p9">
              <a:extLst>
                <a:ext uri="{FF2B5EF4-FFF2-40B4-BE49-F238E27FC236}">
                  <a16:creationId xmlns:a16="http://schemas.microsoft.com/office/drawing/2014/main" id="{E5604A27-AC94-234F-9001-2CF8C60F36D7}"/>
                </a:ext>
              </a:extLst>
            </p:cNvPr>
            <p:cNvPicPr preferRelativeResize="0"/>
            <p:nvPr/>
          </p:nvPicPr>
          <p:blipFill>
            <a:blip r:embed="rId7">
              <a:alphaModFix/>
            </a:blip>
            <a:stretch>
              <a:fillRect/>
            </a:stretch>
          </p:blipFill>
          <p:spPr>
            <a:xfrm>
              <a:off x="7177036" y="3493008"/>
              <a:ext cx="704321" cy="661635"/>
            </a:xfrm>
            <a:prstGeom prst="rect">
              <a:avLst/>
            </a:prstGeom>
            <a:noFill/>
            <a:ln>
              <a:noFill/>
            </a:ln>
          </p:spPr>
        </p:pic>
        <p:pic>
          <p:nvPicPr>
            <p:cNvPr id="19" name="Google Shape;89;p9">
              <a:extLst>
                <a:ext uri="{FF2B5EF4-FFF2-40B4-BE49-F238E27FC236}">
                  <a16:creationId xmlns:a16="http://schemas.microsoft.com/office/drawing/2014/main" id="{A6FC169D-9F2B-204C-9EBF-DDCB5EF34EE5}"/>
                </a:ext>
              </a:extLst>
            </p:cNvPr>
            <p:cNvPicPr preferRelativeResize="0"/>
            <p:nvPr/>
          </p:nvPicPr>
          <p:blipFill>
            <a:blip r:embed="rId7">
              <a:alphaModFix/>
            </a:blip>
            <a:stretch>
              <a:fillRect/>
            </a:stretch>
          </p:blipFill>
          <p:spPr>
            <a:xfrm>
              <a:off x="6122096" y="4065090"/>
              <a:ext cx="704321" cy="661635"/>
            </a:xfrm>
            <a:prstGeom prst="rect">
              <a:avLst/>
            </a:prstGeom>
            <a:noFill/>
            <a:ln>
              <a:noFill/>
            </a:ln>
          </p:spPr>
        </p:pic>
        <p:pic>
          <p:nvPicPr>
            <p:cNvPr id="20" name="Google Shape;89;p9">
              <a:extLst>
                <a:ext uri="{FF2B5EF4-FFF2-40B4-BE49-F238E27FC236}">
                  <a16:creationId xmlns:a16="http://schemas.microsoft.com/office/drawing/2014/main" id="{93545042-A54B-2F4C-83DA-9AEF1F00C4C9}"/>
                </a:ext>
              </a:extLst>
            </p:cNvPr>
            <p:cNvPicPr preferRelativeResize="0"/>
            <p:nvPr/>
          </p:nvPicPr>
          <p:blipFill>
            <a:blip r:embed="rId7">
              <a:alphaModFix/>
            </a:blip>
            <a:stretch>
              <a:fillRect/>
            </a:stretch>
          </p:blipFill>
          <p:spPr>
            <a:xfrm>
              <a:off x="6846918" y="4065090"/>
              <a:ext cx="704321" cy="661635"/>
            </a:xfrm>
            <a:prstGeom prst="rect">
              <a:avLst/>
            </a:prstGeom>
            <a:noFill/>
            <a:ln>
              <a:noFill/>
            </a:ln>
          </p:spPr>
        </p:pic>
        <p:pic>
          <p:nvPicPr>
            <p:cNvPr id="21" name="Google Shape;87;p9">
              <a:extLst>
                <a:ext uri="{FF2B5EF4-FFF2-40B4-BE49-F238E27FC236}">
                  <a16:creationId xmlns:a16="http://schemas.microsoft.com/office/drawing/2014/main" id="{048B045D-4F26-B745-BD64-639514DDD3A6}"/>
                </a:ext>
              </a:extLst>
            </p:cNvPr>
            <p:cNvPicPr preferRelativeResize="0"/>
            <p:nvPr/>
          </p:nvPicPr>
          <p:blipFill>
            <a:blip r:embed="rId6">
              <a:alphaModFix/>
            </a:blip>
            <a:stretch>
              <a:fillRect/>
            </a:stretch>
          </p:blipFill>
          <p:spPr>
            <a:xfrm>
              <a:off x="8988217" y="3402792"/>
              <a:ext cx="661635" cy="661635"/>
            </a:xfrm>
            <a:prstGeom prst="rect">
              <a:avLst/>
            </a:prstGeom>
            <a:noFill/>
            <a:ln>
              <a:noFill/>
            </a:ln>
          </p:spPr>
        </p:pic>
      </p:grpSp>
      <p:sp>
        <p:nvSpPr>
          <p:cNvPr id="22" name="Rounded Rectangle 21">
            <a:extLst>
              <a:ext uri="{FF2B5EF4-FFF2-40B4-BE49-F238E27FC236}">
                <a16:creationId xmlns:a16="http://schemas.microsoft.com/office/drawing/2014/main" id="{C4E00DCF-AF8A-6B42-82E8-8C860CEA62C9}"/>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23" name="TextBox 22">
            <a:extLst>
              <a:ext uri="{FF2B5EF4-FFF2-40B4-BE49-F238E27FC236}">
                <a16:creationId xmlns:a16="http://schemas.microsoft.com/office/drawing/2014/main" id="{6690F4E8-A316-EE4B-8BD7-8EE09EC10976}"/>
              </a:ext>
            </a:extLst>
          </p:cNvPr>
          <p:cNvSpPr txBox="1"/>
          <p:nvPr/>
        </p:nvSpPr>
        <p:spPr>
          <a:xfrm>
            <a:off x="263046" y="4853671"/>
            <a:ext cx="579630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number is 3,162. 10 more than 3,162 is 3,172.</a:t>
            </a:r>
          </a:p>
        </p:txBody>
      </p:sp>
      <p:pic>
        <p:nvPicPr>
          <p:cNvPr id="24" name="Google Shape;89;p9">
            <a:extLst>
              <a:ext uri="{FF2B5EF4-FFF2-40B4-BE49-F238E27FC236}">
                <a16:creationId xmlns:a16="http://schemas.microsoft.com/office/drawing/2014/main" id="{AA8E5105-3534-3B42-B075-727A0AEE5917}"/>
              </a:ext>
            </a:extLst>
          </p:cNvPr>
          <p:cNvPicPr preferRelativeResize="0"/>
          <p:nvPr/>
        </p:nvPicPr>
        <p:blipFill>
          <a:blip r:embed="rId7">
            <a:alphaModFix/>
          </a:blip>
          <a:stretch>
            <a:fillRect/>
          </a:stretch>
        </p:blipFill>
        <p:spPr>
          <a:xfrm>
            <a:off x="6142597" y="4790458"/>
            <a:ext cx="704321" cy="661635"/>
          </a:xfrm>
          <a:prstGeom prst="rect">
            <a:avLst/>
          </a:prstGeom>
          <a:noFill/>
          <a:ln>
            <a:noFill/>
          </a:ln>
        </p:spPr>
      </p:pic>
      <p:sp>
        <p:nvSpPr>
          <p:cNvPr id="26" name="TextBox 25">
            <a:extLst>
              <a:ext uri="{FF2B5EF4-FFF2-40B4-BE49-F238E27FC236}">
                <a16:creationId xmlns:a16="http://schemas.microsoft.com/office/drawing/2014/main" id="{4093C208-7A7F-E545-BAF0-83DBA8EB363C}"/>
              </a:ext>
            </a:extLst>
          </p:cNvPr>
          <p:cNvSpPr txBox="1"/>
          <p:nvPr/>
        </p:nvSpPr>
        <p:spPr>
          <a:xfrm>
            <a:off x="263046" y="5496995"/>
            <a:ext cx="6096000" cy="869725"/>
          </a:xfrm>
          <a:prstGeom prst="rect">
            <a:avLst/>
          </a:prstGeom>
          <a:noFill/>
        </p:spPr>
        <p:txBody>
          <a:bodyPr wrap="square">
            <a:spAutoFit/>
          </a:bodyPr>
          <a:lstStyle/>
          <a:p>
            <a:pPr>
              <a:lnSpc>
                <a:spcPct val="150000"/>
              </a:lnSpc>
            </a:pPr>
            <a:r>
              <a:rPr lang="en-GB" b="1" dirty="0">
                <a:latin typeface="Century Gothic" panose="020B0502020202020204" pitchFamily="34" charset="0"/>
              </a:rPr>
              <a:t>What is 10 less than the given number? </a:t>
            </a:r>
          </a:p>
          <a:p>
            <a:pPr>
              <a:lnSpc>
                <a:spcPct val="150000"/>
              </a:lnSpc>
            </a:pPr>
            <a:r>
              <a:rPr lang="en-GB" b="1" dirty="0">
                <a:latin typeface="Century Gothic" panose="020B0502020202020204" pitchFamily="34" charset="0"/>
              </a:rPr>
              <a:t>What is 1,000 more and less than the given number?</a:t>
            </a:r>
          </a:p>
        </p:txBody>
      </p:sp>
      <p:sp>
        <p:nvSpPr>
          <p:cNvPr id="27" name="TextBox 26">
            <a:extLst>
              <a:ext uri="{FF2B5EF4-FFF2-40B4-BE49-F238E27FC236}">
                <a16:creationId xmlns:a16="http://schemas.microsoft.com/office/drawing/2014/main" id="{EA70E8F3-8998-F54D-83E0-EEBBA083157D}"/>
              </a:ext>
            </a:extLst>
          </p:cNvPr>
          <p:cNvSpPr txBox="1"/>
          <p:nvPr/>
        </p:nvSpPr>
        <p:spPr>
          <a:xfrm>
            <a:off x="6203626" y="5476732"/>
            <a:ext cx="2524737"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3,152</a:t>
            </a:r>
          </a:p>
          <a:p>
            <a:pPr>
              <a:lnSpc>
                <a:spcPct val="150000"/>
              </a:lnSpc>
            </a:pPr>
            <a:r>
              <a:rPr lang="en-GB" dirty="0">
                <a:solidFill>
                  <a:srgbClr val="43A047"/>
                </a:solidFill>
                <a:latin typeface="Century Gothic" panose="020B0502020202020204" pitchFamily="34" charset="0"/>
              </a:rPr>
              <a:t>4,162 and 2,162</a:t>
            </a:r>
          </a:p>
        </p:txBody>
      </p:sp>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nextCondLst>
                <p:cond evt="onClick" delay="0">
                  <p:tgtEl>
                    <p:spTgt spid="22"/>
                  </p:tgtEl>
                </p:cond>
              </p:nextCondLst>
            </p:seq>
          </p:childTnLst>
        </p:cTn>
      </p:par>
    </p:tnLst>
    <p:bldLst>
      <p:bldP spid="23"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2" name="Picture 11" descr="Diagram&#10;&#10;Description automatically generated">
            <a:extLst>
              <a:ext uri="{FF2B5EF4-FFF2-40B4-BE49-F238E27FC236}">
                <a16:creationId xmlns:a16="http://schemas.microsoft.com/office/drawing/2014/main" id="{AEE03DD6-5FB7-3840-AB36-4F22AE60FBFD}"/>
              </a:ext>
            </a:extLst>
          </p:cNvPr>
          <p:cNvPicPr>
            <a:picLocks noChangeAspect="1"/>
          </p:cNvPicPr>
          <p:nvPr/>
        </p:nvPicPr>
        <p:blipFill>
          <a:blip r:embed="rId3"/>
          <a:stretch>
            <a:fillRect/>
          </a:stretch>
        </p:blipFill>
        <p:spPr>
          <a:xfrm>
            <a:off x="263524" y="1077157"/>
            <a:ext cx="7848600" cy="29413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1377</Words>
  <Application>Microsoft Macintosh PowerPoint</Application>
  <PresentationFormat>Widescreen</PresentationFormat>
  <Paragraphs>167</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find 1, 10, 100 and 1,000 more or less than a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Using number lines to count on and back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43</cp:revision>
  <dcterms:created xsi:type="dcterms:W3CDTF">2022-06-30T10:03:35Z</dcterms:created>
  <dcterms:modified xsi:type="dcterms:W3CDTF">2022-08-25T08:55:53Z</dcterms:modified>
</cp:coreProperties>
</file>