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Nunito Sans"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sqMQcIYTf1jAsXX5iVZfBrEtgc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0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46A9F6-3803-4924-8BF9-D4E25A3710DB}">
  <a:tblStyle styleId="{6446A9F6-3803-4924-8BF9-D4E25A3710D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99224F0-E7E1-4F82-BA71-050A797A49F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2789"/>
  </p:normalViewPr>
  <p:slideViewPr>
    <p:cSldViewPr snapToGrid="0" snapToObjects="1">
      <p:cViewPr varScale="1">
        <p:scale>
          <a:sx n="87" d="100"/>
          <a:sy n="87" d="100"/>
        </p:scale>
        <p:origin x="19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a:t>
            </a:r>
            <a:r>
              <a:rPr lang="en-GB" sz="1200" b="0" i="0" u="none" strike="noStrike" dirty="0">
                <a:solidFill>
                  <a:srgbClr val="000000"/>
                </a:solidFill>
                <a:latin typeface="Arial"/>
                <a:ea typeface="Arial"/>
                <a:cs typeface="Arial"/>
                <a:sym typeface="Arial"/>
              </a:rPr>
              <a:t>la</a:t>
            </a:r>
            <a:r>
              <a:rPr lang="en-GB" dirty="0">
                <a:solidFill>
                  <a:srgbClr val="000000"/>
                </a:solidFill>
                <a:latin typeface="Arial"/>
                <a:ea typeface="Arial"/>
                <a:cs typeface="Arial"/>
                <a:sym typeface="Arial"/>
              </a:rPr>
              <a:t>ce value equipment, place value counters, place value chart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Which place value column will change? How will it change? What will happen to the other digits? What happens when we add 10, 100 or 1000 to 90, 900 or 9000? How will we use the inverse to find the original number?</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The key here is how co</a:t>
            </a:r>
            <a:r>
              <a:rPr lang="en-GB" dirty="0">
                <a:solidFill>
                  <a:srgbClr val="000000"/>
                </a:solidFill>
                <a:latin typeface="Arial"/>
                <a:ea typeface="Arial"/>
                <a:cs typeface="Arial"/>
                <a:sym typeface="Arial"/>
              </a:rPr>
              <a:t>lumns containing 9 will be changed - the pupils need to understand that this is where regrouping/exchanging will occur. If pupils are not confident with this, the use of straw bundles or place value charts will be useful.</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Change the numbers on the right h</a:t>
            </a:r>
            <a:r>
              <a:rPr lang="en-GB" dirty="0">
                <a:solidFill>
                  <a:srgbClr val="000000"/>
                </a:solidFill>
                <a:latin typeface="Arial"/>
                <a:ea typeface="Arial"/>
                <a:cs typeface="Arial"/>
                <a:sym typeface="Arial"/>
              </a:rPr>
              <a:t>and side.</a:t>
            </a:r>
            <a:endParaRPr dirty="0"/>
          </a:p>
        </p:txBody>
      </p:sp>
      <p:sp>
        <p:nvSpPr>
          <p:cNvPr id="199" name="Google Shape;19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200"/>
              <a:buFont typeface="Arial"/>
              <a:buAutoNum type="alphaLcParenR"/>
            </a:pPr>
            <a:r>
              <a:rPr lang="en-GB" i="0" dirty="0"/>
              <a:t>8,028 </a:t>
            </a:r>
            <a:r>
              <a:rPr lang="en-GB" i="0" dirty="0">
                <a:sym typeface="Wingdings" pitchFamily="2" charset="2"/>
              </a:rPr>
              <a:t> 8,038</a:t>
            </a:r>
            <a:r>
              <a:rPr lang="en-GB" i="0" dirty="0"/>
              <a:t> </a:t>
            </a:r>
            <a:r>
              <a:rPr lang="en-GB" i="0" dirty="0">
                <a:sym typeface="Wingdings" pitchFamily="2" charset="2"/>
              </a:rPr>
              <a:t> 8,128</a:t>
            </a:r>
            <a:r>
              <a:rPr lang="en-GB" i="0" dirty="0"/>
              <a:t> </a:t>
            </a:r>
            <a:r>
              <a:rPr lang="en-GB" i="0" dirty="0">
                <a:sym typeface="Wingdings" pitchFamily="2" charset="2"/>
              </a:rPr>
              <a:t> 9,028 </a:t>
            </a:r>
          </a:p>
          <a:p>
            <a:pPr marL="228600" marR="0" lvl="0" indent="-228600" algn="l" rtl="0">
              <a:lnSpc>
                <a:spcPct val="100000"/>
              </a:lnSpc>
              <a:spcBef>
                <a:spcPts val="0"/>
              </a:spcBef>
              <a:spcAft>
                <a:spcPts val="0"/>
              </a:spcAft>
              <a:buClr>
                <a:schemeClr val="dk1"/>
              </a:buClr>
              <a:buSzPts val="1200"/>
              <a:buFont typeface="Arial"/>
              <a:buAutoNum type="alphaLcParenR"/>
            </a:pPr>
            <a:r>
              <a:rPr lang="en-GB" i="0" dirty="0">
                <a:sym typeface="Wingdings" pitchFamily="2" charset="2"/>
              </a:rPr>
              <a:t>1,579</a:t>
            </a:r>
            <a:r>
              <a:rPr lang="en-GB" i="0" dirty="0"/>
              <a:t> </a:t>
            </a:r>
            <a:r>
              <a:rPr lang="en-GB" i="0" dirty="0">
                <a:sym typeface="Wingdings" pitchFamily="2" charset="2"/>
              </a:rPr>
              <a:t> 1,589</a:t>
            </a:r>
            <a:r>
              <a:rPr lang="en-GB" i="0" dirty="0"/>
              <a:t> </a:t>
            </a:r>
            <a:r>
              <a:rPr lang="en-GB" i="0" dirty="0">
                <a:sym typeface="Wingdings" pitchFamily="2" charset="2"/>
              </a:rPr>
              <a:t> 1,679</a:t>
            </a:r>
            <a:r>
              <a:rPr lang="en-GB" i="0" dirty="0"/>
              <a:t> </a:t>
            </a:r>
            <a:r>
              <a:rPr lang="en-GB" i="0" dirty="0">
                <a:sym typeface="Wingdings" pitchFamily="2" charset="2"/>
              </a:rPr>
              <a:t> 2,579</a:t>
            </a:r>
          </a:p>
          <a:p>
            <a:pPr marL="228600" marR="0" lvl="0" indent="-228600" algn="l" rtl="0">
              <a:lnSpc>
                <a:spcPct val="100000"/>
              </a:lnSpc>
              <a:spcBef>
                <a:spcPts val="0"/>
              </a:spcBef>
              <a:spcAft>
                <a:spcPts val="0"/>
              </a:spcAft>
              <a:buClr>
                <a:schemeClr val="dk1"/>
              </a:buClr>
              <a:buSzPts val="1200"/>
              <a:buFont typeface="Arial"/>
              <a:buAutoNum type="alphaLcParenR"/>
            </a:pPr>
            <a:r>
              <a:rPr lang="en-GB" i="0" dirty="0">
                <a:sym typeface="Wingdings" pitchFamily="2" charset="2"/>
              </a:rPr>
              <a:t>3,399</a:t>
            </a:r>
            <a:r>
              <a:rPr lang="en-GB" i="0" dirty="0"/>
              <a:t> </a:t>
            </a:r>
            <a:r>
              <a:rPr lang="en-GB" i="0" dirty="0">
                <a:sym typeface="Wingdings" pitchFamily="2" charset="2"/>
              </a:rPr>
              <a:t> 3,409</a:t>
            </a:r>
            <a:r>
              <a:rPr lang="en-GB" i="0" dirty="0"/>
              <a:t> </a:t>
            </a:r>
            <a:r>
              <a:rPr lang="en-GB" i="0" dirty="0">
                <a:sym typeface="Wingdings" pitchFamily="2" charset="2"/>
              </a:rPr>
              <a:t> 3,499</a:t>
            </a:r>
            <a:r>
              <a:rPr lang="en-GB" i="0" dirty="0"/>
              <a:t> </a:t>
            </a:r>
            <a:r>
              <a:rPr lang="en-GB" i="0" dirty="0">
                <a:sym typeface="Wingdings" pitchFamily="2" charset="2"/>
              </a:rPr>
              <a:t> 4,399</a:t>
            </a:r>
            <a:endParaRPr i="0" dirty="0"/>
          </a:p>
        </p:txBody>
      </p:sp>
      <p:sp>
        <p:nvSpPr>
          <p:cNvPr id="209" name="Google Shape;20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Place valu</a:t>
            </a:r>
            <a:r>
              <a:rPr lang="en-GB" dirty="0">
                <a:solidFill>
                  <a:srgbClr val="000000"/>
                </a:solidFill>
                <a:latin typeface="Arial"/>
                <a:ea typeface="Arial"/>
                <a:cs typeface="Arial"/>
                <a:sym typeface="Arial"/>
              </a:rPr>
              <a:t>e grids and counters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do you notice about the clues? What resource could you use to help you? </a:t>
            </a:r>
            <a:endParaRPr dirty="0"/>
          </a:p>
        </p:txBody>
      </p:sp>
      <p:sp>
        <p:nvSpPr>
          <p:cNvPr id="216" name="Google Shape;21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Arial"/>
                <a:ea typeface="Arial"/>
                <a:cs typeface="Arial"/>
                <a:sym typeface="Arial"/>
              </a:rPr>
              <a:t>2,639</a:t>
            </a:r>
            <a:endParaRPr sz="1300" dirty="0">
              <a:latin typeface="Arial"/>
              <a:ea typeface="Arial"/>
              <a:cs typeface="Arial"/>
              <a:sym typeface="Arial"/>
            </a:endParaRPr>
          </a:p>
          <a:p>
            <a:pPr marL="0" lvl="0" indent="0" algn="l" rtl="0">
              <a:spcBef>
                <a:spcPts val="0"/>
              </a:spcBef>
              <a:spcAft>
                <a:spcPts val="0"/>
              </a:spcAft>
              <a:buNone/>
            </a:pPr>
            <a:endParaRPr dirty="0"/>
          </a:p>
        </p:txBody>
      </p:sp>
      <p:sp>
        <p:nvSpPr>
          <p:cNvPr id="225" name="Google Shape;22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i="1" dirty="0">
                <a:solidFill>
                  <a:srgbClr val="000000"/>
                </a:solidFill>
                <a:latin typeface="Arial"/>
                <a:ea typeface="Arial"/>
                <a:cs typeface="Arial"/>
                <a:sym typeface="Arial"/>
              </a:rPr>
              <a:t>Pupils will choose the equipment and should use it to show 8,959.  Pupils may show regrouping using their place value equipment when adding 100.</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 </a:t>
            </a:r>
            <a:r>
              <a:rPr lang="en-GB" sz="1200" b="0" i="0" u="none" strike="noStrike" dirty="0">
                <a:solidFill>
                  <a:srgbClr val="000000"/>
                </a:solidFill>
                <a:latin typeface="Arial"/>
                <a:ea typeface="Arial"/>
                <a:cs typeface="Arial"/>
                <a:sym typeface="Arial"/>
              </a:rPr>
              <a:t>will need place value equ</a:t>
            </a:r>
            <a:r>
              <a:rPr lang="en-GB" dirty="0">
                <a:solidFill>
                  <a:srgbClr val="000000"/>
                </a:solidFill>
                <a:latin typeface="Arial"/>
                <a:ea typeface="Arial"/>
                <a:cs typeface="Arial"/>
                <a:sym typeface="Arial"/>
              </a:rPr>
              <a:t>ipment (give a varied selection to allow pupils to select independently), place value grids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do</a:t>
            </a:r>
            <a:r>
              <a:rPr lang="en-GB" dirty="0">
                <a:solidFill>
                  <a:srgbClr val="000000"/>
                </a:solidFill>
                <a:latin typeface="Arial"/>
                <a:ea typeface="Arial"/>
                <a:cs typeface="Arial"/>
                <a:sym typeface="Arial"/>
              </a:rPr>
              <a:t>es your equipment represent the number? How do you know that you are correct? What happens when you add 10, 100 and 1,000? What is happening to the place value columns? What happens when the place value column is 9?</a:t>
            </a:r>
            <a:endParaRPr dirty="0"/>
          </a:p>
        </p:txBody>
      </p:sp>
      <p:sp>
        <p:nvSpPr>
          <p:cNvPr id="233" name="Google Shape;23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2" name="Google Shape;24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These slides </a:t>
            </a:r>
            <a:r>
              <a:rPr lang="en-GB" dirty="0">
                <a:latin typeface="Arial"/>
                <a:ea typeface="Arial"/>
                <a:cs typeface="Arial"/>
                <a:sym typeface="Arial"/>
              </a:rPr>
              <a:t>should be used to revise place value to 9,999. They could be used as a pre-learning task with lower ability pupils before the main lesson or could be used to revise gaps that have been identified in the main teaching.</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a:t>
            </a:r>
            <a:r>
              <a:rPr lang="en-GB" dirty="0">
                <a:solidFill>
                  <a:srgbClr val="000000"/>
                </a:solidFill>
                <a:latin typeface="Arial"/>
                <a:ea typeface="Arial"/>
                <a:cs typeface="Arial"/>
                <a:sym typeface="Arial"/>
              </a:rPr>
              <a:t>Blank place value grid, place value counters, base ten equipment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many 10</a:t>
            </a:r>
            <a:r>
              <a:rPr lang="en-GB" dirty="0">
                <a:solidFill>
                  <a:srgbClr val="000000"/>
                </a:solidFill>
                <a:latin typeface="Arial"/>
                <a:ea typeface="Arial"/>
                <a:cs typeface="Arial"/>
                <a:sym typeface="Arial"/>
              </a:rPr>
              <a:t>00s are there? How many 10s, 100s, 1s? How would that be written in digits. What does the 3 stand for? What is the value of the 5? What is the value of the 7?</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 may not recognise the place value of each digit, they may not understand that 3 thousands is larger than 5 hundreds when 5 is larger than 3</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 may need to practise this with other numbers, pupils could be given a number numerically and asked to represent it using place value equipment</a:t>
            </a:r>
            <a:endParaRPr dirty="0"/>
          </a:p>
        </p:txBody>
      </p:sp>
      <p:sp>
        <p:nvSpPr>
          <p:cNvPr id="248" name="Google Shape;24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These slides should be used to revise place value to 9,999. They could be used as a pre-learning task with lower ability pupils before the main lesson or could be used to revise gaps that have been identified in the main teaching.</a:t>
            </a:r>
            <a:r>
              <a:rPr lang="en-GB" dirty="0"/>
              <a:t> </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 </a:t>
            </a:r>
            <a:r>
              <a:rPr lang="en-GB" sz="1200" b="0" i="0" u="none" strike="noStrike" dirty="0">
                <a:solidFill>
                  <a:srgbClr val="000000"/>
                </a:solidFill>
                <a:latin typeface="Arial"/>
                <a:ea typeface="Arial"/>
                <a:cs typeface="Arial"/>
                <a:sym typeface="Arial"/>
              </a:rPr>
              <a:t>may use place value equ</a:t>
            </a:r>
            <a:r>
              <a:rPr lang="en-GB" dirty="0">
                <a:solidFill>
                  <a:srgbClr val="000000"/>
                </a:solidFill>
                <a:latin typeface="Arial"/>
                <a:ea typeface="Arial"/>
                <a:cs typeface="Arial"/>
                <a:sym typeface="Arial"/>
              </a:rPr>
              <a:t>ipment or place value charts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does this digit represent? What is </a:t>
            </a:r>
            <a:r>
              <a:rPr lang="en-GB" dirty="0">
                <a:solidFill>
                  <a:srgbClr val="000000"/>
                </a:solidFill>
                <a:latin typeface="Arial"/>
                <a:ea typeface="Arial"/>
                <a:cs typeface="Arial"/>
                <a:sym typeface="Arial"/>
              </a:rPr>
              <a:t>the place value of…?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 may not understand that digits represent a value or may mistake the order of the place value columns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Order the numb</a:t>
            </a:r>
            <a:r>
              <a:rPr lang="en-GB" dirty="0">
                <a:solidFill>
                  <a:srgbClr val="000000"/>
                </a:solidFill>
                <a:latin typeface="Arial"/>
                <a:ea typeface="Arial"/>
                <a:cs typeface="Arial"/>
                <a:sym typeface="Arial"/>
              </a:rPr>
              <a:t>ers - how do we use the place value to determine the order?</a:t>
            </a:r>
            <a:endParaRPr dirty="0"/>
          </a:p>
        </p:txBody>
      </p:sp>
      <p:sp>
        <p:nvSpPr>
          <p:cNvPr id="275" name="Google Shape;27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Clr>
                <a:schemeClr val="dk1"/>
              </a:buClr>
              <a:buSzPts val="1200"/>
              <a:buFont typeface="Calibri"/>
              <a:buNone/>
            </a:pPr>
            <a:br>
              <a:rPr lang="en-GB" b="0" dirty="0"/>
            </a:br>
            <a:r>
              <a:rPr lang="en-GB" sz="1200" b="0" i="0" u="none" strike="noStrike" dirty="0">
                <a:solidFill>
                  <a:srgbClr val="000000"/>
                </a:solidFill>
                <a:latin typeface="Arial"/>
                <a:ea typeface="Arial"/>
                <a:cs typeface="Arial"/>
                <a:sym typeface="Arial"/>
              </a:rPr>
              <a:t>A – </a:t>
            </a:r>
            <a:r>
              <a:rPr lang="en-GB" dirty="0">
                <a:solidFill>
                  <a:srgbClr val="000000"/>
                </a:solidFill>
                <a:latin typeface="Arial"/>
                <a:ea typeface="Arial"/>
                <a:cs typeface="Arial"/>
                <a:sym typeface="Arial"/>
              </a:rPr>
              <a:t>Correct answer</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B – </a:t>
            </a:r>
            <a:r>
              <a:rPr lang="en-GB" dirty="0">
                <a:solidFill>
                  <a:srgbClr val="000000"/>
                </a:solidFill>
                <a:latin typeface="Arial"/>
                <a:ea typeface="Arial"/>
                <a:cs typeface="Arial"/>
                <a:sym typeface="Arial"/>
              </a:rPr>
              <a:t>Pupils have not understood the need for the use of a placeholder 0 in the tens column.</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C – </a:t>
            </a:r>
            <a:r>
              <a:rPr lang="en-GB" dirty="0">
                <a:solidFill>
                  <a:srgbClr val="000000"/>
                </a:solidFill>
                <a:latin typeface="Arial"/>
                <a:ea typeface="Arial"/>
                <a:cs typeface="Arial"/>
                <a:sym typeface="Arial"/>
              </a:rPr>
              <a:t>Pupils </a:t>
            </a:r>
            <a:r>
              <a:rPr lang="en-GB" sz="1200" b="0" i="0" u="none" strike="noStrike" dirty="0">
                <a:solidFill>
                  <a:srgbClr val="000000"/>
                </a:solidFill>
                <a:latin typeface="Arial"/>
                <a:ea typeface="Arial"/>
                <a:cs typeface="Arial"/>
                <a:sym typeface="Arial"/>
              </a:rPr>
              <a:t>have used a decimal point instead of a placeholder 0 in the tens column - they have, however, understo</a:t>
            </a:r>
            <a:r>
              <a:rPr lang="en-GB" dirty="0">
                <a:solidFill>
                  <a:srgbClr val="000000"/>
                </a:solidFill>
                <a:latin typeface="Arial"/>
                <a:ea typeface="Arial"/>
                <a:cs typeface="Arial"/>
                <a:sym typeface="Arial"/>
              </a:rPr>
              <a:t>od the need for something to be there.</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D –</a:t>
            </a:r>
            <a:r>
              <a:rPr lang="en-GB" dirty="0">
                <a:solidFill>
                  <a:srgbClr val="000000"/>
                </a:solidFill>
                <a:latin typeface="Arial"/>
                <a:ea typeface="Arial"/>
                <a:cs typeface="Arial"/>
                <a:sym typeface="Arial"/>
              </a:rPr>
              <a:t> Pupils have miscounted the number of place value counters in the Th column.</a:t>
            </a:r>
            <a:endParaRPr dirty="0"/>
          </a:p>
          <a:p>
            <a:pPr marL="0" lvl="0" indent="0" algn="l" rtl="0">
              <a:spcBef>
                <a:spcPts val="0"/>
              </a:spcBef>
              <a:spcAft>
                <a:spcPts val="0"/>
              </a:spcAft>
              <a:buNone/>
            </a:pP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a:t>
            </a:r>
            <a:r>
              <a:rPr lang="en-GB" sz="1200" i="0" u="none" strike="noStrike" dirty="0">
                <a:solidFill>
                  <a:srgbClr val="000000"/>
                </a:solidFill>
                <a:latin typeface="Arial"/>
                <a:ea typeface="Arial"/>
                <a:cs typeface="Arial"/>
                <a:sym typeface="Arial"/>
              </a:rPr>
              <a:t>lace value counters, </a:t>
            </a:r>
            <a:r>
              <a:rPr lang="en-GB" dirty="0">
                <a:solidFill>
                  <a:srgbClr val="000000"/>
                </a:solidFill>
                <a:latin typeface="Arial"/>
                <a:ea typeface="Arial"/>
                <a:cs typeface="Arial"/>
                <a:sym typeface="Arial"/>
              </a:rPr>
              <a:t>base 10, place value grids - laminated - with counters</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i="0" u="none" strike="noStrike" dirty="0">
                <a:solidFill>
                  <a:srgbClr val="000000"/>
                </a:solidFill>
                <a:latin typeface="Arial"/>
                <a:ea typeface="Arial"/>
                <a:cs typeface="Arial"/>
                <a:sym typeface="Arial"/>
              </a:rPr>
              <a:t>– Wh</a:t>
            </a:r>
            <a:r>
              <a:rPr lang="en-GB" dirty="0">
                <a:solidFill>
                  <a:srgbClr val="000000"/>
                </a:solidFill>
                <a:latin typeface="Arial"/>
                <a:ea typeface="Arial"/>
                <a:cs typeface="Arial"/>
                <a:sym typeface="Arial"/>
              </a:rPr>
              <a:t>ich one could we match more easily first? (Only one of them is in the hundreds) Why is the 0 important? </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i="0" u="none" strike="noStrike" dirty="0">
                <a:solidFill>
                  <a:srgbClr val="000000"/>
                </a:solidFill>
                <a:latin typeface="Arial"/>
                <a:ea typeface="Arial"/>
                <a:cs typeface="Arial"/>
                <a:sym typeface="Arial"/>
              </a:rPr>
              <a:t> – Increase one of the place value colum</a:t>
            </a:r>
            <a:r>
              <a:rPr lang="en-GB" dirty="0">
                <a:solidFill>
                  <a:srgbClr val="000000"/>
                </a:solidFill>
                <a:latin typeface="Arial"/>
                <a:ea typeface="Arial"/>
                <a:cs typeface="Arial"/>
                <a:sym typeface="Arial"/>
              </a:rPr>
              <a:t>ns - what would that do to the numerical representation?</a:t>
            </a:r>
            <a:r>
              <a:rPr lang="en-GB" sz="1200" i="0" u="none" strike="noStrike" dirty="0">
                <a:solidFill>
                  <a:srgbClr val="000000"/>
                </a:solidFill>
                <a:latin typeface="Arial"/>
                <a:ea typeface="Arial"/>
                <a:cs typeface="Arial"/>
                <a:sym typeface="Arial"/>
              </a:rPr>
              <a:t> </a:t>
            </a:r>
            <a:endParaRPr dirty="0"/>
          </a:p>
        </p:txBody>
      </p:sp>
      <p:sp>
        <p:nvSpPr>
          <p:cNvPr id="96" name="Google Shape;9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B</a:t>
            </a:r>
            <a:r>
              <a:rPr lang="en-GB" sz="1200" b="0" i="0" u="none" strike="noStrike" dirty="0">
                <a:solidFill>
                  <a:srgbClr val="000000"/>
                </a:solidFill>
                <a:latin typeface="Arial"/>
                <a:ea typeface="Arial"/>
                <a:cs typeface="Arial"/>
                <a:sym typeface="Arial"/>
              </a:rPr>
              <a:t>ase 10 eq</a:t>
            </a:r>
            <a:r>
              <a:rPr lang="en-GB" dirty="0">
                <a:solidFill>
                  <a:srgbClr val="000000"/>
                </a:solidFill>
                <a:latin typeface="Arial"/>
                <a:ea typeface="Arial"/>
                <a:cs typeface="Arial"/>
                <a:sym typeface="Arial"/>
              </a:rPr>
              <a:t>uipment, place value counters, place value chart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do each of these representations show? </a:t>
            </a:r>
            <a:r>
              <a:rPr lang="en-GB" dirty="0">
                <a:solidFill>
                  <a:srgbClr val="000000"/>
                </a:solidFill>
                <a:latin typeface="Arial"/>
                <a:ea typeface="Arial"/>
                <a:cs typeface="Arial"/>
                <a:sym typeface="Arial"/>
              </a:rPr>
              <a:t>How do you know? Which ones represent the same number? One of them doesn’t - why not?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 </a:t>
            </a:r>
            <a:r>
              <a:rPr lang="en-GB" sz="1200" b="0" i="0" u="none" strike="noStrike" dirty="0">
                <a:solidFill>
                  <a:srgbClr val="000000"/>
                </a:solidFill>
                <a:latin typeface="Arial"/>
                <a:ea typeface="Arial"/>
                <a:cs typeface="Arial"/>
                <a:sym typeface="Arial"/>
              </a:rPr>
              <a:t>may not include the place holder 0s in the correct place - if at all</a:t>
            </a:r>
            <a:r>
              <a:rPr lang="en-GB" dirty="0">
                <a:solidFill>
                  <a:srgbClr val="000000"/>
                </a:solidFill>
                <a:latin typeface="Arial"/>
                <a:ea typeface="Arial"/>
                <a:cs typeface="Arial"/>
                <a:sym typeface="Arial"/>
              </a:rPr>
              <a:t>, pupils may place digits in the incorrect place value column</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Alter the </a:t>
            </a:r>
            <a:r>
              <a:rPr lang="en-GB" dirty="0">
                <a:solidFill>
                  <a:srgbClr val="000000"/>
                </a:solidFill>
                <a:latin typeface="Arial"/>
                <a:ea typeface="Arial"/>
                <a:cs typeface="Arial"/>
                <a:sym typeface="Arial"/>
              </a:rPr>
              <a:t>numbers represented or the way in which they are represented</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Ask </a:t>
            </a:r>
            <a:r>
              <a:rPr lang="en-GB" dirty="0">
                <a:solidFill>
                  <a:srgbClr val="000000"/>
                </a:solidFill>
                <a:latin typeface="Arial"/>
                <a:ea typeface="Arial"/>
                <a:cs typeface="Arial"/>
                <a:sym typeface="Arial"/>
              </a:rPr>
              <a:t>pupils </a:t>
            </a:r>
            <a:r>
              <a:rPr lang="en-GB" sz="1200" b="0" i="0" u="none" strike="noStrike" dirty="0">
                <a:solidFill>
                  <a:srgbClr val="000000"/>
                </a:solidFill>
                <a:latin typeface="Arial"/>
                <a:ea typeface="Arial"/>
                <a:cs typeface="Arial"/>
                <a:sym typeface="Arial"/>
              </a:rPr>
              <a:t>how the</a:t>
            </a:r>
            <a:r>
              <a:rPr lang="en-GB" dirty="0">
                <a:solidFill>
                  <a:srgbClr val="000000"/>
                </a:solidFill>
                <a:latin typeface="Arial"/>
                <a:ea typeface="Arial"/>
                <a:cs typeface="Arial"/>
                <a:sym typeface="Arial"/>
              </a:rPr>
              <a:t> odd one out would need to be altered to make it part of the set</a:t>
            </a:r>
            <a:endParaRPr sz="1200" b="0" i="0" u="none" strike="noStrike" dirty="0">
              <a:solidFill>
                <a:srgbClr val="000000"/>
              </a:solidFill>
              <a:latin typeface="Arial"/>
              <a:ea typeface="Arial"/>
              <a:cs typeface="Arial"/>
              <a:sym typeface="Arial"/>
            </a:endParaRPr>
          </a:p>
        </p:txBody>
      </p:sp>
      <p:sp>
        <p:nvSpPr>
          <p:cNvPr id="132" name="Google Shape;1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a:t>
            </a:r>
            <a:r>
              <a:rPr lang="en-GB" sz="1200" b="0" i="0" u="none" strike="noStrike" dirty="0">
                <a:solidFill>
                  <a:srgbClr val="000000"/>
                </a:solidFill>
                <a:latin typeface="Arial"/>
                <a:ea typeface="Arial"/>
                <a:cs typeface="Arial"/>
                <a:sym typeface="Arial"/>
              </a:rPr>
              <a:t>lace value equ</a:t>
            </a:r>
            <a:r>
              <a:rPr lang="en-GB" dirty="0">
                <a:solidFill>
                  <a:srgbClr val="000000"/>
                </a:solidFill>
                <a:latin typeface="Arial"/>
                <a:ea typeface="Arial"/>
                <a:cs typeface="Arial"/>
                <a:sym typeface="Arial"/>
              </a:rPr>
              <a:t>ipment such as base 10, place value mats, place value counters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a:t>
            </a:r>
            <a:r>
              <a:rPr lang="en-GB" dirty="0">
                <a:solidFill>
                  <a:srgbClr val="000000"/>
                </a:solidFill>
                <a:latin typeface="Arial"/>
                <a:ea typeface="Arial"/>
                <a:cs typeface="Arial"/>
                <a:sym typeface="Arial"/>
              </a:rPr>
              <a:t>ow have these numbers been partitioned? What is the missing number in each addition? How do we know that?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I</a:t>
            </a:r>
            <a:r>
              <a:rPr lang="en-GB" sz="1200" b="0" i="0" u="none" strike="noStrike" dirty="0">
                <a:solidFill>
                  <a:srgbClr val="000000"/>
                </a:solidFill>
                <a:latin typeface="Arial"/>
                <a:ea typeface="Arial"/>
                <a:cs typeface="Arial"/>
                <a:sym typeface="Arial"/>
              </a:rPr>
              <a:t>n the second question, </a:t>
            </a:r>
            <a:r>
              <a:rPr lang="en-GB" dirty="0">
                <a:solidFill>
                  <a:srgbClr val="000000"/>
                </a:solidFill>
                <a:latin typeface="Arial"/>
                <a:ea typeface="Arial"/>
                <a:cs typeface="Arial"/>
                <a:sym typeface="Arial"/>
              </a:rPr>
              <a:t>pupils </a:t>
            </a:r>
            <a:r>
              <a:rPr lang="en-GB" sz="1200" b="0" i="0" u="none" strike="noStrike" dirty="0">
                <a:solidFill>
                  <a:srgbClr val="000000"/>
                </a:solidFill>
                <a:latin typeface="Arial"/>
                <a:ea typeface="Arial"/>
                <a:cs typeface="Arial"/>
                <a:sym typeface="Arial"/>
              </a:rPr>
              <a:t>may </a:t>
            </a:r>
            <a:r>
              <a:rPr lang="en-GB" dirty="0">
                <a:solidFill>
                  <a:srgbClr val="000000"/>
                </a:solidFill>
                <a:latin typeface="Arial"/>
                <a:ea typeface="Arial"/>
                <a:cs typeface="Arial"/>
                <a:sym typeface="Arial"/>
              </a:rPr>
              <a:t>find the fact that there are no hundreds confusing which could impact how they represent the 90</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Give </a:t>
            </a:r>
            <a:r>
              <a:rPr lang="en-GB" dirty="0">
                <a:solidFill>
                  <a:srgbClr val="000000"/>
                </a:solidFill>
                <a:latin typeface="Arial"/>
                <a:ea typeface="Arial"/>
                <a:cs typeface="Arial"/>
                <a:sym typeface="Arial"/>
              </a:rPr>
              <a:t>pupils </a:t>
            </a:r>
            <a:r>
              <a:rPr lang="en-GB" sz="1200" b="0" i="0" u="none" strike="noStrike" dirty="0">
                <a:solidFill>
                  <a:srgbClr val="000000"/>
                </a:solidFill>
                <a:latin typeface="Arial"/>
                <a:ea typeface="Arial"/>
                <a:cs typeface="Arial"/>
                <a:sym typeface="Arial"/>
              </a:rPr>
              <a:t>further numbers to pa</a:t>
            </a:r>
            <a:r>
              <a:rPr lang="en-GB" dirty="0">
                <a:solidFill>
                  <a:srgbClr val="000000"/>
                </a:solidFill>
                <a:latin typeface="Arial"/>
                <a:ea typeface="Arial"/>
                <a:cs typeface="Arial"/>
                <a:sym typeface="Arial"/>
              </a:rPr>
              <a:t>rtition with particularly where there is a place holder 0 in the number</a:t>
            </a:r>
            <a:endParaRPr dirty="0"/>
          </a:p>
        </p:txBody>
      </p:sp>
      <p:sp>
        <p:nvSpPr>
          <p:cNvPr id="183" name="Google Shape;18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Font typeface="+mj-lt"/>
              <a:buAutoNum type="alphaLcParenR"/>
            </a:pPr>
            <a:r>
              <a:rPr lang="en-GB" sz="1200" dirty="0">
                <a:latin typeface="Arial"/>
                <a:ea typeface="Arial"/>
                <a:cs typeface="Arial"/>
                <a:sym typeface="Arial"/>
              </a:rPr>
              <a:t>80</a:t>
            </a:r>
            <a:endParaRPr dirty="0"/>
          </a:p>
          <a:p>
            <a:pPr marL="457200" lvl="0" indent="-298450" algn="l" rtl="0">
              <a:spcBef>
                <a:spcPts val="0"/>
              </a:spcBef>
              <a:spcAft>
                <a:spcPts val="0"/>
              </a:spcAft>
              <a:buClr>
                <a:schemeClr val="dk1"/>
              </a:buClr>
              <a:buSzPts val="1100"/>
              <a:buFont typeface="Arial"/>
              <a:buAutoNum type="alphaLcParenR"/>
            </a:pPr>
            <a:r>
              <a:rPr lang="en-GB" sz="1200" dirty="0">
                <a:latin typeface="Arial"/>
                <a:ea typeface="Arial"/>
                <a:cs typeface="Arial"/>
                <a:sym typeface="Arial"/>
              </a:rPr>
              <a:t>40</a:t>
            </a:r>
            <a:endParaRPr dirty="0"/>
          </a:p>
          <a:p>
            <a:pPr marL="457200" lvl="0" indent="-298450" algn="l" rtl="0">
              <a:spcBef>
                <a:spcPts val="0"/>
              </a:spcBef>
              <a:spcAft>
                <a:spcPts val="0"/>
              </a:spcAft>
              <a:buClr>
                <a:schemeClr val="dk1"/>
              </a:buClr>
              <a:buSzPts val="1100"/>
              <a:buFont typeface="Arial"/>
              <a:buAutoNum type="alphaLcParenR"/>
            </a:pPr>
            <a:r>
              <a:rPr lang="en-GB" sz="1200" dirty="0">
                <a:latin typeface="Arial"/>
                <a:ea typeface="Arial"/>
                <a:cs typeface="Arial"/>
                <a:sym typeface="Arial"/>
              </a:rPr>
              <a:t>2,304</a:t>
            </a:r>
            <a:endParaRPr dirty="0"/>
          </a:p>
          <a:p>
            <a:pPr marL="457200" lvl="0" indent="-298450" algn="l" rtl="0">
              <a:spcBef>
                <a:spcPts val="0"/>
              </a:spcBef>
              <a:spcAft>
                <a:spcPts val="0"/>
              </a:spcAft>
              <a:buClr>
                <a:schemeClr val="dk1"/>
              </a:buClr>
              <a:buSzPts val="1100"/>
              <a:buFont typeface="Arial"/>
              <a:buAutoNum type="alphaLcParenR"/>
            </a:pPr>
            <a:r>
              <a:rPr lang="en-GB" sz="1200" dirty="0">
                <a:latin typeface="Arial"/>
                <a:ea typeface="Arial"/>
                <a:cs typeface="Arial"/>
                <a:sym typeface="Arial"/>
              </a:rPr>
              <a:t>9,000 + 300 + 80 + 4</a:t>
            </a:r>
            <a:endParaRPr dirty="0"/>
          </a:p>
          <a:p>
            <a:pPr marL="457200" lvl="0" indent="-298450" algn="l" rtl="0">
              <a:spcBef>
                <a:spcPts val="0"/>
              </a:spcBef>
              <a:spcAft>
                <a:spcPts val="0"/>
              </a:spcAft>
              <a:buClr>
                <a:schemeClr val="dk1"/>
              </a:buClr>
              <a:buSzPts val="1100"/>
              <a:buFont typeface="Arial"/>
              <a:buAutoNum type="alphaLcParenR"/>
            </a:pPr>
            <a:r>
              <a:rPr lang="en-GB" sz="1200" dirty="0">
                <a:latin typeface="Arial"/>
                <a:ea typeface="Arial"/>
                <a:cs typeface="Arial"/>
                <a:sym typeface="Arial"/>
              </a:rPr>
              <a:t>8,000 + 20 + 9</a:t>
            </a:r>
            <a:endParaRPr dirty="0"/>
          </a:p>
          <a:p>
            <a:pPr marL="457200" lvl="0" indent="-298450" algn="l" rtl="0">
              <a:spcBef>
                <a:spcPts val="0"/>
              </a:spcBef>
              <a:spcAft>
                <a:spcPts val="0"/>
              </a:spcAft>
              <a:buClr>
                <a:schemeClr val="dk1"/>
              </a:buClr>
              <a:buSzPts val="1100"/>
              <a:buFont typeface="Arial"/>
              <a:buAutoNum type="alphaLcParenR"/>
            </a:pPr>
            <a:r>
              <a:rPr lang="en-GB" sz="1200" dirty="0">
                <a:latin typeface="Arial"/>
                <a:ea typeface="Arial"/>
                <a:cs typeface="Arial"/>
                <a:sym typeface="Arial"/>
              </a:rPr>
              <a:t>2,000 + 30</a:t>
            </a:r>
            <a:endParaRPr dirty="0"/>
          </a:p>
          <a:p>
            <a:pPr marL="457200" lvl="0" indent="-298450" algn="l" rtl="0">
              <a:spcBef>
                <a:spcPts val="0"/>
              </a:spcBef>
              <a:spcAft>
                <a:spcPts val="0"/>
              </a:spcAft>
              <a:buClr>
                <a:schemeClr val="dk1"/>
              </a:buClr>
              <a:buSzPts val="1100"/>
              <a:buFont typeface="Arial"/>
              <a:buAutoNum type="alphaLcParenR"/>
            </a:pPr>
            <a:r>
              <a:rPr lang="en-GB" sz="1200" dirty="0">
                <a:latin typeface="Arial"/>
                <a:ea typeface="Arial"/>
                <a:cs typeface="Arial"/>
                <a:sym typeface="Arial"/>
              </a:rPr>
              <a:t>3,000 + 800 + 90 + 9</a:t>
            </a:r>
            <a:endParaRPr dirty="0"/>
          </a:p>
        </p:txBody>
      </p:sp>
      <p:sp>
        <p:nvSpPr>
          <p:cNvPr id="192" name="Google Shape;19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read, write and represent numbers to 10,000</a:t>
            </a:r>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5</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dirty="0"/>
              <a:t>To know how to read, write and represent numbers to 10,000</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02" name="Google Shape;202;p10"/>
          <p:cNvSpPr txBox="1">
            <a:spLocks noGrp="1"/>
          </p:cNvSpPr>
          <p:nvPr>
            <p:ph type="body" idx="2"/>
          </p:nvPr>
        </p:nvSpPr>
        <p:spPr>
          <a:xfrm>
            <a:off x="263046" y="1176339"/>
            <a:ext cx="11736887" cy="51459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Complete the table.</a:t>
            </a:r>
            <a:endParaRPr/>
          </a:p>
        </p:txBody>
      </p:sp>
      <p:sp>
        <p:nvSpPr>
          <p:cNvPr id="203" name="Google Shape;203;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aphicFrame>
        <p:nvGraphicFramePr>
          <p:cNvPr id="204" name="Google Shape;204;p10"/>
          <p:cNvGraphicFramePr/>
          <p:nvPr>
            <p:extLst>
              <p:ext uri="{D42A27DB-BD31-4B8C-83A1-F6EECF244321}">
                <p14:modId xmlns:p14="http://schemas.microsoft.com/office/powerpoint/2010/main" val="2188031042"/>
              </p:ext>
            </p:extLst>
          </p:nvPr>
        </p:nvGraphicFramePr>
        <p:xfrm>
          <a:off x="952500" y="2239296"/>
          <a:ext cx="10644200" cy="2820100"/>
        </p:xfrm>
        <a:graphic>
          <a:graphicData uri="http://schemas.openxmlformats.org/drawingml/2006/table">
            <a:tbl>
              <a:tblPr>
                <a:noFill/>
                <a:tableStyleId>{899224F0-E7E1-4F82-BA71-050A797A49F7}</a:tableStyleId>
              </a:tblPr>
              <a:tblGrid>
                <a:gridCol w="2661050">
                  <a:extLst>
                    <a:ext uri="{9D8B030D-6E8A-4147-A177-3AD203B41FA5}">
                      <a16:colId xmlns:a16="http://schemas.microsoft.com/office/drawing/2014/main" val="20000"/>
                    </a:ext>
                  </a:extLst>
                </a:gridCol>
                <a:gridCol w="2661050">
                  <a:extLst>
                    <a:ext uri="{9D8B030D-6E8A-4147-A177-3AD203B41FA5}">
                      <a16:colId xmlns:a16="http://schemas.microsoft.com/office/drawing/2014/main" val="20001"/>
                    </a:ext>
                  </a:extLst>
                </a:gridCol>
                <a:gridCol w="2661050">
                  <a:extLst>
                    <a:ext uri="{9D8B030D-6E8A-4147-A177-3AD203B41FA5}">
                      <a16:colId xmlns:a16="http://schemas.microsoft.com/office/drawing/2014/main" val="20002"/>
                    </a:ext>
                  </a:extLst>
                </a:gridCol>
                <a:gridCol w="2661050">
                  <a:extLst>
                    <a:ext uri="{9D8B030D-6E8A-4147-A177-3AD203B41FA5}">
                      <a16:colId xmlns:a16="http://schemas.microsoft.com/office/drawing/2014/main" val="20003"/>
                    </a:ext>
                  </a:extLst>
                </a:gridCol>
              </a:tblGrid>
              <a:tr h="536650">
                <a:tc>
                  <a:txBody>
                    <a:bodyPr/>
                    <a:lstStyle/>
                    <a:p>
                      <a:pPr marL="0" marR="0" lvl="0" indent="0" algn="l" rtl="0">
                        <a:spcBef>
                          <a:spcPts val="0"/>
                        </a:spcBef>
                        <a:spcAft>
                          <a:spcPts val="0"/>
                        </a:spcAft>
                        <a:buClr>
                          <a:schemeClr val="dk1"/>
                        </a:buClr>
                        <a:buSzPts val="2000"/>
                        <a:buFont typeface="Calibri"/>
                        <a:buNone/>
                      </a:pPr>
                      <a:endParaRPr sz="2000"/>
                    </a:p>
                  </a:txBody>
                  <a:tcPr marL="91425" marR="91425" marT="91425" marB="91425" anchor="ctr"/>
                </a:tc>
                <a:tc>
                  <a:txBody>
                    <a:bodyPr/>
                    <a:lstStyle/>
                    <a:p>
                      <a:pPr marL="0" marR="0" lvl="0" indent="0" algn="ctr" rtl="0">
                        <a:spcBef>
                          <a:spcPts val="0"/>
                        </a:spcBef>
                        <a:spcAft>
                          <a:spcPts val="0"/>
                        </a:spcAft>
                        <a:buClr>
                          <a:schemeClr val="dk1"/>
                        </a:buClr>
                        <a:buSzPts val="2000"/>
                        <a:buFont typeface="Century Gothic"/>
                        <a:buNone/>
                      </a:pPr>
                      <a:r>
                        <a:rPr lang="en-GB" sz="2000">
                          <a:latin typeface="Century Gothic"/>
                          <a:ea typeface="Century Gothic"/>
                          <a:cs typeface="Century Gothic"/>
                          <a:sym typeface="Century Gothic"/>
                        </a:rPr>
                        <a:t>Add 10</a:t>
                      </a:r>
                      <a:endParaRPr sz="2000">
                        <a:latin typeface="Century Gothic"/>
                        <a:ea typeface="Century Gothic"/>
                        <a:cs typeface="Century Gothic"/>
                        <a:sym typeface="Century Gothic"/>
                      </a:endParaRPr>
                    </a:p>
                  </a:txBody>
                  <a:tcPr marL="91425" marR="91425" marT="91425" marB="91425" anchor="ctr">
                    <a:solidFill>
                      <a:srgbClr val="C9DAF8"/>
                    </a:solidFill>
                  </a:tcPr>
                </a:tc>
                <a:tc>
                  <a:txBody>
                    <a:bodyPr/>
                    <a:lstStyle/>
                    <a:p>
                      <a:pPr marL="0" marR="0" lvl="0" indent="0" algn="ctr" rtl="0">
                        <a:spcBef>
                          <a:spcPts val="0"/>
                        </a:spcBef>
                        <a:spcAft>
                          <a:spcPts val="0"/>
                        </a:spcAft>
                        <a:buClr>
                          <a:schemeClr val="dk1"/>
                        </a:buClr>
                        <a:buSzPts val="2000"/>
                        <a:buFont typeface="Century Gothic"/>
                        <a:buNone/>
                      </a:pPr>
                      <a:r>
                        <a:rPr lang="en-GB" sz="2000">
                          <a:latin typeface="Century Gothic"/>
                          <a:ea typeface="Century Gothic"/>
                          <a:cs typeface="Century Gothic"/>
                          <a:sym typeface="Century Gothic"/>
                        </a:rPr>
                        <a:t>Add 100</a:t>
                      </a:r>
                      <a:endParaRPr sz="2000">
                        <a:latin typeface="Century Gothic"/>
                        <a:ea typeface="Century Gothic"/>
                        <a:cs typeface="Century Gothic"/>
                        <a:sym typeface="Century Gothic"/>
                      </a:endParaRPr>
                    </a:p>
                  </a:txBody>
                  <a:tcPr marL="91425" marR="91425" marT="91425" marB="91425" anchor="ctr">
                    <a:solidFill>
                      <a:srgbClr val="C9DAF8"/>
                    </a:solidFill>
                  </a:tcPr>
                </a:tc>
                <a:tc>
                  <a:txBody>
                    <a:bodyPr/>
                    <a:lstStyle/>
                    <a:p>
                      <a:pPr marL="0" marR="0" lvl="0" indent="0" algn="ctr" rtl="0">
                        <a:spcBef>
                          <a:spcPts val="0"/>
                        </a:spcBef>
                        <a:spcAft>
                          <a:spcPts val="0"/>
                        </a:spcAft>
                        <a:buClr>
                          <a:schemeClr val="dk1"/>
                        </a:buClr>
                        <a:buSzPts val="2000"/>
                        <a:buFont typeface="Century Gothic"/>
                        <a:buNone/>
                      </a:pPr>
                      <a:r>
                        <a:rPr lang="en-GB" sz="2000">
                          <a:latin typeface="Century Gothic"/>
                          <a:ea typeface="Century Gothic"/>
                          <a:cs typeface="Century Gothic"/>
                          <a:sym typeface="Century Gothic"/>
                        </a:rPr>
                        <a:t>Add 1,000</a:t>
                      </a:r>
                      <a:endParaRPr sz="2000">
                        <a:latin typeface="Century Gothic"/>
                        <a:ea typeface="Century Gothic"/>
                        <a:cs typeface="Century Gothic"/>
                        <a:sym typeface="Century Gothic"/>
                      </a:endParaRPr>
                    </a:p>
                  </a:txBody>
                  <a:tcPr marL="91425" marR="91425" marT="91425" marB="91425" anchor="ctr">
                    <a:solidFill>
                      <a:srgbClr val="C9DAF8"/>
                    </a:solidFill>
                  </a:tcPr>
                </a:tc>
                <a:extLst>
                  <a:ext uri="{0D108BD9-81ED-4DB2-BD59-A6C34878D82A}">
                    <a16:rowId xmlns:a16="http://schemas.microsoft.com/office/drawing/2014/main" val="10000"/>
                  </a:ext>
                </a:extLst>
              </a:tr>
              <a:tr h="761150">
                <a:tc>
                  <a:txBody>
                    <a:bodyPr/>
                    <a:lstStyle/>
                    <a:p>
                      <a:pPr marL="0" marR="0" lvl="0" indent="0" algn="ctr" rtl="0">
                        <a:spcBef>
                          <a:spcPts val="0"/>
                        </a:spcBef>
                        <a:spcAft>
                          <a:spcPts val="0"/>
                        </a:spcAft>
                        <a:buClr>
                          <a:schemeClr val="dk1"/>
                        </a:buClr>
                        <a:buSzPts val="2000"/>
                        <a:buFont typeface="Century Gothic"/>
                        <a:buNone/>
                      </a:pPr>
                      <a:r>
                        <a:rPr lang="en-GB" sz="2000">
                          <a:latin typeface="Century Gothic"/>
                          <a:ea typeface="Century Gothic"/>
                          <a:cs typeface="Century Gothic"/>
                          <a:sym typeface="Century Gothic"/>
                        </a:rPr>
                        <a:t>4,843</a:t>
                      </a:r>
                      <a:endParaRPr sz="2000">
                        <a:latin typeface="Century Gothic"/>
                        <a:ea typeface="Century Gothic"/>
                        <a:cs typeface="Century Gothic"/>
                        <a:sym typeface="Century Gothic"/>
                      </a:endParaRPr>
                    </a:p>
                  </a:txBody>
                  <a:tcPr marL="91425" marR="91425" marT="91425" marB="91425" anchor="ctr">
                    <a:solidFill>
                      <a:srgbClr val="C9DAF8"/>
                    </a:solidFill>
                  </a:tcPr>
                </a:tc>
                <a:tc>
                  <a:txBody>
                    <a:bodyPr/>
                    <a:lstStyle/>
                    <a:p>
                      <a:pPr marL="0" marR="0" lvl="0" indent="0" algn="ctr" rtl="0">
                        <a:spcBef>
                          <a:spcPts val="0"/>
                        </a:spcBef>
                        <a:spcAft>
                          <a:spcPts val="0"/>
                        </a:spcAft>
                        <a:buClr>
                          <a:schemeClr val="dk1"/>
                        </a:buClr>
                        <a:buSzPts val="2000"/>
                        <a:buFont typeface="Calibri"/>
                        <a:buNone/>
                      </a:pPr>
                      <a:endParaRPr sz="2000">
                        <a:solidFill>
                          <a:srgbClr val="00BC89"/>
                        </a:solidFill>
                        <a:latin typeface="Century Gothic"/>
                        <a:ea typeface="Century Gothic"/>
                        <a:cs typeface="Century Gothic"/>
                        <a:sym typeface="Century Gothic"/>
                      </a:endParaRPr>
                    </a:p>
                  </a:txBody>
                  <a:tcPr marL="91425" marR="91425" marT="91425" marB="91425" anchor="ctr"/>
                </a:tc>
                <a:tc>
                  <a:txBody>
                    <a:bodyPr/>
                    <a:lstStyle/>
                    <a:p>
                      <a:pPr marL="0" marR="0" lvl="0" indent="0" algn="ctr" rtl="0">
                        <a:spcBef>
                          <a:spcPts val="0"/>
                        </a:spcBef>
                        <a:spcAft>
                          <a:spcPts val="0"/>
                        </a:spcAft>
                        <a:buClr>
                          <a:schemeClr val="dk1"/>
                        </a:buClr>
                        <a:buSzPts val="2000"/>
                        <a:buFont typeface="Calibri"/>
                        <a:buNone/>
                      </a:pPr>
                      <a:endParaRPr sz="2000">
                        <a:solidFill>
                          <a:srgbClr val="00BC89"/>
                        </a:solidFill>
                        <a:latin typeface="Century Gothic"/>
                        <a:ea typeface="Century Gothic"/>
                        <a:cs typeface="Century Gothic"/>
                        <a:sym typeface="Century Gothic"/>
                      </a:endParaRPr>
                    </a:p>
                  </a:txBody>
                  <a:tcPr marL="91425" marR="91425" marT="91425" marB="91425" anchor="ctr"/>
                </a:tc>
                <a:tc>
                  <a:txBody>
                    <a:bodyPr/>
                    <a:lstStyle/>
                    <a:p>
                      <a:pPr marL="0" marR="0" lvl="0" indent="0" algn="ctr" rtl="0">
                        <a:spcBef>
                          <a:spcPts val="0"/>
                        </a:spcBef>
                        <a:spcAft>
                          <a:spcPts val="0"/>
                        </a:spcAft>
                        <a:buClr>
                          <a:schemeClr val="dk1"/>
                        </a:buClr>
                        <a:buSzPts val="2000"/>
                        <a:buFont typeface="Calibri"/>
                        <a:buNone/>
                      </a:pPr>
                      <a:endParaRPr sz="2000">
                        <a:solidFill>
                          <a:srgbClr val="00BC89"/>
                        </a:solidFill>
                        <a:latin typeface="Century Gothic"/>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1"/>
                  </a:ext>
                </a:extLst>
              </a:tr>
              <a:tr h="761150">
                <a:tc>
                  <a:txBody>
                    <a:bodyPr/>
                    <a:lstStyle/>
                    <a:p>
                      <a:pPr marL="0" marR="0" lvl="0" indent="0" algn="ctr" rtl="0">
                        <a:spcBef>
                          <a:spcPts val="0"/>
                        </a:spcBef>
                        <a:spcAft>
                          <a:spcPts val="0"/>
                        </a:spcAft>
                        <a:buClr>
                          <a:schemeClr val="dk1"/>
                        </a:buClr>
                        <a:buSzPts val="2000"/>
                        <a:buFont typeface="Century Gothic"/>
                        <a:buNone/>
                      </a:pPr>
                      <a:r>
                        <a:rPr lang="en-GB" sz="2000">
                          <a:latin typeface="Century Gothic"/>
                          <a:ea typeface="Century Gothic"/>
                          <a:cs typeface="Century Gothic"/>
                          <a:sym typeface="Century Gothic"/>
                        </a:rPr>
                        <a:t>7,999</a:t>
                      </a:r>
                      <a:endParaRPr sz="2000">
                        <a:latin typeface="Century Gothic"/>
                        <a:ea typeface="Century Gothic"/>
                        <a:cs typeface="Century Gothic"/>
                        <a:sym typeface="Century Gothic"/>
                      </a:endParaRPr>
                    </a:p>
                  </a:txBody>
                  <a:tcPr marL="91425" marR="91425" marT="91425" marB="91425" anchor="ctr">
                    <a:solidFill>
                      <a:srgbClr val="C9DAF8"/>
                    </a:solidFill>
                  </a:tcPr>
                </a:tc>
                <a:tc>
                  <a:txBody>
                    <a:bodyPr/>
                    <a:lstStyle/>
                    <a:p>
                      <a:pPr marL="0" marR="0" lvl="0" indent="0" algn="ctr" rtl="0">
                        <a:spcBef>
                          <a:spcPts val="0"/>
                        </a:spcBef>
                        <a:spcAft>
                          <a:spcPts val="0"/>
                        </a:spcAft>
                        <a:buClr>
                          <a:schemeClr val="dk1"/>
                        </a:buClr>
                        <a:buSzPts val="2000"/>
                        <a:buFont typeface="Calibri"/>
                        <a:buNone/>
                      </a:pPr>
                      <a:endParaRPr sz="2000">
                        <a:solidFill>
                          <a:srgbClr val="00BC89"/>
                        </a:solidFill>
                        <a:latin typeface="Century Gothic"/>
                        <a:ea typeface="Century Gothic"/>
                        <a:cs typeface="Century Gothic"/>
                        <a:sym typeface="Century Gothic"/>
                      </a:endParaRPr>
                    </a:p>
                  </a:txBody>
                  <a:tcPr marL="91425" marR="91425" marT="91425" marB="91425" anchor="ctr"/>
                </a:tc>
                <a:tc>
                  <a:txBody>
                    <a:bodyPr/>
                    <a:lstStyle/>
                    <a:p>
                      <a:pPr marL="0" marR="0" lvl="0" indent="0" algn="ctr" rtl="0">
                        <a:spcBef>
                          <a:spcPts val="0"/>
                        </a:spcBef>
                        <a:spcAft>
                          <a:spcPts val="0"/>
                        </a:spcAft>
                        <a:buClr>
                          <a:schemeClr val="dk1"/>
                        </a:buClr>
                        <a:buSzPts val="2000"/>
                        <a:buFont typeface="Calibri"/>
                        <a:buNone/>
                      </a:pPr>
                      <a:endParaRPr sz="2000">
                        <a:solidFill>
                          <a:srgbClr val="00BC89"/>
                        </a:solidFill>
                        <a:latin typeface="Century Gothic"/>
                        <a:ea typeface="Century Gothic"/>
                        <a:cs typeface="Century Gothic"/>
                        <a:sym typeface="Century Gothic"/>
                      </a:endParaRPr>
                    </a:p>
                  </a:txBody>
                  <a:tcPr marL="91425" marR="91425" marT="91425" marB="91425" anchor="ctr"/>
                </a:tc>
                <a:tc>
                  <a:txBody>
                    <a:bodyPr/>
                    <a:lstStyle/>
                    <a:p>
                      <a:pPr marL="0" marR="0" lvl="0" indent="0" algn="ctr" rtl="0">
                        <a:spcBef>
                          <a:spcPts val="0"/>
                        </a:spcBef>
                        <a:spcAft>
                          <a:spcPts val="0"/>
                        </a:spcAft>
                        <a:buClr>
                          <a:schemeClr val="dk1"/>
                        </a:buClr>
                        <a:buSzPts val="2000"/>
                        <a:buFont typeface="Calibri"/>
                        <a:buNone/>
                      </a:pPr>
                      <a:endParaRPr sz="2000">
                        <a:solidFill>
                          <a:srgbClr val="00BC89"/>
                        </a:solidFill>
                        <a:latin typeface="Century Gothic"/>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2"/>
                  </a:ext>
                </a:extLst>
              </a:tr>
              <a:tr h="761150">
                <a:tc>
                  <a:txBody>
                    <a:bodyPr/>
                    <a:lstStyle/>
                    <a:p>
                      <a:pPr marL="0" marR="0" lvl="0" indent="0" algn="ctr" rtl="0">
                        <a:spcBef>
                          <a:spcPts val="0"/>
                        </a:spcBef>
                        <a:spcAft>
                          <a:spcPts val="0"/>
                        </a:spcAft>
                        <a:buClr>
                          <a:schemeClr val="dk1"/>
                        </a:buClr>
                        <a:buSzPts val="2000"/>
                        <a:buFont typeface="Calibri"/>
                        <a:buNone/>
                      </a:pPr>
                      <a:endParaRPr sz="2000">
                        <a:solidFill>
                          <a:srgbClr val="00BC89"/>
                        </a:solidFill>
                        <a:latin typeface="Century Gothic"/>
                        <a:ea typeface="Century Gothic"/>
                        <a:cs typeface="Century Gothic"/>
                        <a:sym typeface="Century Gothic"/>
                      </a:endParaRPr>
                    </a:p>
                  </a:txBody>
                  <a:tcPr marL="91425" marR="91425" marT="91425" marB="91425" anchor="ctr">
                    <a:solidFill>
                      <a:srgbClr val="C9DAF8"/>
                    </a:solidFill>
                  </a:tcPr>
                </a:tc>
                <a:tc>
                  <a:txBody>
                    <a:bodyPr/>
                    <a:lstStyle/>
                    <a:p>
                      <a:pPr marL="0" marR="0" lvl="0" indent="0" algn="ctr" rtl="0">
                        <a:spcBef>
                          <a:spcPts val="0"/>
                        </a:spcBef>
                        <a:spcAft>
                          <a:spcPts val="0"/>
                        </a:spcAft>
                        <a:buClr>
                          <a:schemeClr val="dk1"/>
                        </a:buClr>
                        <a:buSzPts val="2000"/>
                        <a:buFont typeface="Calibri"/>
                        <a:buNone/>
                      </a:pPr>
                      <a:endParaRPr sz="2000">
                        <a:solidFill>
                          <a:srgbClr val="00BC89"/>
                        </a:solidFill>
                        <a:latin typeface="Century Gothic"/>
                        <a:ea typeface="Century Gothic"/>
                        <a:cs typeface="Century Gothic"/>
                        <a:sym typeface="Century Gothic"/>
                      </a:endParaRPr>
                    </a:p>
                  </a:txBody>
                  <a:tcPr marL="91425" marR="91425" marT="91425" marB="91425" anchor="ctr"/>
                </a:tc>
                <a:tc>
                  <a:txBody>
                    <a:bodyPr/>
                    <a:lstStyle/>
                    <a:p>
                      <a:pPr marL="0" marR="0" lvl="0" indent="0" algn="ctr" rtl="0">
                        <a:spcBef>
                          <a:spcPts val="0"/>
                        </a:spcBef>
                        <a:spcAft>
                          <a:spcPts val="0"/>
                        </a:spcAft>
                        <a:buClr>
                          <a:schemeClr val="dk1"/>
                        </a:buClr>
                        <a:buSzPts val="2000"/>
                        <a:buFont typeface="Century Gothic"/>
                        <a:buNone/>
                      </a:pPr>
                      <a:r>
                        <a:rPr lang="en-GB" sz="2000">
                          <a:latin typeface="Century Gothic"/>
                          <a:ea typeface="Century Gothic"/>
                          <a:cs typeface="Century Gothic"/>
                          <a:sym typeface="Century Gothic"/>
                        </a:rPr>
                        <a:t>2,250</a:t>
                      </a:r>
                      <a:endParaRPr sz="2000">
                        <a:latin typeface="Century Gothic"/>
                        <a:ea typeface="Century Gothic"/>
                        <a:cs typeface="Century Gothic"/>
                        <a:sym typeface="Century Gothic"/>
                      </a:endParaRPr>
                    </a:p>
                  </a:txBody>
                  <a:tcPr marL="91425" marR="91425" marT="91425" marB="91425" anchor="ctr"/>
                </a:tc>
                <a:tc>
                  <a:txBody>
                    <a:bodyPr/>
                    <a:lstStyle/>
                    <a:p>
                      <a:pPr marL="0" marR="0" lvl="0" indent="0" algn="ctr" rtl="0">
                        <a:spcBef>
                          <a:spcPts val="0"/>
                        </a:spcBef>
                        <a:spcAft>
                          <a:spcPts val="0"/>
                        </a:spcAft>
                        <a:buClr>
                          <a:schemeClr val="dk1"/>
                        </a:buClr>
                        <a:buSzPts val="2000"/>
                        <a:buFont typeface="Calibri"/>
                        <a:buNone/>
                      </a:pPr>
                      <a:endParaRPr sz="2000">
                        <a:solidFill>
                          <a:srgbClr val="00BC89"/>
                        </a:solidFill>
                        <a:latin typeface="Century Gothic"/>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3"/>
                  </a:ext>
                </a:extLst>
              </a:tr>
            </a:tbl>
          </a:graphicData>
        </a:graphic>
      </p:graphicFrame>
      <p:graphicFrame>
        <p:nvGraphicFramePr>
          <p:cNvPr id="205" name="Google Shape;205;p10"/>
          <p:cNvGraphicFramePr/>
          <p:nvPr>
            <p:extLst>
              <p:ext uri="{D42A27DB-BD31-4B8C-83A1-F6EECF244321}">
                <p14:modId xmlns:p14="http://schemas.microsoft.com/office/powerpoint/2010/main" val="1843938650"/>
              </p:ext>
            </p:extLst>
          </p:nvPr>
        </p:nvGraphicFramePr>
        <p:xfrm>
          <a:off x="952500" y="2266473"/>
          <a:ext cx="10644200" cy="2820100"/>
        </p:xfrm>
        <a:graphic>
          <a:graphicData uri="http://schemas.openxmlformats.org/drawingml/2006/table">
            <a:tbl>
              <a:tblPr>
                <a:noFill/>
                <a:tableStyleId>{899224F0-E7E1-4F82-BA71-050A797A49F7}</a:tableStyleId>
              </a:tblPr>
              <a:tblGrid>
                <a:gridCol w="2661050">
                  <a:extLst>
                    <a:ext uri="{9D8B030D-6E8A-4147-A177-3AD203B41FA5}">
                      <a16:colId xmlns:a16="http://schemas.microsoft.com/office/drawing/2014/main" val="20000"/>
                    </a:ext>
                  </a:extLst>
                </a:gridCol>
                <a:gridCol w="2661050">
                  <a:extLst>
                    <a:ext uri="{9D8B030D-6E8A-4147-A177-3AD203B41FA5}">
                      <a16:colId xmlns:a16="http://schemas.microsoft.com/office/drawing/2014/main" val="20001"/>
                    </a:ext>
                  </a:extLst>
                </a:gridCol>
                <a:gridCol w="2661050">
                  <a:extLst>
                    <a:ext uri="{9D8B030D-6E8A-4147-A177-3AD203B41FA5}">
                      <a16:colId xmlns:a16="http://schemas.microsoft.com/office/drawing/2014/main" val="20002"/>
                    </a:ext>
                  </a:extLst>
                </a:gridCol>
                <a:gridCol w="2661050">
                  <a:extLst>
                    <a:ext uri="{9D8B030D-6E8A-4147-A177-3AD203B41FA5}">
                      <a16:colId xmlns:a16="http://schemas.microsoft.com/office/drawing/2014/main" val="20003"/>
                    </a:ext>
                  </a:extLst>
                </a:gridCol>
              </a:tblGrid>
              <a:tr h="536650">
                <a:tc>
                  <a:txBody>
                    <a:bodyPr/>
                    <a:lstStyle/>
                    <a:p>
                      <a:pPr marL="0" marR="0" lvl="0" indent="0" algn="l" rtl="0">
                        <a:spcBef>
                          <a:spcPts val="0"/>
                        </a:spcBef>
                        <a:spcAft>
                          <a:spcPts val="0"/>
                        </a:spcAft>
                        <a:buClr>
                          <a:schemeClr val="dk1"/>
                        </a:buClr>
                        <a:buSzPts val="2000"/>
                        <a:buFont typeface="Calibri"/>
                        <a:buNone/>
                      </a:pPr>
                      <a:endParaRPr sz="2000">
                        <a:solidFill>
                          <a:srgbClr val="43A047"/>
                        </a:solidFill>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2000"/>
                        <a:buFont typeface="Calibri"/>
                        <a:buNone/>
                      </a:pPr>
                      <a:endParaRPr sz="20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2000"/>
                        <a:buFont typeface="Calibri"/>
                        <a:buNone/>
                      </a:pPr>
                      <a:endParaRPr sz="20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2000"/>
                        <a:buFont typeface="Calibri"/>
                        <a:buNone/>
                      </a:pPr>
                      <a:endParaRPr sz="20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61150">
                <a:tc>
                  <a:txBody>
                    <a:bodyPr/>
                    <a:lstStyle/>
                    <a:p>
                      <a:pPr marL="0" marR="0" lvl="0" indent="0" algn="ctr" rtl="0">
                        <a:spcBef>
                          <a:spcPts val="0"/>
                        </a:spcBef>
                        <a:spcAft>
                          <a:spcPts val="0"/>
                        </a:spcAft>
                        <a:buClr>
                          <a:schemeClr val="dk1"/>
                        </a:buClr>
                        <a:buSzPts val="2000"/>
                        <a:buFont typeface="Calibri"/>
                        <a:buNone/>
                      </a:pPr>
                      <a:endParaRPr sz="20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rgbClr val="43A047"/>
                        </a:buClr>
                        <a:buSzPts val="2000"/>
                        <a:buFont typeface="Century Gothic"/>
                        <a:buNone/>
                      </a:pPr>
                      <a:r>
                        <a:rPr lang="en-GB" sz="2000">
                          <a:solidFill>
                            <a:srgbClr val="43A047"/>
                          </a:solidFill>
                          <a:latin typeface="Century Gothic"/>
                          <a:ea typeface="Century Gothic"/>
                          <a:cs typeface="Century Gothic"/>
                          <a:sym typeface="Century Gothic"/>
                        </a:rPr>
                        <a:t>4,853</a:t>
                      </a:r>
                      <a:endParaRPr sz="20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rgbClr val="43A047"/>
                        </a:buClr>
                        <a:buSzPts val="2000"/>
                        <a:buFont typeface="Century Gothic"/>
                        <a:buNone/>
                      </a:pPr>
                      <a:r>
                        <a:rPr lang="en-GB" sz="2000">
                          <a:solidFill>
                            <a:srgbClr val="43A047"/>
                          </a:solidFill>
                          <a:latin typeface="Century Gothic"/>
                          <a:ea typeface="Century Gothic"/>
                          <a:cs typeface="Century Gothic"/>
                          <a:sym typeface="Century Gothic"/>
                        </a:rPr>
                        <a:t>4,943</a:t>
                      </a:r>
                      <a:endParaRPr sz="20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rgbClr val="43A047"/>
                        </a:buClr>
                        <a:buSzPts val="2000"/>
                        <a:buFont typeface="Century Gothic"/>
                        <a:buNone/>
                      </a:pPr>
                      <a:r>
                        <a:rPr lang="en-GB" sz="2000">
                          <a:solidFill>
                            <a:srgbClr val="43A047"/>
                          </a:solidFill>
                          <a:latin typeface="Century Gothic"/>
                          <a:ea typeface="Century Gothic"/>
                          <a:cs typeface="Century Gothic"/>
                          <a:sym typeface="Century Gothic"/>
                        </a:rPr>
                        <a:t>5,843</a:t>
                      </a:r>
                      <a:endParaRPr sz="20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761150">
                <a:tc>
                  <a:txBody>
                    <a:bodyPr/>
                    <a:lstStyle/>
                    <a:p>
                      <a:pPr marL="0" marR="0" lvl="0" indent="0" algn="ctr" rtl="0">
                        <a:spcBef>
                          <a:spcPts val="0"/>
                        </a:spcBef>
                        <a:spcAft>
                          <a:spcPts val="0"/>
                        </a:spcAft>
                        <a:buClr>
                          <a:schemeClr val="dk1"/>
                        </a:buClr>
                        <a:buSzPts val="2000"/>
                        <a:buFont typeface="Calibri"/>
                        <a:buNone/>
                      </a:pPr>
                      <a:endParaRPr sz="20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rgbClr val="43A047"/>
                        </a:buClr>
                        <a:buSzPts val="2000"/>
                        <a:buFont typeface="Century Gothic"/>
                        <a:buNone/>
                      </a:pPr>
                      <a:r>
                        <a:rPr lang="en-GB" sz="2000">
                          <a:solidFill>
                            <a:srgbClr val="43A047"/>
                          </a:solidFill>
                          <a:latin typeface="Century Gothic"/>
                          <a:ea typeface="Century Gothic"/>
                          <a:cs typeface="Century Gothic"/>
                          <a:sym typeface="Century Gothic"/>
                        </a:rPr>
                        <a:t>8,009</a:t>
                      </a:r>
                      <a:endParaRPr sz="20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rgbClr val="43A047"/>
                        </a:buClr>
                        <a:buSzPts val="2000"/>
                        <a:buFont typeface="Century Gothic"/>
                        <a:buNone/>
                      </a:pPr>
                      <a:r>
                        <a:rPr lang="en-GB" sz="2000">
                          <a:solidFill>
                            <a:srgbClr val="43A047"/>
                          </a:solidFill>
                          <a:latin typeface="Century Gothic"/>
                          <a:ea typeface="Century Gothic"/>
                          <a:cs typeface="Century Gothic"/>
                          <a:sym typeface="Century Gothic"/>
                        </a:rPr>
                        <a:t>8,099</a:t>
                      </a:r>
                      <a:endParaRPr sz="20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rgbClr val="43A047"/>
                        </a:buClr>
                        <a:buSzPts val="2000"/>
                        <a:buFont typeface="Century Gothic"/>
                        <a:buNone/>
                      </a:pPr>
                      <a:r>
                        <a:rPr lang="en-GB" sz="2000">
                          <a:solidFill>
                            <a:srgbClr val="43A047"/>
                          </a:solidFill>
                          <a:latin typeface="Century Gothic"/>
                          <a:ea typeface="Century Gothic"/>
                          <a:cs typeface="Century Gothic"/>
                          <a:sym typeface="Century Gothic"/>
                        </a:rPr>
                        <a:t>8,999</a:t>
                      </a:r>
                      <a:endParaRPr sz="20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761150">
                <a:tc>
                  <a:txBody>
                    <a:bodyPr/>
                    <a:lstStyle/>
                    <a:p>
                      <a:pPr marL="0" marR="0" lvl="0" indent="0" algn="ctr" rtl="0">
                        <a:spcBef>
                          <a:spcPts val="0"/>
                        </a:spcBef>
                        <a:spcAft>
                          <a:spcPts val="0"/>
                        </a:spcAft>
                        <a:buClr>
                          <a:srgbClr val="43A047"/>
                        </a:buClr>
                        <a:buSzPts val="2000"/>
                        <a:buFont typeface="Century Gothic"/>
                        <a:buNone/>
                      </a:pPr>
                      <a:r>
                        <a:rPr lang="en-GB" sz="2000">
                          <a:solidFill>
                            <a:srgbClr val="43A047"/>
                          </a:solidFill>
                          <a:latin typeface="Century Gothic"/>
                          <a:ea typeface="Century Gothic"/>
                          <a:cs typeface="Century Gothic"/>
                          <a:sym typeface="Century Gothic"/>
                        </a:rPr>
                        <a:t>2,150</a:t>
                      </a:r>
                      <a:endParaRPr sz="20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rgbClr val="43A047"/>
                        </a:buClr>
                        <a:buSzPts val="2000"/>
                        <a:buFont typeface="Century Gothic"/>
                        <a:buNone/>
                      </a:pPr>
                      <a:r>
                        <a:rPr lang="en-GB" sz="2000">
                          <a:solidFill>
                            <a:srgbClr val="43A047"/>
                          </a:solidFill>
                          <a:latin typeface="Century Gothic"/>
                          <a:ea typeface="Century Gothic"/>
                          <a:cs typeface="Century Gothic"/>
                          <a:sym typeface="Century Gothic"/>
                        </a:rPr>
                        <a:t>2,160</a:t>
                      </a:r>
                      <a:endParaRPr sz="20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2000"/>
                        <a:buFont typeface="Calibri"/>
                        <a:buNone/>
                      </a:pPr>
                      <a:endParaRPr sz="20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rgbClr val="43A047"/>
                        </a:buClr>
                        <a:buSzPts val="2000"/>
                        <a:buFont typeface="Century Gothic"/>
                        <a:buNone/>
                      </a:pPr>
                      <a:r>
                        <a:rPr lang="en-GB" sz="2000">
                          <a:solidFill>
                            <a:srgbClr val="43A047"/>
                          </a:solidFill>
                          <a:latin typeface="Century Gothic"/>
                          <a:ea typeface="Century Gothic"/>
                          <a:cs typeface="Century Gothic"/>
                          <a:sym typeface="Century Gothic"/>
                        </a:rPr>
                        <a:t>3,150</a:t>
                      </a:r>
                      <a:endParaRPr sz="20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500"/>
                                        <p:tgtEl>
                                          <p:spTgt spid="205"/>
                                        </p:tgtEl>
                                      </p:cBhvr>
                                    </p:animEffect>
                                  </p:childTnLst>
                                </p:cTn>
                              </p:par>
                            </p:childTnLst>
                          </p:cTn>
                        </p:par>
                      </p:childTnLst>
                    </p:cTn>
                  </p:par>
                </p:childTnLst>
              </p:cTn>
              <p:nextCondLst>
                <p:cond evt="onClick" delay="0">
                  <p:tgtEl>
                    <p:spTgt spid="20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Table&#10;&#10;Description automatically generated">
            <a:extLst>
              <a:ext uri="{FF2B5EF4-FFF2-40B4-BE49-F238E27FC236}">
                <a16:creationId xmlns:a16="http://schemas.microsoft.com/office/drawing/2014/main" id="{C3A0E57E-69D2-FD4A-90B7-F8610E81AF60}"/>
              </a:ext>
            </a:extLst>
          </p:cNvPr>
          <p:cNvPicPr>
            <a:picLocks noChangeAspect="1"/>
          </p:cNvPicPr>
          <p:nvPr/>
        </p:nvPicPr>
        <p:blipFill>
          <a:blip r:embed="rId3"/>
          <a:stretch>
            <a:fillRect/>
          </a:stretch>
        </p:blipFill>
        <p:spPr>
          <a:xfrm>
            <a:off x="263524" y="1077157"/>
            <a:ext cx="7848600" cy="309372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19" name="Google Shape;219;p12"/>
          <p:cNvSpPr txBox="1">
            <a:spLocks noGrp="1"/>
          </p:cNvSpPr>
          <p:nvPr>
            <p:ph type="body" idx="2"/>
          </p:nvPr>
        </p:nvSpPr>
        <p:spPr>
          <a:xfrm>
            <a:off x="263046" y="1176338"/>
            <a:ext cx="11736887" cy="2813771"/>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Josh is thinking of a number. It is a four digit number. </a:t>
            </a:r>
            <a:endParaRPr/>
          </a:p>
          <a:p>
            <a:pPr marL="0" lvl="0" indent="0" algn="l" rtl="0">
              <a:lnSpc>
                <a:spcPct val="150000"/>
              </a:lnSpc>
              <a:spcBef>
                <a:spcPts val="1000"/>
              </a:spcBef>
              <a:spcAft>
                <a:spcPts val="0"/>
              </a:spcAft>
              <a:buClr>
                <a:srgbClr val="222222"/>
              </a:buClr>
              <a:buSzPts val="1800"/>
              <a:buNone/>
            </a:pPr>
            <a:r>
              <a:rPr lang="en-GB"/>
              <a:t>The ones digit is half the hundreds digit.</a:t>
            </a:r>
            <a:endParaRPr/>
          </a:p>
          <a:p>
            <a:pPr marL="0" lvl="0" indent="0" algn="l" rtl="0">
              <a:lnSpc>
                <a:spcPct val="150000"/>
              </a:lnSpc>
              <a:spcBef>
                <a:spcPts val="1000"/>
              </a:spcBef>
              <a:spcAft>
                <a:spcPts val="0"/>
              </a:spcAft>
              <a:buClr>
                <a:srgbClr val="222222"/>
              </a:buClr>
              <a:buSzPts val="1800"/>
              <a:buNone/>
            </a:pPr>
            <a:r>
              <a:rPr lang="en-GB"/>
              <a:t>There are eight hundreds in the number.</a:t>
            </a:r>
            <a:endParaRPr/>
          </a:p>
          <a:p>
            <a:pPr marL="0" lvl="0" indent="0" algn="l" rtl="0">
              <a:lnSpc>
                <a:spcPct val="150000"/>
              </a:lnSpc>
              <a:spcBef>
                <a:spcPts val="1000"/>
              </a:spcBef>
              <a:spcAft>
                <a:spcPts val="0"/>
              </a:spcAft>
              <a:buClr>
                <a:srgbClr val="222222"/>
              </a:buClr>
              <a:buSzPts val="1800"/>
              <a:buNone/>
            </a:pPr>
            <a:r>
              <a:rPr lang="en-GB"/>
              <a:t>The number in the tens column is one less than the number in the ones column.</a:t>
            </a:r>
            <a:endParaRPr/>
          </a:p>
          <a:p>
            <a:pPr marL="0" lvl="0" indent="0" algn="l" rtl="0">
              <a:lnSpc>
                <a:spcPct val="150000"/>
              </a:lnSpc>
              <a:spcBef>
                <a:spcPts val="1000"/>
              </a:spcBef>
              <a:spcAft>
                <a:spcPts val="0"/>
              </a:spcAft>
              <a:buClr>
                <a:srgbClr val="222222"/>
              </a:buClr>
              <a:buSzPts val="1800"/>
              <a:buNone/>
            </a:pPr>
            <a:r>
              <a:rPr lang="en-GB"/>
              <a:t>The thousands digit is the sum of the tens and ones digit.</a:t>
            </a:r>
            <a:endParaRPr/>
          </a:p>
        </p:txBody>
      </p:sp>
      <p:sp>
        <p:nvSpPr>
          <p:cNvPr id="220" name="Google Shape;220;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21" name="Google Shape;221;p12"/>
          <p:cNvSpPr txBox="1"/>
          <p:nvPr/>
        </p:nvSpPr>
        <p:spPr>
          <a:xfrm>
            <a:off x="6463998" y="1176338"/>
            <a:ext cx="3000000" cy="4602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7,834</a:t>
            </a:r>
            <a:endParaRPr sz="1400" b="0" i="0" u="none" strike="noStrike" cap="none">
              <a:solidFill>
                <a:srgbClr val="43A047"/>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childTnLst>
              </p:cTn>
              <p:nextCondLst>
                <p:cond evt="onClick" delay="0">
                  <p:tgtEl>
                    <p:spTgt spid="22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Graphical user interface, text, application&#10;&#10;Description automatically generated">
            <a:extLst>
              <a:ext uri="{FF2B5EF4-FFF2-40B4-BE49-F238E27FC236}">
                <a16:creationId xmlns:a16="http://schemas.microsoft.com/office/drawing/2014/main" id="{DFA9F8C5-50B7-E74C-A087-110D445D96FA}"/>
              </a:ext>
            </a:extLst>
          </p:cNvPr>
          <p:cNvPicPr>
            <a:picLocks noChangeAspect="1"/>
          </p:cNvPicPr>
          <p:nvPr/>
        </p:nvPicPr>
        <p:blipFill>
          <a:blip r:embed="rId3"/>
          <a:stretch>
            <a:fillRect/>
          </a:stretch>
        </p:blipFill>
        <p:spPr>
          <a:xfrm>
            <a:off x="263524" y="1077157"/>
            <a:ext cx="7848600" cy="21336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236" name="Google Shape;236;p14"/>
          <p:cNvSpPr txBox="1">
            <a:spLocks noGrp="1"/>
          </p:cNvSpPr>
          <p:nvPr>
            <p:ph type="body" idx="2"/>
          </p:nvPr>
        </p:nvSpPr>
        <p:spPr>
          <a:xfrm>
            <a:off x="263046" y="1176339"/>
            <a:ext cx="11736887" cy="379744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Use the place value equipment on your table to represent the following number:</a:t>
            </a:r>
            <a:endParaRPr/>
          </a:p>
          <a:p>
            <a:pPr marL="0" lvl="0" indent="0" algn="l" rtl="0">
              <a:lnSpc>
                <a:spcPct val="150000"/>
              </a:lnSpc>
              <a:spcBef>
                <a:spcPts val="1000"/>
              </a:spcBef>
              <a:spcAft>
                <a:spcPts val="0"/>
              </a:spcAft>
              <a:buClr>
                <a:srgbClr val="222222"/>
              </a:buClr>
              <a:buSzPts val="1800"/>
              <a:buNone/>
            </a:pPr>
            <a:endParaRPr/>
          </a:p>
          <a:p>
            <a:pPr marL="0" lvl="0" indent="0" algn="l" rtl="0">
              <a:lnSpc>
                <a:spcPct val="150000"/>
              </a:lnSpc>
              <a:spcBef>
                <a:spcPts val="1000"/>
              </a:spcBef>
              <a:spcAft>
                <a:spcPts val="0"/>
              </a:spcAft>
              <a:buClr>
                <a:srgbClr val="222222"/>
              </a:buClr>
              <a:buSzPts val="1800"/>
              <a:buNone/>
            </a:pPr>
            <a:endParaRPr/>
          </a:p>
          <a:p>
            <a:pPr marL="0" lvl="0" indent="0" algn="l" rtl="0">
              <a:lnSpc>
                <a:spcPct val="150000"/>
              </a:lnSpc>
              <a:spcBef>
                <a:spcPts val="1000"/>
              </a:spcBef>
              <a:spcAft>
                <a:spcPts val="0"/>
              </a:spcAft>
              <a:buClr>
                <a:srgbClr val="222222"/>
              </a:buClr>
              <a:buSzPts val="1800"/>
              <a:buNone/>
            </a:pPr>
            <a:r>
              <a:rPr lang="en-GB" b="1"/>
              <a:t>Show what happens when you add 10 to it and write it numerically. </a:t>
            </a:r>
            <a:endParaRPr/>
          </a:p>
          <a:p>
            <a:pPr marL="0" lvl="0" indent="0" algn="l" rtl="0">
              <a:lnSpc>
                <a:spcPct val="150000"/>
              </a:lnSpc>
              <a:spcBef>
                <a:spcPts val="1000"/>
              </a:spcBef>
              <a:spcAft>
                <a:spcPts val="0"/>
              </a:spcAft>
              <a:buClr>
                <a:srgbClr val="222222"/>
              </a:buClr>
              <a:buSzPts val="1800"/>
              <a:buNone/>
            </a:pPr>
            <a:endParaRPr b="1"/>
          </a:p>
          <a:p>
            <a:pPr marL="0" lvl="0" indent="0" algn="l" rtl="0">
              <a:lnSpc>
                <a:spcPct val="150000"/>
              </a:lnSpc>
              <a:spcBef>
                <a:spcPts val="1000"/>
              </a:spcBef>
              <a:spcAft>
                <a:spcPts val="0"/>
              </a:spcAft>
              <a:buClr>
                <a:srgbClr val="222222"/>
              </a:buClr>
              <a:buSzPts val="1800"/>
              <a:buNone/>
            </a:pPr>
            <a:r>
              <a:rPr lang="en-GB" b="1"/>
              <a:t>What happens when you add 100 to it? </a:t>
            </a:r>
            <a:endParaRPr/>
          </a:p>
          <a:p>
            <a:pPr marL="0" lvl="0" indent="0" algn="l" rtl="0">
              <a:lnSpc>
                <a:spcPct val="150000"/>
              </a:lnSpc>
              <a:spcBef>
                <a:spcPts val="1000"/>
              </a:spcBef>
              <a:spcAft>
                <a:spcPts val="0"/>
              </a:spcAft>
              <a:buClr>
                <a:srgbClr val="222222"/>
              </a:buClr>
              <a:buSzPts val="1800"/>
              <a:buNone/>
            </a:pPr>
            <a:r>
              <a:rPr lang="en-GB"/>
              <a:t>Show using the concrete resources and explain what is happening and why.</a:t>
            </a:r>
            <a:endParaRPr/>
          </a:p>
        </p:txBody>
      </p:sp>
      <p:sp>
        <p:nvSpPr>
          <p:cNvPr id="237" name="Google Shape;237;p14"/>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38" name="Google Shape;238;p14"/>
          <p:cNvSpPr/>
          <p:nvPr/>
        </p:nvSpPr>
        <p:spPr>
          <a:xfrm>
            <a:off x="5456180" y="1858254"/>
            <a:ext cx="1279639" cy="701051"/>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8,959</a:t>
            </a:r>
            <a:endParaRPr/>
          </a:p>
        </p:txBody>
      </p:sp>
      <p:sp>
        <p:nvSpPr>
          <p:cNvPr id="239" name="Google Shape;239;p14"/>
          <p:cNvSpPr txBox="1"/>
          <p:nvPr/>
        </p:nvSpPr>
        <p:spPr>
          <a:xfrm>
            <a:off x="360000" y="5235675"/>
            <a:ext cx="11527800" cy="10047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When you add 10 it equals 8,969</a:t>
            </a:r>
            <a:endParaRPr sz="1800" b="0" i="0" u="none" strike="noStrike" cap="none">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When you add 100 to it it equals 9,059 because 9 hundreds and 1 hundred make 1 thousand.</a:t>
            </a:r>
            <a:endParaRPr sz="1400" b="0" i="0" u="none" strike="noStrike" cap="none">
              <a:solidFill>
                <a:srgbClr val="43A047"/>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1000"/>
                                        <p:tgtEl>
                                          <p:spTgt spid="239"/>
                                        </p:tgtEl>
                                      </p:cBhvr>
                                    </p:animEffect>
                                  </p:childTnLst>
                                </p:cTn>
                              </p:par>
                            </p:childTnLst>
                          </p:cTn>
                        </p:par>
                      </p:childTnLst>
                    </p:cTn>
                  </p:par>
                </p:childTnLst>
              </p:cTn>
              <p:nextCondLst>
                <p:cond evt="onClick" delay="0">
                  <p:tgtEl>
                    <p:spTgt spid="23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br>
              <a:rPr lang="en-GB" sz="2400">
                <a:latin typeface="Century Gothic"/>
                <a:ea typeface="Century Gothic"/>
                <a:cs typeface="Century Gothic"/>
                <a:sym typeface="Century Gothic"/>
              </a:rPr>
            </a:br>
            <a:r>
              <a:rPr lang="en-GB" sz="2400">
                <a:latin typeface="Century Gothic"/>
                <a:ea typeface="Century Gothic"/>
                <a:cs typeface="Century Gothic"/>
                <a:sym typeface="Century Gothic"/>
              </a:rPr>
              <a:t>10s, 100s and 1,000s</a:t>
            </a:r>
            <a:endParaRPr sz="24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6"/>
          <p:cNvSpPr txBox="1">
            <a:spLocks noGrp="1"/>
          </p:cNvSpPr>
          <p:nvPr>
            <p:ph type="body" idx="2"/>
          </p:nvPr>
        </p:nvSpPr>
        <p:spPr>
          <a:xfrm>
            <a:off x="263046" y="700644"/>
            <a:ext cx="11736887" cy="2125683"/>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rgbClr val="222222"/>
              </a:buClr>
              <a:buSzPts val="1800"/>
              <a:buFont typeface="Calibri"/>
              <a:buAutoNum type="alphaLcParenR"/>
            </a:pPr>
            <a:r>
              <a:rPr lang="en-GB"/>
              <a:t>How many 1,000s are in this number? </a:t>
            </a:r>
            <a:endParaRPr/>
          </a:p>
          <a:p>
            <a:pPr marL="342900" lvl="0" indent="-342900" algn="l" rtl="0">
              <a:lnSpc>
                <a:spcPct val="150000"/>
              </a:lnSpc>
              <a:spcBef>
                <a:spcPts val="1000"/>
              </a:spcBef>
              <a:spcAft>
                <a:spcPts val="0"/>
              </a:spcAft>
              <a:buClr>
                <a:srgbClr val="222222"/>
              </a:buClr>
              <a:buSzPts val="1800"/>
              <a:buFont typeface="Calibri"/>
              <a:buAutoNum type="alphaLcParenR"/>
            </a:pPr>
            <a:r>
              <a:rPr lang="en-GB"/>
              <a:t>How many 100s, 10s and 1s are in this number? </a:t>
            </a:r>
            <a:endParaRPr/>
          </a:p>
          <a:p>
            <a:pPr marL="342900" lvl="0" indent="-342900" algn="l" rtl="0">
              <a:lnSpc>
                <a:spcPct val="150000"/>
              </a:lnSpc>
              <a:spcBef>
                <a:spcPts val="1000"/>
              </a:spcBef>
              <a:spcAft>
                <a:spcPts val="0"/>
              </a:spcAft>
              <a:buClr>
                <a:srgbClr val="222222"/>
              </a:buClr>
              <a:buSzPts val="1800"/>
              <a:buFont typeface="Calibri"/>
              <a:buAutoNum type="alphaLcParenR"/>
            </a:pPr>
            <a:r>
              <a:rPr lang="en-GB"/>
              <a:t>Can you represent this number on a place value chart using place value counters?</a:t>
            </a:r>
            <a:endParaRPr/>
          </a:p>
          <a:p>
            <a:pPr marL="342900" lvl="0" indent="-342900" algn="l" rtl="0">
              <a:lnSpc>
                <a:spcPct val="150000"/>
              </a:lnSpc>
              <a:spcBef>
                <a:spcPts val="1000"/>
              </a:spcBef>
              <a:spcAft>
                <a:spcPts val="0"/>
              </a:spcAft>
              <a:buClr>
                <a:srgbClr val="222222"/>
              </a:buClr>
              <a:buSzPts val="1800"/>
              <a:buFont typeface="Calibri"/>
              <a:buAutoNum type="alphaLcParenR"/>
            </a:pPr>
            <a:r>
              <a:rPr lang="en-GB"/>
              <a:t>How would this be written numerically? </a:t>
            </a:r>
            <a:endParaRPr/>
          </a:p>
        </p:txBody>
      </p:sp>
      <p:sp>
        <p:nvSpPr>
          <p:cNvPr id="251" name="Google Shape;251;p1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252" name="Google Shape;252;p16"/>
          <p:cNvGrpSpPr/>
          <p:nvPr/>
        </p:nvGrpSpPr>
        <p:grpSpPr>
          <a:xfrm>
            <a:off x="263046" y="2795237"/>
            <a:ext cx="10173558" cy="3882362"/>
            <a:chOff x="263046" y="2795237"/>
            <a:chExt cx="10173558" cy="3882362"/>
          </a:xfrm>
        </p:grpSpPr>
        <p:pic>
          <p:nvPicPr>
            <p:cNvPr id="253" name="Google Shape;253;p16"/>
            <p:cNvPicPr preferRelativeResize="0"/>
            <p:nvPr/>
          </p:nvPicPr>
          <p:blipFill rotWithShape="1">
            <a:blip r:embed="rId3">
              <a:alphaModFix/>
            </a:blip>
            <a:srcRect/>
            <a:stretch/>
          </p:blipFill>
          <p:spPr>
            <a:xfrm>
              <a:off x="4751918" y="2826327"/>
              <a:ext cx="1064419" cy="1743075"/>
            </a:xfrm>
            <a:prstGeom prst="rect">
              <a:avLst/>
            </a:prstGeom>
            <a:noFill/>
            <a:ln>
              <a:noFill/>
            </a:ln>
          </p:spPr>
        </p:pic>
        <p:pic>
          <p:nvPicPr>
            <p:cNvPr id="254" name="Google Shape;254;p16"/>
            <p:cNvPicPr preferRelativeResize="0"/>
            <p:nvPr/>
          </p:nvPicPr>
          <p:blipFill rotWithShape="1">
            <a:blip r:embed="rId4">
              <a:alphaModFix/>
            </a:blip>
            <a:srcRect/>
            <a:stretch/>
          </p:blipFill>
          <p:spPr>
            <a:xfrm>
              <a:off x="6037792" y="5687990"/>
              <a:ext cx="207169" cy="228600"/>
            </a:xfrm>
            <a:prstGeom prst="rect">
              <a:avLst/>
            </a:prstGeom>
            <a:noFill/>
            <a:ln>
              <a:noFill/>
            </a:ln>
          </p:spPr>
        </p:pic>
        <p:pic>
          <p:nvPicPr>
            <p:cNvPr id="255" name="Google Shape;255;p16"/>
            <p:cNvPicPr preferRelativeResize="0"/>
            <p:nvPr/>
          </p:nvPicPr>
          <p:blipFill rotWithShape="1">
            <a:blip r:embed="rId5">
              <a:alphaModFix/>
            </a:blip>
            <a:srcRect/>
            <a:stretch/>
          </p:blipFill>
          <p:spPr>
            <a:xfrm>
              <a:off x="4751918" y="4695011"/>
              <a:ext cx="207169" cy="1221581"/>
            </a:xfrm>
            <a:prstGeom prst="rect">
              <a:avLst/>
            </a:prstGeom>
            <a:noFill/>
            <a:ln>
              <a:noFill/>
            </a:ln>
          </p:spPr>
        </p:pic>
        <p:pic>
          <p:nvPicPr>
            <p:cNvPr id="256" name="Google Shape;256;p16"/>
            <p:cNvPicPr preferRelativeResize="0"/>
            <p:nvPr/>
          </p:nvPicPr>
          <p:blipFill rotWithShape="1">
            <a:blip r:embed="rId6">
              <a:alphaModFix/>
            </a:blip>
            <a:srcRect/>
            <a:stretch/>
          </p:blipFill>
          <p:spPr>
            <a:xfrm>
              <a:off x="263046" y="2796538"/>
              <a:ext cx="1950244" cy="2214563"/>
            </a:xfrm>
            <a:prstGeom prst="rect">
              <a:avLst/>
            </a:prstGeom>
            <a:noFill/>
            <a:ln>
              <a:noFill/>
            </a:ln>
          </p:spPr>
        </p:pic>
        <p:pic>
          <p:nvPicPr>
            <p:cNvPr id="257" name="Google Shape;257;p16"/>
            <p:cNvPicPr preferRelativeResize="0"/>
            <p:nvPr/>
          </p:nvPicPr>
          <p:blipFill rotWithShape="1">
            <a:blip r:embed="rId6">
              <a:alphaModFix/>
            </a:blip>
            <a:srcRect/>
            <a:stretch/>
          </p:blipFill>
          <p:spPr>
            <a:xfrm>
              <a:off x="2507482" y="2796538"/>
              <a:ext cx="1950244" cy="2214563"/>
            </a:xfrm>
            <a:prstGeom prst="rect">
              <a:avLst/>
            </a:prstGeom>
            <a:noFill/>
            <a:ln>
              <a:noFill/>
            </a:ln>
          </p:spPr>
        </p:pic>
        <p:pic>
          <p:nvPicPr>
            <p:cNvPr id="258" name="Google Shape;258;p16"/>
            <p:cNvPicPr preferRelativeResize="0"/>
            <p:nvPr/>
          </p:nvPicPr>
          <p:blipFill rotWithShape="1">
            <a:blip r:embed="rId6">
              <a:alphaModFix/>
            </a:blip>
            <a:srcRect/>
            <a:stretch/>
          </p:blipFill>
          <p:spPr>
            <a:xfrm>
              <a:off x="1396549" y="4463036"/>
              <a:ext cx="1950244" cy="2214563"/>
            </a:xfrm>
            <a:prstGeom prst="rect">
              <a:avLst/>
            </a:prstGeom>
            <a:noFill/>
            <a:ln>
              <a:noFill/>
            </a:ln>
          </p:spPr>
        </p:pic>
        <p:pic>
          <p:nvPicPr>
            <p:cNvPr id="259" name="Google Shape;259;p16"/>
            <p:cNvPicPr preferRelativeResize="0"/>
            <p:nvPr/>
          </p:nvPicPr>
          <p:blipFill rotWithShape="1">
            <a:blip r:embed="rId3">
              <a:alphaModFix/>
            </a:blip>
            <a:srcRect/>
            <a:stretch/>
          </p:blipFill>
          <p:spPr>
            <a:xfrm>
              <a:off x="5906381" y="2826326"/>
              <a:ext cx="1064419" cy="1743075"/>
            </a:xfrm>
            <a:prstGeom prst="rect">
              <a:avLst/>
            </a:prstGeom>
            <a:noFill/>
            <a:ln>
              <a:noFill/>
            </a:ln>
          </p:spPr>
        </p:pic>
        <p:pic>
          <p:nvPicPr>
            <p:cNvPr id="260" name="Google Shape;260;p16"/>
            <p:cNvPicPr preferRelativeResize="0"/>
            <p:nvPr/>
          </p:nvPicPr>
          <p:blipFill rotWithShape="1">
            <a:blip r:embed="rId3">
              <a:alphaModFix/>
            </a:blip>
            <a:srcRect/>
            <a:stretch/>
          </p:blipFill>
          <p:spPr>
            <a:xfrm>
              <a:off x="7060844" y="2795238"/>
              <a:ext cx="1064419" cy="1743075"/>
            </a:xfrm>
            <a:prstGeom prst="rect">
              <a:avLst/>
            </a:prstGeom>
            <a:noFill/>
            <a:ln>
              <a:noFill/>
            </a:ln>
          </p:spPr>
        </p:pic>
        <p:pic>
          <p:nvPicPr>
            <p:cNvPr id="261" name="Google Shape;261;p16"/>
            <p:cNvPicPr preferRelativeResize="0"/>
            <p:nvPr/>
          </p:nvPicPr>
          <p:blipFill rotWithShape="1">
            <a:blip r:embed="rId3">
              <a:alphaModFix/>
            </a:blip>
            <a:srcRect/>
            <a:stretch/>
          </p:blipFill>
          <p:spPr>
            <a:xfrm>
              <a:off x="8215307" y="2795237"/>
              <a:ext cx="1064419" cy="1743075"/>
            </a:xfrm>
            <a:prstGeom prst="rect">
              <a:avLst/>
            </a:prstGeom>
            <a:noFill/>
            <a:ln>
              <a:noFill/>
            </a:ln>
          </p:spPr>
        </p:pic>
        <p:pic>
          <p:nvPicPr>
            <p:cNvPr id="262" name="Google Shape;262;p16"/>
            <p:cNvPicPr preferRelativeResize="0"/>
            <p:nvPr/>
          </p:nvPicPr>
          <p:blipFill rotWithShape="1">
            <a:blip r:embed="rId3">
              <a:alphaModFix/>
            </a:blip>
            <a:srcRect/>
            <a:stretch/>
          </p:blipFill>
          <p:spPr>
            <a:xfrm>
              <a:off x="9372185" y="2826327"/>
              <a:ext cx="1064419" cy="1743075"/>
            </a:xfrm>
            <a:prstGeom prst="rect">
              <a:avLst/>
            </a:prstGeom>
            <a:noFill/>
            <a:ln>
              <a:noFill/>
            </a:ln>
          </p:spPr>
        </p:pic>
        <p:pic>
          <p:nvPicPr>
            <p:cNvPr id="263" name="Google Shape;263;p16"/>
            <p:cNvPicPr preferRelativeResize="0"/>
            <p:nvPr/>
          </p:nvPicPr>
          <p:blipFill rotWithShape="1">
            <a:blip r:embed="rId5">
              <a:alphaModFix/>
            </a:blip>
            <a:srcRect/>
            <a:stretch/>
          </p:blipFill>
          <p:spPr>
            <a:xfrm>
              <a:off x="5180542" y="4695010"/>
              <a:ext cx="207169" cy="1221581"/>
            </a:xfrm>
            <a:prstGeom prst="rect">
              <a:avLst/>
            </a:prstGeom>
            <a:noFill/>
            <a:ln>
              <a:noFill/>
            </a:ln>
          </p:spPr>
        </p:pic>
        <p:pic>
          <p:nvPicPr>
            <p:cNvPr id="264" name="Google Shape;264;p16"/>
            <p:cNvPicPr preferRelativeResize="0"/>
            <p:nvPr/>
          </p:nvPicPr>
          <p:blipFill rotWithShape="1">
            <a:blip r:embed="rId5">
              <a:alphaModFix/>
            </a:blip>
            <a:srcRect/>
            <a:stretch/>
          </p:blipFill>
          <p:spPr>
            <a:xfrm>
              <a:off x="5609168" y="4695009"/>
              <a:ext cx="207169" cy="1221581"/>
            </a:xfrm>
            <a:prstGeom prst="rect">
              <a:avLst/>
            </a:prstGeom>
            <a:noFill/>
            <a:ln>
              <a:noFill/>
            </a:ln>
          </p:spPr>
        </p:pic>
        <p:pic>
          <p:nvPicPr>
            <p:cNvPr id="265" name="Google Shape;265;p16"/>
            <p:cNvPicPr preferRelativeResize="0"/>
            <p:nvPr/>
          </p:nvPicPr>
          <p:blipFill rotWithShape="1">
            <a:blip r:embed="rId4">
              <a:alphaModFix/>
            </a:blip>
            <a:srcRect/>
            <a:stretch/>
          </p:blipFill>
          <p:spPr>
            <a:xfrm>
              <a:off x="6037792" y="5341717"/>
              <a:ext cx="207169" cy="228600"/>
            </a:xfrm>
            <a:prstGeom prst="rect">
              <a:avLst/>
            </a:prstGeom>
            <a:noFill/>
            <a:ln>
              <a:noFill/>
            </a:ln>
          </p:spPr>
        </p:pic>
        <p:pic>
          <p:nvPicPr>
            <p:cNvPr id="266" name="Google Shape;266;p16"/>
            <p:cNvPicPr preferRelativeResize="0"/>
            <p:nvPr/>
          </p:nvPicPr>
          <p:blipFill rotWithShape="1">
            <a:blip r:embed="rId4">
              <a:alphaModFix/>
            </a:blip>
            <a:srcRect/>
            <a:stretch/>
          </p:blipFill>
          <p:spPr>
            <a:xfrm>
              <a:off x="6037792" y="4995444"/>
              <a:ext cx="207169" cy="228600"/>
            </a:xfrm>
            <a:prstGeom prst="rect">
              <a:avLst/>
            </a:prstGeom>
            <a:noFill/>
            <a:ln>
              <a:noFill/>
            </a:ln>
          </p:spPr>
        </p:pic>
        <p:pic>
          <p:nvPicPr>
            <p:cNvPr id="267" name="Google Shape;267;p16"/>
            <p:cNvPicPr preferRelativeResize="0"/>
            <p:nvPr/>
          </p:nvPicPr>
          <p:blipFill rotWithShape="1">
            <a:blip r:embed="rId4">
              <a:alphaModFix/>
            </a:blip>
            <a:srcRect/>
            <a:stretch/>
          </p:blipFill>
          <p:spPr>
            <a:xfrm>
              <a:off x="6391729" y="5687990"/>
              <a:ext cx="207169" cy="228600"/>
            </a:xfrm>
            <a:prstGeom prst="rect">
              <a:avLst/>
            </a:prstGeom>
            <a:noFill/>
            <a:ln>
              <a:noFill/>
            </a:ln>
          </p:spPr>
        </p:pic>
        <p:pic>
          <p:nvPicPr>
            <p:cNvPr id="268" name="Google Shape;268;p16"/>
            <p:cNvPicPr preferRelativeResize="0"/>
            <p:nvPr/>
          </p:nvPicPr>
          <p:blipFill rotWithShape="1">
            <a:blip r:embed="rId4">
              <a:alphaModFix/>
            </a:blip>
            <a:srcRect/>
            <a:stretch/>
          </p:blipFill>
          <p:spPr>
            <a:xfrm>
              <a:off x="6391729" y="5341717"/>
              <a:ext cx="207169" cy="228600"/>
            </a:xfrm>
            <a:prstGeom prst="rect">
              <a:avLst/>
            </a:prstGeom>
            <a:noFill/>
            <a:ln>
              <a:noFill/>
            </a:ln>
          </p:spPr>
        </p:pic>
        <p:pic>
          <p:nvPicPr>
            <p:cNvPr id="269" name="Google Shape;269;p16"/>
            <p:cNvPicPr preferRelativeResize="0"/>
            <p:nvPr/>
          </p:nvPicPr>
          <p:blipFill rotWithShape="1">
            <a:blip r:embed="rId4">
              <a:alphaModFix/>
            </a:blip>
            <a:srcRect/>
            <a:stretch/>
          </p:blipFill>
          <p:spPr>
            <a:xfrm>
              <a:off x="6391729" y="4995444"/>
              <a:ext cx="207169" cy="228600"/>
            </a:xfrm>
            <a:prstGeom prst="rect">
              <a:avLst/>
            </a:prstGeom>
            <a:noFill/>
            <a:ln>
              <a:noFill/>
            </a:ln>
          </p:spPr>
        </p:pic>
        <p:pic>
          <p:nvPicPr>
            <p:cNvPr id="270" name="Google Shape;270;p16"/>
            <p:cNvPicPr preferRelativeResize="0"/>
            <p:nvPr/>
          </p:nvPicPr>
          <p:blipFill rotWithShape="1">
            <a:blip r:embed="rId4">
              <a:alphaModFix/>
            </a:blip>
            <a:srcRect/>
            <a:stretch/>
          </p:blipFill>
          <p:spPr>
            <a:xfrm>
              <a:off x="6037792" y="4649171"/>
              <a:ext cx="207169" cy="228600"/>
            </a:xfrm>
            <a:prstGeom prst="rect">
              <a:avLst/>
            </a:prstGeom>
            <a:noFill/>
            <a:ln>
              <a:noFill/>
            </a:ln>
          </p:spPr>
        </p:pic>
      </p:grpSp>
      <p:sp>
        <p:nvSpPr>
          <p:cNvPr id="271" name="Google Shape;271;p16"/>
          <p:cNvSpPr txBox="1"/>
          <p:nvPr/>
        </p:nvSpPr>
        <p:spPr>
          <a:xfrm>
            <a:off x="7060844" y="4594117"/>
            <a:ext cx="4868110" cy="1723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50000"/>
              </a:lnSpc>
              <a:spcBef>
                <a:spcPts val="0"/>
              </a:spcBef>
              <a:spcAft>
                <a:spcPts val="0"/>
              </a:spcAft>
              <a:buClr>
                <a:srgbClr val="43A047"/>
              </a:buClr>
              <a:buSzPts val="1800"/>
              <a:buFont typeface="Calibri"/>
              <a:buAutoNum type="alphaLcParenR"/>
            </a:pPr>
            <a:r>
              <a:rPr lang="en-GB" sz="1800" b="0" i="0" u="none" strike="noStrike" cap="none" dirty="0">
                <a:solidFill>
                  <a:srgbClr val="43A047"/>
                </a:solidFill>
                <a:latin typeface="Century Gothic"/>
                <a:ea typeface="Century Gothic"/>
                <a:cs typeface="Century Gothic"/>
                <a:sym typeface="Century Gothic"/>
              </a:rPr>
              <a:t>3</a:t>
            </a:r>
            <a:endParaRPr lang="en-GB" sz="1800" dirty="0">
              <a:solidFill>
                <a:srgbClr val="43A047"/>
              </a:solidFill>
              <a:latin typeface="Century Gothic"/>
              <a:ea typeface="Century Gothic"/>
              <a:cs typeface="Century Gothic"/>
              <a:sym typeface="Century Gothic"/>
            </a:endParaRPr>
          </a:p>
          <a:p>
            <a:pPr marL="457200" marR="0" lvl="0" indent="-342900" algn="l" rtl="0">
              <a:lnSpc>
                <a:spcPct val="150000"/>
              </a:lnSpc>
              <a:spcBef>
                <a:spcPts val="0"/>
              </a:spcBef>
              <a:spcAft>
                <a:spcPts val="0"/>
              </a:spcAft>
              <a:buClr>
                <a:srgbClr val="43A047"/>
              </a:buClr>
              <a:buSzPts val="1800"/>
              <a:buFont typeface="Calibri"/>
              <a:buAutoNum type="alphaLcParenR"/>
            </a:pPr>
            <a:r>
              <a:rPr lang="en-GB" sz="1800" b="0" i="0" u="none" strike="noStrike" cap="none" dirty="0">
                <a:solidFill>
                  <a:srgbClr val="43A047"/>
                </a:solidFill>
                <a:latin typeface="Century Gothic"/>
                <a:ea typeface="Century Gothic"/>
                <a:cs typeface="Century Gothic"/>
                <a:sym typeface="Century Gothic"/>
              </a:rPr>
              <a:t>Five 100s, three 10s, seven 1s</a:t>
            </a:r>
            <a:endParaRPr lang="en-GB" sz="1800" dirty="0">
              <a:solidFill>
                <a:srgbClr val="43A047"/>
              </a:solidFill>
              <a:latin typeface="Century Gothic"/>
              <a:ea typeface="Century Gothic"/>
              <a:cs typeface="Century Gothic"/>
              <a:sym typeface="Century Gothic"/>
            </a:endParaRPr>
          </a:p>
          <a:p>
            <a:pPr marL="457200" marR="0" lvl="0" indent="-342900" algn="l" rtl="0">
              <a:lnSpc>
                <a:spcPct val="150000"/>
              </a:lnSpc>
              <a:spcBef>
                <a:spcPts val="0"/>
              </a:spcBef>
              <a:spcAft>
                <a:spcPts val="0"/>
              </a:spcAft>
              <a:buClr>
                <a:srgbClr val="43A047"/>
              </a:buClr>
              <a:buSzPts val="1800"/>
              <a:buFont typeface="Calibri"/>
              <a:buAutoNum type="alphaLcParenR"/>
            </a:pPr>
            <a:r>
              <a:rPr lang="en-GB" sz="1800" b="0" i="0" u="none" strike="noStrike" cap="none" dirty="0">
                <a:solidFill>
                  <a:srgbClr val="43A047"/>
                </a:solidFill>
                <a:latin typeface="Century Gothic"/>
                <a:ea typeface="Century Gothic"/>
                <a:cs typeface="Century Gothic"/>
                <a:sym typeface="Century Gothic"/>
              </a:rPr>
              <a:t>Represent using a place value chart</a:t>
            </a:r>
            <a:endParaRPr lang="en-GB" dirty="0">
              <a:ea typeface="Century Gothic"/>
            </a:endParaRPr>
          </a:p>
          <a:p>
            <a:pPr marL="457200" marR="0" lvl="0" indent="-342900" algn="l" rtl="0">
              <a:lnSpc>
                <a:spcPct val="150000"/>
              </a:lnSpc>
              <a:spcBef>
                <a:spcPts val="0"/>
              </a:spcBef>
              <a:spcAft>
                <a:spcPts val="0"/>
              </a:spcAft>
              <a:buClr>
                <a:srgbClr val="43A047"/>
              </a:buClr>
              <a:buSzPts val="1800"/>
              <a:buFont typeface="Calibri"/>
              <a:buAutoNum type="alphaLcParenR"/>
            </a:pPr>
            <a:r>
              <a:rPr lang="en-GB" sz="1800" b="0" i="0" u="none" strike="noStrike" cap="none" dirty="0">
                <a:solidFill>
                  <a:srgbClr val="43A047"/>
                </a:solidFill>
                <a:latin typeface="Century Gothic"/>
                <a:ea typeface="Century Gothic"/>
                <a:cs typeface="Century Gothic"/>
                <a:sym typeface="Century Gothic"/>
              </a:rPr>
              <a:t>3,537</a:t>
            </a:r>
            <a:endParaRPr sz="1800" b="0" i="0" u="none" strike="noStrike" cap="none" dirty="0">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1000"/>
                                        <p:tgtEl>
                                          <p:spTgt spid="271"/>
                                        </p:tgtEl>
                                      </p:cBhvr>
                                    </p:animEffect>
                                  </p:childTnLst>
                                </p:cTn>
                              </p:par>
                            </p:childTnLst>
                          </p:cTn>
                        </p:par>
                      </p:childTnLst>
                    </p:cTn>
                  </p:par>
                </p:childTnLst>
              </p:cTn>
              <p:nextCondLst>
                <p:cond evt="onClick" delay="0">
                  <p:tgtEl>
                    <p:spTgt spid="251"/>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7"/>
          <p:cNvSpPr txBox="1">
            <a:spLocks noGrp="1"/>
          </p:cNvSpPr>
          <p:nvPr>
            <p:ph type="body" idx="2"/>
          </p:nvPr>
        </p:nvSpPr>
        <p:spPr>
          <a:xfrm>
            <a:off x="263046" y="700644"/>
            <a:ext cx="11736887" cy="5346195"/>
          </a:xfrm>
          <a:prstGeom prst="rect">
            <a:avLst/>
          </a:prstGeom>
          <a:noFill/>
          <a:ln>
            <a:noFill/>
          </a:ln>
        </p:spPr>
        <p:txBody>
          <a:bodyPr spcFirstLastPara="1" wrap="square" lIns="91425" tIns="45700" rIns="91425" bIns="45700" anchor="t" anchorCtr="0">
            <a:normAutofit/>
          </a:bodyPr>
          <a:lstStyle/>
          <a:p>
            <a:pPr marL="0" lvl="0" indent="0" algn="l" rtl="0">
              <a:lnSpc>
                <a:spcPct val="160000"/>
              </a:lnSpc>
              <a:spcBef>
                <a:spcPts val="0"/>
              </a:spcBef>
              <a:spcAft>
                <a:spcPts val="0"/>
              </a:spcAft>
              <a:buClr>
                <a:srgbClr val="222222"/>
              </a:buClr>
              <a:buSzPts val="1800"/>
              <a:buNone/>
            </a:pPr>
            <a:r>
              <a:rPr lang="en-GB" b="1" dirty="0"/>
              <a:t>What is the value of the underlined digit in each number?</a:t>
            </a:r>
            <a:endParaRPr dirty="0"/>
          </a:p>
          <a:p>
            <a:pPr marL="0" lvl="0" indent="0" algn="l" rtl="0">
              <a:lnSpc>
                <a:spcPct val="160000"/>
              </a:lnSpc>
              <a:spcBef>
                <a:spcPts val="0"/>
              </a:spcBef>
              <a:spcAft>
                <a:spcPts val="0"/>
              </a:spcAft>
              <a:buClr>
                <a:srgbClr val="222222"/>
              </a:buClr>
              <a:buSzPts val="1800"/>
              <a:buNone/>
            </a:pPr>
            <a:endParaRPr dirty="0">
              <a:solidFill>
                <a:srgbClr val="00BC89"/>
              </a:solidFill>
            </a:endParaRPr>
          </a:p>
          <a:p>
            <a:pPr marL="0" lvl="0" indent="0" algn="l" rtl="0">
              <a:lnSpc>
                <a:spcPct val="160000"/>
              </a:lnSpc>
              <a:spcBef>
                <a:spcPts val="0"/>
              </a:spcBef>
              <a:spcAft>
                <a:spcPts val="0"/>
              </a:spcAft>
              <a:buClr>
                <a:srgbClr val="222222"/>
              </a:buClr>
              <a:buSzPts val="1800"/>
              <a:buNone/>
            </a:pPr>
            <a:endParaRPr dirty="0"/>
          </a:p>
          <a:p>
            <a:pPr marL="0" lvl="0" indent="0" algn="l" rtl="0">
              <a:lnSpc>
                <a:spcPct val="160000"/>
              </a:lnSpc>
              <a:spcBef>
                <a:spcPts val="0"/>
              </a:spcBef>
              <a:spcAft>
                <a:spcPts val="0"/>
              </a:spcAft>
              <a:buClr>
                <a:srgbClr val="222222"/>
              </a:buClr>
              <a:buSzPts val="1800"/>
              <a:buNone/>
            </a:pPr>
            <a:endParaRPr dirty="0"/>
          </a:p>
          <a:p>
            <a:pPr marL="0" lvl="0" indent="0" algn="l" rtl="0">
              <a:lnSpc>
                <a:spcPct val="160000"/>
              </a:lnSpc>
              <a:spcBef>
                <a:spcPts val="0"/>
              </a:spcBef>
              <a:spcAft>
                <a:spcPts val="0"/>
              </a:spcAft>
              <a:buClr>
                <a:srgbClr val="222222"/>
              </a:buClr>
              <a:buSzPts val="1800"/>
              <a:buNone/>
            </a:pPr>
            <a:endParaRPr dirty="0"/>
          </a:p>
          <a:p>
            <a:pPr marL="0" lvl="0" indent="0" algn="l" rtl="0">
              <a:lnSpc>
                <a:spcPct val="160000"/>
              </a:lnSpc>
              <a:spcBef>
                <a:spcPts val="0"/>
              </a:spcBef>
              <a:spcAft>
                <a:spcPts val="0"/>
              </a:spcAft>
              <a:buClr>
                <a:srgbClr val="222222"/>
              </a:buClr>
              <a:buSzPts val="1800"/>
              <a:buNone/>
            </a:pPr>
            <a:endParaRPr dirty="0"/>
          </a:p>
          <a:p>
            <a:pPr marL="0" lvl="0" indent="0" algn="l" rtl="0">
              <a:lnSpc>
                <a:spcPct val="160000"/>
              </a:lnSpc>
              <a:spcBef>
                <a:spcPts val="0"/>
              </a:spcBef>
              <a:spcAft>
                <a:spcPts val="0"/>
              </a:spcAft>
              <a:buClr>
                <a:srgbClr val="222222"/>
              </a:buClr>
              <a:buSzPts val="1800"/>
              <a:buNone/>
            </a:pPr>
            <a:r>
              <a:rPr lang="en-GB" b="1" dirty="0"/>
              <a:t>Use the clues to find the missing 4-digit number:</a:t>
            </a:r>
            <a:endParaRPr dirty="0"/>
          </a:p>
          <a:p>
            <a:pPr marL="0" lvl="0" indent="0" algn="l" rtl="0">
              <a:lnSpc>
                <a:spcPct val="160000"/>
              </a:lnSpc>
              <a:spcBef>
                <a:spcPts val="0"/>
              </a:spcBef>
              <a:spcAft>
                <a:spcPts val="0"/>
              </a:spcAft>
              <a:buClr>
                <a:srgbClr val="222222"/>
              </a:buClr>
              <a:buSzPts val="1800"/>
              <a:buNone/>
            </a:pPr>
            <a:r>
              <a:rPr lang="en-GB" dirty="0"/>
              <a:t>The thousands digit is the product of the hundreds digit and the ones digit.</a:t>
            </a:r>
            <a:endParaRPr dirty="0"/>
          </a:p>
          <a:p>
            <a:pPr marL="0" lvl="0" indent="0" algn="l" rtl="0">
              <a:lnSpc>
                <a:spcPct val="160000"/>
              </a:lnSpc>
              <a:spcBef>
                <a:spcPts val="0"/>
              </a:spcBef>
              <a:spcAft>
                <a:spcPts val="0"/>
              </a:spcAft>
              <a:buClr>
                <a:srgbClr val="222222"/>
              </a:buClr>
              <a:buSzPts val="1800"/>
              <a:buNone/>
            </a:pPr>
            <a:r>
              <a:rPr lang="en-GB" dirty="0"/>
              <a:t>The tens digit is the largest single digit number.</a:t>
            </a:r>
            <a:endParaRPr dirty="0"/>
          </a:p>
          <a:p>
            <a:pPr marL="0" lvl="0" indent="0" algn="l" rtl="0">
              <a:lnSpc>
                <a:spcPct val="160000"/>
              </a:lnSpc>
              <a:spcBef>
                <a:spcPts val="0"/>
              </a:spcBef>
              <a:spcAft>
                <a:spcPts val="0"/>
              </a:spcAft>
              <a:buClr>
                <a:srgbClr val="222222"/>
              </a:buClr>
              <a:buSzPts val="1800"/>
              <a:buNone/>
            </a:pPr>
            <a:r>
              <a:rPr lang="en-GB" dirty="0"/>
              <a:t>The ones digit is 4.</a:t>
            </a:r>
            <a:endParaRPr dirty="0"/>
          </a:p>
          <a:p>
            <a:pPr marL="0" lvl="0" indent="0" algn="l" rtl="0">
              <a:lnSpc>
                <a:spcPct val="160000"/>
              </a:lnSpc>
              <a:spcBef>
                <a:spcPts val="0"/>
              </a:spcBef>
              <a:spcAft>
                <a:spcPts val="0"/>
              </a:spcAft>
              <a:buClr>
                <a:srgbClr val="222222"/>
              </a:buClr>
              <a:buSzPts val="1800"/>
              <a:buNone/>
            </a:pPr>
            <a:r>
              <a:rPr lang="en-GB" dirty="0"/>
              <a:t>The hundreds digit and the ones digit total 6.</a:t>
            </a:r>
            <a:endParaRPr dirty="0"/>
          </a:p>
        </p:txBody>
      </p:sp>
      <p:sp>
        <p:nvSpPr>
          <p:cNvPr id="278" name="Google Shape;278;p1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79" name="Google Shape;279;p17"/>
          <p:cNvSpPr txBox="1"/>
          <p:nvPr/>
        </p:nvSpPr>
        <p:spPr>
          <a:xfrm>
            <a:off x="3015267" y="2371463"/>
            <a:ext cx="108567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3</a:t>
            </a:r>
            <a:endParaRPr/>
          </a:p>
        </p:txBody>
      </p:sp>
      <p:sp>
        <p:nvSpPr>
          <p:cNvPr id="280" name="Google Shape;280;p17"/>
          <p:cNvSpPr/>
          <p:nvPr/>
        </p:nvSpPr>
        <p:spPr>
          <a:xfrm>
            <a:off x="2918287" y="1620983"/>
            <a:ext cx="1279639" cy="701051"/>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5,40</a:t>
            </a:r>
            <a:r>
              <a:rPr lang="en-GB" sz="2400" u="sng">
                <a:solidFill>
                  <a:srgbClr val="222222"/>
                </a:solidFill>
                <a:latin typeface="Century Gothic"/>
                <a:ea typeface="Century Gothic"/>
                <a:cs typeface="Century Gothic"/>
                <a:sym typeface="Century Gothic"/>
              </a:rPr>
              <a:t>3</a:t>
            </a:r>
            <a:endParaRPr/>
          </a:p>
        </p:txBody>
      </p:sp>
      <p:sp>
        <p:nvSpPr>
          <p:cNvPr id="281" name="Google Shape;281;p17"/>
          <p:cNvSpPr/>
          <p:nvPr/>
        </p:nvSpPr>
        <p:spPr>
          <a:xfrm>
            <a:off x="4483851" y="1620982"/>
            <a:ext cx="1279639" cy="701051"/>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8,</a:t>
            </a:r>
            <a:r>
              <a:rPr lang="en-GB" sz="2400" u="sng">
                <a:solidFill>
                  <a:srgbClr val="222222"/>
                </a:solidFill>
                <a:latin typeface="Century Gothic"/>
                <a:ea typeface="Century Gothic"/>
                <a:cs typeface="Century Gothic"/>
                <a:sym typeface="Century Gothic"/>
              </a:rPr>
              <a:t>9</a:t>
            </a:r>
            <a:r>
              <a:rPr lang="en-GB" sz="2400">
                <a:solidFill>
                  <a:srgbClr val="222222"/>
                </a:solidFill>
                <a:latin typeface="Century Gothic"/>
                <a:ea typeface="Century Gothic"/>
                <a:cs typeface="Century Gothic"/>
                <a:sym typeface="Century Gothic"/>
              </a:rPr>
              <a:t>48</a:t>
            </a:r>
            <a:endParaRPr/>
          </a:p>
        </p:txBody>
      </p:sp>
      <p:sp>
        <p:nvSpPr>
          <p:cNvPr id="282" name="Google Shape;282;p17"/>
          <p:cNvSpPr/>
          <p:nvPr/>
        </p:nvSpPr>
        <p:spPr>
          <a:xfrm>
            <a:off x="6049415" y="1620983"/>
            <a:ext cx="1279639" cy="701051"/>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u="sng">
                <a:solidFill>
                  <a:srgbClr val="222222"/>
                </a:solidFill>
                <a:latin typeface="Century Gothic"/>
                <a:ea typeface="Century Gothic"/>
                <a:cs typeface="Century Gothic"/>
                <a:sym typeface="Century Gothic"/>
              </a:rPr>
              <a:t>3</a:t>
            </a:r>
            <a:r>
              <a:rPr lang="en-GB" sz="2400">
                <a:solidFill>
                  <a:srgbClr val="222222"/>
                </a:solidFill>
                <a:latin typeface="Century Gothic"/>
                <a:ea typeface="Century Gothic"/>
                <a:cs typeface="Century Gothic"/>
                <a:sym typeface="Century Gothic"/>
              </a:rPr>
              <a:t>,562</a:t>
            </a:r>
            <a:endParaRPr/>
          </a:p>
        </p:txBody>
      </p:sp>
      <p:sp>
        <p:nvSpPr>
          <p:cNvPr id="283" name="Google Shape;283;p17"/>
          <p:cNvSpPr/>
          <p:nvPr/>
        </p:nvSpPr>
        <p:spPr>
          <a:xfrm>
            <a:off x="7614979" y="1620982"/>
            <a:ext cx="1279639" cy="701051"/>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4,0</a:t>
            </a:r>
            <a:r>
              <a:rPr lang="en-GB" sz="2400" u="sng">
                <a:solidFill>
                  <a:srgbClr val="222222"/>
                </a:solidFill>
                <a:latin typeface="Century Gothic"/>
                <a:ea typeface="Century Gothic"/>
                <a:cs typeface="Century Gothic"/>
                <a:sym typeface="Century Gothic"/>
              </a:rPr>
              <a:t>3</a:t>
            </a:r>
            <a:r>
              <a:rPr lang="en-GB" sz="2400">
                <a:solidFill>
                  <a:srgbClr val="222222"/>
                </a:solidFill>
                <a:latin typeface="Century Gothic"/>
                <a:ea typeface="Century Gothic"/>
                <a:cs typeface="Century Gothic"/>
                <a:sym typeface="Century Gothic"/>
              </a:rPr>
              <a:t>8</a:t>
            </a:r>
            <a:endParaRPr/>
          </a:p>
        </p:txBody>
      </p:sp>
      <p:sp>
        <p:nvSpPr>
          <p:cNvPr id="284" name="Google Shape;284;p17"/>
          <p:cNvSpPr txBox="1"/>
          <p:nvPr/>
        </p:nvSpPr>
        <p:spPr>
          <a:xfrm>
            <a:off x="4553123" y="2371463"/>
            <a:ext cx="108567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900</a:t>
            </a:r>
            <a:endParaRPr/>
          </a:p>
        </p:txBody>
      </p:sp>
      <p:sp>
        <p:nvSpPr>
          <p:cNvPr id="285" name="Google Shape;285;p17"/>
          <p:cNvSpPr txBox="1"/>
          <p:nvPr/>
        </p:nvSpPr>
        <p:spPr>
          <a:xfrm>
            <a:off x="6131489" y="2371463"/>
            <a:ext cx="108567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3,000</a:t>
            </a:r>
            <a:endParaRPr/>
          </a:p>
        </p:txBody>
      </p:sp>
      <p:sp>
        <p:nvSpPr>
          <p:cNvPr id="286" name="Google Shape;286;p17"/>
          <p:cNvSpPr txBox="1"/>
          <p:nvPr/>
        </p:nvSpPr>
        <p:spPr>
          <a:xfrm>
            <a:off x="7669345" y="2371463"/>
            <a:ext cx="108567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30</a:t>
            </a:r>
            <a:endParaRPr/>
          </a:p>
        </p:txBody>
      </p:sp>
      <p:sp>
        <p:nvSpPr>
          <p:cNvPr id="287" name="Google Shape;287;p17"/>
          <p:cNvSpPr txBox="1"/>
          <p:nvPr/>
        </p:nvSpPr>
        <p:spPr>
          <a:xfrm>
            <a:off x="263046" y="5591714"/>
            <a:ext cx="1085677" cy="4551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8,294</a:t>
            </a:r>
            <a:endParaRP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500"/>
                                        <p:tgtEl>
                                          <p:spTgt spid="287"/>
                                        </p:tgtEl>
                                      </p:cBhvr>
                                    </p:animEffect>
                                  </p:childTnLst>
                                </p:cTn>
                              </p:par>
                              <p:par>
                                <p:cTn id="8" presetID="10" presetClass="entr" presetSubtype="0" fill="hold" nodeType="withEffect">
                                  <p:stCondLst>
                                    <p:cond delay="0"/>
                                  </p:stCondLst>
                                  <p:childTnLst>
                                    <p:set>
                                      <p:cBhvr>
                                        <p:cTn id="9" dur="1" fill="hold">
                                          <p:stCondLst>
                                            <p:cond delay="0"/>
                                          </p:stCondLst>
                                        </p:cTn>
                                        <p:tgtEl>
                                          <p:spTgt spid="279"/>
                                        </p:tgtEl>
                                        <p:attrNameLst>
                                          <p:attrName>style.visibility</p:attrName>
                                        </p:attrNameLst>
                                      </p:cBhvr>
                                      <p:to>
                                        <p:strVal val="visible"/>
                                      </p:to>
                                    </p:set>
                                    <p:animEffect transition="in" filter="fade">
                                      <p:cBhvr>
                                        <p:cTn id="10" dur="500"/>
                                        <p:tgtEl>
                                          <p:spTgt spid="279"/>
                                        </p:tgtEl>
                                      </p:cBhvr>
                                    </p:animEffect>
                                  </p:childTnLst>
                                </p:cTn>
                              </p:par>
                              <p:par>
                                <p:cTn id="11" presetID="10" presetClass="entr" presetSubtype="0" fill="hold" nodeType="withEffect">
                                  <p:stCondLst>
                                    <p:cond delay="0"/>
                                  </p:stCondLst>
                                  <p:childTnLst>
                                    <p:set>
                                      <p:cBhvr>
                                        <p:cTn id="12" dur="1" fill="hold">
                                          <p:stCondLst>
                                            <p:cond delay="0"/>
                                          </p:stCondLst>
                                        </p:cTn>
                                        <p:tgtEl>
                                          <p:spTgt spid="284"/>
                                        </p:tgtEl>
                                        <p:attrNameLst>
                                          <p:attrName>style.visibility</p:attrName>
                                        </p:attrNameLst>
                                      </p:cBhvr>
                                      <p:to>
                                        <p:strVal val="visible"/>
                                      </p:to>
                                    </p:set>
                                    <p:animEffect transition="in" filter="fade">
                                      <p:cBhvr>
                                        <p:cTn id="13" dur="500"/>
                                        <p:tgtEl>
                                          <p:spTgt spid="284"/>
                                        </p:tgtEl>
                                      </p:cBhvr>
                                    </p:animEffect>
                                  </p:childTnLst>
                                </p:cTn>
                              </p:par>
                              <p:par>
                                <p:cTn id="14" presetID="10" presetClass="entr" presetSubtype="0" fill="hold" nodeType="withEffect">
                                  <p:stCondLst>
                                    <p:cond delay="0"/>
                                  </p:stCondLst>
                                  <p:childTnLst>
                                    <p:set>
                                      <p:cBhvr>
                                        <p:cTn id="15" dur="1" fill="hold">
                                          <p:stCondLst>
                                            <p:cond delay="0"/>
                                          </p:stCondLst>
                                        </p:cTn>
                                        <p:tgtEl>
                                          <p:spTgt spid="285"/>
                                        </p:tgtEl>
                                        <p:attrNameLst>
                                          <p:attrName>style.visibility</p:attrName>
                                        </p:attrNameLst>
                                      </p:cBhvr>
                                      <p:to>
                                        <p:strVal val="visible"/>
                                      </p:to>
                                    </p:set>
                                    <p:animEffect transition="in" filter="fade">
                                      <p:cBhvr>
                                        <p:cTn id="16" dur="500"/>
                                        <p:tgtEl>
                                          <p:spTgt spid="285"/>
                                        </p:tgtEl>
                                      </p:cBhvr>
                                    </p:animEffect>
                                  </p:childTnLst>
                                </p:cTn>
                              </p:par>
                              <p:par>
                                <p:cTn id="17" presetID="10" presetClass="entr" presetSubtype="0" fill="hold" nodeType="withEffect">
                                  <p:stCondLst>
                                    <p:cond delay="0"/>
                                  </p:stCondLst>
                                  <p:childTnLst>
                                    <p:set>
                                      <p:cBhvr>
                                        <p:cTn id="18" dur="1" fill="hold">
                                          <p:stCondLst>
                                            <p:cond delay="0"/>
                                          </p:stCondLst>
                                        </p:cTn>
                                        <p:tgtEl>
                                          <p:spTgt spid="286"/>
                                        </p:tgtEl>
                                        <p:attrNameLst>
                                          <p:attrName>style.visibility</p:attrName>
                                        </p:attrNameLst>
                                      </p:cBhvr>
                                      <p:to>
                                        <p:strVal val="visible"/>
                                      </p:to>
                                    </p:set>
                                    <p:animEffect transition="in" filter="fade">
                                      <p:cBhvr>
                                        <p:cTn id="19" dur="500"/>
                                        <p:tgtEl>
                                          <p:spTgt spid="286"/>
                                        </p:tgtEl>
                                      </p:cBhvr>
                                    </p:animEffect>
                                  </p:childTnLst>
                                </p:cTn>
                              </p:par>
                            </p:childTnLst>
                          </p:cTn>
                        </p:par>
                      </p:childTnLst>
                    </p:cTn>
                  </p:par>
                </p:childTnLst>
              </p:cTn>
              <p:nextCondLst>
                <p:cond evt="onClick" delay="0">
                  <p:tgtEl>
                    <p:spTgt spid="27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a:solidFill>
                  <a:srgbClr val="222222"/>
                </a:solidFill>
                <a:latin typeface="Century Gothic"/>
                <a:ea typeface="Century Gothic"/>
                <a:cs typeface="Century Gothic"/>
                <a:sym typeface="Century Gothic"/>
              </a:rPr>
              <a:t>Summary</a:t>
            </a:r>
            <a:endParaRPr/>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Key Vocabulary and Sentence Stems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Diagnostic Question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Learning Objective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Starter – Representations within 10,000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Learn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Represent numbers using expanded method</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(1) – Represent numbers using expanded method</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Adding 10, 100, 1,000</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(2) – Adding 10, 100, 1,000</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What is my number?</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(3) – What is my number?</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Reflect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Support Slides – Based on 10s, 100s and 1,000s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2" name="Google Shape;62;p3"/>
          <p:cNvSpPr txBox="1"/>
          <p:nvPr/>
        </p:nvSpPr>
        <p:spPr>
          <a:xfrm>
            <a:off x="263524" y="3641007"/>
            <a:ext cx="11736388" cy="870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There are ten one thousands in ten thousand.</a:t>
            </a:r>
            <a:endParaRPr/>
          </a:p>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There are one hundred hundreds in ten thousand.</a:t>
            </a:r>
            <a:endParaRPr/>
          </a:p>
        </p:txBody>
      </p:sp>
      <p:graphicFrame>
        <p:nvGraphicFramePr>
          <p:cNvPr id="63" name="Google Shape;63;p3"/>
          <p:cNvGraphicFramePr/>
          <p:nvPr>
            <p:extLst>
              <p:ext uri="{D42A27DB-BD31-4B8C-83A1-F6EECF244321}">
                <p14:modId xmlns:p14="http://schemas.microsoft.com/office/powerpoint/2010/main" val="1294611990"/>
              </p:ext>
            </p:extLst>
          </p:nvPr>
        </p:nvGraphicFramePr>
        <p:xfrm>
          <a:off x="263524" y="1155866"/>
          <a:ext cx="11736400" cy="1107470"/>
        </p:xfrm>
        <a:graphic>
          <a:graphicData uri="http://schemas.openxmlformats.org/drawingml/2006/table">
            <a:tbl>
              <a:tblPr firstRow="1" bandRow="1">
                <a:noFill/>
                <a:tableStyleId>{6446A9F6-3803-4924-8BF9-D4E25A3710DB}</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GB" sz="1800" b="0" u="none" strike="noStrike" cap="none" dirty="0">
                          <a:solidFill>
                            <a:srgbClr val="222222"/>
                          </a:solidFill>
                          <a:latin typeface="Century Gothic"/>
                          <a:ea typeface="Century Gothic"/>
                          <a:cs typeface="Century Gothic"/>
                          <a:sym typeface="Century Gothic"/>
                        </a:rPr>
                        <a:t>ten</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hundred</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thousand</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ten thousand</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place value column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representation</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4"/>
            <a:ext cx="11736887" cy="65967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Which number is represented in the place value grid? </a:t>
            </a:r>
            <a:endParaRPr/>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15,304</a:t>
            </a:r>
            <a:endParaRPr/>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153.4</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1,534</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16,304</a:t>
            </a:r>
            <a:endParaRPr/>
          </a:p>
        </p:txBody>
      </p:sp>
      <p:grpSp>
        <p:nvGrpSpPr>
          <p:cNvPr id="2" name="Group 1">
            <a:extLst>
              <a:ext uri="{FF2B5EF4-FFF2-40B4-BE49-F238E27FC236}">
                <a16:creationId xmlns:a16="http://schemas.microsoft.com/office/drawing/2014/main" id="{E4E37343-B645-B74E-8FE4-41D761E456A6}"/>
              </a:ext>
            </a:extLst>
          </p:cNvPr>
          <p:cNvGrpSpPr/>
          <p:nvPr/>
        </p:nvGrpSpPr>
        <p:grpSpPr>
          <a:xfrm>
            <a:off x="3112423" y="1715178"/>
            <a:ext cx="6038133" cy="1658828"/>
            <a:chOff x="3112423" y="1693572"/>
            <a:chExt cx="6038133" cy="1658828"/>
          </a:xfrm>
        </p:grpSpPr>
        <p:pic>
          <p:nvPicPr>
            <p:cNvPr id="75" name="Google Shape;75;p4" descr="Shape, circle&#10;&#10;Description automatically generated"/>
            <p:cNvPicPr preferRelativeResize="0"/>
            <p:nvPr/>
          </p:nvPicPr>
          <p:blipFill rotWithShape="1">
            <a:blip r:embed="rId3">
              <a:alphaModFix/>
            </a:blip>
            <a:srcRect/>
            <a:stretch/>
          </p:blipFill>
          <p:spPr>
            <a:xfrm>
              <a:off x="3522522" y="2630175"/>
              <a:ext cx="266795" cy="266795"/>
            </a:xfrm>
            <a:prstGeom prst="rect">
              <a:avLst/>
            </a:prstGeom>
            <a:noFill/>
            <a:ln>
              <a:noFill/>
            </a:ln>
          </p:spPr>
        </p:pic>
        <p:pic>
          <p:nvPicPr>
            <p:cNvPr id="76" name="Google Shape;76;p4" descr="Shape, circle&#10;&#10;Description automatically generated"/>
            <p:cNvPicPr preferRelativeResize="0"/>
            <p:nvPr/>
          </p:nvPicPr>
          <p:blipFill rotWithShape="1">
            <a:blip r:embed="rId3">
              <a:alphaModFix/>
            </a:blip>
            <a:srcRect/>
            <a:stretch/>
          </p:blipFill>
          <p:spPr>
            <a:xfrm>
              <a:off x="4354934" y="2495333"/>
              <a:ext cx="266795" cy="266795"/>
            </a:xfrm>
            <a:prstGeom prst="rect">
              <a:avLst/>
            </a:prstGeom>
            <a:noFill/>
            <a:ln>
              <a:noFill/>
            </a:ln>
          </p:spPr>
        </p:pic>
        <p:pic>
          <p:nvPicPr>
            <p:cNvPr id="77" name="Google Shape;77;p4" descr="Shape, circle&#10;&#10;Description automatically generated"/>
            <p:cNvPicPr preferRelativeResize="0"/>
            <p:nvPr/>
          </p:nvPicPr>
          <p:blipFill rotWithShape="1">
            <a:blip r:embed="rId3">
              <a:alphaModFix/>
            </a:blip>
            <a:srcRect/>
            <a:stretch/>
          </p:blipFill>
          <p:spPr>
            <a:xfrm>
              <a:off x="4730132" y="2495333"/>
              <a:ext cx="266795" cy="266795"/>
            </a:xfrm>
            <a:prstGeom prst="rect">
              <a:avLst/>
            </a:prstGeom>
            <a:noFill/>
            <a:ln>
              <a:noFill/>
            </a:ln>
          </p:spPr>
        </p:pic>
        <p:pic>
          <p:nvPicPr>
            <p:cNvPr id="78" name="Google Shape;78;p4" descr="Shape, circle&#10;&#10;Description automatically generated"/>
            <p:cNvPicPr preferRelativeResize="0"/>
            <p:nvPr/>
          </p:nvPicPr>
          <p:blipFill rotWithShape="1">
            <a:blip r:embed="rId3">
              <a:alphaModFix/>
            </a:blip>
            <a:srcRect/>
            <a:stretch/>
          </p:blipFill>
          <p:spPr>
            <a:xfrm>
              <a:off x="4542533" y="2880631"/>
              <a:ext cx="266795" cy="266795"/>
            </a:xfrm>
            <a:prstGeom prst="rect">
              <a:avLst/>
            </a:prstGeom>
            <a:noFill/>
            <a:ln>
              <a:noFill/>
            </a:ln>
          </p:spPr>
        </p:pic>
        <p:pic>
          <p:nvPicPr>
            <p:cNvPr id="79" name="Google Shape;79;p4" descr="Shape, circle&#10;&#10;Description automatically generated"/>
            <p:cNvPicPr preferRelativeResize="0"/>
            <p:nvPr/>
          </p:nvPicPr>
          <p:blipFill rotWithShape="1">
            <a:blip r:embed="rId3">
              <a:alphaModFix/>
            </a:blip>
            <a:srcRect/>
            <a:stretch/>
          </p:blipFill>
          <p:spPr>
            <a:xfrm>
              <a:off x="4917731" y="2880631"/>
              <a:ext cx="266795" cy="266795"/>
            </a:xfrm>
            <a:prstGeom prst="rect">
              <a:avLst/>
            </a:prstGeom>
            <a:noFill/>
            <a:ln>
              <a:noFill/>
            </a:ln>
          </p:spPr>
        </p:pic>
        <p:pic>
          <p:nvPicPr>
            <p:cNvPr id="80" name="Google Shape;80;p4" descr="Shape, circle&#10;&#10;Description automatically generated"/>
            <p:cNvPicPr preferRelativeResize="0"/>
            <p:nvPr/>
          </p:nvPicPr>
          <p:blipFill rotWithShape="1">
            <a:blip r:embed="rId3">
              <a:alphaModFix/>
            </a:blip>
            <a:srcRect/>
            <a:stretch/>
          </p:blipFill>
          <p:spPr>
            <a:xfrm>
              <a:off x="5105330" y="2495333"/>
              <a:ext cx="266795" cy="266795"/>
            </a:xfrm>
            <a:prstGeom prst="rect">
              <a:avLst/>
            </a:prstGeom>
            <a:noFill/>
            <a:ln>
              <a:noFill/>
            </a:ln>
          </p:spPr>
        </p:pic>
        <p:pic>
          <p:nvPicPr>
            <p:cNvPr id="81" name="Google Shape;81;p4" descr="Shape, circle&#10;&#10;Description automatically generated"/>
            <p:cNvPicPr preferRelativeResize="0"/>
            <p:nvPr/>
          </p:nvPicPr>
          <p:blipFill rotWithShape="1">
            <a:blip r:embed="rId3">
              <a:alphaModFix/>
            </a:blip>
            <a:srcRect/>
            <a:stretch/>
          </p:blipFill>
          <p:spPr>
            <a:xfrm>
              <a:off x="5749004" y="2368013"/>
              <a:ext cx="266795" cy="266795"/>
            </a:xfrm>
            <a:prstGeom prst="rect">
              <a:avLst/>
            </a:prstGeom>
            <a:noFill/>
            <a:ln>
              <a:noFill/>
            </a:ln>
          </p:spPr>
        </p:pic>
        <p:pic>
          <p:nvPicPr>
            <p:cNvPr id="82" name="Google Shape;82;p4" descr="Shape, circle&#10;&#10;Description automatically generated"/>
            <p:cNvPicPr preferRelativeResize="0"/>
            <p:nvPr/>
          </p:nvPicPr>
          <p:blipFill rotWithShape="1">
            <a:blip r:embed="rId3">
              <a:alphaModFix/>
            </a:blip>
            <a:srcRect/>
            <a:stretch/>
          </p:blipFill>
          <p:spPr>
            <a:xfrm>
              <a:off x="5832131" y="2825213"/>
              <a:ext cx="266795" cy="266795"/>
            </a:xfrm>
            <a:prstGeom prst="rect">
              <a:avLst/>
            </a:prstGeom>
            <a:noFill/>
            <a:ln>
              <a:noFill/>
            </a:ln>
          </p:spPr>
        </p:pic>
        <p:pic>
          <p:nvPicPr>
            <p:cNvPr id="83" name="Google Shape;83;p4" descr="Shape, circle&#10;&#10;Description automatically generated"/>
            <p:cNvPicPr preferRelativeResize="0"/>
            <p:nvPr/>
          </p:nvPicPr>
          <p:blipFill rotWithShape="1">
            <a:blip r:embed="rId3">
              <a:alphaModFix/>
            </a:blip>
            <a:srcRect/>
            <a:stretch/>
          </p:blipFill>
          <p:spPr>
            <a:xfrm>
              <a:off x="6289331" y="2561976"/>
              <a:ext cx="266795" cy="266795"/>
            </a:xfrm>
            <a:prstGeom prst="rect">
              <a:avLst/>
            </a:prstGeom>
            <a:noFill/>
            <a:ln>
              <a:noFill/>
            </a:ln>
          </p:spPr>
        </p:pic>
        <p:pic>
          <p:nvPicPr>
            <p:cNvPr id="84" name="Google Shape;84;p4" descr="Shape, circle&#10;&#10;Description automatically generated"/>
            <p:cNvPicPr preferRelativeResize="0"/>
            <p:nvPr/>
          </p:nvPicPr>
          <p:blipFill rotWithShape="1">
            <a:blip r:embed="rId3">
              <a:alphaModFix/>
            </a:blip>
            <a:srcRect/>
            <a:stretch/>
          </p:blipFill>
          <p:spPr>
            <a:xfrm>
              <a:off x="8202084" y="2500265"/>
              <a:ext cx="266795" cy="266795"/>
            </a:xfrm>
            <a:prstGeom prst="rect">
              <a:avLst/>
            </a:prstGeom>
            <a:noFill/>
            <a:ln>
              <a:noFill/>
            </a:ln>
          </p:spPr>
        </p:pic>
        <p:pic>
          <p:nvPicPr>
            <p:cNvPr id="85" name="Google Shape;85;p4" descr="Shape, circle&#10;&#10;Description automatically generated"/>
            <p:cNvPicPr preferRelativeResize="0"/>
            <p:nvPr/>
          </p:nvPicPr>
          <p:blipFill rotWithShape="1">
            <a:blip r:embed="rId3">
              <a:alphaModFix/>
            </a:blip>
            <a:srcRect/>
            <a:stretch/>
          </p:blipFill>
          <p:spPr>
            <a:xfrm>
              <a:off x="8645108" y="2485265"/>
              <a:ext cx="266795" cy="266795"/>
            </a:xfrm>
            <a:prstGeom prst="rect">
              <a:avLst/>
            </a:prstGeom>
            <a:noFill/>
            <a:ln>
              <a:noFill/>
            </a:ln>
          </p:spPr>
        </p:pic>
        <p:pic>
          <p:nvPicPr>
            <p:cNvPr id="86" name="Google Shape;86;p4" descr="Shape, circle&#10;&#10;Description automatically generated"/>
            <p:cNvPicPr preferRelativeResize="0"/>
            <p:nvPr/>
          </p:nvPicPr>
          <p:blipFill rotWithShape="1">
            <a:blip r:embed="rId3">
              <a:alphaModFix/>
            </a:blip>
            <a:srcRect/>
            <a:stretch/>
          </p:blipFill>
          <p:spPr>
            <a:xfrm>
              <a:off x="8202084" y="2875045"/>
              <a:ext cx="266795" cy="266795"/>
            </a:xfrm>
            <a:prstGeom prst="rect">
              <a:avLst/>
            </a:prstGeom>
            <a:noFill/>
            <a:ln>
              <a:noFill/>
            </a:ln>
          </p:spPr>
        </p:pic>
        <p:pic>
          <p:nvPicPr>
            <p:cNvPr id="87" name="Google Shape;87;p4" descr="Shape, circle&#10;&#10;Description automatically generated"/>
            <p:cNvPicPr preferRelativeResize="0"/>
            <p:nvPr/>
          </p:nvPicPr>
          <p:blipFill rotWithShape="1">
            <a:blip r:embed="rId3">
              <a:alphaModFix/>
            </a:blip>
            <a:srcRect/>
            <a:stretch/>
          </p:blipFill>
          <p:spPr>
            <a:xfrm>
              <a:off x="8645108" y="2860045"/>
              <a:ext cx="266795" cy="266795"/>
            </a:xfrm>
            <a:prstGeom prst="rect">
              <a:avLst/>
            </a:prstGeom>
            <a:noFill/>
            <a:ln>
              <a:noFill/>
            </a:ln>
          </p:spPr>
        </p:pic>
        <p:pic>
          <p:nvPicPr>
            <p:cNvPr id="21" name="Picture 20" descr="Timeline&#10;&#10;Description automatically generated with medium confidence">
              <a:extLst>
                <a:ext uri="{FF2B5EF4-FFF2-40B4-BE49-F238E27FC236}">
                  <a16:creationId xmlns:a16="http://schemas.microsoft.com/office/drawing/2014/main" id="{82746989-FA58-2248-92D0-26AE5DBBD490}"/>
                </a:ext>
              </a:extLst>
            </p:cNvPr>
            <p:cNvPicPr>
              <a:picLocks noChangeAspect="1"/>
            </p:cNvPicPr>
            <p:nvPr/>
          </p:nvPicPr>
          <p:blipFill>
            <a:blip r:embed="rId4"/>
            <a:stretch>
              <a:fillRect/>
            </a:stretch>
          </p:blipFill>
          <p:spPr>
            <a:xfrm>
              <a:off x="3112423" y="1693572"/>
              <a:ext cx="6038133" cy="1658828"/>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800"/>
              <a:buFont typeface="Calibri"/>
              <a:buNone/>
            </a:pPr>
            <a:r>
              <a:rPr lang="en-GB"/>
              <a:t>To read, write and represent numbers to 10,000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99" name="Google Shape;99;p6"/>
          <p:cNvSpPr txBox="1">
            <a:spLocks noGrp="1"/>
          </p:cNvSpPr>
          <p:nvPr>
            <p:ph type="body" idx="2"/>
          </p:nvPr>
        </p:nvSpPr>
        <p:spPr>
          <a:xfrm>
            <a:off x="263046" y="1176338"/>
            <a:ext cx="11736887" cy="51459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Match the numbers to their representation.</a:t>
            </a:r>
            <a:endParaRPr/>
          </a:p>
        </p:txBody>
      </p:sp>
      <p:sp>
        <p:nvSpPr>
          <p:cNvPr id="100" name="Google Shape;100;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101" name="Google Shape;101;p6"/>
          <p:cNvGrpSpPr/>
          <p:nvPr/>
        </p:nvGrpSpPr>
        <p:grpSpPr>
          <a:xfrm>
            <a:off x="5912422" y="2042262"/>
            <a:ext cx="6233223" cy="1712424"/>
            <a:chOff x="512617" y="2011657"/>
            <a:chExt cx="6233223" cy="1712424"/>
          </a:xfrm>
        </p:grpSpPr>
        <p:pic>
          <p:nvPicPr>
            <p:cNvPr id="102" name="Google Shape;102;p6" descr="Timeline&#10;&#10;Description automatically generated with medium confidence"/>
            <p:cNvPicPr preferRelativeResize="0"/>
            <p:nvPr/>
          </p:nvPicPr>
          <p:blipFill rotWithShape="1">
            <a:blip r:embed="rId3">
              <a:alphaModFix/>
            </a:blip>
            <a:srcRect/>
            <a:stretch/>
          </p:blipFill>
          <p:spPr>
            <a:xfrm>
              <a:off x="512617" y="2011657"/>
              <a:ext cx="6233223" cy="1712424"/>
            </a:xfrm>
            <a:prstGeom prst="rect">
              <a:avLst/>
            </a:prstGeom>
            <a:noFill/>
            <a:ln>
              <a:noFill/>
            </a:ln>
          </p:spPr>
        </p:pic>
        <p:pic>
          <p:nvPicPr>
            <p:cNvPr id="103" name="Google Shape;103;p6" descr="Shape, circle&#10;&#10;Description automatically generated"/>
            <p:cNvPicPr preferRelativeResize="0"/>
            <p:nvPr/>
          </p:nvPicPr>
          <p:blipFill rotWithShape="1">
            <a:blip r:embed="rId4">
              <a:alphaModFix/>
            </a:blip>
            <a:srcRect/>
            <a:stretch/>
          </p:blipFill>
          <p:spPr>
            <a:xfrm>
              <a:off x="2074787" y="2780360"/>
              <a:ext cx="266795" cy="266795"/>
            </a:xfrm>
            <a:prstGeom prst="rect">
              <a:avLst/>
            </a:prstGeom>
            <a:noFill/>
            <a:ln>
              <a:noFill/>
            </a:ln>
          </p:spPr>
        </p:pic>
        <p:pic>
          <p:nvPicPr>
            <p:cNvPr id="104" name="Google Shape;104;p6" descr="Shape, circle&#10;&#10;Description automatically generated"/>
            <p:cNvPicPr preferRelativeResize="0"/>
            <p:nvPr/>
          </p:nvPicPr>
          <p:blipFill rotWithShape="1">
            <a:blip r:embed="rId4">
              <a:alphaModFix/>
            </a:blip>
            <a:srcRect/>
            <a:stretch/>
          </p:blipFill>
          <p:spPr>
            <a:xfrm>
              <a:off x="2449985" y="2780360"/>
              <a:ext cx="266795" cy="266795"/>
            </a:xfrm>
            <a:prstGeom prst="rect">
              <a:avLst/>
            </a:prstGeom>
            <a:noFill/>
            <a:ln>
              <a:noFill/>
            </a:ln>
          </p:spPr>
        </p:pic>
        <p:pic>
          <p:nvPicPr>
            <p:cNvPr id="105" name="Google Shape;105;p6" descr="Shape, circle&#10;&#10;Description automatically generated"/>
            <p:cNvPicPr preferRelativeResize="0"/>
            <p:nvPr/>
          </p:nvPicPr>
          <p:blipFill rotWithShape="1">
            <a:blip r:embed="rId4">
              <a:alphaModFix/>
            </a:blip>
            <a:srcRect/>
            <a:stretch/>
          </p:blipFill>
          <p:spPr>
            <a:xfrm>
              <a:off x="2262386" y="3165658"/>
              <a:ext cx="266795" cy="266795"/>
            </a:xfrm>
            <a:prstGeom prst="rect">
              <a:avLst/>
            </a:prstGeom>
            <a:noFill/>
            <a:ln>
              <a:noFill/>
            </a:ln>
          </p:spPr>
        </p:pic>
        <p:pic>
          <p:nvPicPr>
            <p:cNvPr id="106" name="Google Shape;106;p6" descr="Shape, circle&#10;&#10;Description automatically generated"/>
            <p:cNvPicPr preferRelativeResize="0"/>
            <p:nvPr/>
          </p:nvPicPr>
          <p:blipFill rotWithShape="1">
            <a:blip r:embed="rId4">
              <a:alphaModFix/>
            </a:blip>
            <a:srcRect/>
            <a:stretch/>
          </p:blipFill>
          <p:spPr>
            <a:xfrm>
              <a:off x="3282233" y="2646963"/>
              <a:ext cx="266795" cy="266795"/>
            </a:xfrm>
            <a:prstGeom prst="rect">
              <a:avLst/>
            </a:prstGeom>
            <a:noFill/>
            <a:ln>
              <a:noFill/>
            </a:ln>
          </p:spPr>
        </p:pic>
        <p:pic>
          <p:nvPicPr>
            <p:cNvPr id="107" name="Google Shape;107;p6" descr="Shape, circle&#10;&#10;Description automatically generated"/>
            <p:cNvPicPr preferRelativeResize="0"/>
            <p:nvPr/>
          </p:nvPicPr>
          <p:blipFill rotWithShape="1">
            <a:blip r:embed="rId4">
              <a:alphaModFix/>
            </a:blip>
            <a:srcRect/>
            <a:stretch/>
          </p:blipFill>
          <p:spPr>
            <a:xfrm>
              <a:off x="3365360" y="3104163"/>
              <a:ext cx="266795" cy="266795"/>
            </a:xfrm>
            <a:prstGeom prst="rect">
              <a:avLst/>
            </a:prstGeom>
            <a:noFill/>
            <a:ln>
              <a:noFill/>
            </a:ln>
          </p:spPr>
        </p:pic>
        <p:pic>
          <p:nvPicPr>
            <p:cNvPr id="108" name="Google Shape;108;p6" descr="Shape, circle&#10;&#10;Description automatically generated"/>
            <p:cNvPicPr preferRelativeResize="0"/>
            <p:nvPr/>
          </p:nvPicPr>
          <p:blipFill rotWithShape="1">
            <a:blip r:embed="rId4">
              <a:alphaModFix/>
            </a:blip>
            <a:srcRect/>
            <a:stretch/>
          </p:blipFill>
          <p:spPr>
            <a:xfrm>
              <a:off x="3822560" y="2840926"/>
              <a:ext cx="266795" cy="266795"/>
            </a:xfrm>
            <a:prstGeom prst="rect">
              <a:avLst/>
            </a:prstGeom>
            <a:noFill/>
            <a:ln>
              <a:noFill/>
            </a:ln>
          </p:spPr>
        </p:pic>
      </p:grpSp>
      <p:grpSp>
        <p:nvGrpSpPr>
          <p:cNvPr id="109" name="Google Shape;109;p6"/>
          <p:cNvGrpSpPr/>
          <p:nvPr/>
        </p:nvGrpSpPr>
        <p:grpSpPr>
          <a:xfrm>
            <a:off x="263046" y="1764250"/>
            <a:ext cx="2094526" cy="3731869"/>
            <a:chOff x="263046" y="1764250"/>
            <a:chExt cx="2094526" cy="3731869"/>
          </a:xfrm>
        </p:grpSpPr>
        <p:pic>
          <p:nvPicPr>
            <p:cNvPr id="110" name="Google Shape;110;p6"/>
            <p:cNvPicPr preferRelativeResize="0"/>
            <p:nvPr/>
          </p:nvPicPr>
          <p:blipFill rotWithShape="1">
            <a:blip r:embed="rId5">
              <a:alphaModFix/>
            </a:blip>
            <a:srcRect/>
            <a:stretch/>
          </p:blipFill>
          <p:spPr>
            <a:xfrm>
              <a:off x="1719325" y="2042262"/>
              <a:ext cx="133963" cy="789917"/>
            </a:xfrm>
            <a:prstGeom prst="rect">
              <a:avLst/>
            </a:prstGeom>
            <a:noFill/>
            <a:ln>
              <a:noFill/>
            </a:ln>
          </p:spPr>
        </p:pic>
        <p:pic>
          <p:nvPicPr>
            <p:cNvPr id="111" name="Google Shape;111;p6"/>
            <p:cNvPicPr preferRelativeResize="0"/>
            <p:nvPr/>
          </p:nvPicPr>
          <p:blipFill rotWithShape="1">
            <a:blip r:embed="rId6">
              <a:alphaModFix/>
            </a:blip>
            <a:srcRect/>
            <a:stretch/>
          </p:blipFill>
          <p:spPr>
            <a:xfrm>
              <a:off x="340050" y="1764250"/>
              <a:ext cx="1261096" cy="1432014"/>
            </a:xfrm>
            <a:prstGeom prst="rect">
              <a:avLst/>
            </a:prstGeom>
            <a:noFill/>
            <a:ln>
              <a:noFill/>
            </a:ln>
          </p:spPr>
        </p:pic>
        <p:pic>
          <p:nvPicPr>
            <p:cNvPr id="112" name="Google Shape;112;p6"/>
            <p:cNvPicPr preferRelativeResize="0"/>
            <p:nvPr/>
          </p:nvPicPr>
          <p:blipFill rotWithShape="1">
            <a:blip r:embed="rId6">
              <a:alphaModFix/>
            </a:blip>
            <a:srcRect/>
            <a:stretch/>
          </p:blipFill>
          <p:spPr>
            <a:xfrm>
              <a:off x="963505" y="2928032"/>
              <a:ext cx="1261096" cy="1432014"/>
            </a:xfrm>
            <a:prstGeom prst="rect">
              <a:avLst/>
            </a:prstGeom>
            <a:noFill/>
            <a:ln>
              <a:noFill/>
            </a:ln>
          </p:spPr>
        </p:pic>
        <p:pic>
          <p:nvPicPr>
            <p:cNvPr id="113" name="Google Shape;113;p6"/>
            <p:cNvPicPr preferRelativeResize="0"/>
            <p:nvPr/>
          </p:nvPicPr>
          <p:blipFill rotWithShape="1">
            <a:blip r:embed="rId6">
              <a:alphaModFix/>
            </a:blip>
            <a:srcRect/>
            <a:stretch/>
          </p:blipFill>
          <p:spPr>
            <a:xfrm>
              <a:off x="263046" y="4064105"/>
              <a:ext cx="1261096" cy="1432014"/>
            </a:xfrm>
            <a:prstGeom prst="rect">
              <a:avLst/>
            </a:prstGeom>
            <a:noFill/>
            <a:ln>
              <a:noFill/>
            </a:ln>
          </p:spPr>
        </p:pic>
        <p:pic>
          <p:nvPicPr>
            <p:cNvPr id="114" name="Google Shape;114;p6"/>
            <p:cNvPicPr preferRelativeResize="0"/>
            <p:nvPr/>
          </p:nvPicPr>
          <p:blipFill rotWithShape="1">
            <a:blip r:embed="rId5">
              <a:alphaModFix/>
            </a:blip>
            <a:srcRect/>
            <a:stretch/>
          </p:blipFill>
          <p:spPr>
            <a:xfrm>
              <a:off x="1971467" y="2044667"/>
              <a:ext cx="133963" cy="789917"/>
            </a:xfrm>
            <a:prstGeom prst="rect">
              <a:avLst/>
            </a:prstGeom>
            <a:noFill/>
            <a:ln>
              <a:noFill/>
            </a:ln>
          </p:spPr>
        </p:pic>
        <p:pic>
          <p:nvPicPr>
            <p:cNvPr id="115" name="Google Shape;115;p6"/>
            <p:cNvPicPr preferRelativeResize="0"/>
            <p:nvPr/>
          </p:nvPicPr>
          <p:blipFill rotWithShape="1">
            <a:blip r:embed="rId5">
              <a:alphaModFix/>
            </a:blip>
            <a:srcRect/>
            <a:stretch/>
          </p:blipFill>
          <p:spPr>
            <a:xfrm>
              <a:off x="2223609" y="2042262"/>
              <a:ext cx="133963" cy="789917"/>
            </a:xfrm>
            <a:prstGeom prst="rect">
              <a:avLst/>
            </a:prstGeom>
            <a:noFill/>
            <a:ln>
              <a:noFill/>
            </a:ln>
          </p:spPr>
        </p:pic>
      </p:grpSp>
      <p:grpSp>
        <p:nvGrpSpPr>
          <p:cNvPr id="116" name="Google Shape;116;p6"/>
          <p:cNvGrpSpPr/>
          <p:nvPr/>
        </p:nvGrpSpPr>
        <p:grpSpPr>
          <a:xfrm>
            <a:off x="3524169" y="1960944"/>
            <a:ext cx="2006891" cy="1966836"/>
            <a:chOff x="3768108" y="2084197"/>
            <a:chExt cx="2006891" cy="1966836"/>
          </a:xfrm>
        </p:grpSpPr>
        <p:pic>
          <p:nvPicPr>
            <p:cNvPr id="117" name="Google Shape;117;p6"/>
            <p:cNvPicPr preferRelativeResize="0"/>
            <p:nvPr/>
          </p:nvPicPr>
          <p:blipFill rotWithShape="1">
            <a:blip r:embed="rId7">
              <a:alphaModFix/>
            </a:blip>
            <a:srcRect/>
            <a:stretch/>
          </p:blipFill>
          <p:spPr>
            <a:xfrm>
              <a:off x="3873899" y="3268165"/>
              <a:ext cx="705774" cy="663000"/>
            </a:xfrm>
            <a:prstGeom prst="rect">
              <a:avLst/>
            </a:prstGeom>
            <a:noFill/>
            <a:ln>
              <a:noFill/>
            </a:ln>
          </p:spPr>
        </p:pic>
        <p:pic>
          <p:nvPicPr>
            <p:cNvPr id="118" name="Google Shape;118;p6"/>
            <p:cNvPicPr preferRelativeResize="0"/>
            <p:nvPr/>
          </p:nvPicPr>
          <p:blipFill rotWithShape="1">
            <a:blip r:embed="rId8">
              <a:alphaModFix/>
            </a:blip>
            <a:srcRect/>
            <a:stretch/>
          </p:blipFill>
          <p:spPr>
            <a:xfrm>
              <a:off x="3768108" y="2418215"/>
              <a:ext cx="663000" cy="663000"/>
            </a:xfrm>
            <a:prstGeom prst="rect">
              <a:avLst/>
            </a:prstGeom>
            <a:noFill/>
            <a:ln>
              <a:noFill/>
            </a:ln>
          </p:spPr>
        </p:pic>
        <p:pic>
          <p:nvPicPr>
            <p:cNvPr id="119" name="Google Shape;119;p6"/>
            <p:cNvPicPr preferRelativeResize="0"/>
            <p:nvPr/>
          </p:nvPicPr>
          <p:blipFill rotWithShape="1">
            <a:blip r:embed="rId7">
              <a:alphaModFix/>
            </a:blip>
            <a:srcRect/>
            <a:stretch/>
          </p:blipFill>
          <p:spPr>
            <a:xfrm>
              <a:off x="4438111" y="2084197"/>
              <a:ext cx="705774" cy="663000"/>
            </a:xfrm>
            <a:prstGeom prst="rect">
              <a:avLst/>
            </a:prstGeom>
            <a:noFill/>
            <a:ln>
              <a:noFill/>
            </a:ln>
          </p:spPr>
        </p:pic>
        <p:pic>
          <p:nvPicPr>
            <p:cNvPr id="120" name="Google Shape;120;p6"/>
            <p:cNvPicPr preferRelativeResize="0"/>
            <p:nvPr/>
          </p:nvPicPr>
          <p:blipFill rotWithShape="1">
            <a:blip r:embed="rId7">
              <a:alphaModFix/>
            </a:blip>
            <a:srcRect/>
            <a:stretch/>
          </p:blipFill>
          <p:spPr>
            <a:xfrm>
              <a:off x="4417191" y="2744679"/>
              <a:ext cx="705774" cy="663000"/>
            </a:xfrm>
            <a:prstGeom prst="rect">
              <a:avLst/>
            </a:prstGeom>
            <a:noFill/>
            <a:ln>
              <a:noFill/>
            </a:ln>
          </p:spPr>
        </p:pic>
        <p:pic>
          <p:nvPicPr>
            <p:cNvPr id="121" name="Google Shape;121;p6"/>
            <p:cNvPicPr preferRelativeResize="0"/>
            <p:nvPr/>
          </p:nvPicPr>
          <p:blipFill rotWithShape="1">
            <a:blip r:embed="rId8">
              <a:alphaModFix/>
            </a:blip>
            <a:srcRect/>
            <a:stretch/>
          </p:blipFill>
          <p:spPr>
            <a:xfrm>
              <a:off x="5111999" y="2626033"/>
              <a:ext cx="663000" cy="663000"/>
            </a:xfrm>
            <a:prstGeom prst="rect">
              <a:avLst/>
            </a:prstGeom>
            <a:noFill/>
            <a:ln>
              <a:noFill/>
            </a:ln>
          </p:spPr>
        </p:pic>
        <p:pic>
          <p:nvPicPr>
            <p:cNvPr id="122" name="Google Shape;122;p6"/>
            <p:cNvPicPr preferRelativeResize="0"/>
            <p:nvPr/>
          </p:nvPicPr>
          <p:blipFill rotWithShape="1">
            <a:blip r:embed="rId8">
              <a:alphaModFix/>
            </a:blip>
            <a:srcRect/>
            <a:stretch/>
          </p:blipFill>
          <p:spPr>
            <a:xfrm>
              <a:off x="4765635" y="3388033"/>
              <a:ext cx="663000" cy="663000"/>
            </a:xfrm>
            <a:prstGeom prst="rect">
              <a:avLst/>
            </a:prstGeom>
            <a:noFill/>
            <a:ln>
              <a:noFill/>
            </a:ln>
          </p:spPr>
        </p:pic>
      </p:grpSp>
      <p:sp>
        <p:nvSpPr>
          <p:cNvPr id="123" name="Google Shape;123;p6"/>
          <p:cNvSpPr/>
          <p:nvPr/>
        </p:nvSpPr>
        <p:spPr>
          <a:xfrm>
            <a:off x="1594054" y="5496119"/>
            <a:ext cx="1537074"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303</a:t>
            </a:r>
            <a:endParaRPr/>
          </a:p>
        </p:txBody>
      </p:sp>
      <p:sp>
        <p:nvSpPr>
          <p:cNvPr id="124" name="Google Shape;124;p6"/>
          <p:cNvSpPr/>
          <p:nvPr/>
        </p:nvSpPr>
        <p:spPr>
          <a:xfrm>
            <a:off x="5143885" y="5496119"/>
            <a:ext cx="1537074"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3,030</a:t>
            </a:r>
            <a:endParaRPr/>
          </a:p>
        </p:txBody>
      </p:sp>
      <p:sp>
        <p:nvSpPr>
          <p:cNvPr id="125" name="Google Shape;125;p6"/>
          <p:cNvSpPr/>
          <p:nvPr/>
        </p:nvSpPr>
        <p:spPr>
          <a:xfrm>
            <a:off x="8693716" y="5496119"/>
            <a:ext cx="1537074"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3,300</a:t>
            </a:r>
            <a:endParaRPr/>
          </a:p>
        </p:txBody>
      </p:sp>
      <p:cxnSp>
        <p:nvCxnSpPr>
          <p:cNvPr id="126" name="Google Shape;126;p6"/>
          <p:cNvCxnSpPr>
            <a:stCxn id="124" idx="0"/>
            <a:endCxn id="112" idx="3"/>
          </p:cNvCxnSpPr>
          <p:nvPr/>
        </p:nvCxnSpPr>
        <p:spPr>
          <a:xfrm rot="10800000">
            <a:off x="2224522" y="3643919"/>
            <a:ext cx="3687900" cy="1852200"/>
          </a:xfrm>
          <a:prstGeom prst="straightConnector1">
            <a:avLst/>
          </a:prstGeom>
          <a:noFill/>
          <a:ln w="38100" cap="flat" cmpd="sng">
            <a:solidFill>
              <a:srgbClr val="43A047"/>
            </a:solidFill>
            <a:prstDash val="solid"/>
            <a:miter lim="800000"/>
            <a:headEnd type="none" w="sm" len="sm"/>
            <a:tailEnd type="none" w="sm" len="sm"/>
          </a:ln>
        </p:spPr>
      </p:cxnSp>
      <p:cxnSp>
        <p:nvCxnSpPr>
          <p:cNvPr id="127" name="Google Shape;127;p6"/>
          <p:cNvCxnSpPr>
            <a:stCxn id="122" idx="1"/>
            <a:endCxn id="123" idx="0"/>
          </p:cNvCxnSpPr>
          <p:nvPr/>
        </p:nvCxnSpPr>
        <p:spPr>
          <a:xfrm flipH="1">
            <a:off x="2362596" y="3596280"/>
            <a:ext cx="2159100" cy="1899900"/>
          </a:xfrm>
          <a:prstGeom prst="straightConnector1">
            <a:avLst/>
          </a:prstGeom>
          <a:noFill/>
          <a:ln w="38100" cap="flat" cmpd="sng">
            <a:solidFill>
              <a:srgbClr val="43A047"/>
            </a:solidFill>
            <a:prstDash val="solid"/>
            <a:miter lim="800000"/>
            <a:headEnd type="none" w="sm" len="sm"/>
            <a:tailEnd type="none" w="sm" len="sm"/>
          </a:ln>
        </p:spPr>
      </p:cxnSp>
      <p:cxnSp>
        <p:nvCxnSpPr>
          <p:cNvPr id="128" name="Google Shape;128;p6"/>
          <p:cNvCxnSpPr>
            <a:stCxn id="102" idx="2"/>
            <a:endCxn id="125" idx="0"/>
          </p:cNvCxnSpPr>
          <p:nvPr/>
        </p:nvCxnSpPr>
        <p:spPr>
          <a:xfrm>
            <a:off x="9029034" y="3754686"/>
            <a:ext cx="433200" cy="1741500"/>
          </a:xfrm>
          <a:prstGeom prst="straightConnector1">
            <a:avLst/>
          </a:prstGeom>
          <a:noFill/>
          <a:ln w="38100" cap="flat" cmpd="sng">
            <a:solidFill>
              <a:srgbClr val="43A047"/>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par>
                                <p:cTn id="8" presetID="10" presetClass="entr" presetSubtype="0" fill="hold" nodeType="withEffect">
                                  <p:stCondLst>
                                    <p:cond delay="0"/>
                                  </p:stCondLst>
                                  <p:childTnLst>
                                    <p:set>
                                      <p:cBhvr>
                                        <p:cTn id="9" dur="1" fill="hold">
                                          <p:stCondLst>
                                            <p:cond delay="0"/>
                                          </p:stCondLst>
                                        </p:cTn>
                                        <p:tgtEl>
                                          <p:spTgt spid="127"/>
                                        </p:tgtEl>
                                        <p:attrNameLst>
                                          <p:attrName>style.visibility</p:attrName>
                                        </p:attrNameLst>
                                      </p:cBhvr>
                                      <p:to>
                                        <p:strVal val="visible"/>
                                      </p:to>
                                    </p:set>
                                    <p:animEffect transition="in" filter="fade">
                                      <p:cBhvr>
                                        <p:cTn id="10" dur="500"/>
                                        <p:tgtEl>
                                          <p:spTgt spid="127"/>
                                        </p:tgtEl>
                                      </p:cBhvr>
                                    </p:animEffect>
                                  </p:childTnLst>
                                </p:cTn>
                              </p:par>
                              <p:par>
                                <p:cTn id="11" presetID="10" presetClass="entr" presetSubtype="0" fill="hold"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fade">
                                      <p:cBhvr>
                                        <p:cTn id="13" dur="500"/>
                                        <p:tgtEl>
                                          <p:spTgt spid="126"/>
                                        </p:tgtEl>
                                      </p:cBhvr>
                                    </p:animEffect>
                                  </p:childTnLst>
                                </p:cTn>
                              </p:par>
                            </p:childTnLst>
                          </p:cTn>
                        </p:par>
                      </p:childTnLst>
                    </p:cTn>
                  </p:par>
                </p:childTnLst>
              </p:cTn>
              <p:nextCondLst>
                <p:cond evt="onClick" delay="0">
                  <p:tgtEl>
                    <p:spTgt spid="10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35" name="Google Shape;135;p7"/>
          <p:cNvSpPr txBox="1">
            <a:spLocks noGrp="1"/>
          </p:cNvSpPr>
          <p:nvPr>
            <p:ph type="body" idx="2"/>
          </p:nvPr>
        </p:nvSpPr>
        <p:spPr>
          <a:xfrm>
            <a:off x="263046" y="1176339"/>
            <a:ext cx="11736887" cy="106809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Which of these diagrams is the odd one out? </a:t>
            </a:r>
            <a:endParaRPr/>
          </a:p>
          <a:p>
            <a:pPr marL="0" lvl="0" indent="0" algn="l" rtl="0">
              <a:lnSpc>
                <a:spcPct val="150000"/>
              </a:lnSpc>
              <a:spcBef>
                <a:spcPts val="1000"/>
              </a:spcBef>
              <a:spcAft>
                <a:spcPts val="0"/>
              </a:spcAft>
              <a:buClr>
                <a:srgbClr val="222222"/>
              </a:buClr>
              <a:buSzPts val="1800"/>
              <a:buNone/>
            </a:pPr>
            <a:r>
              <a:rPr lang="en-GB"/>
              <a:t>Explain your reasoning.</a:t>
            </a:r>
            <a:endParaRPr/>
          </a:p>
        </p:txBody>
      </p:sp>
      <p:sp>
        <p:nvSpPr>
          <p:cNvPr id="136" name="Google Shape;136;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37" name="Google Shape;137;p7"/>
          <p:cNvSpPr txBox="1"/>
          <p:nvPr/>
        </p:nvSpPr>
        <p:spPr>
          <a:xfrm>
            <a:off x="189763" y="4771910"/>
            <a:ext cx="3315984" cy="170162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The base 10 equipment is the odd one out as it represents 650 whereas the others represent 6,500.</a:t>
            </a:r>
            <a:endParaRPr dirty="0"/>
          </a:p>
        </p:txBody>
      </p:sp>
      <p:grpSp>
        <p:nvGrpSpPr>
          <p:cNvPr id="138" name="Google Shape;138;p7"/>
          <p:cNvGrpSpPr/>
          <p:nvPr/>
        </p:nvGrpSpPr>
        <p:grpSpPr>
          <a:xfrm>
            <a:off x="263046" y="2327403"/>
            <a:ext cx="2943225" cy="1762125"/>
            <a:chOff x="152400" y="630275"/>
            <a:chExt cx="2943225" cy="1762125"/>
          </a:xfrm>
        </p:grpSpPr>
        <p:pic>
          <p:nvPicPr>
            <p:cNvPr id="139" name="Google Shape;139;p7"/>
            <p:cNvPicPr preferRelativeResize="0"/>
            <p:nvPr/>
          </p:nvPicPr>
          <p:blipFill rotWithShape="1">
            <a:blip r:embed="rId3">
              <a:alphaModFix/>
            </a:blip>
            <a:srcRect/>
            <a:stretch/>
          </p:blipFill>
          <p:spPr>
            <a:xfrm>
              <a:off x="152400" y="630275"/>
              <a:ext cx="2943225" cy="1762125"/>
            </a:xfrm>
            <a:prstGeom prst="rect">
              <a:avLst/>
            </a:prstGeom>
            <a:noFill/>
            <a:ln>
              <a:noFill/>
            </a:ln>
          </p:spPr>
        </p:pic>
        <p:sp>
          <p:nvSpPr>
            <p:cNvPr id="140" name="Google Shape;140;p7"/>
            <p:cNvSpPr txBox="1"/>
            <p:nvPr/>
          </p:nvSpPr>
          <p:spPr>
            <a:xfrm>
              <a:off x="1295950" y="748425"/>
              <a:ext cx="654600" cy="523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200"/>
                <a:buFont typeface="Calibri"/>
                <a:buNone/>
              </a:pPr>
              <a:endParaRPr sz="2200">
                <a:solidFill>
                  <a:schemeClr val="dk1"/>
                </a:solidFill>
                <a:latin typeface="Nunito Sans"/>
                <a:ea typeface="Nunito Sans"/>
                <a:cs typeface="Nunito Sans"/>
                <a:sym typeface="Nunito Sans"/>
              </a:endParaRPr>
            </a:p>
          </p:txBody>
        </p:sp>
        <p:sp>
          <p:nvSpPr>
            <p:cNvPr id="141" name="Google Shape;141;p7"/>
            <p:cNvSpPr txBox="1"/>
            <p:nvPr/>
          </p:nvSpPr>
          <p:spPr>
            <a:xfrm>
              <a:off x="319410" y="1770200"/>
              <a:ext cx="935321" cy="52319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200"/>
                <a:buFont typeface="Nunito Sans"/>
                <a:buNone/>
              </a:pPr>
              <a:r>
                <a:rPr lang="en-GB" sz="2200">
                  <a:solidFill>
                    <a:schemeClr val="dk1"/>
                  </a:solidFill>
                  <a:latin typeface="Nunito Sans"/>
                  <a:ea typeface="Nunito Sans"/>
                  <a:cs typeface="Nunito Sans"/>
                  <a:sym typeface="Nunito Sans"/>
                </a:rPr>
                <a:t>6,000</a:t>
              </a:r>
              <a:endParaRPr sz="2200">
                <a:solidFill>
                  <a:schemeClr val="dk1"/>
                </a:solidFill>
                <a:latin typeface="Nunito Sans"/>
                <a:ea typeface="Nunito Sans"/>
                <a:cs typeface="Nunito Sans"/>
                <a:sym typeface="Nunito Sans"/>
              </a:endParaRPr>
            </a:p>
          </p:txBody>
        </p:sp>
        <p:sp>
          <p:nvSpPr>
            <p:cNvPr id="142" name="Google Shape;142;p7"/>
            <p:cNvSpPr txBox="1"/>
            <p:nvPr/>
          </p:nvSpPr>
          <p:spPr>
            <a:xfrm>
              <a:off x="2087652" y="1770200"/>
              <a:ext cx="745784" cy="52319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200"/>
                <a:buFont typeface="Nunito Sans"/>
                <a:buNone/>
              </a:pPr>
              <a:r>
                <a:rPr lang="en-GB" sz="2200">
                  <a:solidFill>
                    <a:schemeClr val="dk1"/>
                  </a:solidFill>
                  <a:latin typeface="Nunito Sans"/>
                  <a:ea typeface="Nunito Sans"/>
                  <a:cs typeface="Nunito Sans"/>
                  <a:sym typeface="Nunito Sans"/>
                </a:rPr>
                <a:t>500</a:t>
              </a:r>
              <a:endParaRPr sz="2200">
                <a:solidFill>
                  <a:schemeClr val="dk1"/>
                </a:solidFill>
                <a:latin typeface="Nunito Sans"/>
                <a:ea typeface="Nunito Sans"/>
                <a:cs typeface="Nunito Sans"/>
                <a:sym typeface="Nunito Sans"/>
              </a:endParaRPr>
            </a:p>
          </p:txBody>
        </p:sp>
      </p:grpSp>
      <p:grpSp>
        <p:nvGrpSpPr>
          <p:cNvPr id="143" name="Google Shape;143;p7"/>
          <p:cNvGrpSpPr/>
          <p:nvPr/>
        </p:nvGrpSpPr>
        <p:grpSpPr>
          <a:xfrm>
            <a:off x="3779278" y="4965175"/>
            <a:ext cx="6233223" cy="1712424"/>
            <a:chOff x="512617" y="2011657"/>
            <a:chExt cx="6233223" cy="1712424"/>
          </a:xfrm>
        </p:grpSpPr>
        <p:pic>
          <p:nvPicPr>
            <p:cNvPr id="144" name="Google Shape;144;p7" descr="Timeline&#10;&#10;Description automatically generated with medium confidence"/>
            <p:cNvPicPr preferRelativeResize="0"/>
            <p:nvPr/>
          </p:nvPicPr>
          <p:blipFill rotWithShape="1">
            <a:blip r:embed="rId4">
              <a:alphaModFix/>
            </a:blip>
            <a:srcRect/>
            <a:stretch/>
          </p:blipFill>
          <p:spPr>
            <a:xfrm>
              <a:off x="512617" y="2011657"/>
              <a:ext cx="6233223" cy="1712424"/>
            </a:xfrm>
            <a:prstGeom prst="rect">
              <a:avLst/>
            </a:prstGeom>
            <a:noFill/>
            <a:ln>
              <a:noFill/>
            </a:ln>
          </p:spPr>
        </p:pic>
        <p:pic>
          <p:nvPicPr>
            <p:cNvPr id="145" name="Google Shape;145;p7" descr="Shape, circle&#10;&#10;Description automatically generated"/>
            <p:cNvPicPr preferRelativeResize="0"/>
            <p:nvPr/>
          </p:nvPicPr>
          <p:blipFill rotWithShape="1">
            <a:blip r:embed="rId5">
              <a:alphaModFix/>
            </a:blip>
            <a:srcRect/>
            <a:stretch/>
          </p:blipFill>
          <p:spPr>
            <a:xfrm>
              <a:off x="2243048" y="2728143"/>
              <a:ext cx="266795" cy="266795"/>
            </a:xfrm>
            <a:prstGeom prst="rect">
              <a:avLst/>
            </a:prstGeom>
            <a:noFill/>
            <a:ln>
              <a:noFill/>
            </a:ln>
          </p:spPr>
        </p:pic>
        <p:pic>
          <p:nvPicPr>
            <p:cNvPr id="146" name="Google Shape;146;p7" descr="Shape, circle&#10;&#10;Description automatically generated"/>
            <p:cNvPicPr preferRelativeResize="0"/>
            <p:nvPr/>
          </p:nvPicPr>
          <p:blipFill rotWithShape="1">
            <a:blip r:embed="rId5">
              <a:alphaModFix/>
            </a:blip>
            <a:srcRect/>
            <a:stretch/>
          </p:blipFill>
          <p:spPr>
            <a:xfrm>
              <a:off x="2618246" y="2728143"/>
              <a:ext cx="266795" cy="266795"/>
            </a:xfrm>
            <a:prstGeom prst="rect">
              <a:avLst/>
            </a:prstGeom>
            <a:noFill/>
            <a:ln>
              <a:noFill/>
            </a:ln>
          </p:spPr>
        </p:pic>
        <p:pic>
          <p:nvPicPr>
            <p:cNvPr id="147" name="Google Shape;147;p7" descr="Shape, circle&#10;&#10;Description automatically generated"/>
            <p:cNvPicPr preferRelativeResize="0"/>
            <p:nvPr/>
          </p:nvPicPr>
          <p:blipFill rotWithShape="1">
            <a:blip r:embed="rId5">
              <a:alphaModFix/>
            </a:blip>
            <a:srcRect/>
            <a:stretch/>
          </p:blipFill>
          <p:spPr>
            <a:xfrm>
              <a:off x="1853510" y="2728143"/>
              <a:ext cx="266795" cy="266795"/>
            </a:xfrm>
            <a:prstGeom prst="rect">
              <a:avLst/>
            </a:prstGeom>
            <a:noFill/>
            <a:ln>
              <a:noFill/>
            </a:ln>
          </p:spPr>
        </p:pic>
        <p:pic>
          <p:nvPicPr>
            <p:cNvPr id="148" name="Google Shape;148;p7" descr="Shape, circle&#10;&#10;Description automatically generated"/>
            <p:cNvPicPr preferRelativeResize="0"/>
            <p:nvPr/>
          </p:nvPicPr>
          <p:blipFill rotWithShape="1">
            <a:blip r:embed="rId5">
              <a:alphaModFix/>
            </a:blip>
            <a:srcRect/>
            <a:stretch/>
          </p:blipFill>
          <p:spPr>
            <a:xfrm>
              <a:off x="2243048" y="3140713"/>
              <a:ext cx="266795" cy="266795"/>
            </a:xfrm>
            <a:prstGeom prst="rect">
              <a:avLst/>
            </a:prstGeom>
            <a:noFill/>
            <a:ln>
              <a:noFill/>
            </a:ln>
          </p:spPr>
        </p:pic>
        <p:pic>
          <p:nvPicPr>
            <p:cNvPr id="149" name="Google Shape;149;p7" descr="Shape, circle&#10;&#10;Description automatically generated"/>
            <p:cNvPicPr preferRelativeResize="0"/>
            <p:nvPr/>
          </p:nvPicPr>
          <p:blipFill rotWithShape="1">
            <a:blip r:embed="rId5">
              <a:alphaModFix/>
            </a:blip>
            <a:srcRect/>
            <a:stretch/>
          </p:blipFill>
          <p:spPr>
            <a:xfrm>
              <a:off x="2618246" y="3140713"/>
              <a:ext cx="266795" cy="266795"/>
            </a:xfrm>
            <a:prstGeom prst="rect">
              <a:avLst/>
            </a:prstGeom>
            <a:noFill/>
            <a:ln>
              <a:noFill/>
            </a:ln>
          </p:spPr>
        </p:pic>
        <p:pic>
          <p:nvPicPr>
            <p:cNvPr id="150" name="Google Shape;150;p7" descr="Shape, circle&#10;&#10;Description automatically generated"/>
            <p:cNvPicPr preferRelativeResize="0"/>
            <p:nvPr/>
          </p:nvPicPr>
          <p:blipFill rotWithShape="1">
            <a:blip r:embed="rId5">
              <a:alphaModFix/>
            </a:blip>
            <a:srcRect/>
            <a:stretch/>
          </p:blipFill>
          <p:spPr>
            <a:xfrm>
              <a:off x="1853510" y="3140713"/>
              <a:ext cx="266795" cy="266795"/>
            </a:xfrm>
            <a:prstGeom prst="rect">
              <a:avLst/>
            </a:prstGeom>
            <a:noFill/>
            <a:ln>
              <a:noFill/>
            </a:ln>
          </p:spPr>
        </p:pic>
        <p:pic>
          <p:nvPicPr>
            <p:cNvPr id="151" name="Google Shape;151;p7" descr="Shape, circle&#10;&#10;Description automatically generated"/>
            <p:cNvPicPr preferRelativeResize="0"/>
            <p:nvPr/>
          </p:nvPicPr>
          <p:blipFill rotWithShape="1">
            <a:blip r:embed="rId5">
              <a:alphaModFix/>
            </a:blip>
            <a:srcRect/>
            <a:stretch/>
          </p:blipFill>
          <p:spPr>
            <a:xfrm>
              <a:off x="3519446" y="2728143"/>
              <a:ext cx="266795" cy="266795"/>
            </a:xfrm>
            <a:prstGeom prst="rect">
              <a:avLst/>
            </a:prstGeom>
            <a:noFill/>
            <a:ln>
              <a:noFill/>
            </a:ln>
          </p:spPr>
        </p:pic>
        <p:pic>
          <p:nvPicPr>
            <p:cNvPr id="152" name="Google Shape;152;p7" descr="Shape, circle&#10;&#10;Description automatically generated"/>
            <p:cNvPicPr preferRelativeResize="0"/>
            <p:nvPr/>
          </p:nvPicPr>
          <p:blipFill rotWithShape="1">
            <a:blip r:embed="rId5">
              <a:alphaModFix/>
            </a:blip>
            <a:srcRect/>
            <a:stretch/>
          </p:blipFill>
          <p:spPr>
            <a:xfrm>
              <a:off x="3894644" y="2728143"/>
              <a:ext cx="266795" cy="266795"/>
            </a:xfrm>
            <a:prstGeom prst="rect">
              <a:avLst/>
            </a:prstGeom>
            <a:noFill/>
            <a:ln>
              <a:noFill/>
            </a:ln>
          </p:spPr>
        </p:pic>
        <p:pic>
          <p:nvPicPr>
            <p:cNvPr id="153" name="Google Shape;153;p7" descr="Shape, circle&#10;&#10;Description automatically generated"/>
            <p:cNvPicPr preferRelativeResize="0"/>
            <p:nvPr/>
          </p:nvPicPr>
          <p:blipFill rotWithShape="1">
            <a:blip r:embed="rId5">
              <a:alphaModFix/>
            </a:blip>
            <a:srcRect/>
            <a:stretch/>
          </p:blipFill>
          <p:spPr>
            <a:xfrm>
              <a:off x="3129908" y="2728143"/>
              <a:ext cx="266795" cy="266795"/>
            </a:xfrm>
            <a:prstGeom prst="rect">
              <a:avLst/>
            </a:prstGeom>
            <a:noFill/>
            <a:ln>
              <a:noFill/>
            </a:ln>
          </p:spPr>
        </p:pic>
        <p:pic>
          <p:nvPicPr>
            <p:cNvPr id="154" name="Google Shape;154;p7" descr="Shape, circle&#10;&#10;Description automatically generated"/>
            <p:cNvPicPr preferRelativeResize="0"/>
            <p:nvPr/>
          </p:nvPicPr>
          <p:blipFill rotWithShape="1">
            <a:blip r:embed="rId5">
              <a:alphaModFix/>
            </a:blip>
            <a:srcRect/>
            <a:stretch/>
          </p:blipFill>
          <p:spPr>
            <a:xfrm>
              <a:off x="3519446" y="3140713"/>
              <a:ext cx="266795" cy="266795"/>
            </a:xfrm>
            <a:prstGeom prst="rect">
              <a:avLst/>
            </a:prstGeom>
            <a:noFill/>
            <a:ln>
              <a:noFill/>
            </a:ln>
          </p:spPr>
        </p:pic>
        <p:pic>
          <p:nvPicPr>
            <p:cNvPr id="155" name="Google Shape;155;p7" descr="Shape, circle&#10;&#10;Description automatically generated"/>
            <p:cNvPicPr preferRelativeResize="0"/>
            <p:nvPr/>
          </p:nvPicPr>
          <p:blipFill rotWithShape="1">
            <a:blip r:embed="rId5">
              <a:alphaModFix/>
            </a:blip>
            <a:srcRect/>
            <a:stretch/>
          </p:blipFill>
          <p:spPr>
            <a:xfrm>
              <a:off x="3129908" y="3140713"/>
              <a:ext cx="266795" cy="266795"/>
            </a:xfrm>
            <a:prstGeom prst="rect">
              <a:avLst/>
            </a:prstGeom>
            <a:noFill/>
            <a:ln>
              <a:noFill/>
            </a:ln>
          </p:spPr>
        </p:pic>
      </p:grpSp>
      <p:grpSp>
        <p:nvGrpSpPr>
          <p:cNvPr id="156" name="Google Shape;156;p7"/>
          <p:cNvGrpSpPr/>
          <p:nvPr/>
        </p:nvGrpSpPr>
        <p:grpSpPr>
          <a:xfrm>
            <a:off x="4127133" y="1816408"/>
            <a:ext cx="3105475" cy="2304689"/>
            <a:chOff x="3346545" y="2034520"/>
            <a:chExt cx="3105475" cy="2304689"/>
          </a:xfrm>
        </p:grpSpPr>
        <p:pic>
          <p:nvPicPr>
            <p:cNvPr id="157" name="Google Shape;157;p7"/>
            <p:cNvPicPr preferRelativeResize="0"/>
            <p:nvPr/>
          </p:nvPicPr>
          <p:blipFill rotWithShape="1">
            <a:blip r:embed="rId6">
              <a:alphaModFix/>
            </a:blip>
            <a:srcRect/>
            <a:stretch/>
          </p:blipFill>
          <p:spPr>
            <a:xfrm>
              <a:off x="4871667" y="2034520"/>
              <a:ext cx="817792" cy="768229"/>
            </a:xfrm>
            <a:prstGeom prst="rect">
              <a:avLst/>
            </a:prstGeom>
            <a:noFill/>
            <a:ln>
              <a:noFill/>
            </a:ln>
          </p:spPr>
        </p:pic>
        <p:pic>
          <p:nvPicPr>
            <p:cNvPr id="158" name="Google Shape;158;p7"/>
            <p:cNvPicPr preferRelativeResize="0"/>
            <p:nvPr/>
          </p:nvPicPr>
          <p:blipFill rotWithShape="1">
            <a:blip r:embed="rId7">
              <a:alphaModFix/>
            </a:blip>
            <a:srcRect/>
            <a:stretch/>
          </p:blipFill>
          <p:spPr>
            <a:xfrm>
              <a:off x="3346545" y="2036236"/>
              <a:ext cx="817792" cy="768229"/>
            </a:xfrm>
            <a:prstGeom prst="rect">
              <a:avLst/>
            </a:prstGeom>
            <a:noFill/>
            <a:ln>
              <a:noFill/>
            </a:ln>
          </p:spPr>
        </p:pic>
        <p:pic>
          <p:nvPicPr>
            <p:cNvPr id="159" name="Google Shape;159;p7"/>
            <p:cNvPicPr preferRelativeResize="0"/>
            <p:nvPr/>
          </p:nvPicPr>
          <p:blipFill rotWithShape="1">
            <a:blip r:embed="rId7">
              <a:alphaModFix/>
            </a:blip>
            <a:srcRect/>
            <a:stretch/>
          </p:blipFill>
          <p:spPr>
            <a:xfrm>
              <a:off x="4109106" y="2036235"/>
              <a:ext cx="817792" cy="768229"/>
            </a:xfrm>
            <a:prstGeom prst="rect">
              <a:avLst/>
            </a:prstGeom>
            <a:noFill/>
            <a:ln>
              <a:noFill/>
            </a:ln>
          </p:spPr>
        </p:pic>
        <p:pic>
          <p:nvPicPr>
            <p:cNvPr id="160" name="Google Shape;160;p7"/>
            <p:cNvPicPr preferRelativeResize="0"/>
            <p:nvPr/>
          </p:nvPicPr>
          <p:blipFill rotWithShape="1">
            <a:blip r:embed="rId7">
              <a:alphaModFix/>
            </a:blip>
            <a:srcRect/>
            <a:stretch/>
          </p:blipFill>
          <p:spPr>
            <a:xfrm>
              <a:off x="3346545" y="2802751"/>
              <a:ext cx="817792" cy="768229"/>
            </a:xfrm>
            <a:prstGeom prst="rect">
              <a:avLst/>
            </a:prstGeom>
            <a:noFill/>
            <a:ln>
              <a:noFill/>
            </a:ln>
          </p:spPr>
        </p:pic>
        <p:pic>
          <p:nvPicPr>
            <p:cNvPr id="161" name="Google Shape;161;p7"/>
            <p:cNvPicPr preferRelativeResize="0"/>
            <p:nvPr/>
          </p:nvPicPr>
          <p:blipFill rotWithShape="1">
            <a:blip r:embed="rId7">
              <a:alphaModFix/>
            </a:blip>
            <a:srcRect/>
            <a:stretch/>
          </p:blipFill>
          <p:spPr>
            <a:xfrm>
              <a:off x="4109106" y="2802750"/>
              <a:ext cx="817792" cy="768229"/>
            </a:xfrm>
            <a:prstGeom prst="rect">
              <a:avLst/>
            </a:prstGeom>
            <a:noFill/>
            <a:ln>
              <a:noFill/>
            </a:ln>
          </p:spPr>
        </p:pic>
        <p:pic>
          <p:nvPicPr>
            <p:cNvPr id="162" name="Google Shape;162;p7"/>
            <p:cNvPicPr preferRelativeResize="0"/>
            <p:nvPr/>
          </p:nvPicPr>
          <p:blipFill rotWithShape="1">
            <a:blip r:embed="rId7">
              <a:alphaModFix/>
            </a:blip>
            <a:srcRect/>
            <a:stretch/>
          </p:blipFill>
          <p:spPr>
            <a:xfrm>
              <a:off x="3346545" y="3570980"/>
              <a:ext cx="817792" cy="768229"/>
            </a:xfrm>
            <a:prstGeom prst="rect">
              <a:avLst/>
            </a:prstGeom>
            <a:noFill/>
            <a:ln>
              <a:noFill/>
            </a:ln>
          </p:spPr>
        </p:pic>
        <p:pic>
          <p:nvPicPr>
            <p:cNvPr id="163" name="Google Shape;163;p7"/>
            <p:cNvPicPr preferRelativeResize="0"/>
            <p:nvPr/>
          </p:nvPicPr>
          <p:blipFill rotWithShape="1">
            <a:blip r:embed="rId7">
              <a:alphaModFix/>
            </a:blip>
            <a:srcRect/>
            <a:stretch/>
          </p:blipFill>
          <p:spPr>
            <a:xfrm>
              <a:off x="4109106" y="3570979"/>
              <a:ext cx="817792" cy="768229"/>
            </a:xfrm>
            <a:prstGeom prst="rect">
              <a:avLst/>
            </a:prstGeom>
            <a:noFill/>
            <a:ln>
              <a:noFill/>
            </a:ln>
          </p:spPr>
        </p:pic>
        <p:pic>
          <p:nvPicPr>
            <p:cNvPr id="164" name="Google Shape;164;p7"/>
            <p:cNvPicPr preferRelativeResize="0"/>
            <p:nvPr/>
          </p:nvPicPr>
          <p:blipFill rotWithShape="1">
            <a:blip r:embed="rId6">
              <a:alphaModFix/>
            </a:blip>
            <a:srcRect/>
            <a:stretch/>
          </p:blipFill>
          <p:spPr>
            <a:xfrm>
              <a:off x="4871667" y="2801034"/>
              <a:ext cx="817792" cy="768229"/>
            </a:xfrm>
            <a:prstGeom prst="rect">
              <a:avLst/>
            </a:prstGeom>
            <a:noFill/>
            <a:ln>
              <a:noFill/>
            </a:ln>
          </p:spPr>
        </p:pic>
        <p:pic>
          <p:nvPicPr>
            <p:cNvPr id="165" name="Google Shape;165;p7"/>
            <p:cNvPicPr preferRelativeResize="0"/>
            <p:nvPr/>
          </p:nvPicPr>
          <p:blipFill rotWithShape="1">
            <a:blip r:embed="rId6">
              <a:alphaModFix/>
            </a:blip>
            <a:srcRect/>
            <a:stretch/>
          </p:blipFill>
          <p:spPr>
            <a:xfrm>
              <a:off x="5634228" y="2038050"/>
              <a:ext cx="817792" cy="768229"/>
            </a:xfrm>
            <a:prstGeom prst="rect">
              <a:avLst/>
            </a:prstGeom>
            <a:noFill/>
            <a:ln>
              <a:noFill/>
            </a:ln>
          </p:spPr>
        </p:pic>
        <p:pic>
          <p:nvPicPr>
            <p:cNvPr id="166" name="Google Shape;166;p7"/>
            <p:cNvPicPr preferRelativeResize="0"/>
            <p:nvPr/>
          </p:nvPicPr>
          <p:blipFill rotWithShape="1">
            <a:blip r:embed="rId6">
              <a:alphaModFix/>
            </a:blip>
            <a:srcRect/>
            <a:stretch/>
          </p:blipFill>
          <p:spPr>
            <a:xfrm>
              <a:off x="5634228" y="2804564"/>
              <a:ext cx="817792" cy="768229"/>
            </a:xfrm>
            <a:prstGeom prst="rect">
              <a:avLst/>
            </a:prstGeom>
            <a:noFill/>
            <a:ln>
              <a:noFill/>
            </a:ln>
          </p:spPr>
        </p:pic>
        <p:pic>
          <p:nvPicPr>
            <p:cNvPr id="167" name="Google Shape;167;p7"/>
            <p:cNvPicPr preferRelativeResize="0"/>
            <p:nvPr/>
          </p:nvPicPr>
          <p:blipFill rotWithShape="1">
            <a:blip r:embed="rId6">
              <a:alphaModFix/>
            </a:blip>
            <a:srcRect/>
            <a:stretch/>
          </p:blipFill>
          <p:spPr>
            <a:xfrm>
              <a:off x="4871667" y="3567548"/>
              <a:ext cx="817792" cy="768229"/>
            </a:xfrm>
            <a:prstGeom prst="rect">
              <a:avLst/>
            </a:prstGeom>
            <a:noFill/>
            <a:ln>
              <a:noFill/>
            </a:ln>
          </p:spPr>
        </p:pic>
      </p:grpSp>
      <p:grpSp>
        <p:nvGrpSpPr>
          <p:cNvPr id="168" name="Google Shape;168;p7"/>
          <p:cNvGrpSpPr/>
          <p:nvPr/>
        </p:nvGrpSpPr>
        <p:grpSpPr>
          <a:xfrm>
            <a:off x="7860630" y="1431122"/>
            <a:ext cx="3976079" cy="3075273"/>
            <a:chOff x="7761825" y="779659"/>
            <a:chExt cx="3976079" cy="3075273"/>
          </a:xfrm>
        </p:grpSpPr>
        <p:pic>
          <p:nvPicPr>
            <p:cNvPr id="169" name="Google Shape;169;p7"/>
            <p:cNvPicPr preferRelativeResize="0"/>
            <p:nvPr/>
          </p:nvPicPr>
          <p:blipFill rotWithShape="1">
            <a:blip r:embed="rId8">
              <a:alphaModFix/>
            </a:blip>
            <a:srcRect/>
            <a:stretch/>
          </p:blipFill>
          <p:spPr>
            <a:xfrm>
              <a:off x="7761825" y="779660"/>
              <a:ext cx="1064419" cy="1743075"/>
            </a:xfrm>
            <a:prstGeom prst="rect">
              <a:avLst/>
            </a:prstGeom>
            <a:noFill/>
            <a:ln>
              <a:noFill/>
            </a:ln>
          </p:spPr>
        </p:pic>
        <p:pic>
          <p:nvPicPr>
            <p:cNvPr id="170" name="Google Shape;170;p7"/>
            <p:cNvPicPr preferRelativeResize="0"/>
            <p:nvPr/>
          </p:nvPicPr>
          <p:blipFill rotWithShape="1">
            <a:blip r:embed="rId9">
              <a:alphaModFix/>
            </a:blip>
            <a:srcRect/>
            <a:stretch/>
          </p:blipFill>
          <p:spPr>
            <a:xfrm>
              <a:off x="10096547" y="2597674"/>
              <a:ext cx="207169" cy="1221581"/>
            </a:xfrm>
            <a:prstGeom prst="rect">
              <a:avLst/>
            </a:prstGeom>
            <a:noFill/>
            <a:ln>
              <a:noFill/>
            </a:ln>
          </p:spPr>
        </p:pic>
        <p:pic>
          <p:nvPicPr>
            <p:cNvPr id="171" name="Google Shape;171;p7"/>
            <p:cNvPicPr preferRelativeResize="0"/>
            <p:nvPr/>
          </p:nvPicPr>
          <p:blipFill rotWithShape="1">
            <a:blip r:embed="rId8">
              <a:alphaModFix/>
            </a:blip>
            <a:srcRect/>
            <a:stretch/>
          </p:blipFill>
          <p:spPr>
            <a:xfrm>
              <a:off x="8876784" y="779659"/>
              <a:ext cx="1064419" cy="1743075"/>
            </a:xfrm>
            <a:prstGeom prst="rect">
              <a:avLst/>
            </a:prstGeom>
            <a:noFill/>
            <a:ln>
              <a:noFill/>
            </a:ln>
          </p:spPr>
        </p:pic>
        <p:pic>
          <p:nvPicPr>
            <p:cNvPr id="172" name="Google Shape;172;p7"/>
            <p:cNvPicPr preferRelativeResize="0"/>
            <p:nvPr/>
          </p:nvPicPr>
          <p:blipFill rotWithShape="1">
            <a:blip r:embed="rId8">
              <a:alphaModFix/>
            </a:blip>
            <a:srcRect/>
            <a:stretch/>
          </p:blipFill>
          <p:spPr>
            <a:xfrm>
              <a:off x="7761825" y="2111857"/>
              <a:ext cx="1064419" cy="1743075"/>
            </a:xfrm>
            <a:prstGeom prst="rect">
              <a:avLst/>
            </a:prstGeom>
            <a:noFill/>
            <a:ln>
              <a:noFill/>
            </a:ln>
          </p:spPr>
        </p:pic>
        <p:pic>
          <p:nvPicPr>
            <p:cNvPr id="173" name="Google Shape;173;p7"/>
            <p:cNvPicPr preferRelativeResize="0"/>
            <p:nvPr/>
          </p:nvPicPr>
          <p:blipFill rotWithShape="1">
            <a:blip r:embed="rId8">
              <a:alphaModFix/>
            </a:blip>
            <a:srcRect/>
            <a:stretch/>
          </p:blipFill>
          <p:spPr>
            <a:xfrm>
              <a:off x="8876784" y="2111856"/>
              <a:ext cx="1064419" cy="1743075"/>
            </a:xfrm>
            <a:prstGeom prst="rect">
              <a:avLst/>
            </a:prstGeom>
            <a:noFill/>
            <a:ln>
              <a:noFill/>
            </a:ln>
          </p:spPr>
        </p:pic>
        <p:pic>
          <p:nvPicPr>
            <p:cNvPr id="174" name="Google Shape;174;p7"/>
            <p:cNvPicPr preferRelativeResize="0"/>
            <p:nvPr/>
          </p:nvPicPr>
          <p:blipFill rotWithShape="1">
            <a:blip r:embed="rId8">
              <a:alphaModFix/>
            </a:blip>
            <a:srcRect/>
            <a:stretch/>
          </p:blipFill>
          <p:spPr>
            <a:xfrm>
              <a:off x="10026470" y="779659"/>
              <a:ext cx="1064419" cy="1743075"/>
            </a:xfrm>
            <a:prstGeom prst="rect">
              <a:avLst/>
            </a:prstGeom>
            <a:noFill/>
            <a:ln>
              <a:noFill/>
            </a:ln>
          </p:spPr>
        </p:pic>
        <p:pic>
          <p:nvPicPr>
            <p:cNvPr id="175" name="Google Shape;175;p7"/>
            <p:cNvPicPr preferRelativeResize="0"/>
            <p:nvPr/>
          </p:nvPicPr>
          <p:blipFill rotWithShape="1">
            <a:blip r:embed="rId9">
              <a:alphaModFix/>
            </a:blip>
            <a:srcRect/>
            <a:stretch/>
          </p:blipFill>
          <p:spPr>
            <a:xfrm>
              <a:off x="10455094" y="2597674"/>
              <a:ext cx="207169" cy="1221581"/>
            </a:xfrm>
            <a:prstGeom prst="rect">
              <a:avLst/>
            </a:prstGeom>
            <a:noFill/>
            <a:ln>
              <a:noFill/>
            </a:ln>
          </p:spPr>
        </p:pic>
        <p:pic>
          <p:nvPicPr>
            <p:cNvPr id="176" name="Google Shape;176;p7"/>
            <p:cNvPicPr preferRelativeResize="0"/>
            <p:nvPr/>
          </p:nvPicPr>
          <p:blipFill rotWithShape="1">
            <a:blip r:embed="rId9">
              <a:alphaModFix/>
            </a:blip>
            <a:srcRect/>
            <a:stretch/>
          </p:blipFill>
          <p:spPr>
            <a:xfrm>
              <a:off x="10813641" y="2597674"/>
              <a:ext cx="207169" cy="1221581"/>
            </a:xfrm>
            <a:prstGeom prst="rect">
              <a:avLst/>
            </a:prstGeom>
            <a:noFill/>
            <a:ln>
              <a:noFill/>
            </a:ln>
          </p:spPr>
        </p:pic>
        <p:pic>
          <p:nvPicPr>
            <p:cNvPr id="177" name="Google Shape;177;p7"/>
            <p:cNvPicPr preferRelativeResize="0"/>
            <p:nvPr/>
          </p:nvPicPr>
          <p:blipFill rotWithShape="1">
            <a:blip r:embed="rId9">
              <a:alphaModFix/>
            </a:blip>
            <a:srcRect/>
            <a:stretch/>
          </p:blipFill>
          <p:spPr>
            <a:xfrm>
              <a:off x="11172188" y="2597674"/>
              <a:ext cx="207169" cy="1221581"/>
            </a:xfrm>
            <a:prstGeom prst="rect">
              <a:avLst/>
            </a:prstGeom>
            <a:noFill/>
            <a:ln>
              <a:noFill/>
            </a:ln>
          </p:spPr>
        </p:pic>
        <p:pic>
          <p:nvPicPr>
            <p:cNvPr id="178" name="Google Shape;178;p7"/>
            <p:cNvPicPr preferRelativeResize="0"/>
            <p:nvPr/>
          </p:nvPicPr>
          <p:blipFill rotWithShape="1">
            <a:blip r:embed="rId9">
              <a:alphaModFix/>
            </a:blip>
            <a:srcRect/>
            <a:stretch/>
          </p:blipFill>
          <p:spPr>
            <a:xfrm>
              <a:off x="11530735" y="2597674"/>
              <a:ext cx="207169" cy="1221581"/>
            </a:xfrm>
            <a:prstGeom prst="rect">
              <a:avLst/>
            </a:prstGeom>
            <a:noFill/>
            <a:ln>
              <a:noFill/>
            </a:ln>
          </p:spPr>
        </p:pic>
      </p:grpSp>
      <p:pic>
        <p:nvPicPr>
          <p:cNvPr id="179" name="Google Shape;179;p7"/>
          <p:cNvPicPr preferRelativeResize="0"/>
          <p:nvPr/>
        </p:nvPicPr>
        <p:blipFill rotWithShape="1">
          <a:blip r:embed="rId8">
            <a:alphaModFix/>
          </a:blip>
          <a:srcRect/>
          <a:stretch/>
        </p:blipFill>
        <p:spPr>
          <a:xfrm>
            <a:off x="11268275" y="1431134"/>
            <a:ext cx="1064419" cy="1743075"/>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childTnLst>
                    </p:cTn>
                  </p:par>
                </p:childTnLst>
              </p:cTn>
              <p:nextCondLst>
                <p:cond evt="onClick" delay="0">
                  <p:tgtEl>
                    <p:spTgt spid="136"/>
                  </p:tgtEl>
                </p:cond>
              </p:nextCondLst>
            </p:seq>
          </p:childTnLst>
        </p:cTn>
      </p:par>
    </p:tnLst>
    <p:bldLst>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86" name="Google Shape;186;p8"/>
          <p:cNvSpPr txBox="1">
            <a:spLocks noGrp="1"/>
          </p:cNvSpPr>
          <p:nvPr>
            <p:ph type="body" idx="2"/>
          </p:nvPr>
        </p:nvSpPr>
        <p:spPr>
          <a:xfrm>
            <a:off x="263046" y="1176338"/>
            <a:ext cx="7731027" cy="4813075"/>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Complete the following number sentences:</a:t>
            </a:r>
            <a:endParaRPr/>
          </a:p>
          <a:p>
            <a:pPr marL="0" lvl="0" indent="0" algn="l" rtl="0">
              <a:lnSpc>
                <a:spcPct val="150000"/>
              </a:lnSpc>
              <a:spcBef>
                <a:spcPts val="1000"/>
              </a:spcBef>
              <a:spcAft>
                <a:spcPts val="0"/>
              </a:spcAft>
              <a:buClr>
                <a:srgbClr val="222222"/>
              </a:buClr>
              <a:buSzPts val="1800"/>
              <a:buNone/>
            </a:pPr>
            <a:r>
              <a:rPr lang="en-GB"/>
              <a:t>6,749 = 6,000 + 700 + _____ + 9</a:t>
            </a:r>
            <a:endParaRPr/>
          </a:p>
          <a:p>
            <a:pPr marL="0" lvl="0" indent="0" algn="l" rtl="0">
              <a:lnSpc>
                <a:spcPct val="150000"/>
              </a:lnSpc>
              <a:spcBef>
                <a:spcPts val="1000"/>
              </a:spcBef>
              <a:spcAft>
                <a:spcPts val="0"/>
              </a:spcAft>
              <a:buClr>
                <a:srgbClr val="222222"/>
              </a:buClr>
              <a:buSzPts val="1800"/>
              <a:buNone/>
            </a:pPr>
            <a:endParaRPr/>
          </a:p>
          <a:p>
            <a:pPr marL="0" lvl="0" indent="0" algn="l" rtl="0">
              <a:lnSpc>
                <a:spcPct val="150000"/>
              </a:lnSpc>
              <a:spcBef>
                <a:spcPts val="1000"/>
              </a:spcBef>
              <a:spcAft>
                <a:spcPts val="0"/>
              </a:spcAft>
              <a:buClr>
                <a:srgbClr val="222222"/>
              </a:buClr>
              <a:buSzPts val="1800"/>
              <a:buNone/>
            </a:pPr>
            <a:r>
              <a:rPr lang="en-GB"/>
              <a:t>8,000 + _____ + 4 = 8,094</a:t>
            </a:r>
            <a:endParaRPr/>
          </a:p>
          <a:p>
            <a:pPr marL="0" lvl="0" indent="0" algn="l" rtl="0">
              <a:lnSpc>
                <a:spcPct val="150000"/>
              </a:lnSpc>
              <a:spcBef>
                <a:spcPts val="1000"/>
              </a:spcBef>
              <a:spcAft>
                <a:spcPts val="0"/>
              </a:spcAft>
              <a:buClr>
                <a:srgbClr val="222222"/>
              </a:buClr>
              <a:buSzPts val="1800"/>
              <a:buNone/>
            </a:pPr>
            <a:endParaRPr/>
          </a:p>
          <a:p>
            <a:pPr marL="0" lvl="0" indent="0" algn="l" rtl="0">
              <a:lnSpc>
                <a:spcPct val="150000"/>
              </a:lnSpc>
              <a:spcBef>
                <a:spcPts val="1000"/>
              </a:spcBef>
              <a:spcAft>
                <a:spcPts val="0"/>
              </a:spcAft>
              <a:buClr>
                <a:srgbClr val="222222"/>
              </a:buClr>
              <a:buSzPts val="1800"/>
              <a:buNone/>
            </a:pPr>
            <a:r>
              <a:rPr lang="en-GB"/>
              <a:t>How could we partition this number: 3,847 </a:t>
            </a:r>
            <a:endParaRPr/>
          </a:p>
          <a:p>
            <a:pPr marL="0" lvl="0" indent="0" algn="l" rtl="0">
              <a:lnSpc>
                <a:spcPct val="150000"/>
              </a:lnSpc>
              <a:spcBef>
                <a:spcPts val="1000"/>
              </a:spcBef>
              <a:spcAft>
                <a:spcPts val="0"/>
              </a:spcAft>
              <a:buClr>
                <a:srgbClr val="222222"/>
              </a:buClr>
              <a:buSzPts val="1800"/>
              <a:buNone/>
            </a:pPr>
            <a:endParaRPr/>
          </a:p>
          <a:p>
            <a:pPr marL="0" lvl="0" indent="0" algn="l" rtl="0">
              <a:lnSpc>
                <a:spcPct val="150000"/>
              </a:lnSpc>
              <a:spcBef>
                <a:spcPts val="1000"/>
              </a:spcBef>
              <a:spcAft>
                <a:spcPts val="0"/>
              </a:spcAft>
              <a:buClr>
                <a:srgbClr val="222222"/>
              </a:buClr>
              <a:buSzPts val="1800"/>
              <a:buNone/>
            </a:pPr>
            <a:r>
              <a:rPr lang="en-GB" b="1"/>
              <a:t>Which of these is not a way to partition 9403?</a:t>
            </a:r>
            <a:endParaRPr/>
          </a:p>
          <a:p>
            <a:pPr marL="0" lvl="0" indent="0" algn="l" rtl="0">
              <a:lnSpc>
                <a:spcPct val="150000"/>
              </a:lnSpc>
              <a:spcBef>
                <a:spcPts val="1000"/>
              </a:spcBef>
              <a:spcAft>
                <a:spcPts val="0"/>
              </a:spcAft>
              <a:buClr>
                <a:srgbClr val="222222"/>
              </a:buClr>
              <a:buSzPts val="1800"/>
              <a:buNone/>
            </a:pPr>
            <a:r>
              <a:rPr lang="en-GB"/>
              <a:t>9,000 + 40 + 3		9,000 + 400 + 3</a:t>
            </a:r>
            <a:endParaRPr/>
          </a:p>
        </p:txBody>
      </p:sp>
      <p:sp>
        <p:nvSpPr>
          <p:cNvPr id="187" name="Google Shape;187;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88" name="Google Shape;188;p8"/>
          <p:cNvSpPr txBox="1"/>
          <p:nvPr/>
        </p:nvSpPr>
        <p:spPr>
          <a:xfrm>
            <a:off x="5347745" y="1601400"/>
            <a:ext cx="4087800" cy="36552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800"/>
              <a:buFont typeface="Arial"/>
              <a:buNone/>
            </a:pPr>
            <a:r>
              <a:rPr lang="en-GB" sz="1800" dirty="0">
                <a:solidFill>
                  <a:srgbClr val="43A047"/>
                </a:solidFill>
                <a:latin typeface="Century Gothic"/>
                <a:ea typeface="Century Gothic"/>
                <a:cs typeface="Century Gothic"/>
                <a:sym typeface="Century Gothic"/>
              </a:rPr>
              <a:t>40</a:t>
            </a:r>
            <a:endParaRPr dirty="0"/>
          </a:p>
          <a:p>
            <a:pPr marL="0" marR="0" lvl="0" indent="0" algn="l" rtl="0">
              <a:lnSpc>
                <a:spcPct val="150000"/>
              </a:lnSpc>
              <a:spcBef>
                <a:spcPts val="0"/>
              </a:spcBef>
              <a:spcAft>
                <a:spcPts val="0"/>
              </a:spcAft>
              <a:buClr>
                <a:schemeClr val="dk1"/>
              </a:buClr>
              <a:buSzPts val="1800"/>
              <a:buFont typeface="Arial"/>
              <a:buNone/>
            </a:pP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chemeClr val="dk1"/>
              </a:buClr>
              <a:buSzPts val="1800"/>
              <a:buFont typeface="Arial"/>
              <a:buNone/>
            </a:pPr>
            <a:r>
              <a:rPr lang="en-GB" sz="1800" dirty="0">
                <a:solidFill>
                  <a:srgbClr val="43A047"/>
                </a:solidFill>
                <a:latin typeface="Century Gothic"/>
                <a:ea typeface="Century Gothic"/>
                <a:cs typeface="Century Gothic"/>
                <a:sym typeface="Century Gothic"/>
              </a:rPr>
              <a:t>90</a:t>
            </a:r>
            <a:endParaRPr dirty="0"/>
          </a:p>
          <a:p>
            <a:pPr marL="0" marR="0" lvl="0" indent="0" algn="l" rtl="0">
              <a:lnSpc>
                <a:spcPct val="150000"/>
              </a:lnSpc>
              <a:spcBef>
                <a:spcPts val="0"/>
              </a:spcBef>
              <a:spcAft>
                <a:spcPts val="0"/>
              </a:spcAft>
              <a:buClr>
                <a:schemeClr val="dk1"/>
              </a:buClr>
              <a:buSzPts val="1800"/>
              <a:buFont typeface="Arial"/>
              <a:buNone/>
            </a:pPr>
            <a:endParaRPr lang="en-GB"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chemeClr val="dk1"/>
              </a:buClr>
              <a:buSzPts val="1800"/>
              <a:buFont typeface="Arial"/>
              <a:buNone/>
            </a:pP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chemeClr val="dk1"/>
              </a:buClr>
              <a:buSzPts val="1800"/>
              <a:buFont typeface="Arial"/>
              <a:buNone/>
            </a:pPr>
            <a:r>
              <a:rPr lang="en-GB" sz="1800" dirty="0">
                <a:solidFill>
                  <a:srgbClr val="43A047"/>
                </a:solidFill>
                <a:latin typeface="Century Gothic"/>
                <a:ea typeface="Century Gothic"/>
                <a:cs typeface="Century Gothic"/>
                <a:sym typeface="Century Gothic"/>
              </a:rPr>
              <a:t>Answers may vary but all must equal 3,847</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chemeClr val="dk1"/>
              </a:buClr>
              <a:buSzPts val="1800"/>
              <a:buFont typeface="Arial"/>
              <a:buNone/>
            </a:pP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chemeClr val="dk1"/>
              </a:buClr>
              <a:buSzPts val="1800"/>
              <a:buFont typeface="Arial"/>
              <a:buNone/>
            </a:pPr>
            <a:r>
              <a:rPr lang="en-GB" sz="1800" dirty="0">
                <a:solidFill>
                  <a:srgbClr val="43A047"/>
                </a:solidFill>
                <a:latin typeface="Century Gothic"/>
                <a:ea typeface="Century Gothic"/>
                <a:cs typeface="Century Gothic"/>
                <a:sym typeface="Century Gothic"/>
              </a:rPr>
              <a:t>9,000 + 40 + 3				</a:t>
            </a:r>
            <a:endParaRP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childTnLst>
                    </p:cTn>
                  </p:par>
                </p:childTnLst>
              </p:cTn>
              <p:nextCondLst>
                <p:cond evt="onClick" delay="0">
                  <p:tgtEl>
                    <p:spTgt spid="18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Graphical user interface, text&#10;&#10;Description automatically generated with medium confidence">
            <a:extLst>
              <a:ext uri="{FF2B5EF4-FFF2-40B4-BE49-F238E27FC236}">
                <a16:creationId xmlns:a16="http://schemas.microsoft.com/office/drawing/2014/main" id="{5B07BEC1-59DA-5D4E-89FA-7D1030279B64}"/>
              </a:ext>
            </a:extLst>
          </p:cNvPr>
          <p:cNvPicPr>
            <a:picLocks noChangeAspect="1"/>
          </p:cNvPicPr>
          <p:nvPr/>
        </p:nvPicPr>
        <p:blipFill>
          <a:blip r:embed="rId3"/>
          <a:stretch>
            <a:fillRect/>
          </a:stretch>
        </p:blipFill>
        <p:spPr>
          <a:xfrm>
            <a:off x="263524" y="1077157"/>
            <a:ext cx="7848600" cy="269748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1588</Words>
  <Application>Microsoft Macintosh PowerPoint</Application>
  <PresentationFormat>Widescreen</PresentationFormat>
  <Paragraphs>197</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Calibri</vt:lpstr>
      <vt:lpstr>Arial</vt:lpstr>
      <vt:lpstr>Century Gothic</vt:lpstr>
      <vt:lpstr>Nunito Sans</vt:lpstr>
      <vt:lpstr>Titles</vt:lpstr>
      <vt:lpstr>Office Theme</vt:lpstr>
      <vt:lpstr>PowerPoint Presentation</vt:lpstr>
      <vt:lpstr>PowerPoint Presentation</vt:lpstr>
      <vt:lpstr>PowerPoint Presentation</vt:lpstr>
      <vt:lpstr>PowerPoint Presentation</vt:lpstr>
      <vt:lpstr>To read, write and represent numbers to 10,000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10s, 100s and 1,000s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cp:revision>
  <dcterms:created xsi:type="dcterms:W3CDTF">2022-06-30T10:03:35Z</dcterms:created>
  <dcterms:modified xsi:type="dcterms:W3CDTF">2022-08-25T15:47:03Z</dcterms:modified>
</cp:coreProperties>
</file>